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A87A34-81AB-432B-8DAE-1953F412C126}" type="datetimeFigureOut">
              <a:rPr lang="en-US" smtClean="0"/>
            </a:fld>
            <a:endParaRPr lang="en-US" dirty="0"/>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22F896-40B5-4ADD-8801-0D06FADFA095}"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8A87A34-81AB-432B-8DAE-1953F412C126}" type="datetimeFigureOut">
              <a:rPr lang="en-US" smtClean="0"/>
            </a:fld>
            <a:endParaRPr lang="en-US" dirty="0"/>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4126" y="210051"/>
            <a:ext cx="9001462" cy="757615"/>
          </a:xfrm>
        </p:spPr>
        <p:txBody>
          <a:bodyPr>
            <a:noAutofit/>
          </a:bodyPr>
          <a:lstStyle/>
          <a:p>
            <a:r>
              <a:rPr lang="en-IN" sz="3600" dirty="0"/>
              <a:t>MALIGNANT COMMENT CLASSIFIER</a:t>
            </a:r>
            <a:endParaRPr lang="en-IN" sz="3600" dirty="0"/>
          </a:p>
        </p:txBody>
      </p:sp>
      <p:pic>
        <p:nvPicPr>
          <p:cNvPr id="3074" name="Picture 2" descr="Malignant Comment Classification | Kag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8255" y="1347852"/>
            <a:ext cx="7606780" cy="4533292"/>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4137660" y="3681730"/>
            <a:ext cx="3691890" cy="368300"/>
          </a:xfrm>
          <a:prstGeom prst="rect">
            <a:avLst/>
          </a:prstGeom>
          <a:noFill/>
        </p:spPr>
        <p:txBody>
          <a:bodyPr wrap="square" rtlCol="0">
            <a:spAutoFit/>
          </a:bodyPr>
          <a:p>
            <a:r>
              <a:rPr lang="en-US">
                <a:solidFill>
                  <a:schemeClr val="bg1"/>
                </a:solidFill>
                <a:uFillTx/>
              </a:rPr>
              <a:t>BY-Utkarsha Jadhav</a:t>
            </a:r>
            <a:endParaRPr lang="en-US">
              <a:solidFill>
                <a:schemeClr val="bg1"/>
              </a:solidFill>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321" y="294792"/>
            <a:ext cx="9207358" cy="977153"/>
          </a:xfrm>
        </p:spPr>
        <p:txBody>
          <a:bodyPr/>
          <a:lstStyle/>
          <a:p>
            <a:r>
              <a:rPr lang="en-IN" dirty="0"/>
              <a:t>Model building &amp; selecting </a:t>
            </a:r>
            <a:endParaRPr lang="en-IN" dirty="0"/>
          </a:p>
        </p:txBody>
      </p:sp>
      <p:pic>
        <p:nvPicPr>
          <p:cNvPr id="9" name="Content Placeholder 8" descr="Table&#10;&#10;Description automatically generated"/>
          <p:cNvPicPr>
            <a:picLocks noGrp="1" noChangeAspect="1"/>
          </p:cNvPicPr>
          <p:nvPr>
            <p:ph idx="1"/>
          </p:nvPr>
        </p:nvPicPr>
        <p:blipFill>
          <a:blip r:embed="rId1"/>
          <a:stretch>
            <a:fillRect/>
          </a:stretch>
        </p:blipFill>
        <p:spPr>
          <a:xfrm>
            <a:off x="2100901" y="2054700"/>
            <a:ext cx="7990198" cy="225097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929" y="315539"/>
            <a:ext cx="7414260" cy="751261"/>
          </a:xfrm>
        </p:spPr>
        <p:txBody>
          <a:bodyPr>
            <a:normAutofit/>
          </a:bodyPr>
          <a:lstStyle/>
          <a:p>
            <a:r>
              <a:rPr lang="en-IN" dirty="0"/>
              <a:t>Metrics </a:t>
            </a:r>
            <a:endParaRPr lang="en-IN" dirty="0"/>
          </a:p>
        </p:txBody>
      </p:sp>
      <p:sp>
        <p:nvSpPr>
          <p:cNvPr id="3" name="Subtitle 2"/>
          <p:cNvSpPr>
            <a:spLocks noGrp="1"/>
          </p:cNvSpPr>
          <p:nvPr>
            <p:ph type="subTitle" idx="1"/>
          </p:nvPr>
        </p:nvSpPr>
        <p:spPr>
          <a:xfrm>
            <a:off x="80682" y="1192307"/>
            <a:ext cx="12111317" cy="5099142"/>
          </a:xfrm>
        </p:spPr>
        <p:txBody>
          <a:bodyPr/>
          <a:lstStyle/>
          <a:p>
            <a:pPr marL="457200" indent="-457200" algn="l">
              <a:buAutoNum type="arabicPeriod"/>
            </a:pPr>
            <a:r>
              <a:rPr lang="en-IN" dirty="0"/>
              <a:t>Accuracy score</a:t>
            </a:r>
            <a:endParaRPr lang="en-IN" dirty="0"/>
          </a:p>
          <a:p>
            <a:pPr marL="457200" indent="-457200" algn="l">
              <a:buAutoNum type="arabicPeriod"/>
            </a:pPr>
            <a:r>
              <a:rPr lang="en-IN" dirty="0"/>
              <a:t>Confusion matrix</a:t>
            </a:r>
            <a:endParaRPr lang="en-IN" dirty="0"/>
          </a:p>
          <a:p>
            <a:pPr marL="457200" indent="-457200" algn="l">
              <a:buAutoNum type="arabicPeriod"/>
            </a:pPr>
            <a:r>
              <a:rPr lang="en-IN" dirty="0"/>
              <a:t>Recall</a:t>
            </a:r>
            <a:endParaRPr lang="en-IN" dirty="0"/>
          </a:p>
          <a:p>
            <a:pPr marL="457200" indent="-457200" algn="l">
              <a:buAutoNum type="arabicPeriod"/>
            </a:pPr>
            <a:r>
              <a:rPr lang="en-IN" dirty="0"/>
              <a:t>Precision</a:t>
            </a:r>
            <a:endParaRPr lang="en-IN" dirty="0"/>
          </a:p>
          <a:p>
            <a:pPr marL="457200" indent="-457200" algn="l">
              <a:buAutoNum type="arabicPeriod"/>
            </a:pPr>
            <a:r>
              <a:rPr lang="en-IN" dirty="0"/>
              <a:t>Logloss</a:t>
            </a:r>
            <a:endParaRPr lang="en-IN" dirty="0"/>
          </a:p>
          <a:p>
            <a:pPr marL="457200" indent="-457200" algn="l">
              <a:buAutoNum type="arabicPeriod"/>
            </a:pPr>
            <a:r>
              <a:rPr lang="en-IN" dirty="0"/>
              <a:t>Auc roc curve</a:t>
            </a:r>
            <a:endParaRPr lang="en-IN" dirty="0"/>
          </a:p>
        </p:txBody>
      </p:sp>
      <p:pic>
        <p:nvPicPr>
          <p:cNvPr id="6" name="Picture 5" descr="Table&#10;&#10;Description automatically generated"/>
          <p:cNvPicPr>
            <a:picLocks noChangeAspect="1"/>
          </p:cNvPicPr>
          <p:nvPr/>
        </p:nvPicPr>
        <p:blipFill>
          <a:blip r:embed="rId1"/>
          <a:stretch>
            <a:fillRect/>
          </a:stretch>
        </p:blipFill>
        <p:spPr>
          <a:xfrm>
            <a:off x="3045576" y="4366029"/>
            <a:ext cx="4002550" cy="1744095"/>
          </a:xfrm>
          <a:prstGeom prst="rect">
            <a:avLst/>
          </a:prstGeom>
        </p:spPr>
      </p:pic>
      <p:pic>
        <p:nvPicPr>
          <p:cNvPr id="10" name="Picture 9" descr="Chart, treemap chart&#10;&#10;Description automatically generated"/>
          <p:cNvPicPr>
            <a:picLocks noChangeAspect="1"/>
          </p:cNvPicPr>
          <p:nvPr/>
        </p:nvPicPr>
        <p:blipFill>
          <a:blip r:embed="rId2"/>
          <a:stretch>
            <a:fillRect/>
          </a:stretch>
        </p:blipFill>
        <p:spPr>
          <a:xfrm>
            <a:off x="3259169" y="1583184"/>
            <a:ext cx="3575364" cy="2391969"/>
          </a:xfrm>
          <a:prstGeom prst="rect">
            <a:avLst/>
          </a:prstGeom>
        </p:spPr>
      </p:pic>
      <p:pic>
        <p:nvPicPr>
          <p:cNvPr id="12" name="Picture 11" descr="Chart, line chart&#10;&#10;Description automatically generated"/>
          <p:cNvPicPr>
            <a:picLocks noChangeAspect="1"/>
          </p:cNvPicPr>
          <p:nvPr/>
        </p:nvPicPr>
        <p:blipFill>
          <a:blip r:embed="rId3"/>
          <a:stretch>
            <a:fillRect/>
          </a:stretch>
        </p:blipFill>
        <p:spPr>
          <a:xfrm>
            <a:off x="7233414" y="1865171"/>
            <a:ext cx="4767156" cy="31276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544139"/>
            <a:ext cx="9001462" cy="805049"/>
          </a:xfrm>
        </p:spPr>
        <p:txBody>
          <a:bodyPr>
            <a:normAutofit/>
          </a:bodyPr>
          <a:lstStyle/>
          <a:p>
            <a:r>
              <a:rPr lang="en-IN" dirty="0"/>
              <a:t>conclusion</a:t>
            </a:r>
            <a:endParaRPr lang="en-IN" dirty="0"/>
          </a:p>
        </p:txBody>
      </p:sp>
      <p:sp>
        <p:nvSpPr>
          <p:cNvPr id="3" name="Subtitle 2"/>
          <p:cNvSpPr>
            <a:spLocks noGrp="1"/>
          </p:cNvSpPr>
          <p:nvPr>
            <p:ph type="subTitle" idx="1"/>
          </p:nvPr>
        </p:nvSpPr>
        <p:spPr>
          <a:xfrm>
            <a:off x="1595269" y="1443317"/>
            <a:ext cx="9001462" cy="4383741"/>
          </a:xfrm>
        </p:spPr>
        <p:txBody>
          <a:bodyPr>
            <a:normAutofit fontScale="92500" lnSpcReduction="20000"/>
          </a:bodyPr>
          <a:lstStyle/>
          <a:p>
            <a:pPr marL="73025" marR="160655" algn="l">
              <a:lnSpc>
                <a:spcPct val="127000"/>
              </a:lnSpc>
              <a:spcAft>
                <a:spcPts val="0"/>
              </a:spcAft>
            </a:pPr>
            <a:r>
              <a:rPr lang="en-US" sz="1800" dirty="0">
                <a:effectLst/>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800" dirty="0">
              <a:effectLst/>
              <a:latin typeface="Calibri" panose="020F0502020204030204" pitchFamily="34" charset="0"/>
              <a:ea typeface="Calibri" panose="020F0502020204030204" pitchFamily="34"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060" y="210624"/>
            <a:ext cx="9001462" cy="952500"/>
          </a:xfrm>
        </p:spPr>
        <p:txBody>
          <a:bodyPr>
            <a:normAutofit/>
          </a:bodyPr>
          <a:lstStyle/>
          <a:p>
            <a:r>
              <a:rPr lang="en-IN" sz="5400" dirty="0"/>
              <a:t>INTRODUCTION</a:t>
            </a:r>
            <a:endParaRPr lang="en-IN" sz="5400" dirty="0"/>
          </a:p>
        </p:txBody>
      </p:sp>
      <p:sp>
        <p:nvSpPr>
          <p:cNvPr id="3" name="Subtitle 2"/>
          <p:cNvSpPr>
            <a:spLocks noGrp="1"/>
          </p:cNvSpPr>
          <p:nvPr>
            <p:ph type="subTitle" idx="1"/>
          </p:nvPr>
        </p:nvSpPr>
        <p:spPr>
          <a:xfrm>
            <a:off x="1595269" y="1406153"/>
            <a:ext cx="9001462" cy="4966448"/>
          </a:xfrm>
        </p:spPr>
        <p:txBody>
          <a:bodyPr>
            <a:normAutofit fontScale="92500" lnSpcReduction="10000"/>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Comments ca be classified 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Non- malignant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Loathe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Abuse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465" y="466503"/>
            <a:ext cx="9001462" cy="822978"/>
          </a:xfrm>
        </p:spPr>
        <p:txBody>
          <a:bodyPr>
            <a:noAutofit/>
          </a:bodyPr>
          <a:lstStyle/>
          <a:p>
            <a:r>
              <a:rPr lang="en-IN" sz="6000" dirty="0"/>
              <a:t>OBJECTIVE</a:t>
            </a:r>
            <a:endParaRPr lang="en-IN" sz="6000" dirty="0"/>
          </a:p>
        </p:txBody>
      </p:sp>
      <p:sp>
        <p:nvSpPr>
          <p:cNvPr id="3" name="Subtitle 2"/>
          <p:cNvSpPr>
            <a:spLocks noGrp="1"/>
          </p:cNvSpPr>
          <p:nvPr>
            <p:ph type="subTitle" idx="1"/>
          </p:nvPr>
        </p:nvSpPr>
        <p:spPr>
          <a:xfrm>
            <a:off x="1595269" y="1574743"/>
            <a:ext cx="9001462" cy="3993776"/>
          </a:xfrm>
        </p:spPr>
        <p:txBody>
          <a:bodyPr/>
          <a:lstStyle/>
          <a:p>
            <a:pPr algn="l"/>
            <a:r>
              <a:rPr lang="en-IN" dirty="0"/>
              <a:t>The objective of comment classifier model is:</a:t>
            </a:r>
            <a:endParaRPr lang="en-IN" dirty="0"/>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535" y="210575"/>
            <a:ext cx="9001462" cy="858837"/>
          </a:xfrm>
        </p:spPr>
        <p:txBody>
          <a:bodyPr>
            <a:noAutofit/>
          </a:bodyPr>
          <a:lstStyle/>
          <a:p>
            <a:r>
              <a:rPr lang="en-IN" sz="4400" dirty="0"/>
              <a:t>SCOPE OF THIS PROJECT</a:t>
            </a:r>
            <a:endParaRPr lang="en-IN" sz="4400" dirty="0"/>
          </a:p>
        </p:txBody>
      </p:sp>
      <p:sp>
        <p:nvSpPr>
          <p:cNvPr id="3" name="Subtitle 2"/>
          <p:cNvSpPr>
            <a:spLocks noGrp="1"/>
          </p:cNvSpPr>
          <p:nvPr>
            <p:ph type="subTitle" idx="1"/>
          </p:nvPr>
        </p:nvSpPr>
        <p:spPr>
          <a:xfrm>
            <a:off x="1595269" y="1744115"/>
            <a:ext cx="9001462" cy="3931023"/>
          </a:xfrm>
        </p:spPr>
        <p:txBody>
          <a:bodyPr/>
          <a:lstStyle/>
          <a:p>
            <a:pPr marL="457200" indent="-457200" algn="l">
              <a:buAutoNum type="arabicPeriod"/>
            </a:pPr>
            <a:r>
              <a:rPr lang="en-IN" dirty="0"/>
              <a:t>It reduces the memory storage.</a:t>
            </a:r>
            <a:endParaRPr lang="en-IN" dirty="0"/>
          </a:p>
          <a:p>
            <a:pPr marL="457200" indent="-457200" algn="l">
              <a:buAutoNum type="arabicPeriod"/>
            </a:pPr>
            <a:r>
              <a:rPr lang="en-IN" dirty="0"/>
              <a:t>It increases security and controls.</a:t>
            </a:r>
            <a:endParaRPr lang="en-IN" dirty="0"/>
          </a:p>
          <a:p>
            <a:pPr marL="457200" indent="-457200" algn="l">
              <a:buAutoNum type="arabicPeriod"/>
            </a:pPr>
            <a:r>
              <a:rPr lang="en-IN" dirty="0"/>
              <a:t>It helps in reducing cyberbullying and backlashes.</a:t>
            </a:r>
            <a:endParaRPr lang="en-IN" dirty="0"/>
          </a:p>
          <a:p>
            <a:pPr marL="457200" indent="-457200" algn="l">
              <a:buAutoNum type="arabicPeriod"/>
            </a:pPr>
            <a:r>
              <a:rPr lang="en-IN" dirty="0"/>
              <a:t>It spreads positivity in the environment.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078" y="119743"/>
            <a:ext cx="10353761" cy="824753"/>
          </a:xfrm>
        </p:spPr>
        <p:txBody>
          <a:bodyPr>
            <a:normAutofit/>
          </a:bodyPr>
          <a:lstStyle/>
          <a:p>
            <a:r>
              <a:rPr lang="en-IN" dirty="0"/>
              <a:t>Dataset description</a:t>
            </a:r>
            <a:endParaRPr lang="en-IN" dirty="0"/>
          </a:p>
        </p:txBody>
      </p:sp>
      <p:sp>
        <p:nvSpPr>
          <p:cNvPr id="3" name="Content Placeholder 2"/>
          <p:cNvSpPr>
            <a:spLocks noGrp="1"/>
          </p:cNvSpPr>
          <p:nvPr>
            <p:ph idx="1"/>
          </p:nvPr>
        </p:nvSpPr>
        <p:spPr>
          <a:xfrm>
            <a:off x="919119" y="944496"/>
            <a:ext cx="10353762" cy="4572000"/>
          </a:xfrm>
        </p:spPr>
        <p:txBody>
          <a:bodyPr>
            <a:normAutofit/>
          </a:bodyPr>
          <a:lstStyle/>
          <a:p>
            <a:r>
              <a:rPr lang="en-IN" dirty="0"/>
              <a:t>1. id : person who have written the comment is generalised by id.</a:t>
            </a:r>
            <a:endParaRPr lang="en-IN" dirty="0"/>
          </a:p>
          <a:p>
            <a:r>
              <a:rPr lang="en-IN" dirty="0"/>
              <a:t>2.comment_text : thoughts of person.</a:t>
            </a:r>
            <a:endParaRPr lang="en-IN" dirty="0"/>
          </a:p>
          <a:p>
            <a:r>
              <a:rPr lang="en-IN" dirty="0"/>
              <a:t>3. malignant : binary label which contains 0/1.</a:t>
            </a:r>
            <a:endParaRPr lang="en-IN" dirty="0"/>
          </a:p>
          <a:p>
            <a:r>
              <a:rPr lang="en-IN" dirty="0"/>
              <a:t>4.highly-malignant: binary label which contains 0/1.</a:t>
            </a:r>
            <a:endParaRPr lang="en-IN" dirty="0"/>
          </a:p>
          <a:p>
            <a:r>
              <a:rPr lang="en-IN" dirty="0"/>
              <a:t>5. rude: binary label which contains 0/1.</a:t>
            </a:r>
            <a:endParaRPr lang="en-IN" dirty="0"/>
          </a:p>
          <a:p>
            <a:r>
              <a:rPr lang="en-IN" dirty="0"/>
              <a:t>6. loathe: binary label which contains 0/1.</a:t>
            </a:r>
            <a:endParaRPr lang="en-IN" dirty="0"/>
          </a:p>
          <a:p>
            <a:r>
              <a:rPr lang="en-IN" dirty="0"/>
              <a:t>7. abuse : binary label which contains 0/1.</a:t>
            </a:r>
            <a:endParaRPr lang="en-IN" dirty="0"/>
          </a:p>
          <a:p>
            <a:r>
              <a:rPr lang="en-IN" dirty="0"/>
              <a:t>8. threat : binary label which contains 0/1.</a:t>
            </a:r>
            <a:endParaRPr lang="en-IN" dirty="0"/>
          </a:p>
          <a:p>
            <a:endParaRPr lang="en-IN" dirty="0"/>
          </a:p>
        </p:txBody>
      </p:sp>
      <p:pic>
        <p:nvPicPr>
          <p:cNvPr id="5" name="Picture 4" descr="Text&#10;&#10;Description automatically generated with low confidence"/>
          <p:cNvPicPr>
            <a:picLocks noChangeAspect="1"/>
          </p:cNvPicPr>
          <p:nvPr/>
        </p:nvPicPr>
        <p:blipFill>
          <a:blip r:embed="rId1"/>
          <a:stretch>
            <a:fillRect/>
          </a:stretch>
        </p:blipFill>
        <p:spPr>
          <a:xfrm>
            <a:off x="6305550" y="3638529"/>
            <a:ext cx="5610225" cy="18001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277906"/>
            <a:ext cx="10353761" cy="878541"/>
          </a:xfrm>
        </p:spPr>
        <p:txBody>
          <a:bodyPr/>
          <a:lstStyle/>
          <a:p>
            <a:r>
              <a:rPr lang="en-IN" dirty="0"/>
              <a:t>Data pre-processing</a:t>
            </a:r>
            <a:endParaRPr lang="en-IN" dirty="0"/>
          </a:p>
        </p:txBody>
      </p:sp>
      <p:sp>
        <p:nvSpPr>
          <p:cNvPr id="3" name="Content Placeholder 2"/>
          <p:cNvSpPr>
            <a:spLocks noGrp="1"/>
          </p:cNvSpPr>
          <p:nvPr>
            <p:ph idx="1"/>
          </p:nvPr>
        </p:nvSpPr>
        <p:spPr>
          <a:xfrm>
            <a:off x="913795" y="1004047"/>
            <a:ext cx="10353762" cy="4787153"/>
          </a:xfrm>
        </p:spPr>
        <p:txBody>
          <a:bodyPr/>
          <a:lstStyle/>
          <a:p>
            <a:r>
              <a:rPr lang="en-IN" dirty="0"/>
              <a:t>Converting lower case to upper case:</a:t>
            </a:r>
            <a:endParaRPr lang="en-IN" dirty="0"/>
          </a:p>
          <a:p>
            <a:r>
              <a:rPr lang="en-IN" dirty="0"/>
              <a:t>Text normalisation: it includes removing punctuation and symbols.</a:t>
            </a:r>
            <a:endParaRPr lang="en-IN" dirty="0"/>
          </a:p>
          <a:p>
            <a:endParaRPr lang="en-IN" dirty="0"/>
          </a:p>
          <a:p>
            <a:endParaRPr lang="en-IN" dirty="0"/>
          </a:p>
        </p:txBody>
      </p:sp>
      <p:pic>
        <p:nvPicPr>
          <p:cNvPr id="7" name="Picture 6" descr="Text&#10;&#10;Description automatically generated with low confidence"/>
          <p:cNvPicPr>
            <a:picLocks noChangeAspect="1"/>
          </p:cNvPicPr>
          <p:nvPr/>
        </p:nvPicPr>
        <p:blipFill>
          <a:blip r:embed="rId1"/>
          <a:stretch>
            <a:fillRect/>
          </a:stretch>
        </p:blipFill>
        <p:spPr>
          <a:xfrm>
            <a:off x="2712770" y="2283215"/>
            <a:ext cx="6755808" cy="41631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33083"/>
            <a:ext cx="10353761" cy="968188"/>
          </a:xfrm>
        </p:spPr>
        <p:txBody>
          <a:bodyPr/>
          <a:lstStyle/>
          <a:p>
            <a:r>
              <a:rPr lang="en-IN" dirty="0"/>
              <a:t>Stop words &amp; lemmatisation</a:t>
            </a:r>
            <a:endParaRPr lang="en-IN" dirty="0"/>
          </a:p>
        </p:txBody>
      </p:sp>
      <p:sp>
        <p:nvSpPr>
          <p:cNvPr id="3" name="Content Placeholder 2"/>
          <p:cNvSpPr>
            <a:spLocks noGrp="1"/>
          </p:cNvSpPr>
          <p:nvPr>
            <p:ph idx="1"/>
          </p:nvPr>
        </p:nvSpPr>
        <p:spPr>
          <a:xfrm>
            <a:off x="913795" y="986118"/>
            <a:ext cx="10353762" cy="4805082"/>
          </a:xfrm>
        </p:spPr>
        <p:txBody>
          <a:bodyPr/>
          <a:lstStyle/>
          <a:p>
            <a:r>
              <a:rPr lang="en-IN" dirty="0"/>
              <a:t>Stop words : Stop words are those words that are frequently used in both written and verbal communication and thereby do not have either a positive/negative impact on our statement.</a:t>
            </a:r>
            <a:endParaRPr lang="en-IN" dirty="0"/>
          </a:p>
          <a:p>
            <a:endParaRPr lang="en-IN" dirty="0"/>
          </a:p>
          <a:p>
            <a:endParaRPr lang="en-IN" dirty="0"/>
          </a:p>
          <a:p>
            <a:r>
              <a:rPr lang="en-IN" dirty="0"/>
              <a:t>Lemmatisation: lemmatisation is the process of grouping together of different inflated form words so they can be analysed as a single item.</a:t>
            </a:r>
            <a:endParaRPr lang="en-IN" dirty="0"/>
          </a:p>
          <a:p>
            <a:endParaRPr lang="en-IN" dirty="0"/>
          </a:p>
        </p:txBody>
      </p:sp>
      <p:pic>
        <p:nvPicPr>
          <p:cNvPr id="4" name="Picture 3"/>
          <p:cNvPicPr>
            <a:picLocks noChangeAspect="1"/>
          </p:cNvPicPr>
          <p:nvPr/>
        </p:nvPicPr>
        <p:blipFill>
          <a:blip r:embed="rId1"/>
          <a:stretch>
            <a:fillRect/>
          </a:stretch>
        </p:blipFill>
        <p:spPr>
          <a:xfrm>
            <a:off x="1231115" y="2111804"/>
            <a:ext cx="6645910" cy="680085"/>
          </a:xfrm>
          <a:prstGeom prst="rect">
            <a:avLst/>
          </a:prstGeom>
        </p:spPr>
      </p:pic>
      <p:pic>
        <p:nvPicPr>
          <p:cNvPr id="5" name="Picture 4"/>
          <p:cNvPicPr>
            <a:picLocks noChangeAspect="1"/>
          </p:cNvPicPr>
          <p:nvPr/>
        </p:nvPicPr>
        <p:blipFill>
          <a:blip r:embed="rId2"/>
          <a:stretch>
            <a:fillRect/>
          </a:stretch>
        </p:blipFill>
        <p:spPr>
          <a:xfrm>
            <a:off x="1231115" y="4066112"/>
            <a:ext cx="6080760" cy="7086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67553"/>
            <a:ext cx="9270111" cy="959224"/>
          </a:xfrm>
        </p:spPr>
        <p:txBody>
          <a:bodyPr/>
          <a:lstStyle/>
          <a:p>
            <a:r>
              <a:rPr lang="en-IN" dirty="0"/>
              <a:t>vectorisation</a:t>
            </a:r>
            <a:endParaRPr lang="en-IN" dirty="0"/>
          </a:p>
        </p:txBody>
      </p:sp>
      <p:sp>
        <p:nvSpPr>
          <p:cNvPr id="3" name="Content Placeholder 2"/>
          <p:cNvSpPr>
            <a:spLocks noGrp="1"/>
          </p:cNvSpPr>
          <p:nvPr>
            <p:ph idx="1"/>
          </p:nvPr>
        </p:nvSpPr>
        <p:spPr>
          <a:xfrm>
            <a:off x="913795" y="1084729"/>
            <a:ext cx="10353762" cy="4706471"/>
          </a:xfrm>
        </p:spPr>
        <p:txBody>
          <a:bodyPr/>
          <a:lstStyle/>
          <a:p>
            <a:r>
              <a:rPr lang="en-IN" dirty="0"/>
              <a:t>Tf-idf vectorisation : </a:t>
            </a:r>
            <a:endParaRPr lang="en-IN" dirty="0"/>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52457" y="1753123"/>
            <a:ext cx="6645910" cy="31724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442" y="197224"/>
            <a:ext cx="9323899" cy="869576"/>
          </a:xfrm>
        </p:spPr>
        <p:txBody>
          <a:bodyPr/>
          <a:lstStyle/>
          <a:p>
            <a:r>
              <a:rPr lang="en-IN" dirty="0"/>
              <a:t>visualisation</a:t>
            </a:r>
            <a:endParaRPr lang="en-IN" dirty="0"/>
          </a:p>
        </p:txBody>
      </p:sp>
      <p:sp>
        <p:nvSpPr>
          <p:cNvPr id="3" name="Content Placeholder 2"/>
          <p:cNvSpPr>
            <a:spLocks noGrp="1"/>
          </p:cNvSpPr>
          <p:nvPr>
            <p:ph idx="1"/>
          </p:nvPr>
        </p:nvSpPr>
        <p:spPr>
          <a:xfrm>
            <a:off x="913795" y="842682"/>
            <a:ext cx="10353762" cy="4948518"/>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6" name="Picture 5" descr="Text&#10;&#10;Description automatically generated"/>
          <p:cNvPicPr>
            <a:picLocks noChangeAspect="1"/>
          </p:cNvPicPr>
          <p:nvPr/>
        </p:nvPicPr>
        <p:blipFill rotWithShape="1">
          <a:blip r:embed="rId1"/>
          <a:srcRect l="2291" r="1603"/>
          <a:stretch>
            <a:fillRect/>
          </a:stretch>
        </p:blipFill>
        <p:spPr>
          <a:xfrm>
            <a:off x="3222594" y="2118804"/>
            <a:ext cx="5788242" cy="4382361"/>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3736</Words>
  <Application>WPS Presentation</Application>
  <PresentationFormat>Widescreen</PresentationFormat>
  <Paragraphs>84</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vt:lpstr>
      <vt:lpstr>Times New Roman</vt:lpstr>
      <vt:lpstr>Bookman Old Style</vt:lpstr>
      <vt:lpstr>Rockwell</vt:lpstr>
      <vt:lpstr>Microsoft YaHei</vt:lpstr>
      <vt:lpstr>Arial Unicode MS</vt:lpstr>
      <vt:lpstr>Business Cooperate</vt:lpstr>
      <vt:lpstr>MALIGNANT COMMENT CLASSIFIER</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 &amp; selecting </vt:lpstr>
      <vt:lpstr>Metrics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UTKARSHA</cp:lastModifiedBy>
  <cp:revision>5</cp:revision>
  <dcterms:created xsi:type="dcterms:W3CDTF">2021-12-10T05:43:00Z</dcterms:created>
  <dcterms:modified xsi:type="dcterms:W3CDTF">2022-10-05T14:09:42Z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03D48ABE3E384F668075073CEA120C51</vt:lpwstr>
  </property>
  <property fmtid="{D5CDD505-2E9C-101B-9397-08002B2CF9AE}" pid="3" name="KSOProductBuildVer">
    <vt:lpwstr>1033-11.2.0.11306</vt:lpwstr>
  </property>
</Properties>
</file>