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2345051-2045-45DA-935E-2E3CA1A69ADC}" type="datetimeFigureOut">
              <a:rPr lang="en-US" smtClean="0"/>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A7CD31F4-64FA-4BA0-9498-67783267A8C8}"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2345051-2045-45DA-935E-2E3CA1A69ADC}"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A7CD31F4-64FA-4BA0-9498-67783267A8C8}"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2345051-2045-45DA-935E-2E3CA1A69ADC}"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A7CD31F4-64FA-4BA0-9498-67783267A8C8}"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2345051-2045-45DA-935E-2E3CA1A69ADC}"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A7CD31F4-64FA-4BA0-9498-67783267A8C8}"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2345051-2045-45DA-935E-2E3CA1A69ADC}"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A7CD31F4-64FA-4BA0-9498-67783267A8C8}"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2345051-2045-45DA-935E-2E3CA1A69ADC}"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A7CD31F4-64FA-4BA0-9498-67783267A8C8}"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2345051-2045-45DA-935E-2E3CA1A69ADC}"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A7CD31F4-64FA-4BA0-9498-67783267A8C8}"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2345051-2045-45DA-935E-2E3CA1A69ADC}"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A7CD31F4-64FA-4BA0-9498-67783267A8C8}"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2345051-2045-45DA-935E-2E3CA1A69ADC}"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A7CD31F4-64FA-4BA0-9498-67783267A8C8}"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2345051-2045-45DA-935E-2E3CA1A69ADC}"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A7CD31F4-64FA-4BA0-9498-67783267A8C8}"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2345051-2045-45DA-935E-2E3CA1A69ADC}"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A7CD31F4-64FA-4BA0-9498-67783267A8C8}"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2345051-2045-45DA-935E-2E3CA1A69ADC}" type="datetimeFigureOut">
              <a:rPr lang="en-US" smtClean="0"/>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A7CD31F4-64FA-4BA0-9498-67783267A8C8}"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a:alphaModFix amt="50000"/>
          </a:blip>
          <a:srcRect t="15094"/>
          <a:stretch>
            <a:fillRect/>
          </a:stretch>
        </p:blipFill>
        <p:spPr>
          <a:xfrm>
            <a:off x="20" y="10"/>
            <a:ext cx="12191979" cy="6857990"/>
          </a:xfrm>
          <a:prstGeom prst="rect">
            <a:avLst/>
          </a:prstGeom>
        </p:spPr>
      </p:pic>
      <p:sp>
        <p:nvSpPr>
          <p:cNvPr id="2" name="Title 1"/>
          <p:cNvSpPr>
            <a:spLocks noGrp="1"/>
          </p:cNvSpPr>
          <p:nvPr>
            <p:ph type="ctrTitle"/>
          </p:nvPr>
        </p:nvSpPr>
        <p:spPr>
          <a:xfrm>
            <a:off x="2064542" y="828850"/>
            <a:ext cx="8058150" cy="1778011"/>
          </a:xfrm>
        </p:spPr>
        <p:txBody>
          <a:bodyPr>
            <a:normAutofit/>
          </a:bodyPr>
          <a:lstStyle/>
          <a:p>
            <a:pPr algn="ctr"/>
            <a:r>
              <a:rPr lang="en-US" sz="3600" u="sng" dirty="0">
                <a:effectLst/>
                <a:latin typeface="Calibri" panose="020F0502020204030204" pitchFamily="34" charset="0"/>
                <a:ea typeface="Calibri" panose="020F0502020204030204" pitchFamily="34" charset="0"/>
                <a:cs typeface="Times New Roman" panose="02020603050405020304" pitchFamily="18" charset="0"/>
              </a:rPr>
              <a:t>Micro-Credit Defaulter/Non Defaulter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8800" dirty="0"/>
          </a:p>
        </p:txBody>
      </p:sp>
      <p:sp>
        <p:nvSpPr>
          <p:cNvPr id="3" name="Subtitle 2"/>
          <p:cNvSpPr>
            <a:spLocks noGrp="1"/>
          </p:cNvSpPr>
          <p:nvPr>
            <p:ph type="subTitle" idx="1"/>
          </p:nvPr>
        </p:nvSpPr>
        <p:spPr>
          <a:xfrm>
            <a:off x="3226591" y="1872253"/>
            <a:ext cx="5734051" cy="2032822"/>
          </a:xfrm>
        </p:spPr>
        <p:txBody>
          <a:bodyPr>
            <a:normAutofit/>
          </a:bodyPr>
          <a:lstStyle/>
          <a:p>
            <a:pPr algn="ctr"/>
            <a:r>
              <a:rPr lang="en-US" altLang="en-IN" sz="3200" dirty="0">
                <a:solidFill>
                  <a:srgbClr val="00B0F0"/>
                </a:solidFill>
                <a:latin typeface="Bahnschrift Condensed" panose="020B0502040204020203" pitchFamily="34" charset="0"/>
              </a:rPr>
              <a:t>Utkarsha Jadhav</a:t>
            </a:r>
            <a:endParaRPr lang="en-IN" sz="3200" dirty="0">
              <a:solidFill>
                <a:srgbClr val="00B0F0"/>
              </a:solidFill>
              <a:latin typeface="Bahnschrift Condensed" panose="020B0502040204020203" pitchFamily="34" charset="0"/>
            </a:endParaRPr>
          </a:p>
          <a:p>
            <a:pPr algn="ctr"/>
            <a:r>
              <a:rPr lang="en-IN" sz="3200" dirty="0">
                <a:solidFill>
                  <a:srgbClr val="00B0F0"/>
                </a:solidFill>
                <a:latin typeface="Bahnschrift Condensed" panose="020B0502040204020203" pitchFamily="34" charset="0"/>
              </a:rPr>
              <a:t>Internship </a:t>
            </a:r>
            <a:endParaRPr lang="en-IN" sz="3200" dirty="0">
              <a:solidFill>
                <a:srgbClr val="00B0F0"/>
              </a:solidFill>
              <a:latin typeface="Bahnschrift Condensed" panose="020B0502040204020203" pitchFamily="34" charset="0"/>
            </a:endParaRPr>
          </a:p>
          <a:p>
            <a:pPr algn="ctr"/>
            <a:r>
              <a:rPr lang="en-IN" sz="3200" dirty="0">
                <a:solidFill>
                  <a:srgbClr val="00B0F0"/>
                </a:solidFill>
                <a:latin typeface="Bahnschrift Condensed" panose="020B0502040204020203" pitchFamily="34" charset="0"/>
              </a:rPr>
              <a:t>FLIP ROBO </a:t>
            </a:r>
            <a:endParaRPr lang="en-IN" sz="3200" dirty="0">
              <a:solidFill>
                <a:srgbClr val="00B0F0"/>
              </a:solidFill>
              <a:latin typeface="Bahnschrift Condensed" panose="020B0502040204020203" pitchFamily="34" charset="0"/>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39042"/>
            <a:ext cx="10058400" cy="1450757"/>
          </a:xfrm>
        </p:spPr>
        <p:txBody>
          <a:bodyPr>
            <a:normAutofit fontScale="90000"/>
          </a:bodyPr>
          <a:lstStyle/>
          <a:p>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5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Modelling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r>
              <a:rPr lang="en-US" sz="2000" b="1" i="1" dirty="0">
                <a:effectLst/>
                <a:latin typeface="Calibri" panose="020F0502020204030204" pitchFamily="34" charset="0"/>
                <a:ea typeface="Calibri" panose="020F0502020204030204" pitchFamily="34" charset="0"/>
                <a:cs typeface="Times New Roman" panose="02020603050405020304" pitchFamily="18" charset="0"/>
              </a:rPr>
              <a:t>1.Naive Bayes –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 2.SVM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b="1" i="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p:cNvPicPr/>
          <p:nvPr/>
        </p:nvPicPr>
        <p:blipFill>
          <a:blip r:embed="rId1"/>
          <a:stretch>
            <a:fillRect/>
          </a:stretch>
        </p:blipFill>
        <p:spPr>
          <a:xfrm>
            <a:off x="766762" y="2366962"/>
            <a:ext cx="4548188" cy="3287075"/>
          </a:xfrm>
          <a:prstGeom prst="rect">
            <a:avLst/>
          </a:prstGeom>
        </p:spPr>
      </p:pic>
      <p:pic>
        <p:nvPicPr>
          <p:cNvPr id="5" name="Picture 4"/>
          <p:cNvPicPr/>
          <p:nvPr/>
        </p:nvPicPr>
        <p:blipFill>
          <a:blip r:embed="rId2"/>
          <a:stretch>
            <a:fillRect/>
          </a:stretch>
        </p:blipFill>
        <p:spPr>
          <a:xfrm>
            <a:off x="5219699" y="2366961"/>
            <a:ext cx="5629275" cy="31099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74666"/>
            <a:ext cx="10058400" cy="1450757"/>
          </a:xfrm>
        </p:spPr>
        <p:txBody>
          <a:bodyPr/>
          <a:lstStyle/>
          <a:p>
            <a:r>
              <a:rPr lang="en-US" sz="4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Modelling</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r>
              <a:rPr lang="en-US" sz="1800" b="1" i="1" dirty="0">
                <a:effectLst/>
                <a:latin typeface="Calibri" panose="020F0502020204030204" pitchFamily="34" charset="0"/>
                <a:ea typeface="Calibri" panose="020F0502020204030204" pitchFamily="34" charset="0"/>
                <a:cs typeface="Times New Roman" panose="02020603050405020304" pitchFamily="18" charset="0"/>
              </a:rPr>
              <a:t>3. Logistic  Regression:-		4.Decision Tree     			5.Random Forest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i="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p:cNvPicPr/>
          <p:nvPr/>
        </p:nvPicPr>
        <p:blipFill>
          <a:blip r:embed="rId1"/>
          <a:stretch>
            <a:fillRect/>
          </a:stretch>
        </p:blipFill>
        <p:spPr>
          <a:xfrm>
            <a:off x="4267201" y="2767013"/>
            <a:ext cx="3371850" cy="3102081"/>
          </a:xfrm>
          <a:prstGeom prst="rect">
            <a:avLst/>
          </a:prstGeom>
        </p:spPr>
      </p:pic>
      <p:pic>
        <p:nvPicPr>
          <p:cNvPr id="5" name="Picture 4"/>
          <p:cNvPicPr/>
          <p:nvPr/>
        </p:nvPicPr>
        <p:blipFill>
          <a:blip r:embed="rId2"/>
          <a:stretch>
            <a:fillRect/>
          </a:stretch>
        </p:blipFill>
        <p:spPr>
          <a:xfrm>
            <a:off x="750572" y="2805113"/>
            <a:ext cx="3371850" cy="3011594"/>
          </a:xfrm>
          <a:prstGeom prst="rect">
            <a:avLst/>
          </a:prstGeom>
        </p:spPr>
      </p:pic>
      <p:pic>
        <p:nvPicPr>
          <p:cNvPr id="6" name="Picture 5"/>
          <p:cNvPicPr/>
          <p:nvPr/>
        </p:nvPicPr>
        <p:blipFill>
          <a:blip r:embed="rId3"/>
          <a:stretch>
            <a:fillRect/>
          </a:stretch>
        </p:blipFill>
        <p:spPr>
          <a:xfrm>
            <a:off x="7924800" y="2767013"/>
            <a:ext cx="4267200" cy="29544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
            <a:ext cx="10058400" cy="1450757"/>
          </a:xfrm>
        </p:spPr>
        <p:txBody>
          <a:bodyPr/>
          <a:lstStyle/>
          <a:p>
            <a:r>
              <a:rPr lang="en-US" sz="4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Modelling</a:t>
            </a:r>
            <a:endParaRPr lang="en-IN" dirty="0"/>
          </a:p>
        </p:txBody>
      </p:sp>
      <p:sp>
        <p:nvSpPr>
          <p:cNvPr id="8" name="Content Placeholder 7"/>
          <p:cNvSpPr>
            <a:spLocks noGrp="1"/>
          </p:cNvSpPr>
          <p:nvPr>
            <p:ph idx="1"/>
          </p:nvPr>
        </p:nvSpPr>
        <p:spPr/>
        <p:txBody>
          <a:bodyPr/>
          <a:lstStyle/>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After observing the below statistics, Decision Tree comes out to be our best model as the AUC score is more significantly high.</a:t>
            </a:r>
            <a:endParaRPr lang="en-IN" sz="1800" dirty="0">
              <a:effectLst/>
              <a:latin typeface="Times New Roman" panose="02020603050405020304" pitchFamily="18" charset="0"/>
              <a:ea typeface="Times New Roman" panose="02020603050405020304" pitchFamily="18" charset="0"/>
            </a:endParaRPr>
          </a:p>
          <a:p>
            <a:pPr>
              <a:spcBef>
                <a:spcPts val="1200"/>
              </a:spcBef>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Therefore, we will be taking Decision Tree (with all its parameter tested above) as our best model and will use for prediction for the unseen data</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9" name="Picture 8"/>
          <p:cNvPicPr/>
          <p:nvPr/>
        </p:nvPicPr>
        <p:blipFill>
          <a:blip r:embed="rId1"/>
          <a:stretch>
            <a:fillRect/>
          </a:stretch>
        </p:blipFill>
        <p:spPr>
          <a:xfrm>
            <a:off x="1097280" y="3429000"/>
            <a:ext cx="10751820" cy="27241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0280" y="553303"/>
            <a:ext cx="10058400" cy="1450757"/>
          </a:xfrm>
        </p:spPr>
        <p:txBody>
          <a:bodyPr/>
          <a:lstStyle/>
          <a:p>
            <a:r>
              <a:rPr lang="en-US" sz="5400" b="1" i="1"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FINAL PREDICTION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r>
              <a:rPr lang="en-US" sz="1800" b="1" i="1" dirty="0">
                <a:effectLst/>
                <a:latin typeface="Calibri" panose="020F0502020204030204" pitchFamily="34" charset="0"/>
                <a:ea typeface="Calibri" panose="020F0502020204030204" pitchFamily="34" charset="0"/>
                <a:cs typeface="Times New Roman" panose="02020603050405020304" pitchFamily="18" charset="0"/>
              </a:rPr>
              <a:t>By using Decision Tree as final model we have predicted the probability of defaulter and non defaulter on the unseen dataset (Test data) and final data frame for the actual label and predicted probabilities are shown below .</a:t>
            </a:r>
            <a:endParaRPr lang="en-US" sz="1800" b="1" i="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9" name="Picture 8"/>
          <p:cNvPicPr/>
          <p:nvPr/>
        </p:nvPicPr>
        <p:blipFill>
          <a:blip r:embed="rId1"/>
          <a:stretch>
            <a:fillRect/>
          </a:stretch>
        </p:blipFill>
        <p:spPr>
          <a:xfrm>
            <a:off x="1924050" y="2975927"/>
            <a:ext cx="6915149" cy="32170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13597"/>
          </a:xfrm>
        </p:spPr>
        <p:txBody>
          <a:bodyPr>
            <a:normAutofit fontScale="90000"/>
          </a:bodyPr>
          <a:lstStyle/>
          <a:p>
            <a:r>
              <a:rPr lang="en-US" sz="60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br>
              <a:rPr lang="en-US" sz="60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r>
              <a:rPr lang="en-US" sz="4800" u="sng" dirty="0">
                <a:effectLst/>
                <a:latin typeface="Calibri" panose="020F0502020204030204" pitchFamily="34" charset="0"/>
                <a:ea typeface="Calibri" panose="020F0502020204030204" pitchFamily="34" charset="0"/>
                <a:cs typeface="Times New Roman" panose="02020603050405020304" pitchFamily="18" charset="0"/>
              </a:rPr>
              <a:t>Micro-Credit Defaulter/Non Defaulter</a:t>
            </a:r>
            <a:br>
              <a:rPr lang="en-US" sz="4800" u="sng"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468630" y="2076876"/>
            <a:ext cx="10058400" cy="4023360"/>
          </a:xfrm>
        </p:spPr>
        <p:txBody>
          <a:bodyPr/>
          <a:lstStyle/>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5400" b="1" u="sng" dirty="0">
                <a:effectLst/>
                <a:latin typeface="Calibri" panose="020F0502020204030204" pitchFamily="34" charset="0"/>
                <a:ea typeface="Calibri" panose="020F0502020204030204" pitchFamily="34" charset="0"/>
                <a:cs typeface="Times New Roman" panose="02020603050405020304" pitchFamily="18" charset="0"/>
              </a:rPr>
              <a:t>OBJECTIVE:-</a:t>
            </a:r>
            <a:endParaRPr lang="en-IN" sz="5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Build a model which can be used to predict in terms of a probability for each loan transaction, whether the customer will be paying back the loaned amount within 5 days of insurance of loan. In this case, Label ‘1’ indicates that the loan has been payed i.e. Non- defaulter, while, Label ‘0’ indicates that the loan has not been payed i.e. defaulter.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026" name="Picture 2" descr="Pin on Canvas-o-Fu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67889" y="286603"/>
            <a:ext cx="2334092" cy="32575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04071"/>
          </a:xfrm>
        </p:spPr>
        <p:txBody>
          <a:bodyPr>
            <a:normAutofit fontScale="90000"/>
          </a:bodyPr>
          <a:lstStyle/>
          <a:p>
            <a:r>
              <a:rPr lang="en-US" sz="5400" b="1" dirty="0">
                <a:effectLst/>
                <a:latin typeface="Calibri" panose="020F0502020204030204" pitchFamily="34" charset="0"/>
                <a:ea typeface="Calibri" panose="020F0502020204030204" pitchFamily="34" charset="0"/>
                <a:cs typeface="Times New Roman" panose="02020603050405020304" pitchFamily="18" charset="0"/>
              </a:rPr>
              <a:t>			</a:t>
            </a:r>
            <a:br>
              <a:rPr lang="en-US" sz="5400" b="1" dirty="0">
                <a:effectLst/>
                <a:latin typeface="Calibri" panose="020F0502020204030204" pitchFamily="34" charset="0"/>
                <a:ea typeface="Calibri" panose="020F0502020204030204" pitchFamily="34" charset="0"/>
                <a:cs typeface="Times New Roman" panose="02020603050405020304" pitchFamily="18" charset="0"/>
              </a:rPr>
            </a:br>
            <a:br>
              <a:rPr lang="en-US" sz="5400" b="1" dirty="0">
                <a:effectLst/>
                <a:latin typeface="Calibri" panose="020F0502020204030204" pitchFamily="34" charset="0"/>
                <a:ea typeface="Calibri" panose="020F0502020204030204" pitchFamily="34" charset="0"/>
                <a:cs typeface="Times New Roman" panose="02020603050405020304" pitchFamily="18" charset="0"/>
              </a:rPr>
            </a:br>
            <a:br>
              <a:rPr lang="en-US" sz="5400" b="1" dirty="0">
                <a:effectLst/>
                <a:latin typeface="Calibri" panose="020F0502020204030204" pitchFamily="34" charset="0"/>
                <a:ea typeface="Calibri" panose="020F0502020204030204" pitchFamily="34" charset="0"/>
                <a:cs typeface="Times New Roman" panose="02020603050405020304" pitchFamily="18" charset="0"/>
              </a:rPr>
            </a:br>
            <a:r>
              <a:rPr lang="en-US" sz="5400" b="1" dirty="0">
                <a:effectLst/>
                <a:latin typeface="Calibri" panose="020F0502020204030204" pitchFamily="34" charset="0"/>
                <a:ea typeface="Calibri" panose="020F0502020204030204" pitchFamily="34" charset="0"/>
                <a:cs typeface="Times New Roman" panose="02020603050405020304" pitchFamily="18" charset="0"/>
              </a:rPr>
              <a:t>			</a:t>
            </a:r>
            <a:r>
              <a:rPr lang="en-US" sz="5400" b="1" u="sng" dirty="0">
                <a:effectLst/>
                <a:latin typeface="Calibri" panose="020F0502020204030204" pitchFamily="34" charset="0"/>
                <a:ea typeface="Calibri" panose="020F0502020204030204" pitchFamily="34" charset="0"/>
                <a:cs typeface="Times New Roman" panose="02020603050405020304" pitchFamily="18" charset="0"/>
              </a:rPr>
              <a:t>PROCEDURE</a:t>
            </a:r>
            <a:endParaRPr lang="en-IN" dirty="0"/>
          </a:p>
        </p:txBody>
      </p:sp>
      <p:sp>
        <p:nvSpPr>
          <p:cNvPr id="3" name="Content Placeholder 2"/>
          <p:cNvSpPr>
            <a:spLocks noGrp="1"/>
          </p:cNvSpPr>
          <p:nvPr>
            <p:ph idx="1"/>
          </p:nvPr>
        </p:nvSpPr>
        <p:spPr>
          <a:xfrm>
            <a:off x="386715" y="1746137"/>
            <a:ext cx="11418570" cy="4825260"/>
          </a:xfrm>
        </p:spPr>
        <p:txBody>
          <a:bodyPr>
            <a:normAutofit fontScale="92500" lnSpcReduction="10000"/>
          </a:bodyPr>
          <a:lstStyle/>
          <a:p>
            <a:pPr marL="342900" lvl="0" indent="-342900">
              <a:lnSpc>
                <a:spcPct val="106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very first step to start the project is to import the data set. we have successfully imported the dataset using pandas library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dataset is about a company giving loans to  the customers  in form of recharge amount in their cell phone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talktime</a:t>
            </a:r>
            <a:r>
              <a:rPr lang="en-US" sz="1800" dirty="0">
                <a:effectLst/>
                <a:latin typeface="Calibri" panose="020F0502020204030204" pitchFamily="34" charset="0"/>
                <a:ea typeface="Calibri" panose="020F0502020204030204" pitchFamily="34" charset="0"/>
                <a:cs typeface="Times New Roman" panose="02020603050405020304" pitchFamily="18" charset="0"/>
              </a:rPr>
              <a:t>  of amount of 5 and 10  Indonesian Rupiah. This data also shows that customer repay loans with a interest, for example for 5 and 10 , 6 and 12  Indonesian Rupiah is collected , interest of 1 and 2 respectively.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customer who is unable to repay the loans within 5 days is considered as defaulter and who clears the loan within the time is considered as non defaulters which has been represented by 0 and 1 in the dataset respectively.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dataset there are  36 attributes for a particular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msisdn</a:t>
            </a:r>
            <a:r>
              <a:rPr lang="en-US" sz="1800" dirty="0">
                <a:effectLst/>
                <a:latin typeface="Calibri" panose="020F0502020204030204" pitchFamily="34" charset="0"/>
                <a:ea typeface="Calibri" panose="020F0502020204030204" pitchFamily="34" charset="0"/>
                <a:cs typeface="Times New Roman" panose="02020603050405020304" pitchFamily="18" charset="0"/>
              </a:rPr>
              <a:t> (customer) which shows the records  such as how old is the customer , what is the avg recharge in last 30 , 90 days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maxm</a:t>
            </a:r>
            <a:r>
              <a:rPr lang="en-US" sz="1800" dirty="0">
                <a:effectLst/>
                <a:latin typeface="Calibri" panose="020F0502020204030204" pitchFamily="34" charset="0"/>
                <a:ea typeface="Calibri" panose="020F0502020204030204" pitchFamily="34" charset="0"/>
                <a:cs typeface="Times New Roman" panose="02020603050405020304" pitchFamily="18" charset="0"/>
              </a:rPr>
              <a:t> loan taken in 30 , 90 days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details of which will be provided below.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Importing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datAset</a:t>
            </a:r>
            <a:r>
              <a:rPr lang="en-US" sz="1800" dirty="0">
                <a:effectLst/>
                <a:latin typeface="Calibri" panose="020F0502020204030204" pitchFamily="34" charset="0"/>
                <a:ea typeface="Calibri" panose="020F0502020204030204" pitchFamily="34" charset="0"/>
                <a:cs typeface="Times New Roman" panose="02020603050405020304" pitchFamily="18" charset="0"/>
              </a:rPr>
              <a:t> we found that this dataset has  209593 rows and 36 columns  out of which 183431 corresponds to label  1 , that is non defaulters and 26162 belongs to label 0 that is defaulters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Clearly from the above distribution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of</a:t>
            </a:r>
            <a:r>
              <a:rPr lang="en-US" sz="1800" dirty="0">
                <a:effectLst/>
                <a:latin typeface="Calibri" panose="020F0502020204030204" pitchFamily="34" charset="0"/>
                <a:ea typeface="Calibri" panose="020F0502020204030204" pitchFamily="34" charset="0"/>
                <a:cs typeface="Times New Roman" panose="02020603050405020304" pitchFamily="18" charset="0"/>
              </a:rPr>
              <a:t> defaulters and non defaulters we conclude that data is highly unbalanced , as percentage of defaulters and non defaulters is 12 and  88 respectively as per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 some technical point of view , this dataset has  21 , 12 , 3 features  float  , int and object feature respectively.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u="sng" dirty="0">
                <a:effectLst/>
                <a:latin typeface="Calibri" panose="020F0502020204030204" pitchFamily="34" charset="0"/>
                <a:ea typeface="Calibri" panose="020F0502020204030204" pitchFamily="34" charset="0"/>
                <a:cs typeface="Times New Roman" panose="02020603050405020304" pitchFamily="18" charset="0"/>
              </a:rPr>
              <a:t>EXPLORATORY DATA ANALYSIS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775970" y="1737360"/>
            <a:ext cx="10188575" cy="4220627"/>
          </a:xfrm>
        </p:spPr>
        <p:txBody>
          <a:bodyPr>
            <a:normAutofit lnSpcReduction="10000"/>
          </a:bodyPr>
          <a:lstStyle/>
          <a:p>
            <a:pPr marL="1371600" indent="457200">
              <a:lnSpc>
                <a:spcPct val="106000"/>
              </a:lnSpc>
              <a:spcAft>
                <a:spcPts val="800"/>
              </a:spcAft>
            </a:pPr>
            <a:r>
              <a:rPr lang="en-US" sz="1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have performed some data visualization on this dataset in order to be  more familiar with the dataset which helps in turn helps  to get the  hidden pattern of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 Null Value Analysis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dataset does not have any feature with null  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2]Univariate Analysis-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have performed techniques like count plot , histogram plots to check the trend and pattern :- 2.a) We have found that there other unwanted values for the feature maxamnt_loans30 apart from 0 ,  6 and 12  which is shown in the below figure , but when we checked  maxamnt_loans90 , there was no other values other 0, 6 and 12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028" y="852487"/>
            <a:ext cx="10058400" cy="657325"/>
          </a:xfrm>
        </p:spPr>
        <p:txBody>
          <a:bodyPr>
            <a:normAutofit fontScale="90000"/>
          </a:bodyPr>
          <a:lstStyle/>
          <a:p>
            <a:r>
              <a:rPr lang="en-US" sz="4800" b="1" u="sng" dirty="0">
                <a:effectLst/>
                <a:latin typeface="Calibri" panose="020F0502020204030204" pitchFamily="34" charset="0"/>
                <a:ea typeface="Calibri" panose="020F0502020204030204" pitchFamily="34" charset="0"/>
                <a:cs typeface="Times New Roman" panose="02020603050405020304" pitchFamily="18" charset="0"/>
              </a:rPr>
              <a:t>EXPLORATORY DATA ANALYSIS</a:t>
            </a:r>
            <a:endParaRPr lang="en-IN" dirty="0"/>
          </a:p>
        </p:txBody>
      </p:sp>
      <p:sp>
        <p:nvSpPr>
          <p:cNvPr id="3" name="Content Placeholder 2"/>
          <p:cNvSpPr>
            <a:spLocks noGrp="1"/>
          </p:cNvSpPr>
          <p:nvPr>
            <p:ph idx="1"/>
          </p:nvPr>
        </p:nvSpPr>
        <p:spPr>
          <a:xfrm>
            <a:off x="1097280" y="943928"/>
            <a:ext cx="10058400" cy="4925166"/>
          </a:xfrm>
        </p:spPr>
        <p:txBody>
          <a:bodyPr/>
          <a:lstStyle/>
          <a:p>
            <a:endParaRPr lang="en-IN" dirty="0"/>
          </a:p>
          <a:p>
            <a:endParaRPr lang="en-IN" dirty="0"/>
          </a:p>
          <a:p>
            <a:endParaRPr lang="en-IN" dirty="0"/>
          </a:p>
          <a:p>
            <a:endParaRPr lang="en-IN" dirty="0"/>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To treat this unwanted values , we have made those values of  maxamnt_loans30 as equal as maxamnt_loans90 values for that particular row . Now our maxamnt_loans30 looks as desired.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p:cNvPicPr/>
          <p:nvPr/>
        </p:nvPicPr>
        <p:blipFill>
          <a:blip r:embed="rId1"/>
          <a:stretch>
            <a:fillRect/>
          </a:stretch>
        </p:blipFill>
        <p:spPr>
          <a:xfrm>
            <a:off x="1764028" y="1734077"/>
            <a:ext cx="7741921" cy="1913472"/>
          </a:xfrm>
          <a:prstGeom prst="rect">
            <a:avLst/>
          </a:prstGeom>
        </p:spPr>
      </p:pic>
      <p:pic>
        <p:nvPicPr>
          <p:cNvPr id="5" name="Picture 4"/>
          <p:cNvPicPr/>
          <p:nvPr/>
        </p:nvPicPr>
        <p:blipFill>
          <a:blip r:embed="rId2"/>
          <a:stretch>
            <a:fillRect/>
          </a:stretch>
        </p:blipFill>
        <p:spPr>
          <a:xfrm>
            <a:off x="1764029" y="4437698"/>
            <a:ext cx="7741921" cy="15678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780" y="695756"/>
            <a:ext cx="10058400" cy="846872"/>
          </a:xfrm>
        </p:spPr>
        <p:txBody>
          <a:bodyPr/>
          <a:lstStyle/>
          <a:p>
            <a:r>
              <a:rPr lang="en-US" sz="4800" b="1" u="sng" dirty="0">
                <a:effectLst/>
                <a:latin typeface="Calibri" panose="020F0502020204030204" pitchFamily="34" charset="0"/>
                <a:ea typeface="Calibri" panose="020F0502020204030204" pitchFamily="34" charset="0"/>
                <a:cs typeface="Times New Roman" panose="02020603050405020304" pitchFamily="18" charset="0"/>
              </a:rPr>
              <a:t>EXPLORATORY DATA ANALYSIS</a:t>
            </a:r>
            <a:endParaRPr lang="en-IN" dirty="0"/>
          </a:p>
        </p:txBody>
      </p:sp>
      <p:sp>
        <p:nvSpPr>
          <p:cNvPr id="3" name="Content Placeholder 2"/>
          <p:cNvSpPr>
            <a:spLocks noGrp="1"/>
          </p:cNvSpPr>
          <p:nvPr>
            <p:ph idx="1"/>
          </p:nvPr>
        </p:nvSpPr>
        <p:spPr/>
        <p:txBody>
          <a:bodyPr/>
          <a:lstStyle/>
          <a:p>
            <a:r>
              <a:rPr lang="en-US" sz="1800" dirty="0">
                <a:solidFill>
                  <a:srgbClr val="000000"/>
                </a:solidFill>
                <a:latin typeface="Helvetica" panose="020B0604020202020204" pitchFamily="34" charset="0"/>
                <a:cs typeface="Times New Roman" panose="02020603050405020304" pitchFamily="18" charset="0"/>
              </a:rPr>
              <a:t>2.b) The histogram and count Plot shows that the mostly  non-payers or defaulters are those people who have a loan of lower amount , from  below figure it can </a:t>
            </a:r>
            <a:r>
              <a:rPr lang="en-US" sz="1800">
                <a:solidFill>
                  <a:srgbClr val="000000"/>
                </a:solidFill>
                <a:latin typeface="Helvetica" panose="020B0604020202020204" pitchFamily="34" charset="0"/>
                <a:cs typeface="Times New Roman" panose="02020603050405020304" pitchFamily="18" charset="0"/>
              </a:rPr>
              <a:t>be seen that  </a:t>
            </a:r>
            <a:r>
              <a:rPr lang="en-US" sz="1800" dirty="0">
                <a:solidFill>
                  <a:srgbClr val="000000"/>
                </a:solidFill>
                <a:latin typeface="Helvetica" panose="020B0604020202020204" pitchFamily="34" charset="0"/>
                <a:cs typeface="Times New Roman" panose="02020603050405020304" pitchFamily="18" charset="0"/>
              </a:rPr>
              <a:t>defaulters  are more when the amount is less that is 6 and count of defaulters are less when the amount is 12</a:t>
            </a:r>
            <a:endParaRPr lang="en-US" sz="1800" dirty="0">
              <a:solidFill>
                <a:srgbClr val="000000"/>
              </a:solidFill>
              <a:latin typeface="Helvetica" panose="020B0604020202020204" pitchFamily="34" charset="0"/>
              <a:cs typeface="Times New Roman" panose="02020603050405020304" pitchFamily="18" charset="0"/>
            </a:endParaRPr>
          </a:p>
          <a:p>
            <a:endParaRPr lang="en-IN" sz="1800" dirty="0">
              <a:solidFill>
                <a:srgbClr val="000000"/>
              </a:solidFill>
              <a:latin typeface="Helvetica" panose="020B0604020202020204" pitchFamily="34" charset="0"/>
              <a:cs typeface="Times New Roman" panose="02020603050405020304" pitchFamily="18" charset="0"/>
            </a:endParaRPr>
          </a:p>
          <a:p>
            <a:endParaRPr lang="en-IN" dirty="0"/>
          </a:p>
        </p:txBody>
      </p:sp>
      <p:pic>
        <p:nvPicPr>
          <p:cNvPr id="4" name="Picture 3"/>
          <p:cNvPicPr/>
          <p:nvPr/>
        </p:nvPicPr>
        <p:blipFill>
          <a:blip r:embed="rId1"/>
          <a:stretch>
            <a:fillRect/>
          </a:stretch>
        </p:blipFill>
        <p:spPr>
          <a:xfrm>
            <a:off x="1266824" y="2820035"/>
            <a:ext cx="3724275" cy="3352165"/>
          </a:xfrm>
          <a:prstGeom prst="rect">
            <a:avLst/>
          </a:prstGeom>
        </p:spPr>
      </p:pic>
      <p:pic>
        <p:nvPicPr>
          <p:cNvPr id="5" name="Picture 4"/>
          <p:cNvPicPr/>
          <p:nvPr/>
        </p:nvPicPr>
        <p:blipFill>
          <a:blip r:embed="rId2"/>
          <a:stretch>
            <a:fillRect/>
          </a:stretch>
        </p:blipFill>
        <p:spPr>
          <a:xfrm>
            <a:off x="5733732" y="2844799"/>
            <a:ext cx="5277168" cy="33521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0347" y="730783"/>
            <a:ext cx="10058400" cy="1399322"/>
          </a:xfrm>
        </p:spPr>
        <p:txBody>
          <a:bodyPr>
            <a:normAutofit fontScale="90000"/>
          </a:bodyPr>
          <a:lstStyle/>
          <a:p>
            <a:r>
              <a:rPr lang="en-US" sz="5400" b="1" u="sng" dirty="0">
                <a:effectLst/>
                <a:latin typeface="Calibri" panose="020F0502020204030204" pitchFamily="34" charset="0"/>
                <a:ea typeface="Calibri" panose="020F0502020204030204" pitchFamily="34" charset="0"/>
                <a:cs typeface="Times New Roman" panose="02020603050405020304" pitchFamily="18" charset="0"/>
              </a:rPr>
              <a:t>OUTLIER TREATMENT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1097280" y="1828800"/>
            <a:ext cx="10058400" cy="4040294"/>
          </a:xfrm>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From </a:t>
            </a:r>
            <a:r>
              <a:rPr lang="en-US" sz="1800" dirty="0">
                <a:effectLst/>
                <a:latin typeface="Calibri" panose="020F0502020204030204" pitchFamily="34" charset="0"/>
                <a:ea typeface="Calibri" panose="020F0502020204030204" pitchFamily="34" charset="0"/>
                <a:cs typeface="Times New Roman" panose="02020603050405020304" pitchFamily="18" charset="0"/>
              </a:rPr>
              <a:t>plotting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BoxPlots</a:t>
            </a:r>
            <a:r>
              <a:rPr lang="en-US" sz="1800" dirty="0">
                <a:effectLst/>
                <a:latin typeface="Calibri" panose="020F0502020204030204" pitchFamily="34" charset="0"/>
                <a:ea typeface="Calibri" panose="020F0502020204030204" pitchFamily="34" charset="0"/>
                <a:cs typeface="Times New Roman" panose="02020603050405020304" pitchFamily="18" charset="0"/>
              </a:rPr>
              <a:t> we have found that dataset has several features which has outliers, now our challenge in this dataset is how to treat them . As this highly unbalanced dataset, we cannot use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use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Zscore</a:t>
            </a:r>
            <a:r>
              <a:rPr lang="en-US" sz="1800" dirty="0">
                <a:effectLst/>
                <a:latin typeface="Calibri" panose="020F0502020204030204" pitchFamily="34" charset="0"/>
                <a:ea typeface="Calibri" panose="020F0502020204030204" pitchFamily="34" charset="0"/>
                <a:cs typeface="Times New Roman" panose="02020603050405020304" pitchFamily="18" charset="0"/>
              </a:rPr>
              <a:t> filtering as this will delete more data which will not be efficient for our modelling and prediction.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Therefore to treat the outliers we have checked the percentile  from 90 to 100 for each feature as shown below. Now to treat them the outliers we have made  the values above 99</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percentile  as equal as 99</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percentile which will not only treat outliers but also save the data information by not removing the rows belonging to outliers.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p:cNvPicPr/>
          <p:nvPr/>
        </p:nvPicPr>
        <p:blipFill>
          <a:blip r:embed="rId1"/>
          <a:stretch>
            <a:fillRect/>
          </a:stretch>
        </p:blipFill>
        <p:spPr>
          <a:xfrm>
            <a:off x="4962525" y="3784066"/>
            <a:ext cx="5905500" cy="23431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50" y="86578"/>
            <a:ext cx="10327005" cy="1551721"/>
          </a:xfrm>
        </p:spPr>
        <p:txBody>
          <a:bodyPr>
            <a:normAutofit/>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SMOTE (Over Sampling)</a:t>
            </a:r>
            <a:endParaRPr lang="en-IN" dirty="0"/>
          </a:p>
        </p:txBody>
      </p:sp>
      <p:sp>
        <p:nvSpPr>
          <p:cNvPr id="3" name="Content Placeholder 2"/>
          <p:cNvSpPr>
            <a:spLocks noGrp="1"/>
          </p:cNvSpPr>
          <p:nvPr>
            <p:ph idx="1"/>
          </p:nvPr>
        </p:nvSpPr>
        <p:spPr>
          <a:xfrm>
            <a:off x="666750" y="1752600"/>
            <a:ext cx="10488930" cy="4457700"/>
          </a:xfrm>
        </p:spPr>
        <p:txBody>
          <a:bodyPr>
            <a:normAutofit fontScale="25000" lnSpcReduction="20000"/>
          </a:bodyPr>
          <a:lstStyle/>
          <a:p>
            <a:pPr>
              <a:lnSpc>
                <a:spcPct val="106000"/>
              </a:lnSpc>
              <a:spcAft>
                <a:spcPts val="800"/>
              </a:spcAft>
            </a:pPr>
            <a:r>
              <a:rPr lang="en-US" sz="6400" dirty="0">
                <a:effectLst/>
                <a:latin typeface="Calibri" panose="020F0502020204030204" pitchFamily="34" charset="0"/>
                <a:ea typeface="Calibri" panose="020F0502020204030204" pitchFamily="34" charset="0"/>
                <a:cs typeface="Times New Roman" panose="02020603050405020304" pitchFamily="18" charset="0"/>
              </a:rPr>
              <a:t>As we have already discussed , that this dataset is highly unbalanced , therefore we cannot go for modelling with this unbalanced dataset . To avoid this issue we need to balance the dataset  and for that we have use </a:t>
            </a:r>
            <a:r>
              <a:rPr lang="en-US" sz="6400" b="1" dirty="0">
                <a:effectLst/>
                <a:latin typeface="Calibri" panose="020F0502020204030204" pitchFamily="34" charset="0"/>
                <a:ea typeface="Calibri" panose="020F0502020204030204" pitchFamily="34" charset="0"/>
                <a:cs typeface="Times New Roman" panose="02020603050405020304" pitchFamily="18" charset="0"/>
              </a:rPr>
              <a:t>SMOTE (Over Sampling)</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6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400" b="1" i="1"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Before Over Sampling, counts of label '1': 183431</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6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400" b="1" i="1"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Before Over Sampling, counts of label '0': 26162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6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400" i="1"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 </a:t>
            </a:r>
            <a:r>
              <a:rPr lang="en-US" sz="6400" b="1" i="1"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After Over Sampling, the shape of </a:t>
            </a:r>
            <a:r>
              <a:rPr lang="en-US" sz="6400" b="1" i="1" dirty="0" err="1">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train_X</a:t>
            </a:r>
            <a:r>
              <a:rPr lang="en-US" sz="6400" b="1" i="1"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 (366862, 31)</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6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400" b="1" i="1"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After Over Sampling, the shape of </a:t>
            </a:r>
            <a:r>
              <a:rPr lang="en-US" sz="6400" b="1" i="1" dirty="0" err="1">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train_y</a:t>
            </a:r>
            <a:r>
              <a:rPr lang="en-US" sz="6400" b="1" i="1"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 (366862,)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6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400" b="1" i="1"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 After Over Sampling, counts of label '1': 183431</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6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400" b="1" i="1"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After Over Sampling, counts of label '0': 183431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6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have successfully balanced the dataset using SMOTE as final count for both the labels  is </a:t>
            </a:r>
            <a:r>
              <a:rPr lang="en-US" sz="6400" b="1" i="1"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183431</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86603"/>
            <a:ext cx="9876491" cy="2075597"/>
          </a:xfrm>
        </p:spPr>
        <p:txBody>
          <a:bodyPr/>
          <a:lstStyle/>
          <a:p>
            <a:r>
              <a:rPr lang="en-US" sz="5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Modelling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p:txBody>
          <a:bodyPr>
            <a:normAutofit lnSpcReduction="10000"/>
          </a:bodyPr>
          <a:lstStyle/>
          <a:p>
            <a:pPr>
              <a:lnSpc>
                <a:spcPct val="106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section we will  discussed the model that we have performed on this dataset , its performance matrix , confusion matrix and at last this section will also show which model is considered best for this model and based on what criteria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Note:- We have  used random search for all the models.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800" b="1" i="1"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rPr>
              <a:t>Lets Start!</a:t>
            </a:r>
            <a:endParaRPr lang="en-US" sz="1800" b="1" i="1" dirty="0">
              <a:solidFill>
                <a:srgbClr val="C55A1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Lets see the confusion matrix and </a:t>
            </a:r>
            <a:r>
              <a:rPr lang="en-US" sz="1800" b="1" i="1" dirty="0" err="1">
                <a:effectLst/>
                <a:latin typeface="Calibri" panose="020F0502020204030204" pitchFamily="34" charset="0"/>
                <a:ea typeface="Calibri" panose="020F0502020204030204" pitchFamily="34" charset="0"/>
                <a:cs typeface="Times New Roman" panose="02020603050405020304" pitchFamily="18" charset="0"/>
              </a:rPr>
              <a:t>auc</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 score for all the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327,362 Excitement Photos and Premium High Res Pictures - Getty Imag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76985" y="3762164"/>
            <a:ext cx="3091788" cy="16956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5478</Words>
  <Application>WPS Presentation</Application>
  <PresentationFormat>Widescreen</PresentationFormat>
  <Paragraphs>105</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Calibri</vt:lpstr>
      <vt:lpstr>Times New Roman</vt:lpstr>
      <vt:lpstr>Bahnschrift Condensed</vt:lpstr>
      <vt:lpstr>Helvetica</vt:lpstr>
      <vt:lpstr>Calibri Light</vt:lpstr>
      <vt:lpstr>Microsoft YaHei</vt:lpstr>
      <vt:lpstr>Arial Unicode MS</vt:lpstr>
      <vt:lpstr>Blue Waves</vt:lpstr>
      <vt:lpstr>Micro-Credit Defaulter/Non Defaulter </vt:lpstr>
      <vt:lpstr>	 Micro-Credit Defaulter/Non Defaulter </vt:lpstr>
      <vt:lpstr>			   			PROCEDURE</vt:lpstr>
      <vt:lpstr>EXPLORATORY DATA ANALYSIS </vt:lpstr>
      <vt:lpstr>EXPLORATORY DATA ANALYSIS</vt:lpstr>
      <vt:lpstr>EXPLORATORY DATA ANALYSIS</vt:lpstr>
      <vt:lpstr>OUTLIER TREATMENT  </vt:lpstr>
      <vt:lpstr>SMOTE (Over Sampling)</vt:lpstr>
      <vt:lpstr>Modelling </vt:lpstr>
      <vt:lpstr> Modelling </vt:lpstr>
      <vt:lpstr>Modelling </vt:lpstr>
      <vt:lpstr>Modelling</vt:lpstr>
      <vt:lpstr>FINAL PREDICTION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Defaulter/Non Defaulter</dc:title>
  <dc:creator>Fahad Ehtesham</dc:creator>
  <cp:lastModifiedBy>UTKARSHA</cp:lastModifiedBy>
  <cp:revision>15</cp:revision>
  <dcterms:created xsi:type="dcterms:W3CDTF">2020-11-13T08:15:00Z</dcterms:created>
  <dcterms:modified xsi:type="dcterms:W3CDTF">2022-09-06T10:25:32Z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1AC89D543A1C44BB82BAD448B1873F8F</vt:lpwstr>
  </property>
  <property fmtid="{D5CDD505-2E9C-101B-9397-08002B2CF9AE}" pid="3" name="KSOProductBuildVer">
    <vt:lpwstr>1033-11.2.0.11306</vt:lpwstr>
  </property>
</Properties>
</file>