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9"/>
  </p:notesMasterIdLst>
  <p:handoutMasterIdLst>
    <p:handoutMasterId r:id="rId30"/>
  </p:handoutMasterIdLst>
  <p:sldIdLst>
    <p:sldId id="256" r:id="rId3"/>
    <p:sldId id="277" r:id="rId4"/>
    <p:sldId id="261" r:id="rId5"/>
    <p:sldId id="262" r:id="rId6"/>
    <p:sldId id="289" r:id="rId7"/>
    <p:sldId id="264" r:id="rId8"/>
    <p:sldId id="258" r:id="rId9"/>
    <p:sldId id="278" r:id="rId10"/>
    <p:sldId id="295" r:id="rId11"/>
    <p:sldId id="266" r:id="rId12"/>
    <p:sldId id="296" r:id="rId13"/>
    <p:sldId id="297" r:id="rId14"/>
    <p:sldId id="298" r:id="rId15"/>
    <p:sldId id="270" r:id="rId16"/>
    <p:sldId id="299" r:id="rId17"/>
    <p:sldId id="303" r:id="rId18"/>
    <p:sldId id="302" r:id="rId19"/>
    <p:sldId id="301" r:id="rId20"/>
    <p:sldId id="300" r:id="rId21"/>
    <p:sldId id="292" r:id="rId22"/>
    <p:sldId id="268" r:id="rId23"/>
    <p:sldId id="304" r:id="rId24"/>
    <p:sldId id="305" r:id="rId25"/>
    <p:sldId id="306" r:id="rId26"/>
    <p:sldId id="275"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87A0E174-21A0-463E-B811-1FA20F7B8D47}" type="datetime1">
              <a:rPr lang="en-US" smtClean="0"/>
            </a:fld>
            <a:endParaRPr lang="en-US" dirty="0"/>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en-US"/>
              <a:t>Fake news Classification</a:t>
            </a:r>
            <a:endParaRPr lang="en-US"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5CEABB6-07DC-46E8-9B57-56EC44A396E5}" type="slidenum">
              <a:rPr lang="en-US" smtClean="0"/>
            </a:fld>
            <a:endParaRPr lang="en-US" dirty="0"/>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8EBB33-9210-47CA-AC52-E692A3873A2B}" type="datetime1">
              <a:rPr lang="en-US" smtClean="0"/>
            </a:fld>
            <a:endParaRPr lang="en-US" dirty="0"/>
          </a:p>
        </p:txBody>
      </p:sp>
      <p:sp>
        <p:nvSpPr>
          <p:cNvPr id="4" name="Footer Placeholder 3"/>
          <p:cNvSpPr>
            <a:spLocks noGrp="1"/>
          </p:cNvSpPr>
          <p:nvPr>
            <p:ph type="ftr" sz="quarter" idx="11"/>
          </p:nvPr>
        </p:nvSpPr>
        <p:spPr/>
        <p:txBody>
          <a:bodyPr/>
          <a:lstStyle/>
          <a:p>
            <a:r>
              <a:rPr lang="en-US"/>
              <a:t>Fake news Classification</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9827065-1F9A-4537-BCE2-525794BD6B8A}" type="datetime1">
              <a:rPr lang="en-US" smtClean="0"/>
            </a:fld>
            <a:endParaRPr lang="en-US" dirty="0"/>
          </a:p>
        </p:txBody>
      </p:sp>
      <p:sp>
        <p:nvSpPr>
          <p:cNvPr id="5" name="Footer Placeholder 4"/>
          <p:cNvSpPr>
            <a:spLocks noGrp="1"/>
          </p:cNvSpPr>
          <p:nvPr>
            <p:ph type="ftr" sz="quarter" idx="11"/>
          </p:nvPr>
        </p:nvSpPr>
        <p:spPr/>
        <p:txBody>
          <a:bodyPr/>
          <a:p>
            <a:r>
              <a:rPr lang="en-US"/>
              <a:t>Fake news Classification</a:t>
            </a:r>
            <a:endParaRPr lang="en-US" dirty="0"/>
          </a:p>
        </p:txBody>
      </p:sp>
      <p:sp>
        <p:nvSpPr>
          <p:cNvPr id="6" name="Slide Number Placeholder 5"/>
          <p:cNvSpPr>
            <a:spLocks noGrp="1"/>
          </p:cNvSpPr>
          <p:nvPr>
            <p:ph type="sldNum" sz="quarter" idx="12"/>
          </p:nvPr>
        </p:nvSpPr>
        <p:spPr/>
        <p:txBody>
          <a:bodyPr/>
          <a:p>
            <a:fld id="{B5CEABB6-07DC-46E8-9B57-56EC44A396E5}" type="slidenum">
              <a:rPr lang="en-US" smtClean="0"/>
            </a:fld>
            <a:endParaRPr lang="en-US" dirty="0"/>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5EC3CC46-71D4-4205-BBF8-2A32B6014C56}" type="datetime1">
              <a:rPr lang="en-US" smtClean="0"/>
            </a:fld>
            <a:endParaRPr lang="en-US" dirty="0"/>
          </a:p>
        </p:txBody>
      </p:sp>
      <p:sp>
        <p:nvSpPr>
          <p:cNvPr id="5" name="Footer Placeholder 4"/>
          <p:cNvSpPr>
            <a:spLocks noGrp="1"/>
          </p:cNvSpPr>
          <p:nvPr>
            <p:ph type="ftr" sz="quarter" idx="11"/>
          </p:nvPr>
        </p:nvSpPr>
        <p:spPr/>
        <p:txBody>
          <a:bodyPr/>
          <a:p>
            <a:r>
              <a:rPr lang="en-US"/>
              <a:t>Fake news Classification</a:t>
            </a:r>
            <a:endParaRPr lang="en-US" dirty="0"/>
          </a:p>
        </p:txBody>
      </p:sp>
      <p:sp>
        <p:nvSpPr>
          <p:cNvPr id="6" name="Slide Number Placeholder 5"/>
          <p:cNvSpPr>
            <a:spLocks noGrp="1"/>
          </p:cNvSpPr>
          <p:nvPr>
            <p:ph type="sldNum" sz="quarter" idx="12"/>
          </p:nvPr>
        </p:nvSpPr>
        <p:spPr/>
        <p:txBody>
          <a:bodyPr/>
          <a:p>
            <a:fld id="{B5CEABB6-07DC-46E8-9B57-56EC44A396E5}" type="slidenum">
              <a:rPr lang="en-US" smtClean="0"/>
            </a:fld>
            <a:endParaRPr lang="en-US" dirty="0"/>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88E9BBE9-9D84-4879-9342-47D8B2678C50}" type="datetime1">
              <a:rPr lang="en-US" smtClean="0"/>
            </a:fld>
            <a:endParaRPr lang="en-US" dirty="0"/>
          </a:p>
        </p:txBody>
      </p:sp>
      <p:sp>
        <p:nvSpPr>
          <p:cNvPr id="8" name="Footer Placeholder 7"/>
          <p:cNvSpPr>
            <a:spLocks noGrp="1"/>
          </p:cNvSpPr>
          <p:nvPr>
            <p:ph type="ftr" sz="quarter" idx="11"/>
          </p:nvPr>
        </p:nvSpPr>
        <p:spPr/>
        <p:txBody>
          <a:bodyPr/>
          <a:p>
            <a:r>
              <a:rPr lang="en-US"/>
              <a:t>Fake news Classification</a:t>
            </a:r>
            <a:endParaRPr lang="en-US" dirty="0"/>
          </a:p>
        </p:txBody>
      </p:sp>
      <p:sp>
        <p:nvSpPr>
          <p:cNvPr id="9" name="Slide Number Placeholder 8"/>
          <p:cNvSpPr>
            <a:spLocks noGrp="1"/>
          </p:cNvSpPr>
          <p:nvPr>
            <p:ph type="sldNum" sz="quarter" idx="12"/>
          </p:nvPr>
        </p:nvSpPr>
        <p:spPr/>
        <p:txBody>
          <a:bodyPr/>
          <a:p>
            <a:fld id="{B5CEABB6-07DC-46E8-9B57-56EC44A396E5}" type="slidenum">
              <a:rPr lang="en-US" smtClean="0"/>
            </a:fld>
            <a:endParaRPr lang="en-US" dirty="0"/>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3"/>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DF8EBB33-9210-47CA-AC52-E692A3873A2B}" type="datetime1">
              <a:rPr lang="en-US" smtClean="0"/>
            </a:fld>
            <a:endParaRPr lang="en-US"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en-US"/>
              <a:t>Fake news Classification</a:t>
            </a:r>
            <a:endParaRPr lang="en-US"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5CEABB6-07DC-46E8-9B57-56EC44A396E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97633" y="4464688"/>
            <a:ext cx="6561728" cy="1122202"/>
          </a:xfrm>
        </p:spPr>
        <p:txBody>
          <a:bodyPr/>
          <a:lstStyle/>
          <a:p>
            <a:r>
              <a:rPr lang="en-US" sz="3600" dirty="0"/>
              <a:t>FAKE NEWS CLASSIFIER PROJECT</a:t>
            </a:r>
            <a:endParaRPr lang="en-US" dirty="0"/>
          </a:p>
        </p:txBody>
      </p:sp>
      <p:sp>
        <p:nvSpPr>
          <p:cNvPr id="3" name="Subtitle 2"/>
          <p:cNvSpPr>
            <a:spLocks noGrp="1"/>
          </p:cNvSpPr>
          <p:nvPr>
            <p:ph type="subTitle" idx="1"/>
          </p:nvPr>
        </p:nvSpPr>
        <p:spPr>
          <a:xfrm>
            <a:off x="8576234" y="5456518"/>
            <a:ext cx="2348753" cy="567764"/>
          </a:xfrm>
        </p:spPr>
        <p:txBody>
          <a:bodyPr>
            <a:normAutofit fontScale="90000"/>
          </a:bodyPr>
          <a:lstStyle/>
          <a:p>
            <a:r>
              <a:rPr lang="en-US" sz="1800" b="1" dirty="0">
                <a:solidFill>
                  <a:schemeClr val="tx1"/>
                </a:solidFill>
              </a:rPr>
              <a:t>Utkarsha A Jadhav</a:t>
            </a:r>
            <a:endParaRPr lang="en-US" sz="18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5156" y="892177"/>
            <a:ext cx="8421688" cy="1325563"/>
          </a:xfrm>
        </p:spPr>
        <p:txBody>
          <a:bodyPr/>
          <a:lstStyle/>
          <a:p>
            <a:r>
              <a:rPr lang="en-US" u="sng" dirty="0"/>
              <a:t>Data Source and formats.</a:t>
            </a:r>
            <a:endParaRPr lang="en-US" u="sng" dirty="0"/>
          </a:p>
        </p:txBody>
      </p:sp>
      <p:sp>
        <p:nvSpPr>
          <p:cNvPr id="10" name="Footer Placeholder 9"/>
          <p:cNvSpPr>
            <a:spLocks noGrp="1"/>
          </p:cNvSpPr>
          <p:nvPr>
            <p:ph type="ftr" sz="quarter" idx="11"/>
          </p:nvPr>
        </p:nvSpPr>
        <p:spPr/>
        <p:txBody>
          <a:bodyPr/>
          <a:lstStyle/>
          <a:p>
            <a:r>
              <a:rPr lang="en-US"/>
              <a:t>Fake news Classification</a:t>
            </a:r>
            <a:endParaRPr lang="en-US" dirty="0"/>
          </a:p>
        </p:txBody>
      </p:sp>
      <p:sp>
        <p:nvSpPr>
          <p:cNvPr id="11" name="Slide Number Placeholder 10"/>
          <p:cNvSpPr>
            <a:spLocks noGrp="1"/>
          </p:cNvSpPr>
          <p:nvPr>
            <p:ph type="sldNum" sz="quarter" idx="12"/>
          </p:nvPr>
        </p:nvSpPr>
        <p:spPr/>
        <p:txBody>
          <a:bodyPr/>
          <a:lstStyle/>
          <a:p>
            <a:fld id="{B5CEABB6-07DC-46E8-9B57-56EC44A396E5}" type="slidenum">
              <a:rPr lang="en-US" smtClean="0"/>
            </a:fld>
            <a:endParaRPr lang="en-US" dirty="0"/>
          </a:p>
        </p:txBody>
      </p:sp>
      <p:sp>
        <p:nvSpPr>
          <p:cNvPr id="13" name="TextBox 12"/>
          <p:cNvSpPr txBox="1"/>
          <p:nvPr/>
        </p:nvSpPr>
        <p:spPr>
          <a:xfrm>
            <a:off x="3048699" y="2785223"/>
            <a:ext cx="6094602" cy="3003643"/>
          </a:xfrm>
          <a:prstGeom prst="rect">
            <a:avLst/>
          </a:prstGeom>
          <a:noFill/>
        </p:spPr>
        <p:txBody>
          <a:bodyPr wrap="square">
            <a:spAutoFit/>
          </a:bodyPr>
          <a:lstStyle/>
          <a:p>
            <a:pPr algn="just">
              <a:lnSpc>
                <a:spcPct val="150000"/>
              </a:lnSpc>
              <a:spcBef>
                <a:spcPts val="200"/>
              </a:spcBef>
            </a:pPr>
            <a:r>
              <a:rPr lang="en-IN" sz="24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Data Sources and their formats</a:t>
            </a:r>
            <a:endParaRPr lang="en-IN" sz="24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6 columns in the dataset. The description of each of the column is given below: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“id”:  Unique id of each news article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“headline”:  It is the title of the news.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“news”:  It contains the full text of the news article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“Unnamed:0”:  It is a serial number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written_by</a:t>
            </a:r>
            <a:r>
              <a:rPr lang="en-IN" sz="1800" dirty="0">
                <a:effectLst/>
                <a:latin typeface="Calibri" panose="020F0502020204030204" pitchFamily="34" charset="0"/>
                <a:ea typeface="Calibri" panose="020F0502020204030204" pitchFamily="34" charset="0"/>
                <a:cs typeface="Times New Roman" panose="02020603050405020304" pitchFamily="18" charset="0"/>
              </a:rPr>
              <a:t>”:  It represents the author of the news article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“label”:  It tells whether the news is fake (1) or not fake (0).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5156" y="190013"/>
            <a:ext cx="8421688" cy="533951"/>
          </a:xfrm>
        </p:spPr>
        <p:txBody>
          <a:bodyPr/>
          <a:lstStyle/>
          <a:p>
            <a:r>
              <a:rPr lang="en-US" u="sng" dirty="0"/>
              <a:t>Data Pre-Processing.</a:t>
            </a:r>
            <a:endParaRPr lang="en-US" u="sng" dirty="0"/>
          </a:p>
        </p:txBody>
      </p:sp>
      <p:sp>
        <p:nvSpPr>
          <p:cNvPr id="10" name="Footer Placeholder 9"/>
          <p:cNvSpPr>
            <a:spLocks noGrp="1"/>
          </p:cNvSpPr>
          <p:nvPr>
            <p:ph type="ftr" sz="quarter" idx="11"/>
          </p:nvPr>
        </p:nvSpPr>
        <p:spPr/>
        <p:txBody>
          <a:bodyPr/>
          <a:lstStyle/>
          <a:p>
            <a:r>
              <a:rPr lang="en-US"/>
              <a:t>Fake news Classification</a:t>
            </a:r>
            <a:endParaRPr lang="en-US" dirty="0"/>
          </a:p>
        </p:txBody>
      </p:sp>
      <p:sp>
        <p:nvSpPr>
          <p:cNvPr id="11" name="Slide Number Placeholder 10"/>
          <p:cNvSpPr>
            <a:spLocks noGrp="1"/>
          </p:cNvSpPr>
          <p:nvPr>
            <p:ph type="sldNum" sz="quarter" idx="12"/>
          </p:nvPr>
        </p:nvSpPr>
        <p:spPr/>
        <p:txBody>
          <a:bodyPr/>
          <a:lstStyle/>
          <a:p>
            <a:fld id="{B5CEABB6-07DC-46E8-9B57-56EC44A396E5}" type="slidenum">
              <a:rPr lang="en-US" smtClean="0"/>
            </a:fld>
            <a:endParaRPr lang="en-US" dirty="0"/>
          </a:p>
        </p:txBody>
      </p:sp>
      <p:sp>
        <p:nvSpPr>
          <p:cNvPr id="13" name="TextBox 12"/>
          <p:cNvSpPr txBox="1"/>
          <p:nvPr/>
        </p:nvSpPr>
        <p:spPr>
          <a:xfrm>
            <a:off x="461853" y="1085551"/>
            <a:ext cx="4551727" cy="173701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ct val="150000"/>
              </a:lnSpc>
              <a:spcBef>
                <a:spcPts val="200"/>
              </a:spcBef>
            </a:pPr>
            <a:r>
              <a:rPr lang="en-IN" sz="1800" dirty="0">
                <a:effectLst/>
                <a:latin typeface="Calibri" panose="020F0502020204030204" pitchFamily="34" charset="0"/>
                <a:ea typeface="Calibri" panose="020F0502020204030204" pitchFamily="34" charset="0"/>
                <a:cs typeface="Times New Roman" panose="02020603050405020304" pitchFamily="18" charset="0"/>
              </a:rPr>
              <a:t>I started the pre-processing with cleansing the data, filtering out all the Bash data and I like to keep only the required data for our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200"/>
              </a:spcBef>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p:cNvSpPr txBox="1"/>
          <p:nvPr/>
        </p:nvSpPr>
        <p:spPr>
          <a:xfrm>
            <a:off x="448112" y="4461976"/>
            <a:ext cx="4551727"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 started with importing the required libraries. And I have declared stop words and lemmatize to a variable</a:t>
            </a:r>
            <a:endParaRPr lang="en-IN" dirty="0"/>
          </a:p>
        </p:txBody>
      </p:sp>
      <p:pic>
        <p:nvPicPr>
          <p:cNvPr id="12" name="Picture 11"/>
          <p:cNvPicPr/>
          <p:nvPr/>
        </p:nvPicPr>
        <p:blipFill>
          <a:blip r:embed="rId1">
            <a:extLst>
              <a:ext uri="{28A0092B-C50C-407E-A947-70E740481C1C}">
                <a14:useLocalDpi xmlns:a14="http://schemas.microsoft.com/office/drawing/2010/main" val="0"/>
              </a:ext>
            </a:extLst>
          </a:blip>
          <a:stretch>
            <a:fillRect/>
          </a:stretch>
        </p:blipFill>
        <p:spPr>
          <a:xfrm>
            <a:off x="5300662" y="1608405"/>
            <a:ext cx="6619875" cy="318913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5156" y="190013"/>
            <a:ext cx="8421688" cy="533951"/>
          </a:xfrm>
        </p:spPr>
        <p:txBody>
          <a:bodyPr/>
          <a:lstStyle/>
          <a:p>
            <a:r>
              <a:rPr lang="en-US" u="sng" dirty="0"/>
              <a:t>Data Pre-Processing.</a:t>
            </a:r>
            <a:endParaRPr lang="en-US" u="sng" dirty="0"/>
          </a:p>
        </p:txBody>
      </p:sp>
      <p:sp>
        <p:nvSpPr>
          <p:cNvPr id="10" name="Footer Placeholder 9"/>
          <p:cNvSpPr>
            <a:spLocks noGrp="1"/>
          </p:cNvSpPr>
          <p:nvPr>
            <p:ph type="ftr" sz="quarter" idx="11"/>
          </p:nvPr>
        </p:nvSpPr>
        <p:spPr/>
        <p:txBody>
          <a:bodyPr/>
          <a:lstStyle/>
          <a:p>
            <a:r>
              <a:rPr lang="en-US"/>
              <a:t>Fake news Classification</a:t>
            </a:r>
            <a:endParaRPr lang="en-US" dirty="0"/>
          </a:p>
        </p:txBody>
      </p:sp>
      <p:sp>
        <p:nvSpPr>
          <p:cNvPr id="11" name="Slide Number Placeholder 10"/>
          <p:cNvSpPr>
            <a:spLocks noGrp="1"/>
          </p:cNvSpPr>
          <p:nvPr>
            <p:ph type="sldNum" sz="quarter" idx="12"/>
          </p:nvPr>
        </p:nvSpPr>
        <p:spPr/>
        <p:txBody>
          <a:bodyPr/>
          <a:lstStyle/>
          <a:p>
            <a:fld id="{B5CEABB6-07DC-46E8-9B57-56EC44A396E5}" type="slidenum">
              <a:rPr lang="en-US" smtClean="0"/>
            </a:fld>
            <a:endParaRPr lang="en-US" dirty="0"/>
          </a:p>
        </p:txBody>
      </p:sp>
      <p:sp>
        <p:nvSpPr>
          <p:cNvPr id="3" name="Rectangle 2"/>
          <p:cNvSpPr>
            <a:spLocks noChangeArrowheads="1"/>
          </p:cNvSpPr>
          <p:nvPr/>
        </p:nvSpPr>
        <p:spPr bwMode="auto">
          <a:xfrm>
            <a:off x="1577130" y="143451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pic>
        <p:nvPicPr>
          <p:cNvPr id="2049" name="Picture 3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68168" y="1803849"/>
            <a:ext cx="6600825" cy="447889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098564" y="1181164"/>
            <a:ext cx="5925795" cy="369332"/>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Then I have created a function to clean the data as like below.</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5156" y="190013"/>
            <a:ext cx="8421688" cy="533951"/>
          </a:xfrm>
        </p:spPr>
        <p:txBody>
          <a:bodyPr/>
          <a:lstStyle/>
          <a:p>
            <a:r>
              <a:rPr lang="en-US" u="sng" dirty="0"/>
              <a:t>Data Pre-Processing.</a:t>
            </a:r>
            <a:endParaRPr lang="en-US" u="sng" dirty="0"/>
          </a:p>
        </p:txBody>
      </p:sp>
      <p:sp>
        <p:nvSpPr>
          <p:cNvPr id="10" name="Footer Placeholder 9"/>
          <p:cNvSpPr>
            <a:spLocks noGrp="1"/>
          </p:cNvSpPr>
          <p:nvPr>
            <p:ph type="ftr" sz="quarter" idx="11"/>
          </p:nvPr>
        </p:nvSpPr>
        <p:spPr/>
        <p:txBody>
          <a:bodyPr/>
          <a:lstStyle/>
          <a:p>
            <a:r>
              <a:rPr lang="en-US"/>
              <a:t>Fake news Classification</a:t>
            </a:r>
            <a:endParaRPr lang="en-US" dirty="0"/>
          </a:p>
        </p:txBody>
      </p:sp>
      <p:sp>
        <p:nvSpPr>
          <p:cNvPr id="11" name="Slide Number Placeholder 10"/>
          <p:cNvSpPr>
            <a:spLocks noGrp="1"/>
          </p:cNvSpPr>
          <p:nvPr>
            <p:ph type="sldNum" sz="quarter" idx="12"/>
          </p:nvPr>
        </p:nvSpPr>
        <p:spPr/>
        <p:txBody>
          <a:bodyPr/>
          <a:lstStyle/>
          <a:p>
            <a:fld id="{B5CEABB6-07DC-46E8-9B57-56EC44A396E5}" type="slidenum">
              <a:rPr lang="en-US" smtClean="0"/>
            </a:fld>
            <a:endParaRPr lang="en-US" dirty="0"/>
          </a:p>
        </p:txBody>
      </p:sp>
      <p:sp>
        <p:nvSpPr>
          <p:cNvPr id="3" name="Rectangle 2"/>
          <p:cNvSpPr>
            <a:spLocks noChangeArrowheads="1"/>
          </p:cNvSpPr>
          <p:nvPr/>
        </p:nvSpPr>
        <p:spPr bwMode="auto">
          <a:xfrm>
            <a:off x="1577130" y="143451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14" name="TextBox 13"/>
          <p:cNvSpPr txBox="1"/>
          <p:nvPr/>
        </p:nvSpPr>
        <p:spPr>
          <a:xfrm>
            <a:off x="3133102" y="797572"/>
            <a:ext cx="5925795" cy="923330"/>
          </a:xfrm>
          <a:prstGeom prst="rect">
            <a:avLst/>
          </a:prstGeom>
          <a:noFill/>
        </p:spPr>
        <p:txBody>
          <a:bodyPr wrap="square">
            <a:spAutoFit/>
          </a:bodyPr>
          <a:lstStyle/>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To understand how much data, I have removed I calculated with the length of the column before cleansing and I calculated length of the columns after cleansing</a:t>
            </a:r>
            <a:endParaRPr lang="en-IN" dirty="0"/>
          </a:p>
        </p:txBody>
      </p:sp>
      <p:pic>
        <p:nvPicPr>
          <p:cNvPr id="12" name="Picture 11"/>
          <p:cNvPicPr/>
          <p:nvPr/>
        </p:nvPicPr>
        <p:blipFill rotWithShape="1">
          <a:blip r:embed="rId1">
            <a:extLst>
              <a:ext uri="{28A0092B-C50C-407E-A947-70E740481C1C}">
                <a14:useLocalDpi xmlns:a14="http://schemas.microsoft.com/office/drawing/2010/main" val="0"/>
              </a:ext>
            </a:extLst>
          </a:blip>
          <a:srcRect b="10448"/>
          <a:stretch>
            <a:fillRect/>
          </a:stretch>
        </p:blipFill>
        <p:spPr bwMode="auto">
          <a:xfrm>
            <a:off x="2551408" y="1991172"/>
            <a:ext cx="7089182" cy="2709015"/>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1828" y="250232"/>
            <a:ext cx="5431971" cy="846301"/>
          </a:xfrm>
        </p:spPr>
        <p:txBody>
          <a:bodyPr/>
          <a:lstStyle/>
          <a:p>
            <a:r>
              <a:rPr lang="en-US" dirty="0"/>
              <a:t>Insights with word cloud</a:t>
            </a:r>
            <a:endParaRPr lang="en-US" dirty="0"/>
          </a:p>
        </p:txBody>
      </p:sp>
      <p:sp>
        <p:nvSpPr>
          <p:cNvPr id="5" name="Footer Placeholder 4"/>
          <p:cNvSpPr>
            <a:spLocks noGrp="1"/>
          </p:cNvSpPr>
          <p:nvPr>
            <p:ph type="ftr" sz="quarter" idx="11"/>
          </p:nvPr>
        </p:nvSpPr>
        <p:spPr/>
        <p:txBody>
          <a:bodyPr/>
          <a:lstStyle/>
          <a:p>
            <a:r>
              <a:rPr lang="en-US"/>
              <a:t>Fake news Classification</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fld>
            <a:endParaRPr lang="en-US" dirty="0"/>
          </a:p>
        </p:txBody>
      </p:sp>
      <p:pic>
        <p:nvPicPr>
          <p:cNvPr id="12" name="Picture 11"/>
          <p:cNvPicPr/>
          <p:nvPr/>
        </p:nvPicPr>
        <p:blipFill>
          <a:blip r:embed="rId1">
            <a:extLst>
              <a:ext uri="{28A0092B-C50C-407E-A947-70E740481C1C}">
                <a14:useLocalDpi xmlns:a14="http://schemas.microsoft.com/office/drawing/2010/main" val="0"/>
              </a:ext>
            </a:extLst>
          </a:blip>
          <a:srcRect/>
          <a:stretch>
            <a:fillRect/>
          </a:stretch>
        </p:blipFill>
        <p:spPr bwMode="auto">
          <a:xfrm>
            <a:off x="5921828" y="615315"/>
            <a:ext cx="5687252" cy="5741035"/>
          </a:xfrm>
          <a:prstGeom prst="rect">
            <a:avLst/>
          </a:prstGeom>
          <a:noFill/>
          <a:ln>
            <a:noFill/>
          </a:ln>
        </p:spPr>
      </p:pic>
      <p:sp>
        <p:nvSpPr>
          <p:cNvPr id="14" name="TextBox 13"/>
          <p:cNvSpPr txBox="1"/>
          <p:nvPr/>
        </p:nvSpPr>
        <p:spPr>
          <a:xfrm>
            <a:off x="203434" y="1956182"/>
            <a:ext cx="5568192" cy="2083647"/>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Observations:</a:t>
            </a:r>
            <a:endPar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evidently see that most of the fake news are 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not_avaliable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Dtype</a:t>
            </a:r>
            <a:r>
              <a:rPr lang="en-IN" sz="1800" dirty="0">
                <a:effectLst/>
                <a:latin typeface="Calibri" panose="020F0502020204030204" pitchFamily="34" charset="0"/>
                <a:ea typeface="Calibri" panose="020F0502020204030204" pitchFamily="34" charset="0"/>
                <a:cs typeface="Times New Roman" panose="02020603050405020304" pitchFamily="18" charset="0"/>
              </a:rPr>
              <a:t>', "Length", "Editor" which means these fake news sources are not available.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News without a proper author name is being a fake news.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1828" y="250232"/>
            <a:ext cx="5431971" cy="846301"/>
          </a:xfrm>
        </p:spPr>
        <p:txBody>
          <a:bodyPr/>
          <a:lstStyle/>
          <a:p>
            <a:r>
              <a:rPr lang="en-US" dirty="0"/>
              <a:t>Insights with word cloud</a:t>
            </a:r>
            <a:endParaRPr lang="en-US" dirty="0"/>
          </a:p>
        </p:txBody>
      </p:sp>
      <p:sp>
        <p:nvSpPr>
          <p:cNvPr id="5" name="Footer Placeholder 4"/>
          <p:cNvSpPr>
            <a:spLocks noGrp="1"/>
          </p:cNvSpPr>
          <p:nvPr>
            <p:ph type="ftr" sz="quarter" idx="11"/>
          </p:nvPr>
        </p:nvSpPr>
        <p:spPr/>
        <p:txBody>
          <a:bodyPr/>
          <a:lstStyle/>
          <a:p>
            <a:r>
              <a:rPr lang="en-US"/>
              <a:t>Fake news Classification</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fld>
            <a:endParaRPr lang="en-US" dirty="0"/>
          </a:p>
        </p:txBody>
      </p:sp>
      <p:sp>
        <p:nvSpPr>
          <p:cNvPr id="14" name="TextBox 13"/>
          <p:cNvSpPr txBox="1"/>
          <p:nvPr/>
        </p:nvSpPr>
        <p:spPr>
          <a:xfrm>
            <a:off x="203434" y="1956182"/>
            <a:ext cx="5568192" cy="2700996"/>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Observations:</a:t>
            </a:r>
            <a:endPar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Fake news headlines have most repeated keywords Trump, Prison, win outcome November. So, any news on these keywords might be fake.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data should be taken at the time of election or before the time of election because we link the key words, we can understand these news’s are fake propaganda.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200"/>
              </a:spcBef>
            </a:pPr>
            <a:endPar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8" name="Picture 7"/>
          <p:cNvPicPr/>
          <p:nvPr/>
        </p:nvPicPr>
        <p:blipFill>
          <a:blip r:embed="rId1">
            <a:extLst>
              <a:ext uri="{28A0092B-C50C-407E-A947-70E740481C1C}">
                <a14:useLocalDpi xmlns:a14="http://schemas.microsoft.com/office/drawing/2010/main" val="0"/>
              </a:ext>
            </a:extLst>
          </a:blip>
          <a:srcRect/>
          <a:stretch>
            <a:fillRect/>
          </a:stretch>
        </p:blipFill>
        <p:spPr bwMode="auto">
          <a:xfrm>
            <a:off x="5771626" y="654341"/>
            <a:ext cx="5898260" cy="57020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1828" y="250232"/>
            <a:ext cx="5431971" cy="846301"/>
          </a:xfrm>
        </p:spPr>
        <p:txBody>
          <a:bodyPr/>
          <a:lstStyle/>
          <a:p>
            <a:r>
              <a:rPr lang="en-US" dirty="0"/>
              <a:t>Insights with word cloud</a:t>
            </a:r>
            <a:endParaRPr lang="en-US" dirty="0"/>
          </a:p>
        </p:txBody>
      </p:sp>
      <p:sp>
        <p:nvSpPr>
          <p:cNvPr id="5" name="Footer Placeholder 4"/>
          <p:cNvSpPr>
            <a:spLocks noGrp="1"/>
          </p:cNvSpPr>
          <p:nvPr>
            <p:ph type="ftr" sz="quarter" idx="11"/>
          </p:nvPr>
        </p:nvSpPr>
        <p:spPr/>
        <p:txBody>
          <a:bodyPr/>
          <a:lstStyle/>
          <a:p>
            <a:r>
              <a:rPr lang="en-US"/>
              <a:t>Fake news Classification</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fld>
            <a:endParaRPr lang="en-US" dirty="0"/>
          </a:p>
        </p:txBody>
      </p:sp>
      <p:sp>
        <p:nvSpPr>
          <p:cNvPr id="14" name="TextBox 13"/>
          <p:cNvSpPr txBox="1"/>
          <p:nvPr/>
        </p:nvSpPr>
        <p:spPr>
          <a:xfrm>
            <a:off x="203434" y="1956182"/>
            <a:ext cx="5568192" cy="2360646"/>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Observations:</a:t>
            </a:r>
            <a:endPar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Fake news’s has most repeated keywords Washington, republican, plan, Society so any news on these keywords might be fake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As live we guessed before there are more chances that this data might have taken before the time of election or might be some funded individuals might have speeded this news’s.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p:nvPr/>
        </p:nvPicPr>
        <p:blipFill>
          <a:blip r:embed="rId1">
            <a:extLst>
              <a:ext uri="{28A0092B-C50C-407E-A947-70E740481C1C}">
                <a14:useLocalDpi xmlns:a14="http://schemas.microsoft.com/office/drawing/2010/main" val="0"/>
              </a:ext>
            </a:extLst>
          </a:blip>
          <a:srcRect/>
          <a:stretch>
            <a:fillRect/>
          </a:stretch>
        </p:blipFill>
        <p:spPr bwMode="auto">
          <a:xfrm>
            <a:off x="6032689" y="612254"/>
            <a:ext cx="5321110" cy="563349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1828" y="250232"/>
            <a:ext cx="5431971" cy="846301"/>
          </a:xfrm>
        </p:spPr>
        <p:txBody>
          <a:bodyPr/>
          <a:lstStyle/>
          <a:p>
            <a:r>
              <a:rPr lang="en-US" dirty="0"/>
              <a:t>Insights with word cloud</a:t>
            </a:r>
            <a:endParaRPr lang="en-US" dirty="0"/>
          </a:p>
        </p:txBody>
      </p:sp>
      <p:sp>
        <p:nvSpPr>
          <p:cNvPr id="5" name="Footer Placeholder 4"/>
          <p:cNvSpPr>
            <a:spLocks noGrp="1"/>
          </p:cNvSpPr>
          <p:nvPr>
            <p:ph type="ftr" sz="quarter" idx="11"/>
          </p:nvPr>
        </p:nvSpPr>
        <p:spPr/>
        <p:txBody>
          <a:bodyPr/>
          <a:lstStyle/>
          <a:p>
            <a:r>
              <a:rPr lang="en-US"/>
              <a:t>Fake news Classification</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fld>
            <a:endParaRPr lang="en-US" dirty="0"/>
          </a:p>
        </p:txBody>
      </p:sp>
      <p:sp>
        <p:nvSpPr>
          <p:cNvPr id="14" name="TextBox 13"/>
          <p:cNvSpPr txBox="1"/>
          <p:nvPr/>
        </p:nvSpPr>
        <p:spPr>
          <a:xfrm>
            <a:off x="203434" y="1956182"/>
            <a:ext cx="5568192" cy="2700996"/>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Observations:</a:t>
            </a:r>
            <a:endPar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Not Fake news have most repeated keywords Washington, republican, plan, Society which are as same as repeated words in fake new. So, news won’t be much helpfully in our prediction.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And we also see week, Augusta, sonny, telling, Georgian are being the most repeated words in not Fake news.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200"/>
              </a:spcBef>
            </a:pPr>
            <a:endPar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9" name="Picture 8"/>
          <p:cNvPicPr/>
          <p:nvPr/>
        </p:nvPicPr>
        <p:blipFill>
          <a:blip r:embed="rId1">
            <a:extLst>
              <a:ext uri="{28A0092B-C50C-407E-A947-70E740481C1C}">
                <a14:useLocalDpi xmlns:a14="http://schemas.microsoft.com/office/drawing/2010/main" val="0"/>
              </a:ext>
            </a:extLst>
          </a:blip>
          <a:srcRect/>
          <a:stretch>
            <a:fillRect/>
          </a:stretch>
        </p:blipFill>
        <p:spPr bwMode="auto">
          <a:xfrm>
            <a:off x="5921828" y="585891"/>
            <a:ext cx="5568191" cy="568621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1828" y="250232"/>
            <a:ext cx="5431971" cy="846301"/>
          </a:xfrm>
        </p:spPr>
        <p:txBody>
          <a:bodyPr/>
          <a:lstStyle/>
          <a:p>
            <a:r>
              <a:rPr lang="en-US" dirty="0"/>
              <a:t>Insights with word cloud</a:t>
            </a:r>
            <a:endParaRPr lang="en-US" dirty="0"/>
          </a:p>
        </p:txBody>
      </p:sp>
      <p:sp>
        <p:nvSpPr>
          <p:cNvPr id="5" name="Footer Placeholder 4"/>
          <p:cNvSpPr>
            <a:spLocks noGrp="1"/>
          </p:cNvSpPr>
          <p:nvPr>
            <p:ph type="ftr" sz="quarter" idx="11"/>
          </p:nvPr>
        </p:nvSpPr>
        <p:spPr/>
        <p:txBody>
          <a:bodyPr/>
          <a:lstStyle/>
          <a:p>
            <a:r>
              <a:rPr lang="en-US"/>
              <a:t>Fake news Classification</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fld>
            <a:endParaRPr lang="en-US" dirty="0"/>
          </a:p>
        </p:txBody>
      </p:sp>
      <p:sp>
        <p:nvSpPr>
          <p:cNvPr id="14" name="TextBox 13"/>
          <p:cNvSpPr txBox="1"/>
          <p:nvPr/>
        </p:nvSpPr>
        <p:spPr>
          <a:xfrm>
            <a:off x="203434" y="1956182"/>
            <a:ext cx="5568192" cy="2083647"/>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Observations:</a:t>
            </a:r>
            <a:endPar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In Not Fake news we can see many authors, which is a clear indication that if author names are available that possibility of being not fake is high.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and compare with the fake news authors that there are no bogus names here. And also, our imputed name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not_avaliable</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also not in this list</a:t>
            </a:r>
            <a:endPar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9" name="Picture 8"/>
          <p:cNvPicPr/>
          <p:nvPr/>
        </p:nvPicPr>
        <p:blipFill>
          <a:blip r:embed="rId1">
            <a:extLst>
              <a:ext uri="{28A0092B-C50C-407E-A947-70E740481C1C}">
                <a14:useLocalDpi xmlns:a14="http://schemas.microsoft.com/office/drawing/2010/main" val="0"/>
              </a:ext>
            </a:extLst>
          </a:blip>
          <a:srcRect/>
          <a:stretch>
            <a:fillRect/>
          </a:stretch>
        </p:blipFill>
        <p:spPr bwMode="auto">
          <a:xfrm>
            <a:off x="6050756" y="637563"/>
            <a:ext cx="5500884" cy="571878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1828" y="250232"/>
            <a:ext cx="5431971" cy="846301"/>
          </a:xfrm>
        </p:spPr>
        <p:txBody>
          <a:bodyPr/>
          <a:lstStyle/>
          <a:p>
            <a:r>
              <a:rPr lang="en-US" dirty="0"/>
              <a:t>Insights with word cloud</a:t>
            </a:r>
            <a:endParaRPr lang="en-US" dirty="0"/>
          </a:p>
        </p:txBody>
      </p:sp>
      <p:sp>
        <p:nvSpPr>
          <p:cNvPr id="5" name="Footer Placeholder 4"/>
          <p:cNvSpPr>
            <a:spLocks noGrp="1"/>
          </p:cNvSpPr>
          <p:nvPr>
            <p:ph type="ftr" sz="quarter" idx="11"/>
          </p:nvPr>
        </p:nvSpPr>
        <p:spPr/>
        <p:txBody>
          <a:bodyPr/>
          <a:lstStyle/>
          <a:p>
            <a:r>
              <a:rPr lang="en-US"/>
              <a:t>Fake news Classification</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fld>
            <a:endParaRPr lang="en-US" dirty="0"/>
          </a:p>
        </p:txBody>
      </p:sp>
      <p:sp>
        <p:nvSpPr>
          <p:cNvPr id="14" name="TextBox 13"/>
          <p:cNvSpPr txBox="1"/>
          <p:nvPr/>
        </p:nvSpPr>
        <p:spPr>
          <a:xfrm>
            <a:off x="203434" y="1956182"/>
            <a:ext cx="5568192" cy="2700996"/>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Observations:</a:t>
            </a:r>
            <a:endPar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In not fake headlines we can see New, ethic, time, culture, question, agriculture, York.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We will use written by and headlines in our model building.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And we can clearly notice the headlines difference from the fake headlines and there no words matching with fake headlines.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200"/>
              </a:spcBef>
            </a:pPr>
            <a:endPar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9" name="Picture 8"/>
          <p:cNvPicPr/>
          <p:nvPr/>
        </p:nvPicPr>
        <p:blipFill>
          <a:blip r:embed="rId1">
            <a:extLst>
              <a:ext uri="{28A0092B-C50C-407E-A947-70E740481C1C}">
                <a14:useLocalDpi xmlns:a14="http://schemas.microsoft.com/office/drawing/2010/main" val="0"/>
              </a:ext>
            </a:extLst>
          </a:blip>
          <a:srcRect/>
          <a:stretch>
            <a:fillRect/>
          </a:stretch>
        </p:blipFill>
        <p:spPr bwMode="auto">
          <a:xfrm>
            <a:off x="6096000" y="673383"/>
            <a:ext cx="5431971" cy="56829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499" y="1020445"/>
            <a:ext cx="4966633" cy="1325563"/>
          </a:xfrm>
        </p:spPr>
        <p:txBody>
          <a:bodyPr/>
          <a:lstStyle/>
          <a:p>
            <a:r>
              <a:rPr lang="en-ZA" dirty="0"/>
              <a:t>ABOUT Fake news</a:t>
            </a:r>
            <a:endParaRPr lang="en-ZA" dirty="0"/>
          </a:p>
        </p:txBody>
      </p:sp>
      <p:sp>
        <p:nvSpPr>
          <p:cNvPr id="3" name="Subtitle 2"/>
          <p:cNvSpPr>
            <a:spLocks noGrp="1"/>
          </p:cNvSpPr>
          <p:nvPr>
            <p:ph idx="1"/>
          </p:nvPr>
        </p:nvSpPr>
        <p:spPr>
          <a:xfrm>
            <a:off x="930827" y="2865452"/>
            <a:ext cx="6594098" cy="2519363"/>
          </a:xfrm>
        </p:spPr>
        <p:style>
          <a:lnRef idx="1">
            <a:schemeClr val="accent2"/>
          </a:lnRef>
          <a:fillRef idx="3">
            <a:schemeClr val="accent2"/>
          </a:fillRef>
          <a:effectRef idx="2">
            <a:schemeClr val="accent2"/>
          </a:effectRef>
          <a:fontRef idx="minor">
            <a:schemeClr val="lt1"/>
          </a:fontRef>
        </p:style>
        <p:txBody>
          <a:bodyPr>
            <a:normAutofit fontScale="77500" lnSpcReduction="20000"/>
          </a:bodyPr>
          <a:lstStyle/>
          <a:p>
            <a:pPr algn="just"/>
            <a:r>
              <a:rPr lang="en-US" sz="2400" dirty="0"/>
              <a:t>    Fake news is false or misleading information presented as news. It often has the aim of damaging the reputation of a person or entity, or making money through advertising revenue. However, the term does not have a fixed definition, and has been applied more broadly to include any type of false information, including unintentional and unconscious mechanisms, and also by high-profile individuals to apply to any news unfavorable to his/her personal perspectives.</a:t>
            </a:r>
            <a:endParaRPr lang="en-US" sz="1800" dirty="0"/>
          </a:p>
        </p:txBody>
      </p:sp>
      <p:sp>
        <p:nvSpPr>
          <p:cNvPr id="4" name="Slide Number Placeholder 3"/>
          <p:cNvSpPr>
            <a:spLocks noGrp="1"/>
          </p:cNvSpPr>
          <p:nvPr>
            <p:ph type="sldNum" sz="quarter" idx="12"/>
          </p:nvPr>
        </p:nvSpPr>
        <p:spPr/>
        <p:txBody>
          <a:bodyPr/>
          <a:lstStyle/>
          <a:p>
            <a:fld id="{19B51A1E-902D-48AF-9020-955120F399B6}" type="slidenum">
              <a:rPr lang="en-ZA" smtClean="0"/>
            </a:fld>
            <a:endParaRPr lang="en-ZA" dirty="0"/>
          </a:p>
        </p:txBody>
      </p:sp>
      <p:sp>
        <p:nvSpPr>
          <p:cNvPr id="6" name="Footer Placeholder 5"/>
          <p:cNvSpPr>
            <a:spLocks noGrp="1"/>
          </p:cNvSpPr>
          <p:nvPr>
            <p:ph type="ftr" sz="quarter" idx="11"/>
          </p:nvPr>
        </p:nvSpPr>
        <p:spPr/>
        <p:txBody>
          <a:bodyPr/>
          <a:lstStyle/>
          <a:p>
            <a:r>
              <a:rPr lang="en-US"/>
              <a:t>Fake news Classification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5156" y="892177"/>
            <a:ext cx="8421688" cy="1325563"/>
          </a:xfrm>
        </p:spPr>
        <p:txBody>
          <a:bodyPr/>
          <a:lstStyle/>
          <a:p>
            <a:r>
              <a:rPr lang="en-US" dirty="0"/>
              <a:t>Hardware and software requirements.</a:t>
            </a:r>
            <a:endParaRPr lang="en-US" dirty="0"/>
          </a:p>
        </p:txBody>
      </p:sp>
      <p:sp>
        <p:nvSpPr>
          <p:cNvPr id="6" name="Footer Placeholder 5"/>
          <p:cNvSpPr>
            <a:spLocks noGrp="1"/>
          </p:cNvSpPr>
          <p:nvPr>
            <p:ph type="ftr" sz="quarter" idx="11"/>
          </p:nvPr>
        </p:nvSpPr>
        <p:spPr/>
        <p:txBody>
          <a:bodyPr/>
          <a:lstStyle/>
          <a:p>
            <a:r>
              <a:rPr lang="en-US"/>
              <a:t>Fake news Classification</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fld>
            <a:endParaRPr lang="en-US" dirty="0"/>
          </a:p>
        </p:txBody>
      </p:sp>
      <p:sp>
        <p:nvSpPr>
          <p:cNvPr id="34" name="TextBox 33"/>
          <p:cNvSpPr txBox="1"/>
          <p:nvPr/>
        </p:nvSpPr>
        <p:spPr>
          <a:xfrm>
            <a:off x="2887911" y="2136338"/>
            <a:ext cx="6094602" cy="2585323"/>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Python 3.8.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NumPy.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Pandas.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Matplotlib.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Seaborn. 6. Data science.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SciPy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Anaconda Environment,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Notebook.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l"/>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43862" y="221058"/>
            <a:ext cx="8421688" cy="634619"/>
          </a:xfrm>
        </p:spPr>
        <p:txBody>
          <a:bodyPr/>
          <a:lstStyle/>
          <a:p>
            <a:r>
              <a:rPr lang="en-US" u="sng" dirty="0"/>
              <a:t>Model Development.</a:t>
            </a:r>
            <a:endParaRPr lang="en-US" u="sng" dirty="0"/>
          </a:p>
        </p:txBody>
      </p:sp>
      <p:sp>
        <p:nvSpPr>
          <p:cNvPr id="13" name="Footer Placeholder 12"/>
          <p:cNvSpPr>
            <a:spLocks noGrp="1"/>
          </p:cNvSpPr>
          <p:nvPr>
            <p:ph type="ftr" sz="quarter" idx="11"/>
          </p:nvPr>
        </p:nvSpPr>
        <p:spPr/>
        <p:txBody>
          <a:bodyPr/>
          <a:lstStyle/>
          <a:p>
            <a:r>
              <a:rPr lang="en-US"/>
              <a:t>Fake news Classification</a:t>
            </a:r>
            <a:endParaRPr lang="en-US" dirty="0"/>
          </a:p>
        </p:txBody>
      </p:sp>
      <p:sp>
        <p:nvSpPr>
          <p:cNvPr id="14" name="Slide Number Placeholder 13"/>
          <p:cNvSpPr>
            <a:spLocks noGrp="1"/>
          </p:cNvSpPr>
          <p:nvPr>
            <p:ph type="sldNum" sz="quarter" idx="12"/>
          </p:nvPr>
        </p:nvSpPr>
        <p:spPr/>
        <p:txBody>
          <a:bodyPr/>
          <a:lstStyle/>
          <a:p>
            <a:fld id="{B5CEABB6-07DC-46E8-9B57-56EC44A396E5}" type="slidenum">
              <a:rPr lang="en-US" smtClean="0"/>
            </a:fld>
            <a:endParaRPr lang="en-US" dirty="0"/>
          </a:p>
        </p:txBody>
      </p:sp>
      <p:pic>
        <p:nvPicPr>
          <p:cNvPr id="10" name="Picture 9"/>
          <p:cNvPicPr/>
          <p:nvPr/>
        </p:nvPicPr>
        <p:blipFill>
          <a:blip r:embed="rId1">
            <a:extLst>
              <a:ext uri="{28A0092B-C50C-407E-A947-70E740481C1C}">
                <a14:useLocalDpi xmlns:a14="http://schemas.microsoft.com/office/drawing/2010/main" val="0"/>
              </a:ext>
            </a:extLst>
          </a:blip>
          <a:stretch>
            <a:fillRect/>
          </a:stretch>
        </p:blipFill>
        <p:spPr>
          <a:xfrm>
            <a:off x="2209800" y="2109211"/>
            <a:ext cx="7066332" cy="3998595"/>
          </a:xfrm>
          <a:prstGeom prst="rect">
            <a:avLst/>
          </a:prstGeom>
        </p:spPr>
      </p:pic>
      <p:sp>
        <p:nvSpPr>
          <p:cNvPr id="15" name="TextBox 14"/>
          <p:cNvSpPr txBox="1"/>
          <p:nvPr/>
        </p:nvSpPr>
        <p:spPr>
          <a:xfrm>
            <a:off x="2641836" y="1095832"/>
            <a:ext cx="6094602" cy="646331"/>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I have started the training in selecting the best random state parameter for the model as follows.</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43862" y="221058"/>
            <a:ext cx="8421688" cy="634619"/>
          </a:xfrm>
        </p:spPr>
        <p:txBody>
          <a:bodyPr/>
          <a:lstStyle/>
          <a:p>
            <a:r>
              <a:rPr lang="en-US" u="sng" dirty="0"/>
              <a:t>Model Development.</a:t>
            </a:r>
            <a:endParaRPr lang="en-US" u="sng" dirty="0"/>
          </a:p>
        </p:txBody>
      </p:sp>
      <p:sp>
        <p:nvSpPr>
          <p:cNvPr id="13" name="Footer Placeholder 12"/>
          <p:cNvSpPr>
            <a:spLocks noGrp="1"/>
          </p:cNvSpPr>
          <p:nvPr>
            <p:ph type="ftr" sz="quarter" idx="11"/>
          </p:nvPr>
        </p:nvSpPr>
        <p:spPr/>
        <p:txBody>
          <a:bodyPr/>
          <a:lstStyle/>
          <a:p>
            <a:r>
              <a:rPr lang="en-US"/>
              <a:t>Fake news Classification</a:t>
            </a:r>
            <a:endParaRPr lang="en-US" dirty="0"/>
          </a:p>
        </p:txBody>
      </p:sp>
      <p:sp>
        <p:nvSpPr>
          <p:cNvPr id="14" name="Slide Number Placeholder 13"/>
          <p:cNvSpPr>
            <a:spLocks noGrp="1"/>
          </p:cNvSpPr>
          <p:nvPr>
            <p:ph type="sldNum" sz="quarter" idx="12"/>
          </p:nvPr>
        </p:nvSpPr>
        <p:spPr/>
        <p:txBody>
          <a:bodyPr/>
          <a:lstStyle/>
          <a:p>
            <a:fld id="{B5CEABB6-07DC-46E8-9B57-56EC44A396E5}" type="slidenum">
              <a:rPr lang="en-US" smtClean="0"/>
            </a:fld>
            <a:endParaRPr lang="en-US" dirty="0"/>
          </a:p>
        </p:txBody>
      </p:sp>
      <p:sp>
        <p:nvSpPr>
          <p:cNvPr id="15" name="TextBox 14"/>
          <p:cNvSpPr txBox="1"/>
          <p:nvPr/>
        </p:nvSpPr>
        <p:spPr>
          <a:xfrm>
            <a:off x="933827" y="1828800"/>
            <a:ext cx="2743200" cy="2450094"/>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After selecting the best random state parameter, I have spitted the data into test and train with test size as 25 %. Again, I have imported the required libraries to import my ML algorithms.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p:nvPr/>
        </p:nvPicPr>
        <p:blipFill>
          <a:blip r:embed="rId1">
            <a:extLst>
              <a:ext uri="{28A0092B-C50C-407E-A947-70E740481C1C}">
                <a14:useLocalDpi xmlns:a14="http://schemas.microsoft.com/office/drawing/2010/main" val="0"/>
              </a:ext>
            </a:extLst>
          </a:blip>
          <a:stretch>
            <a:fillRect/>
          </a:stretch>
        </p:blipFill>
        <p:spPr>
          <a:xfrm>
            <a:off x="4228051" y="855677"/>
            <a:ext cx="7223221" cy="53428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30138" y="499377"/>
            <a:ext cx="10331723" cy="634619"/>
          </a:xfrm>
        </p:spPr>
        <p:txBody>
          <a:bodyPr>
            <a:noAutofit/>
          </a:bodyPr>
          <a:lstStyle/>
          <a:p>
            <a:r>
              <a:rPr lang="en-IN"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Key-Metrics for success in solving problem under consideration.</a:t>
            </a:r>
            <a:endParaRPr lang="en-US" u="sng" dirty="0"/>
          </a:p>
        </p:txBody>
      </p:sp>
      <p:sp>
        <p:nvSpPr>
          <p:cNvPr id="13" name="Footer Placeholder 12"/>
          <p:cNvSpPr>
            <a:spLocks noGrp="1"/>
          </p:cNvSpPr>
          <p:nvPr>
            <p:ph type="ftr" sz="quarter" idx="11"/>
          </p:nvPr>
        </p:nvSpPr>
        <p:spPr/>
        <p:txBody>
          <a:bodyPr/>
          <a:lstStyle/>
          <a:p>
            <a:r>
              <a:rPr lang="en-US"/>
              <a:t>Fake news Classification</a:t>
            </a:r>
            <a:endParaRPr lang="en-US" dirty="0"/>
          </a:p>
        </p:txBody>
      </p:sp>
      <p:sp>
        <p:nvSpPr>
          <p:cNvPr id="14" name="Slide Number Placeholder 13"/>
          <p:cNvSpPr>
            <a:spLocks noGrp="1"/>
          </p:cNvSpPr>
          <p:nvPr>
            <p:ph type="sldNum" sz="quarter" idx="12"/>
          </p:nvPr>
        </p:nvSpPr>
        <p:spPr/>
        <p:txBody>
          <a:bodyPr/>
          <a:lstStyle/>
          <a:p>
            <a:fld id="{B5CEABB6-07DC-46E8-9B57-56EC44A396E5}" type="slidenum">
              <a:rPr lang="en-US" smtClean="0"/>
            </a:fld>
            <a:endParaRPr lang="en-US" dirty="0"/>
          </a:p>
        </p:txBody>
      </p:sp>
      <p:sp>
        <p:nvSpPr>
          <p:cNvPr id="15" name="TextBox 14"/>
          <p:cNvSpPr txBox="1"/>
          <p:nvPr/>
        </p:nvSpPr>
        <p:spPr>
          <a:xfrm>
            <a:off x="1797892" y="2009528"/>
            <a:ext cx="3294224" cy="1663597"/>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I have taken key metrics as Accuracy, Precision, Recall and F1 scores to analysis the best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p:nvPr/>
        </p:nvPicPr>
        <p:blipFill>
          <a:blip r:embed="rId1">
            <a:extLst>
              <a:ext uri="{28A0092B-C50C-407E-A947-70E740481C1C}">
                <a14:useLocalDpi xmlns:a14="http://schemas.microsoft.com/office/drawing/2010/main" val="0"/>
              </a:ext>
            </a:extLst>
          </a:blip>
          <a:stretch>
            <a:fillRect/>
          </a:stretch>
        </p:blipFill>
        <p:spPr>
          <a:xfrm>
            <a:off x="6475867" y="1748638"/>
            <a:ext cx="4133850" cy="1857375"/>
          </a:xfrm>
          <a:prstGeom prst="rect">
            <a:avLst/>
          </a:prstGeom>
        </p:spPr>
      </p:pic>
      <p:sp>
        <p:nvSpPr>
          <p:cNvPr id="16" name="TextBox 15"/>
          <p:cNvSpPr txBox="1"/>
          <p:nvPr/>
        </p:nvSpPr>
        <p:spPr>
          <a:xfrm>
            <a:off x="2980189" y="4200679"/>
            <a:ext cx="6094602" cy="1561005"/>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we can see above Random Forest tops the chart, I have selected Random Forest model as my final model and I have Hyper parameter tuned the same to increase the performance of the model and have achieved the accuracy of 99.364 % and I have saved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30138" y="499377"/>
            <a:ext cx="10331723" cy="634619"/>
          </a:xfrm>
        </p:spPr>
        <p:txBody>
          <a:bodyPr>
            <a:noAutofit/>
          </a:bodyPr>
          <a:lstStyle/>
          <a:p>
            <a:r>
              <a:rPr lang="en-IN"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Key-Metrics for success in solving problem under consideration.</a:t>
            </a:r>
            <a:endParaRPr lang="en-US" u="sng" dirty="0"/>
          </a:p>
        </p:txBody>
      </p:sp>
      <p:sp>
        <p:nvSpPr>
          <p:cNvPr id="13" name="Footer Placeholder 12"/>
          <p:cNvSpPr>
            <a:spLocks noGrp="1"/>
          </p:cNvSpPr>
          <p:nvPr>
            <p:ph type="ftr" sz="quarter" idx="11"/>
          </p:nvPr>
        </p:nvSpPr>
        <p:spPr/>
        <p:txBody>
          <a:bodyPr/>
          <a:lstStyle/>
          <a:p>
            <a:r>
              <a:rPr lang="en-US"/>
              <a:t>Fake news Classification</a:t>
            </a:r>
            <a:endParaRPr lang="en-US" dirty="0"/>
          </a:p>
        </p:txBody>
      </p:sp>
      <p:sp>
        <p:nvSpPr>
          <p:cNvPr id="14" name="Slide Number Placeholder 13"/>
          <p:cNvSpPr>
            <a:spLocks noGrp="1"/>
          </p:cNvSpPr>
          <p:nvPr>
            <p:ph type="sldNum" sz="quarter" idx="12"/>
          </p:nvPr>
        </p:nvSpPr>
        <p:spPr/>
        <p:txBody>
          <a:bodyPr/>
          <a:lstStyle/>
          <a:p>
            <a:fld id="{B5CEABB6-07DC-46E8-9B57-56EC44A396E5}" type="slidenum">
              <a:rPr lang="en-US" smtClean="0"/>
            </a:fld>
            <a:endParaRPr lang="en-US" dirty="0"/>
          </a:p>
        </p:txBody>
      </p:sp>
      <p:pic>
        <p:nvPicPr>
          <p:cNvPr id="9" name="Picture 8"/>
          <p:cNvPicPr/>
          <p:nvPr/>
        </p:nvPicPr>
        <p:blipFill>
          <a:blip r:embed="rId1"/>
          <a:stretch>
            <a:fillRect/>
          </a:stretch>
        </p:blipFill>
        <p:spPr>
          <a:xfrm>
            <a:off x="4127867" y="1689735"/>
            <a:ext cx="6089924" cy="2160812"/>
          </a:xfrm>
          <a:prstGeom prst="rect">
            <a:avLst/>
          </a:prstGeom>
        </p:spPr>
      </p:pic>
      <p:sp>
        <p:nvSpPr>
          <p:cNvPr id="11" name="TextBox 10"/>
          <p:cNvSpPr txBox="1"/>
          <p:nvPr/>
        </p:nvSpPr>
        <p:spPr>
          <a:xfrm>
            <a:off x="2209800" y="4254644"/>
            <a:ext cx="6094602" cy="1560171"/>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we can see above Random Forest tops the chart, I have selected Random Forest model as my final model and I have Hyper parameter tuned the same to increase the performance of the model and have achieved the accuracy of 99.364 % and I have saved the model</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6875" y="1633989"/>
            <a:ext cx="5111750" cy="1204912"/>
          </a:xfrm>
        </p:spPr>
        <p:txBody>
          <a:bodyPr/>
          <a:lstStyle/>
          <a:p>
            <a:r>
              <a:rPr lang="en-US" dirty="0"/>
              <a:t>SUMMARY</a:t>
            </a:r>
            <a:endParaRPr lang="en-US" dirty="0"/>
          </a:p>
        </p:txBody>
      </p:sp>
      <p:sp>
        <p:nvSpPr>
          <p:cNvPr id="3" name="Content Placeholder 2"/>
          <p:cNvSpPr>
            <a:spLocks noGrp="1"/>
          </p:cNvSpPr>
          <p:nvPr>
            <p:ph type="body" idx="1"/>
          </p:nvPr>
        </p:nvSpPr>
        <p:spPr>
          <a:xfrm>
            <a:off x="5476875" y="3682546"/>
            <a:ext cx="5111750" cy="1525588"/>
          </a:xfrm>
        </p:spPr>
        <p:style>
          <a:lnRef idx="3">
            <a:schemeClr val="lt1"/>
          </a:lnRef>
          <a:fillRef idx="1">
            <a:schemeClr val="accent1"/>
          </a:fillRef>
          <a:effectRef idx="1">
            <a:schemeClr val="accent1"/>
          </a:effectRef>
          <a:fontRef idx="minor">
            <a:schemeClr val="lt1"/>
          </a:fontRef>
        </p:style>
        <p:txBody>
          <a:bodyPr vert="horz" lIns="91440" tIns="45720" rIns="91440" bIns="45720" rtlCol="0" anchor="b">
            <a:normAutofit fontScale="85000" lnSpcReduction="200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The finding of the study is that when the news’s are being published on a bogus name, the author names not available that news are end up being Fake, and also, we can understand this fake news’s are desperately being spread among the public to create a fake image of an individual, or to get profit out of it or to destroy the good deeds of the target person.</a:t>
            </a:r>
            <a:endParaRPr lang="en-US" dirty="0"/>
          </a:p>
        </p:txBody>
      </p:sp>
      <p:sp>
        <p:nvSpPr>
          <p:cNvPr id="5" name="Footer Placeholder 4"/>
          <p:cNvSpPr>
            <a:spLocks noGrp="1"/>
          </p:cNvSpPr>
          <p:nvPr>
            <p:ph type="ftr" sz="quarter" idx="11"/>
          </p:nvPr>
        </p:nvSpPr>
        <p:spPr/>
        <p:txBody>
          <a:bodyPr/>
          <a:lstStyle/>
          <a:p>
            <a:r>
              <a:rPr lang="en-US"/>
              <a:t>Fake news Classification</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fld>
            <a:endParaRPr lang="en-US" dirty="0"/>
          </a:p>
        </p:txBody>
      </p:sp>
      <p:sp>
        <p:nvSpPr>
          <p:cNvPr id="8" name="TextBox 7"/>
          <p:cNvSpPr txBox="1"/>
          <p:nvPr/>
        </p:nvSpPr>
        <p:spPr>
          <a:xfrm>
            <a:off x="5647888" y="2541298"/>
            <a:ext cx="6094602" cy="769441"/>
          </a:xfrm>
          <a:prstGeom prst="rect">
            <a:avLst/>
          </a:prstGeom>
          <a:noFill/>
        </p:spPr>
        <p:txBody>
          <a:bodyPr wrap="square">
            <a:spAutoFit/>
          </a:bodyPr>
          <a:lstStyle/>
          <a:p>
            <a:pPr algn="just">
              <a:lnSpc>
                <a:spcPct val="150000"/>
              </a:lnSpc>
              <a:spcBef>
                <a:spcPts val="200"/>
              </a:spcBef>
            </a:pPr>
            <a:r>
              <a:rPr lang="en-IN" sz="3200" u="sng" dirty="0">
                <a:effectLst/>
                <a:latin typeface="Freestyle Script" panose="030804020302050B0404" pitchFamily="66" charset="0"/>
                <a:ea typeface="Times New Roman" panose="02020603050405020304" pitchFamily="18" charset="0"/>
                <a:cs typeface="Times New Roman" panose="02020603050405020304" pitchFamily="18" charset="0"/>
              </a:rPr>
              <a:t>Key Findings and Conclusions of the Study</a:t>
            </a:r>
            <a:endParaRPr lang="en-IN" sz="3200" u="sng" dirty="0">
              <a:effectLst/>
              <a:latin typeface="Freestyle Script" panose="030804020302050B0404" pitchFamily="66"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7200" y="1615736"/>
            <a:ext cx="4179570" cy="1524735"/>
          </a:xfrm>
        </p:spPr>
        <p:txBody>
          <a:bodyPr/>
          <a:lstStyle/>
          <a:p>
            <a:r>
              <a:rPr lang="en-US" dirty="0"/>
              <a:t>THANK YOU</a:t>
            </a:r>
            <a:endParaRPr lang="en-US" dirty="0"/>
          </a:p>
        </p:txBody>
      </p:sp>
      <p:sp>
        <p:nvSpPr>
          <p:cNvPr id="5" name="Footer Placeholder 4"/>
          <p:cNvSpPr>
            <a:spLocks noGrp="1"/>
          </p:cNvSpPr>
          <p:nvPr>
            <p:ph type="ftr" sz="quarter" idx="3"/>
          </p:nvPr>
        </p:nvSpPr>
        <p:spPr/>
        <p:txBody>
          <a:bodyPr/>
          <a:lstStyle/>
          <a:p>
            <a:r>
              <a:rPr lang="en-US"/>
              <a:t>Fake news Classification</a:t>
            </a:r>
            <a:endParaRPr lang="en-US" dirty="0"/>
          </a:p>
        </p:txBody>
      </p:sp>
      <p:sp>
        <p:nvSpPr>
          <p:cNvPr id="6" name="Slide Number Placeholder 5"/>
          <p:cNvSpPr>
            <a:spLocks noGrp="1"/>
          </p:cNvSpPr>
          <p:nvPr>
            <p:ph type="sldNum" sz="quarter" idx="4"/>
          </p:nvPr>
        </p:nvSpPr>
        <p:spPr/>
        <p:txBody>
          <a:bodyPr/>
          <a:lstStyle/>
          <a:p>
            <a:fld id="{B5CEABB6-07DC-46E8-9B57-56EC44A396E5}" type="slidenum">
              <a:rPr lang="en-US" smtClean="0"/>
            </a:fld>
            <a:endParaRPr lang="en-US" dirty="0"/>
          </a:p>
        </p:txBody>
      </p:sp>
      <p:sp>
        <p:nvSpPr>
          <p:cNvPr id="8" name="Subtitle 7"/>
          <p:cNvSpPr>
            <a:spLocks noGrp="1"/>
          </p:cNvSpPr>
          <p:nvPr>
            <p:ph type="subTitle"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09419"/>
            <a:ext cx="4082142" cy="585788"/>
          </a:xfrm>
        </p:spPr>
        <p:txBody>
          <a:bodyPr/>
          <a:lstStyle/>
          <a:p>
            <a:r>
              <a:rPr lang="en-US" dirty="0"/>
              <a:t>PROBLEM</a:t>
            </a:r>
            <a:endParaRPr lang="en-US" dirty="0"/>
          </a:p>
        </p:txBody>
      </p:sp>
      <p:sp>
        <p:nvSpPr>
          <p:cNvPr id="3" name="Content Placeholder 2"/>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introduction</a:t>
            </a:r>
            <a:endParaRPr lang="en-US" dirty="0"/>
          </a:p>
        </p:txBody>
      </p:sp>
      <p:sp>
        <p:nvSpPr>
          <p:cNvPr id="4" name="Text Placeholder 3"/>
          <p:cNvSpPr>
            <a:spLocks noGrp="1"/>
          </p:cNvSpPr>
          <p:nvPr>
            <p:ph type="body" sz="quarter" idx="14"/>
          </p:nvPr>
        </p:nvSpPr>
        <p:spPr>
          <a:xfrm>
            <a:off x="436228" y="2557463"/>
            <a:ext cx="2419911" cy="514350"/>
          </a:xfrm>
        </p:spPr>
        <p:txBody>
          <a:bodyPr/>
          <a:lstStyle/>
          <a:p>
            <a:r>
              <a:rPr lang="en-US" dirty="0"/>
              <a:t>Analytical problem Framing</a:t>
            </a:r>
            <a:endParaRPr lang="en-US" dirty="0"/>
          </a:p>
        </p:txBody>
      </p:sp>
      <p:sp>
        <p:nvSpPr>
          <p:cNvPr id="5" name="Text Placeholder 4"/>
          <p:cNvSpPr>
            <a:spLocks noGrp="1"/>
          </p:cNvSpPr>
          <p:nvPr>
            <p:ph type="body" sz="quarter" idx="15"/>
          </p:nvPr>
        </p:nvSpPr>
        <p:spPr>
          <a:xfrm>
            <a:off x="838200" y="3633788"/>
            <a:ext cx="2624364" cy="514350"/>
          </a:xfrm>
        </p:spPr>
        <p:txBody>
          <a:bodyPr/>
          <a:lstStyle/>
          <a:p>
            <a:r>
              <a:rPr lang="en-US" dirty="0"/>
              <a:t>Insights and model development</a:t>
            </a:r>
            <a:endParaRPr lang="en-US" dirty="0"/>
          </a:p>
        </p:txBody>
      </p:sp>
      <p:sp>
        <p:nvSpPr>
          <p:cNvPr id="6" name="Text Placeholder 5"/>
          <p:cNvSpPr>
            <a:spLocks noGrp="1"/>
          </p:cNvSpPr>
          <p:nvPr>
            <p:ph type="body" sz="quarter" idx="16"/>
          </p:nvPr>
        </p:nvSpPr>
        <p:spPr>
          <a:xfrm>
            <a:off x="1905000" y="4710114"/>
            <a:ext cx="2141764" cy="514350"/>
          </a:xfrm>
        </p:spPr>
        <p:txBody>
          <a:bodyPr/>
          <a:lstStyle/>
          <a:p>
            <a:r>
              <a:rPr lang="en-US" dirty="0"/>
              <a:t>Conclusion</a:t>
            </a:r>
            <a:endParaRPr lang="en-US" dirty="0"/>
          </a:p>
        </p:txBody>
      </p:sp>
      <p:sp>
        <p:nvSpPr>
          <p:cNvPr id="7" name="Text Placeholder 6"/>
          <p:cNvSpPr>
            <a:spLocks noGrp="1"/>
          </p:cNvSpPr>
          <p:nvPr>
            <p:ph type="body" sz="quarter" idx="17"/>
          </p:nvPr>
        </p:nvSpPr>
        <p:spPr>
          <a:xfrm>
            <a:off x="4401535" y="1594478"/>
            <a:ext cx="5539095" cy="1010842"/>
          </a:xfrm>
        </p:spPr>
        <p:txBody>
          <a:bodyPr/>
          <a:lstStyle/>
          <a:p>
            <a:r>
              <a:rPr lang="en-US" dirty="0"/>
              <a:t>Problem analysis introduction, conceptual background and review of literature.</a:t>
            </a:r>
            <a:endParaRPr lang="en-US" dirty="0"/>
          </a:p>
          <a:p>
            <a:endParaRPr lang="en-US" dirty="0"/>
          </a:p>
        </p:txBody>
      </p:sp>
      <p:sp>
        <p:nvSpPr>
          <p:cNvPr id="8" name="Text Placeholder 7"/>
          <p:cNvSpPr>
            <a:spLocks noGrp="1"/>
          </p:cNvSpPr>
          <p:nvPr>
            <p:ph type="body" sz="quarter" idx="18"/>
          </p:nvPr>
        </p:nvSpPr>
        <p:spPr>
          <a:xfrm>
            <a:off x="4986028" y="2682564"/>
            <a:ext cx="5539095" cy="1010842"/>
          </a:xfrm>
        </p:spPr>
        <p:txBody>
          <a:bodyPr/>
          <a:lstStyle/>
          <a:p>
            <a:r>
              <a:rPr lang="en-US" dirty="0"/>
              <a:t>Mathematical/ Analytical Modeling of the Problem, Data Sources and their formats.</a:t>
            </a:r>
            <a:endParaRPr lang="en-US" dirty="0"/>
          </a:p>
          <a:p>
            <a:endParaRPr lang="en-US" dirty="0"/>
          </a:p>
          <a:p>
            <a:endParaRPr lang="en-US" dirty="0"/>
          </a:p>
        </p:txBody>
      </p:sp>
      <p:sp>
        <p:nvSpPr>
          <p:cNvPr id="9" name="Text Placeholder 8"/>
          <p:cNvSpPr>
            <a:spLocks noGrp="1"/>
          </p:cNvSpPr>
          <p:nvPr>
            <p:ph type="body" sz="quarter" idx="19"/>
          </p:nvPr>
        </p:nvSpPr>
        <p:spPr>
          <a:xfrm>
            <a:off x="5576937" y="3755394"/>
            <a:ext cx="5539095" cy="1010842"/>
          </a:xfrm>
        </p:spPr>
        <p:txBody>
          <a:bodyPr/>
          <a:lstStyle/>
          <a:p>
            <a:r>
              <a:rPr lang="en-US" dirty="0"/>
              <a:t>EDA, Word cloud, Training the model</a:t>
            </a:r>
            <a:endParaRPr lang="en-US" dirty="0"/>
          </a:p>
          <a:p>
            <a:endParaRPr lang="en-US" dirty="0"/>
          </a:p>
        </p:txBody>
      </p:sp>
      <p:sp>
        <p:nvSpPr>
          <p:cNvPr id="10" name="Text Placeholder 9"/>
          <p:cNvSpPr>
            <a:spLocks noGrp="1"/>
          </p:cNvSpPr>
          <p:nvPr>
            <p:ph type="body" sz="quarter" idx="20"/>
          </p:nvPr>
        </p:nvSpPr>
        <p:spPr>
          <a:xfrm>
            <a:off x="6175279" y="4824430"/>
            <a:ext cx="5539095" cy="1010842"/>
          </a:xfrm>
        </p:spPr>
        <p:txBody>
          <a:bodyPr/>
          <a:lstStyle/>
          <a:p>
            <a:r>
              <a:rPr lang="en-US" dirty="0"/>
              <a:t>Key Findings, learning outcome, limitation of the work.</a:t>
            </a:r>
            <a:endParaRPr lang="en-US" dirty="0"/>
          </a:p>
          <a:p>
            <a:endParaRPr lang="en-US" dirty="0"/>
          </a:p>
        </p:txBody>
      </p:sp>
      <p:sp>
        <p:nvSpPr>
          <p:cNvPr id="12" name="Footer Placeholder 11"/>
          <p:cNvSpPr>
            <a:spLocks noGrp="1"/>
          </p:cNvSpPr>
          <p:nvPr>
            <p:ph type="ftr" sz="quarter" idx="11"/>
          </p:nvPr>
        </p:nvSpPr>
        <p:spPr/>
        <p:txBody>
          <a:bodyPr/>
          <a:lstStyle/>
          <a:p>
            <a:r>
              <a:rPr lang="en-US" dirty="0"/>
              <a:t>Fake news Classification</a:t>
            </a:r>
            <a:endParaRPr lang="en-US" dirty="0"/>
          </a:p>
        </p:txBody>
      </p:sp>
      <p:sp>
        <p:nvSpPr>
          <p:cNvPr id="13" name="Slide Number Placeholder 12"/>
          <p:cNvSpPr>
            <a:spLocks noGrp="1"/>
          </p:cNvSpPr>
          <p:nvPr>
            <p:ph type="sldNum" sz="quarter" idx="12"/>
          </p:nvPr>
        </p:nvSpPr>
        <p:spPr/>
        <p:txBody>
          <a:bodyPr/>
          <a:lstStyle/>
          <a:p>
            <a:fld id="{B5CEABB6-07DC-46E8-9B57-56EC44A396E5}"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5156" y="892177"/>
            <a:ext cx="8421688" cy="1325563"/>
          </a:xfrm>
        </p:spPr>
        <p:txBody>
          <a:bodyPr/>
          <a:lstStyle/>
          <a:p>
            <a:r>
              <a:rPr lang="en-US" dirty="0"/>
              <a:t>SOLUTION</a:t>
            </a:r>
            <a:endParaRPr lang="en-US" dirty="0"/>
          </a:p>
        </p:txBody>
      </p:sp>
      <p:sp>
        <p:nvSpPr>
          <p:cNvPr id="3" name="Content Placeholder 2"/>
          <p:cNvSpPr>
            <a:spLocks noGrp="1"/>
          </p:cNvSpPr>
          <p:nvPr>
            <p:ph type="body" sz="quarter" idx="13"/>
          </p:nvPr>
        </p:nvSpPr>
        <p:spPr>
          <a:xfrm>
            <a:off x="632144" y="2574789"/>
            <a:ext cx="5738070" cy="365125"/>
          </a:xfrm>
        </p:spPr>
        <p:txBody>
          <a:bodyPr vert="horz" lIns="91440" tIns="45720" rIns="91440" bIns="45720" rtlCol="0" anchor="t">
            <a:normAutofit lnSpcReduction="10000"/>
          </a:bodyPr>
          <a:lstStyle/>
          <a:p>
            <a:r>
              <a:rPr lang="en-US" dirty="0"/>
              <a:t>Understanding the Business requirements</a:t>
            </a:r>
            <a:endParaRPr lang="en-US" dirty="0"/>
          </a:p>
        </p:txBody>
      </p:sp>
      <p:sp>
        <p:nvSpPr>
          <p:cNvPr id="4" name="Text Placeholder 3"/>
          <p:cNvSpPr>
            <a:spLocks noGrp="1"/>
          </p:cNvSpPr>
          <p:nvPr>
            <p:ph type="body" sz="quarter" idx="15"/>
          </p:nvPr>
        </p:nvSpPr>
        <p:spPr>
          <a:xfrm>
            <a:off x="1485664" y="3070348"/>
            <a:ext cx="4031030" cy="1057308"/>
          </a:xfrm>
        </p:spPr>
        <p:txBody>
          <a:bodyPr/>
          <a:lstStyle/>
          <a:p>
            <a:r>
              <a:rPr lang="en-US" dirty="0"/>
              <a:t>We have done reasonable analysis with the data collected and figured out news without author name are tend to be more fake than other</a:t>
            </a:r>
            <a:endParaRPr lang="en-US" dirty="0"/>
          </a:p>
        </p:txBody>
      </p:sp>
      <p:sp>
        <p:nvSpPr>
          <p:cNvPr id="5" name="Text Placeholder 4"/>
          <p:cNvSpPr>
            <a:spLocks noGrp="1"/>
          </p:cNvSpPr>
          <p:nvPr>
            <p:ph type="body" sz="quarter" idx="16"/>
          </p:nvPr>
        </p:nvSpPr>
        <p:spPr>
          <a:xfrm>
            <a:off x="6673004" y="2563123"/>
            <a:ext cx="4031945" cy="365125"/>
          </a:xfrm>
        </p:spPr>
        <p:txBody>
          <a:bodyPr>
            <a:normAutofit lnSpcReduction="10000"/>
          </a:bodyPr>
          <a:lstStyle/>
          <a:p>
            <a:r>
              <a:rPr lang="en-US" dirty="0"/>
              <a:t>EDA</a:t>
            </a:r>
            <a:endParaRPr lang="en-US" dirty="0"/>
          </a:p>
        </p:txBody>
      </p:sp>
      <p:sp>
        <p:nvSpPr>
          <p:cNvPr id="6" name="Text Placeholder 5"/>
          <p:cNvSpPr>
            <a:spLocks noGrp="1"/>
          </p:cNvSpPr>
          <p:nvPr>
            <p:ph type="body" sz="quarter" idx="17"/>
          </p:nvPr>
        </p:nvSpPr>
        <p:spPr>
          <a:xfrm>
            <a:off x="6673143" y="3070348"/>
            <a:ext cx="4031030" cy="1057308"/>
          </a:xfrm>
        </p:spPr>
        <p:txBody>
          <a:bodyPr/>
          <a:lstStyle/>
          <a:p>
            <a:r>
              <a:rPr lang="en-US" dirty="0"/>
              <a:t>Done basic data cleansing and play around with the data and preprocessing.</a:t>
            </a:r>
            <a:endParaRPr lang="en-US" dirty="0"/>
          </a:p>
          <a:p>
            <a:endParaRPr lang="en-US" dirty="0"/>
          </a:p>
        </p:txBody>
      </p:sp>
      <p:sp>
        <p:nvSpPr>
          <p:cNvPr id="7" name="Text Placeholder 6"/>
          <p:cNvSpPr>
            <a:spLocks noGrp="1"/>
          </p:cNvSpPr>
          <p:nvPr>
            <p:ph type="body" sz="quarter" idx="18"/>
          </p:nvPr>
        </p:nvSpPr>
        <p:spPr>
          <a:xfrm>
            <a:off x="1485899" y="4319431"/>
            <a:ext cx="4031945" cy="365125"/>
          </a:xfrm>
        </p:spPr>
        <p:txBody>
          <a:bodyPr>
            <a:normAutofit lnSpcReduction="10000"/>
          </a:bodyPr>
          <a:lstStyle/>
          <a:p>
            <a:r>
              <a:rPr lang="en-US" dirty="0"/>
              <a:t>Insights</a:t>
            </a:r>
            <a:endParaRPr lang="en-US" dirty="0"/>
          </a:p>
        </p:txBody>
      </p:sp>
      <p:sp>
        <p:nvSpPr>
          <p:cNvPr id="8" name="Text Placeholder 7"/>
          <p:cNvSpPr>
            <a:spLocks noGrp="1"/>
          </p:cNvSpPr>
          <p:nvPr>
            <p:ph type="body" sz="quarter" idx="19"/>
          </p:nvPr>
        </p:nvSpPr>
        <p:spPr>
          <a:xfrm>
            <a:off x="1486412" y="4826656"/>
            <a:ext cx="4031030" cy="1057308"/>
          </a:xfrm>
        </p:spPr>
        <p:txBody>
          <a:bodyPr/>
          <a:lstStyle/>
          <a:p>
            <a:r>
              <a:rPr lang="en-US" dirty="0"/>
              <a:t>With use of word cloud we are analyzing the data</a:t>
            </a:r>
            <a:endParaRPr lang="en-US" dirty="0"/>
          </a:p>
          <a:p>
            <a:endParaRPr lang="en-US" dirty="0"/>
          </a:p>
        </p:txBody>
      </p:sp>
      <p:sp>
        <p:nvSpPr>
          <p:cNvPr id="9" name="Text Placeholder 8"/>
          <p:cNvSpPr>
            <a:spLocks noGrp="1"/>
          </p:cNvSpPr>
          <p:nvPr>
            <p:ph type="body" sz="quarter" idx="23"/>
          </p:nvPr>
        </p:nvSpPr>
        <p:spPr>
          <a:xfrm>
            <a:off x="6672630" y="4319431"/>
            <a:ext cx="4031945" cy="365125"/>
          </a:xfrm>
        </p:spPr>
        <p:txBody>
          <a:bodyPr>
            <a:normAutofit lnSpcReduction="10000"/>
          </a:bodyPr>
          <a:lstStyle/>
          <a:p>
            <a:r>
              <a:rPr lang="en-US" dirty="0"/>
              <a:t>Plotting the model with NLP</a:t>
            </a:r>
            <a:endParaRPr lang="en-US" dirty="0"/>
          </a:p>
        </p:txBody>
      </p:sp>
      <p:sp>
        <p:nvSpPr>
          <p:cNvPr id="10" name="Text Placeholder 9"/>
          <p:cNvSpPr>
            <a:spLocks noGrp="1"/>
          </p:cNvSpPr>
          <p:nvPr>
            <p:ph type="body" sz="quarter" idx="24"/>
          </p:nvPr>
        </p:nvSpPr>
        <p:spPr>
          <a:xfrm>
            <a:off x="6673143" y="4826656"/>
            <a:ext cx="4031030" cy="1057308"/>
          </a:xfrm>
        </p:spPr>
        <p:txBody>
          <a:bodyPr/>
          <a:lstStyle/>
          <a:p>
            <a:r>
              <a:rPr lang="en-US" dirty="0"/>
              <a:t>With all above collected and preprocessed data using ML we are creating a model.</a:t>
            </a:r>
            <a:endParaRPr lang="en-US" dirty="0"/>
          </a:p>
        </p:txBody>
      </p:sp>
      <p:sp>
        <p:nvSpPr>
          <p:cNvPr id="81" name="Footer Placeholder 80"/>
          <p:cNvSpPr>
            <a:spLocks noGrp="1"/>
          </p:cNvSpPr>
          <p:nvPr>
            <p:ph type="ftr" sz="quarter" idx="11"/>
          </p:nvPr>
        </p:nvSpPr>
        <p:spPr/>
        <p:txBody>
          <a:bodyPr/>
          <a:lstStyle/>
          <a:p>
            <a:r>
              <a:rPr lang="en-US"/>
              <a:t>Fake news Classification</a:t>
            </a:r>
            <a:endParaRPr lang="en-US" dirty="0"/>
          </a:p>
        </p:txBody>
      </p:sp>
      <p:sp>
        <p:nvSpPr>
          <p:cNvPr id="82" name="Slide Number Placeholder 81"/>
          <p:cNvSpPr>
            <a:spLocks noGrp="1"/>
          </p:cNvSpPr>
          <p:nvPr>
            <p:ph type="sldNum" sz="quarter" idx="12"/>
          </p:nvPr>
        </p:nvSpPr>
        <p:spPr/>
        <p:txBody>
          <a:bodyPr/>
          <a:lstStyle/>
          <a:p>
            <a:fld id="{B5CEABB6-07DC-46E8-9B57-56EC44A396E5}"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060" y="4167242"/>
            <a:ext cx="4848837" cy="1325563"/>
          </a:xfrm>
        </p:spPr>
        <p:txBody>
          <a:bodyPr>
            <a:normAutofit/>
          </a:bodyPr>
          <a:lstStyle/>
          <a:p>
            <a:r>
              <a:rPr lang="en-US" dirty="0"/>
              <a:t>Conceptual Background of the Domain Problem</a:t>
            </a:r>
            <a:endParaRPr lang="en-US" dirty="0"/>
          </a:p>
        </p:txBody>
      </p:sp>
      <p:sp>
        <p:nvSpPr>
          <p:cNvPr id="21" name="Footer Placeholder 20"/>
          <p:cNvSpPr>
            <a:spLocks noGrp="1"/>
          </p:cNvSpPr>
          <p:nvPr>
            <p:ph type="ftr" sz="quarter" idx="11"/>
          </p:nvPr>
        </p:nvSpPr>
        <p:spPr/>
        <p:txBody>
          <a:bodyPr/>
          <a:lstStyle/>
          <a:p>
            <a:r>
              <a:rPr lang="en-US"/>
              <a:t>Fake news Classification</a:t>
            </a:r>
            <a:endParaRPr lang="en-US" dirty="0"/>
          </a:p>
        </p:txBody>
      </p:sp>
      <p:sp>
        <p:nvSpPr>
          <p:cNvPr id="22" name="Slide Number Placeholder 21"/>
          <p:cNvSpPr>
            <a:spLocks noGrp="1"/>
          </p:cNvSpPr>
          <p:nvPr>
            <p:ph type="sldNum" sz="quarter" idx="12"/>
          </p:nvPr>
        </p:nvSpPr>
        <p:spPr/>
        <p:txBody>
          <a:bodyPr/>
          <a:lstStyle/>
          <a:p>
            <a:fld id="{B5CEABB6-07DC-46E8-9B57-56EC44A396E5}" type="slidenum">
              <a:rPr lang="en-US" smtClean="0"/>
            </a:fld>
            <a:endParaRPr lang="en-US" dirty="0"/>
          </a:p>
        </p:txBody>
      </p:sp>
      <p:sp>
        <p:nvSpPr>
          <p:cNvPr id="31" name="TextBox 30"/>
          <p:cNvSpPr txBox="1"/>
          <p:nvPr/>
        </p:nvSpPr>
        <p:spPr>
          <a:xfrm>
            <a:off x="5431872" y="494193"/>
            <a:ext cx="6098796" cy="2585323"/>
          </a:xfrm>
          <a:prstGeom prst="rect">
            <a:avLst/>
          </a:prstGeom>
          <a:solidFill>
            <a:schemeClr val="accent6">
              <a:alpha val="5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wrap="square">
            <a:spAutoFit/>
          </a:bodyPr>
          <a:lstStyle/>
          <a:p>
            <a:pPr algn="just"/>
            <a:r>
              <a:rPr lang="en-US" dirty="0"/>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Recently, several public concerns about this problem and some approaches to mitigate the problem were expressed</a:t>
            </a:r>
            <a:endParaRPr lang="en-IN" dirty="0"/>
          </a:p>
        </p:txBody>
      </p:sp>
      <p:sp>
        <p:nvSpPr>
          <p:cNvPr id="33" name="TextBox 32"/>
          <p:cNvSpPr txBox="1"/>
          <p:nvPr/>
        </p:nvSpPr>
        <p:spPr>
          <a:xfrm>
            <a:off x="5431872" y="4097509"/>
            <a:ext cx="6098796" cy="1754326"/>
          </a:xfrm>
          <a:prstGeom prst="rect">
            <a:avLst/>
          </a:prstGeom>
          <a:solidFill>
            <a:schemeClr val="accent6">
              <a:alpha val="50000"/>
            </a:schemeClr>
          </a:solidFill>
          <a:ln>
            <a:noFill/>
          </a:ln>
          <a:effectLst>
            <a:outerShdw blurRad="50800" dist="38100" dir="18900000" algn="b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wrap="square">
            <a:spAutoFit/>
          </a:bodyPr>
          <a:lstStyle/>
          <a:p>
            <a:pPr algn="just"/>
            <a:r>
              <a:rPr lang="en-US" dirty="0"/>
              <a:t>In the below blog we are going to see about how we are classifying the fake news with the genuine news; we are going to use several machine learning techniques and we will plot and </a:t>
            </a:r>
            <a:r>
              <a:rPr lang="en-US" dirty="0" err="1"/>
              <a:t>analyse</a:t>
            </a:r>
            <a:r>
              <a:rPr lang="en-US" dirty="0"/>
              <a:t> how to identify a news as fake. I have tried using several NLP techniques and arrived at a model that will classify news is fake or genuine.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8588" y="203566"/>
            <a:ext cx="5111750" cy="794724"/>
          </a:xfrm>
        </p:spPr>
        <p:txBody>
          <a:bodyPr/>
          <a:lstStyle/>
          <a:p>
            <a:r>
              <a:rPr lang="en-IN" dirty="0"/>
              <a:t>Review of Literature</a:t>
            </a:r>
            <a:endParaRPr lang="en-US" dirty="0"/>
          </a:p>
        </p:txBody>
      </p:sp>
      <p:sp>
        <p:nvSpPr>
          <p:cNvPr id="3" name="Content Placeholder 2"/>
          <p:cNvSpPr>
            <a:spLocks noGrp="1"/>
          </p:cNvSpPr>
          <p:nvPr>
            <p:ph type="body" idx="1"/>
          </p:nvPr>
        </p:nvSpPr>
        <p:spPr>
          <a:xfrm>
            <a:off x="1362075" y="3660774"/>
            <a:ext cx="5111750" cy="1525588"/>
          </a:xfrm>
        </p:spPr>
        <p:txBody>
          <a:bodyPr vert="horz" lIns="91440" tIns="45720" rIns="91440" bIns="45720" rtlCol="0" anchor="t">
            <a:normAutofit/>
          </a:bodyPr>
          <a:lstStyle/>
          <a:p>
            <a:r>
              <a:rPr lang="en-US" sz="1800" b="1" dirty="0"/>
              <a:t>The purpose of the literature review is to: </a:t>
            </a:r>
            <a:endParaRPr lang="en-US" sz="1800" b="1" dirty="0"/>
          </a:p>
          <a:p>
            <a:pPr marL="342900" indent="-342900">
              <a:buAutoNum type="arabicPeriod"/>
            </a:pPr>
            <a:r>
              <a:rPr lang="en-US" dirty="0"/>
              <a:t>Identify the News basis on the content and author to tell weather it is fake or not.</a:t>
            </a:r>
            <a:endParaRPr lang="en-US" dirty="0"/>
          </a:p>
          <a:p>
            <a:pPr marL="342900" indent="-342900">
              <a:buAutoNum type="arabicPeriod"/>
            </a:pPr>
            <a:r>
              <a:rPr lang="en-US" dirty="0"/>
              <a:t>Stop the spread of fake news which will potentially spread incorrect information amount the people.</a:t>
            </a:r>
            <a:endParaRPr lang="en-ZA" noProof="1"/>
          </a:p>
        </p:txBody>
      </p:sp>
      <p:sp>
        <p:nvSpPr>
          <p:cNvPr id="5" name="Footer Placeholder 4"/>
          <p:cNvSpPr>
            <a:spLocks noGrp="1"/>
          </p:cNvSpPr>
          <p:nvPr>
            <p:ph type="ftr" sz="quarter" idx="11"/>
          </p:nvPr>
        </p:nvSpPr>
        <p:spPr/>
        <p:txBody>
          <a:bodyPr/>
          <a:lstStyle/>
          <a:p>
            <a:r>
              <a:rPr lang="en-US"/>
              <a:t>Fake news Classification</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57519" y="2571235"/>
            <a:ext cx="5013401" cy="1715531"/>
          </a:xfr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lstStyle/>
          <a:p>
            <a:r>
              <a:rPr lang="en-IN" dirty="0"/>
              <a:t>Analytical Problem Framing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ZA"/>
              <a:t>Fake news Classification</a:t>
            </a:r>
            <a:endParaRPr lang="en-ZA" dirty="0"/>
          </a:p>
        </p:txBody>
      </p:sp>
      <p:sp>
        <p:nvSpPr>
          <p:cNvPr id="4" name="Slide Number Placeholder 3"/>
          <p:cNvSpPr>
            <a:spLocks noGrp="1"/>
          </p:cNvSpPr>
          <p:nvPr>
            <p:ph type="sldNum" sz="quarter" idx="12"/>
          </p:nvPr>
        </p:nvSpPr>
        <p:spPr/>
        <p:txBody>
          <a:bodyPr/>
          <a:lstStyle/>
          <a:p>
            <a:fld id="{19B51A1E-902D-48AF-9020-955120F399B6}" type="slidenum">
              <a:rPr lang="en-ZA" smtClean="0"/>
            </a:fld>
            <a:endParaRPr lang="en-ZA" dirty="0"/>
          </a:p>
        </p:txBody>
      </p:sp>
      <p:sp>
        <p:nvSpPr>
          <p:cNvPr id="15" name="TextBox 14"/>
          <p:cNvSpPr txBox="1"/>
          <p:nvPr/>
        </p:nvSpPr>
        <p:spPr>
          <a:xfrm>
            <a:off x="85987" y="136525"/>
            <a:ext cx="5366857" cy="3323987"/>
          </a:xfrm>
          <a:prstGeom prst="rect">
            <a:avLst/>
          </a:prstGeom>
          <a:noFill/>
        </p:spPr>
        <p:txBody>
          <a:bodyPr wrap="square">
            <a:spAutoFit/>
          </a:bodyPr>
          <a:lstStyle/>
          <a:p>
            <a:r>
              <a:rPr lang="en-US" sz="2400" b="1" u="sng" dirty="0"/>
              <a:t>Mathematical/ Analytical Modeling of the Problem </a:t>
            </a:r>
            <a:endParaRPr lang="en-US" sz="2400" b="1" u="sng" dirty="0"/>
          </a:p>
          <a:p>
            <a:r>
              <a:rPr lang="en-US" dirty="0"/>
              <a:t>I start analysis on this project in importing the data set and simple play around with the data and identifying the characteristics of each column. I noticed that there are four columns “id”, “headlines”, “</a:t>
            </a:r>
            <a:r>
              <a:rPr lang="en-US" dirty="0" err="1"/>
              <a:t>written_by</a:t>
            </a:r>
            <a:r>
              <a:rPr lang="en-US" dirty="0"/>
              <a:t>”, “news”, “labels”. Id column only have unique variables which won’t help us in predicting.so I decided to drop ID. And I also checked there were about 109 duplicate records I dropped those records also.</a:t>
            </a:r>
            <a:endParaRPr lang="en-IN" dirty="0"/>
          </a:p>
        </p:txBody>
      </p:sp>
      <p:pic>
        <p:nvPicPr>
          <p:cNvPr id="16" name="Picture 15"/>
          <p:cNvPicPr/>
          <p:nvPr/>
        </p:nvPicPr>
        <p:blipFill>
          <a:blip r:embed="rId1">
            <a:extLst>
              <a:ext uri="{28A0092B-C50C-407E-A947-70E740481C1C}">
                <a14:useLocalDpi xmlns:a14="http://schemas.microsoft.com/office/drawing/2010/main" val="0"/>
              </a:ext>
            </a:extLst>
          </a:blip>
          <a:stretch>
            <a:fillRect/>
          </a:stretch>
        </p:blipFill>
        <p:spPr>
          <a:xfrm>
            <a:off x="5590913" y="468563"/>
            <a:ext cx="6515100" cy="1528017"/>
          </a:xfrm>
          <a:prstGeom prst="rect">
            <a:avLst/>
          </a:prstGeom>
        </p:spPr>
      </p:pic>
      <p:pic>
        <p:nvPicPr>
          <p:cNvPr id="17" name="Picture 16"/>
          <p:cNvPicPr/>
          <p:nvPr/>
        </p:nvPicPr>
        <p:blipFill>
          <a:blip r:embed="rId2">
            <a:extLst>
              <a:ext uri="{28A0092B-C50C-407E-A947-70E740481C1C}">
                <a14:useLocalDpi xmlns:a14="http://schemas.microsoft.com/office/drawing/2010/main" val="0"/>
              </a:ext>
            </a:extLst>
          </a:blip>
          <a:stretch>
            <a:fillRect/>
          </a:stretch>
        </p:blipFill>
        <p:spPr>
          <a:xfrm>
            <a:off x="5590913" y="2246468"/>
            <a:ext cx="4352925" cy="1228725"/>
          </a:xfrm>
          <a:prstGeom prst="rect">
            <a:avLst/>
          </a:prstGeom>
        </p:spPr>
      </p:pic>
      <p:pic>
        <p:nvPicPr>
          <p:cNvPr id="18" name="Picture 17"/>
          <p:cNvPicPr/>
          <p:nvPr/>
        </p:nvPicPr>
        <p:blipFill>
          <a:blip r:embed="rId3">
            <a:extLst>
              <a:ext uri="{28A0092B-C50C-407E-A947-70E740481C1C}">
                <a14:useLocalDpi xmlns:a14="http://schemas.microsoft.com/office/drawing/2010/main" val="0"/>
              </a:ext>
            </a:extLst>
          </a:blip>
          <a:stretch>
            <a:fillRect/>
          </a:stretch>
        </p:blipFill>
        <p:spPr>
          <a:xfrm>
            <a:off x="5590913" y="3603028"/>
            <a:ext cx="6467475" cy="1019306"/>
          </a:xfrm>
          <a:prstGeom prst="rect">
            <a:avLst/>
          </a:prstGeom>
        </p:spPr>
      </p:pic>
      <p:sp>
        <p:nvSpPr>
          <p:cNvPr id="20" name="TextBox 19"/>
          <p:cNvSpPr txBox="1"/>
          <p:nvPr/>
        </p:nvSpPr>
        <p:spPr>
          <a:xfrm>
            <a:off x="5649985" y="4914176"/>
            <a:ext cx="6098796" cy="968278"/>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Then post this I analysed the label column which is our target variable and I understood that label column has two variables ‘0’ and ‘1’. ‘0’denotes not a fake news and 1 denotes fake news.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ZA"/>
              <a:t>Fake news Classification</a:t>
            </a:r>
            <a:endParaRPr lang="en-ZA" dirty="0"/>
          </a:p>
        </p:txBody>
      </p:sp>
      <p:sp>
        <p:nvSpPr>
          <p:cNvPr id="4" name="Slide Number Placeholder 3"/>
          <p:cNvSpPr>
            <a:spLocks noGrp="1"/>
          </p:cNvSpPr>
          <p:nvPr>
            <p:ph type="sldNum" sz="quarter" idx="12"/>
          </p:nvPr>
        </p:nvSpPr>
        <p:spPr/>
        <p:txBody>
          <a:bodyPr/>
          <a:lstStyle/>
          <a:p>
            <a:fld id="{19B51A1E-902D-48AF-9020-955120F399B6}" type="slidenum">
              <a:rPr lang="en-ZA" smtClean="0"/>
            </a:fld>
            <a:endParaRPr lang="en-ZA" dirty="0"/>
          </a:p>
        </p:txBody>
      </p:sp>
      <p:sp>
        <p:nvSpPr>
          <p:cNvPr id="15" name="TextBox 14"/>
          <p:cNvSpPr txBox="1"/>
          <p:nvPr/>
        </p:nvSpPr>
        <p:spPr>
          <a:xfrm>
            <a:off x="85987" y="136525"/>
            <a:ext cx="5366857" cy="830997"/>
          </a:xfrm>
          <a:prstGeom prst="rect">
            <a:avLst/>
          </a:prstGeom>
          <a:noFill/>
        </p:spPr>
        <p:txBody>
          <a:bodyPr wrap="square">
            <a:spAutoFit/>
          </a:bodyPr>
          <a:lstStyle/>
          <a:p>
            <a:r>
              <a:rPr lang="en-US" sz="2400" b="1" u="sng" dirty="0"/>
              <a:t>Mathematical/ Analytical Modeling of the Problem </a:t>
            </a:r>
            <a:endParaRPr lang="en-US" sz="2400" b="1" u="sng" dirty="0"/>
          </a:p>
        </p:txBody>
      </p:sp>
      <p:pic>
        <p:nvPicPr>
          <p:cNvPr id="10" name="Picture 9"/>
          <p:cNvPicPr/>
          <p:nvPr/>
        </p:nvPicPr>
        <p:blipFill>
          <a:blip r:embed="rId1">
            <a:extLst>
              <a:ext uri="{28A0092B-C50C-407E-A947-70E740481C1C}">
                <a14:useLocalDpi xmlns:a14="http://schemas.microsoft.com/office/drawing/2010/main" val="0"/>
              </a:ext>
            </a:extLst>
          </a:blip>
          <a:stretch>
            <a:fillRect/>
          </a:stretch>
        </p:blipFill>
        <p:spPr>
          <a:xfrm>
            <a:off x="5549948" y="136525"/>
            <a:ext cx="6467956" cy="5304988"/>
          </a:xfrm>
          <a:prstGeom prst="rect">
            <a:avLst/>
          </a:prstGeom>
        </p:spPr>
      </p:pic>
      <p:sp>
        <p:nvSpPr>
          <p:cNvPr id="12" name="TextBox 11"/>
          <p:cNvSpPr txBox="1"/>
          <p:nvPr/>
        </p:nvSpPr>
        <p:spPr>
          <a:xfrm>
            <a:off x="329267" y="1333524"/>
            <a:ext cx="4880296" cy="1857368"/>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On further analysis of the label data, I understood that we have a balanced data almost 50% of data with fake news and not fake news. Balance data will help us in building a perfect machine learning model and we also avoid the model to overfit and underfit with the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Minimalist light sales pitch</Template>
  <TotalTime>0</TotalTime>
  <Words>8525</Words>
  <Application>WPS Presentation</Application>
  <PresentationFormat>Widescreen</PresentationFormat>
  <Paragraphs>275</Paragraphs>
  <Slides>26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26</vt:i4>
      </vt:variant>
    </vt:vector>
  </HeadingPairs>
  <TitlesOfParts>
    <vt:vector size="39" baseType="lpstr">
      <vt:lpstr>Arial</vt:lpstr>
      <vt:lpstr>SimSun</vt:lpstr>
      <vt:lpstr>Wingdings</vt:lpstr>
      <vt:lpstr>Calibri</vt:lpstr>
      <vt:lpstr>Times New Roman</vt:lpstr>
      <vt:lpstr>Calibri Light</vt:lpstr>
      <vt:lpstr>Symbol</vt:lpstr>
      <vt:lpstr>Tenorite</vt:lpstr>
      <vt:lpstr>Segoe Print</vt:lpstr>
      <vt:lpstr>Microsoft YaHei</vt:lpstr>
      <vt:lpstr>Arial Unicode MS</vt:lpstr>
      <vt:lpstr>Freestyle Script</vt:lpstr>
      <vt:lpstr>Data Pie Charts</vt:lpstr>
      <vt:lpstr>FAKE NEWS CLASSIFIER PROJECT</vt:lpstr>
      <vt:lpstr>ABOUT Fake news</vt:lpstr>
      <vt:lpstr>PROBLEM</vt:lpstr>
      <vt:lpstr>SOLUTION</vt:lpstr>
      <vt:lpstr>Conceptual Background of the Domain Problem</vt:lpstr>
      <vt:lpstr>Review of Literature</vt:lpstr>
      <vt:lpstr>Analytical Problem Framing</vt:lpstr>
      <vt:lpstr>PowerPoint 演示文稿</vt:lpstr>
      <vt:lpstr>PowerPoint 演示文稿</vt:lpstr>
      <vt:lpstr>Data Source and formats.</vt:lpstr>
      <vt:lpstr>Data Pre-Processing.</vt:lpstr>
      <vt:lpstr>Data Pre-Processing.</vt:lpstr>
      <vt:lpstr>Data Pre-Processing.</vt:lpstr>
      <vt:lpstr>Insights with word cloud</vt:lpstr>
      <vt:lpstr>Insights with word cloud</vt:lpstr>
      <vt:lpstr>Insights with word cloud</vt:lpstr>
      <vt:lpstr>Insights with word cloud</vt:lpstr>
      <vt:lpstr>Insights with word cloud</vt:lpstr>
      <vt:lpstr>Insights with word cloud</vt:lpstr>
      <vt:lpstr>Hardware and software requirements.</vt:lpstr>
      <vt:lpstr>Model Development.</vt:lpstr>
      <vt:lpstr>Model Development.</vt:lpstr>
      <vt:lpstr>Key-Metrics for success in solving problem under consideration.</vt:lpstr>
      <vt:lpstr>Key-Metrics for success in solving problem under consideration.</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CLASSIFIER PROJECT</dc:title>
  <dc:creator>Dilip Kumar</dc:creator>
  <cp:lastModifiedBy>UTKARSHA</cp:lastModifiedBy>
  <cp:revision>4</cp:revision>
  <dcterms:created xsi:type="dcterms:W3CDTF">2021-09-03T19:42:00Z</dcterms:created>
  <dcterms:modified xsi:type="dcterms:W3CDTF">2022-12-10T10:17:37Z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ABF69F7938534A428FF179DA0B35FF93</vt:lpwstr>
  </property>
  <property fmtid="{D5CDD505-2E9C-101B-9397-08002B2CF9AE}" pid="4" name="KSOProductBuildVer">
    <vt:lpwstr>1033-11.2.0.11417</vt:lpwstr>
  </property>
</Properties>
</file>