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58" r:id="rId4"/>
    <p:sldId id="267" r:id="rId5"/>
    <p:sldId id="264" r:id="rId6"/>
    <p:sldId id="260" r:id="rId7"/>
    <p:sldId id="282" r:id="rId8"/>
    <p:sldId id="268" r:id="rId9"/>
    <p:sldId id="271" r:id="rId10"/>
    <p:sldId id="270" r:id="rId11"/>
    <p:sldId id="283" r:id="rId12"/>
    <p:sldId id="273" r:id="rId13"/>
    <p:sldId id="285" r:id="rId14"/>
    <p:sldId id="275" r:id="rId15"/>
    <p:sldId id="274" r:id="rId16"/>
    <p:sldId id="286" r:id="rId17"/>
    <p:sldId id="287" r:id="rId18"/>
    <p:sldId id="288" r:id="rId19"/>
    <p:sldId id="276" r:id="rId20"/>
    <p:sldId id="284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63F80-79EF-4A3E-AEA5-CDA77DA3A68C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BD09C-F8C4-4984-9F15-F1DC0254B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1993</a:t>
            </a:r>
            <a:r>
              <a:rPr lang="zh-TW" altLang="en-US" dirty="0" smtClean="0"/>
              <a:t>進入高齡化社會</a:t>
            </a:r>
            <a:endParaRPr lang="en-US" altLang="zh-TW" dirty="0" smtClean="0"/>
          </a:p>
          <a:p>
            <a:r>
              <a:rPr lang="en-US" altLang="zh-TW" dirty="0" smtClean="0"/>
              <a:t>2018</a:t>
            </a:r>
            <a:r>
              <a:rPr lang="zh-TW" altLang="en-US" dirty="0" smtClean="0"/>
              <a:t>進入高齡社會</a:t>
            </a:r>
            <a:endParaRPr lang="en-US" altLang="zh-TW" dirty="0" smtClean="0"/>
          </a:p>
          <a:p>
            <a:r>
              <a:rPr lang="zh-TW" altLang="en-US" dirty="0" smtClean="0"/>
              <a:t>預估</a:t>
            </a:r>
            <a:r>
              <a:rPr lang="en-US" altLang="zh-TW" dirty="0" smtClean="0"/>
              <a:t>2074</a:t>
            </a:r>
            <a:r>
              <a:rPr lang="zh-TW" altLang="en-US" dirty="0" smtClean="0"/>
              <a:t>年將進入超高齡社會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09C-F8C4-4984-9F15-F1DC0254B6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7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75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70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1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8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9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83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8024-8C4A-4B6A-92BB-CFB8AF691E69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2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8339" y="3295726"/>
            <a:ext cx="9197776" cy="8910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900" dirty="0" err="1"/>
              <a:t>FallingTalk</a:t>
            </a:r>
            <a:r>
              <a:rPr lang="en-US" altLang="zh-TW" sz="4900" dirty="0"/>
              <a:t>: An </a:t>
            </a:r>
            <a:r>
              <a:rPr lang="en-US" altLang="zh-TW" sz="4900" dirty="0" err="1"/>
              <a:t>IoT</a:t>
            </a:r>
            <a:r>
              <a:rPr lang="en-US" altLang="zh-TW" sz="4900" dirty="0"/>
              <a:t>-Based Real-Time Falling Detection System</a:t>
            </a:r>
            <a:r>
              <a:rPr lang="en-US" altLang="zh-TW" dirty="0"/>
              <a:t> 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2115" y="3972137"/>
            <a:ext cx="9144000" cy="1655762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2021/01/10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ver2.1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林明佑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黃胤錚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92115" y="1055076"/>
            <a:ext cx="6061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Advanced Design and Implementation of IOT Applications</a:t>
            </a:r>
            <a:endParaRPr lang="en-US" altLang="zh-TW" sz="2000" dirty="0">
              <a:solidFill>
                <a:srgbClr val="C00000"/>
              </a:solidFill>
            </a:endParaRPr>
          </a:p>
          <a:p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3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Dummy Sensor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負責接收當前是否有跌倒狀況發生並</a:t>
            </a:r>
            <a:r>
              <a:rPr lang="en-US" altLang="zh-TW" dirty="0" smtClean="0"/>
              <a:t>push data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IoTTalk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Dummy Control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4047006"/>
            <a:ext cx="9183255" cy="160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負責從</a:t>
            </a:r>
            <a:r>
              <a:rPr lang="en-US" altLang="zh-TW" dirty="0" err="1" smtClean="0"/>
              <a:t>IoTtalk</a:t>
            </a:r>
            <a:r>
              <a:rPr lang="en-US" altLang="zh-TW" dirty="0" smtClean="0"/>
              <a:t> server pull data</a:t>
            </a:r>
            <a:r>
              <a:rPr lang="zh-TW" altLang="en-US" dirty="0" smtClean="0"/>
              <a:t> 並傳送訊息到</a:t>
            </a:r>
            <a:r>
              <a:rPr lang="en-US" altLang="zh-TW" dirty="0" smtClean="0"/>
              <a:t>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332443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en-US" altLang="zh-TW" dirty="0" smtClean="0"/>
              <a:t> 4.2.0</a:t>
            </a:r>
          </a:p>
          <a:p>
            <a:r>
              <a:rPr lang="en-US" altLang="zh-TW" dirty="0"/>
              <a:t>Python </a:t>
            </a:r>
            <a:r>
              <a:rPr lang="en-US" altLang="zh-TW" dirty="0" smtClean="0"/>
              <a:t>3.7.0</a:t>
            </a:r>
            <a:endParaRPr lang="en-US" altLang="zh-TW" dirty="0" smtClean="0"/>
          </a:p>
          <a:p>
            <a:r>
              <a:rPr lang="en-US" altLang="zh-TW" dirty="0" smtClean="0"/>
              <a:t>C++ 11(or later)</a:t>
            </a:r>
          </a:p>
          <a:p>
            <a:r>
              <a:rPr lang="en-US" altLang="zh-TW" dirty="0" smtClean="0"/>
              <a:t>1920 x 1080p resolution web-camera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4" y="1825625"/>
            <a:ext cx="2537764" cy="33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自行錄製的</a:t>
            </a:r>
            <a:r>
              <a:rPr lang="en-US" altLang="zh-TW" dirty="0" smtClean="0"/>
              <a:t>video</a:t>
            </a:r>
          </a:p>
          <a:p>
            <a:r>
              <a:rPr lang="en-US" altLang="zh-TW" dirty="0" smtClean="0"/>
              <a:t>Fall detection Dataset[-]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76146"/>
              </p:ext>
            </p:extLst>
          </p:nvPr>
        </p:nvGraphicFramePr>
        <p:xfrm>
          <a:off x="1170710" y="3228460"/>
          <a:ext cx="6186130" cy="1545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3065">
                  <a:extLst>
                    <a:ext uri="{9D8B030D-6E8A-4147-A177-3AD203B41FA5}">
                      <a16:colId xmlns:a16="http://schemas.microsoft.com/office/drawing/2014/main" val="728692828"/>
                    </a:ext>
                  </a:extLst>
                </a:gridCol>
                <a:gridCol w="3093065">
                  <a:extLst>
                    <a:ext uri="{9D8B030D-6E8A-4147-A177-3AD203B41FA5}">
                      <a16:colId xmlns:a16="http://schemas.microsoft.com/office/drawing/2014/main" val="3705509876"/>
                    </a:ext>
                  </a:extLst>
                </a:gridCol>
              </a:tblGrid>
              <a:tr h="772834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Fall detection Dataset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??? frames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51599"/>
                  </a:ext>
                </a:extLst>
              </a:tr>
              <a:tr h="772834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自行錄製 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video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??? frames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91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Motion History Image(MHI)</a:t>
            </a:r>
            <a:endParaRPr lang="en-US" altLang="zh-TW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88" y="1792288"/>
            <a:ext cx="3801005" cy="2867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25670" y="5163571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Walk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32" y="1816103"/>
            <a:ext cx="3856625" cy="281979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96000" y="5163570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Sit</a:t>
            </a:r>
            <a:endParaRPr lang="zh-TW" altLang="en-US" sz="36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574" y="1816103"/>
            <a:ext cx="3772426" cy="280074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721272" y="5145540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Fall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05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BackgroundSubstractor</a:t>
            </a:r>
            <a:r>
              <a:rPr lang="en-US" altLang="zh-TW" sz="3200" dirty="0"/>
              <a:t> + shape analysis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706" y="4074055"/>
            <a:ext cx="3380339" cy="249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8995"/>
            <a:ext cx="3299691" cy="24747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707" y="1538047"/>
            <a:ext cx="3330354" cy="245571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170179" y="2540444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Walk</a:t>
            </a:r>
            <a:endParaRPr lang="zh-TW" altLang="en-US" sz="36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86" y="4074055"/>
            <a:ext cx="3372380" cy="24930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170179" y="4900335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Stand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20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BackgroundSubstractor</a:t>
            </a:r>
            <a:r>
              <a:rPr lang="en-US" altLang="zh-TW" sz="3200" dirty="0"/>
              <a:t> + shape analysis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10" y="1465267"/>
            <a:ext cx="3239853" cy="236509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170179" y="2540444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Fall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3" y="1458792"/>
            <a:ext cx="3248722" cy="237156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170179" y="4985433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Fall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38" y="4086311"/>
            <a:ext cx="3237725" cy="2360671"/>
          </a:xfrm>
          <a:prstGeom prst="rect">
            <a:avLst/>
          </a:prstGeom>
        </p:spPr>
      </p:pic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33" y="4069396"/>
            <a:ext cx="3205641" cy="23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IoTtalk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720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75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Recognition results(Table 1)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32468"/>
              </p:ext>
            </p:extLst>
          </p:nvPr>
        </p:nvGraphicFramePr>
        <p:xfrm>
          <a:off x="1133763" y="2733193"/>
          <a:ext cx="8333508" cy="17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836">
                  <a:extLst>
                    <a:ext uri="{9D8B030D-6E8A-4147-A177-3AD203B41FA5}">
                      <a16:colId xmlns:a16="http://schemas.microsoft.com/office/drawing/2014/main" val="3770247073"/>
                    </a:ext>
                  </a:extLst>
                </a:gridCol>
                <a:gridCol w="2777836">
                  <a:extLst>
                    <a:ext uri="{9D8B030D-6E8A-4147-A177-3AD203B41FA5}">
                      <a16:colId xmlns:a16="http://schemas.microsoft.com/office/drawing/2014/main" val="2802828967"/>
                    </a:ext>
                  </a:extLst>
                </a:gridCol>
                <a:gridCol w="2777836">
                  <a:extLst>
                    <a:ext uri="{9D8B030D-6E8A-4147-A177-3AD203B41FA5}">
                      <a16:colId xmlns:a16="http://schemas.microsoft.com/office/drawing/2014/main" val="4127459107"/>
                    </a:ext>
                  </a:extLst>
                </a:gridCol>
              </a:tblGrid>
              <a:tr h="569833">
                <a:tc>
                  <a:txBody>
                    <a:bodyPr/>
                    <a:lstStyle/>
                    <a:p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Test positive(TP)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Test negative(TN)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51789"/>
                  </a:ext>
                </a:extLst>
              </a:tr>
              <a:tr h="569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19728"/>
                  </a:ext>
                </a:extLst>
              </a:tr>
              <a:tr h="569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13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0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06563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7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849679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8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 implement an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-based real-time falling detection system with high accuracy.</a:t>
            </a:r>
          </a:p>
          <a:p>
            <a:r>
              <a:rPr lang="en-US" altLang="zh-TW" dirty="0" err="1" smtClean="0"/>
              <a:t>FallingTalk</a:t>
            </a:r>
            <a:r>
              <a:rPr lang="en-US" altLang="zh-TW" dirty="0" smtClean="0"/>
              <a:t> can track a person and LINE users in real-time.</a:t>
            </a:r>
          </a:p>
          <a:p>
            <a:r>
              <a:rPr lang="en-US" altLang="zh-TW" dirty="0" smtClean="0"/>
              <a:t>In the future, … 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e present a system for detection of human falling from </a:t>
            </a:r>
            <a:r>
              <a:rPr lang="en-US" altLang="zh-TW" dirty="0" smtClean="0">
                <a:solidFill>
                  <a:srgbClr val="C00000"/>
                </a:solidFill>
              </a:rPr>
              <a:t>web-cam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C00000"/>
                </a:solidFill>
              </a:rPr>
              <a:t>video</a:t>
            </a:r>
            <a:r>
              <a:rPr lang="en-US" altLang="zh-TW" dirty="0"/>
              <a:t> </a:t>
            </a:r>
            <a:r>
              <a:rPr lang="en-US" altLang="zh-TW" dirty="0" smtClean="0"/>
              <a:t>for support of </a:t>
            </a:r>
            <a:r>
              <a:rPr lang="en-US" altLang="zh-TW" dirty="0" smtClean="0">
                <a:solidFill>
                  <a:srgbClr val="C00000"/>
                </a:solidFill>
              </a:rPr>
              <a:t>elderly people</a:t>
            </a:r>
            <a:r>
              <a:rPr lang="en-US" altLang="zh-TW" dirty="0" smtClean="0"/>
              <a:t> living alone in their homes.</a:t>
            </a:r>
          </a:p>
          <a:p>
            <a:r>
              <a:rPr lang="en-US" altLang="zh-TW" dirty="0" smtClean="0"/>
              <a:t>In this system, we have the main two parts, which are </a:t>
            </a:r>
            <a:r>
              <a:rPr lang="en-US" altLang="zh-TW" dirty="0" err="1" smtClean="0">
                <a:solidFill>
                  <a:srgbClr val="C00000"/>
                </a:solidFill>
              </a:rPr>
              <a:t>IoTTalk</a:t>
            </a:r>
            <a:r>
              <a:rPr lang="en-US" altLang="zh-TW" dirty="0" smtClean="0">
                <a:solidFill>
                  <a:srgbClr val="C00000"/>
                </a:solidFill>
              </a:rPr>
              <a:t> part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C00000"/>
                </a:solidFill>
              </a:rPr>
              <a:t>Detection part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IoTTalk</a:t>
            </a:r>
            <a:r>
              <a:rPr lang="en-US" altLang="zh-TW" dirty="0" smtClean="0"/>
              <a:t> part, including </a:t>
            </a:r>
            <a:r>
              <a:rPr lang="en-US" altLang="zh-TW" dirty="0" smtClean="0">
                <a:solidFill>
                  <a:srgbClr val="C00000"/>
                </a:solidFill>
              </a:rPr>
              <a:t>DAI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C00000"/>
                </a:solidFill>
              </a:rPr>
              <a:t>Line API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Detection part, including </a:t>
            </a:r>
            <a:r>
              <a:rPr lang="en-US" altLang="zh-TW" dirty="0" err="1" smtClean="0">
                <a:solidFill>
                  <a:srgbClr val="C00000"/>
                </a:solidFill>
              </a:rPr>
              <a:t>peopleDetector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C00000"/>
                </a:solidFill>
              </a:rPr>
              <a:t>FallingdownDetector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  <a:endParaRPr lang="en-US" altLang="zh-TW" dirty="0" smtClean="0"/>
          </a:p>
          <a:p>
            <a:r>
              <a:rPr lang="en-US" altLang="zh-TW" dirty="0" smtClean="0"/>
              <a:t>The algorithms in this system are implemented in C++ using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0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4850" y="4072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11307" y="2285138"/>
            <a:ext cx="1474694" cy="739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419351" y="2654932"/>
            <a:ext cx="605117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3194796" y="2285138"/>
            <a:ext cx="1748118" cy="73958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PeopleDetector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796240" y="2285138"/>
            <a:ext cx="2088778" cy="8002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FallDownDetector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021356" y="2654983"/>
            <a:ext cx="605117" cy="0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4850" y="1815454"/>
            <a:ext cx="7772400" cy="176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04850" y="4093730"/>
            <a:ext cx="7772400" cy="176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5796240" y="4734820"/>
            <a:ext cx="2088778" cy="8002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stCxn id="9" idx="2"/>
            <a:endCxn id="23" idx="0"/>
          </p:cNvCxnSpPr>
          <p:nvPr/>
        </p:nvCxnSpPr>
        <p:spPr>
          <a:xfrm>
            <a:off x="6840629" y="3085425"/>
            <a:ext cx="0" cy="1649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3681" y="1791102"/>
            <a:ext cx="1976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Detection part</a:t>
            </a:r>
          </a:p>
          <a:p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64650" y="4164662"/>
            <a:ext cx="197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IoTTalk</a:t>
            </a:r>
            <a:r>
              <a:rPr lang="en-US" altLang="zh-TW" sz="2000" dirty="0" smtClean="0"/>
              <a:t> part</a:t>
            </a:r>
            <a:endParaRPr lang="zh-TW" altLang="en-US" sz="2000" dirty="0"/>
          </a:p>
        </p:txBody>
      </p:sp>
      <p:sp>
        <p:nvSpPr>
          <p:cNvPr id="32" name="圓角矩形 31"/>
          <p:cNvSpPr/>
          <p:nvPr/>
        </p:nvSpPr>
        <p:spPr>
          <a:xfrm>
            <a:off x="3261202" y="4734820"/>
            <a:ext cx="1748118" cy="739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IoTTalk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6165" y="4734820"/>
            <a:ext cx="1748118" cy="739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Line API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129393" y="5087898"/>
            <a:ext cx="5927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602002" y="5104614"/>
            <a:ext cx="5927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5679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04" y="3577085"/>
            <a:ext cx="11092403" cy="29194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隨著近年來社會高齡化的趨勢，我們會需要一些方法來幫助</a:t>
            </a:r>
            <a:r>
              <a:rPr lang="zh-TW" altLang="en-US" dirty="0" smtClean="0">
                <a:solidFill>
                  <a:srgbClr val="C00000"/>
                </a:solidFill>
              </a:rPr>
              <a:t>老年人</a:t>
            </a:r>
            <a:r>
              <a:rPr lang="zh-TW" altLang="en-US" dirty="0" smtClean="0"/>
              <a:t>來提高其</a:t>
            </a:r>
            <a:r>
              <a:rPr lang="zh-TW" altLang="en-US" dirty="0" smtClean="0">
                <a:solidFill>
                  <a:srgbClr val="C00000"/>
                </a:solidFill>
              </a:rPr>
              <a:t>獨居</a:t>
            </a:r>
            <a:r>
              <a:rPr lang="zh-TW" altLang="en-US" dirty="0" smtClean="0"/>
              <a:t>的能力</a:t>
            </a:r>
            <a:r>
              <a:rPr lang="en-US" altLang="zh-TW" dirty="0" smtClean="0"/>
              <a:t>[1]</a:t>
            </a:r>
          </a:p>
          <a:p>
            <a:r>
              <a:rPr lang="zh-TW" altLang="en-US" dirty="0" smtClean="0"/>
              <a:t>在此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，我們希望能夠提出一個方法，透過</a:t>
            </a:r>
            <a:r>
              <a:rPr lang="en-US" altLang="zh-TW" dirty="0" err="1" smtClean="0"/>
              <a:t>IoTTalk</a:t>
            </a:r>
            <a:r>
              <a:rPr lang="zh-TW" altLang="en-US" dirty="0" smtClean="0"/>
              <a:t>來及時通報老年人有無跌倒現象的發生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44962" y="6311900"/>
            <a:ext cx="36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鍾文平教授「智慧醫療」演講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778260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PeopleDetector</a:t>
            </a:r>
            <a:r>
              <a:rPr lang="en-US" altLang="zh-TW" dirty="0"/>
              <a:t>(optional)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>
                <a:solidFill>
                  <a:srgbClr val="C00000"/>
                </a:solidFill>
              </a:rPr>
              <a:t>HOG Feature + SVM</a:t>
            </a:r>
            <a:r>
              <a:rPr lang="zh-TW" altLang="en-US" dirty="0" smtClean="0"/>
              <a:t>來進行判斷畫面內是否是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人</a:t>
            </a:r>
            <a:r>
              <a:rPr lang="en-US" altLang="zh-TW" dirty="0" smtClean="0"/>
              <a:t>”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80" b="6075"/>
          <a:stretch/>
        </p:blipFill>
        <p:spPr>
          <a:xfrm>
            <a:off x="838200" y="2907027"/>
            <a:ext cx="8109527" cy="27641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8947727" y="4424218"/>
            <a:ext cx="427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468427" y="4135581"/>
            <a:ext cx="1550555" cy="5772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Linear SVM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28363" y="6369529"/>
            <a:ext cx="3343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Ref :https</a:t>
            </a:r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://www.researchgate.net/figure/Calculation-steps-of-the-HOG-descriptor_fig1_261285146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0243703" y="4765410"/>
            <a:ext cx="1" cy="343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68427" y="5156272"/>
            <a:ext cx="1550555" cy="5772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Result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FallDownDetector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>
                <a:solidFill>
                  <a:srgbClr val="C00000"/>
                </a:solidFill>
              </a:rPr>
              <a:t>BackgroundSubstractor</a:t>
            </a:r>
            <a:r>
              <a:rPr lang="en-US" altLang="zh-TW" dirty="0" smtClean="0"/>
              <a:t>(Gaussian Mixture-Based)</a:t>
            </a:r>
            <a:r>
              <a:rPr lang="zh-TW" altLang="en-US" dirty="0" smtClean="0"/>
              <a:t>來繪製運動輪廓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 smtClean="0"/>
              <a:t>透過</a:t>
            </a:r>
            <a:r>
              <a:rPr lang="en-US" altLang="zh-TW" dirty="0" smtClean="0">
                <a:solidFill>
                  <a:srgbClr val="C00000"/>
                </a:solidFill>
              </a:rPr>
              <a:t>IOU Tracker[-]</a:t>
            </a:r>
            <a:r>
              <a:rPr lang="zh-TW" altLang="en-US" dirty="0" smtClean="0"/>
              <a:t>來</a:t>
            </a:r>
            <a:r>
              <a:rPr lang="zh-TW" altLang="en-US" dirty="0" smtClean="0"/>
              <a:t>對每個進入畫面的人進行</a:t>
            </a:r>
            <a:r>
              <a:rPr lang="en-US" altLang="zh-TW" dirty="0" smtClean="0"/>
              <a:t>Label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925587" y="4212140"/>
            <a:ext cx="1056987" cy="591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新影像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093190" y="4483099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191125" y="4508712"/>
            <a:ext cx="542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93962" y="4181611"/>
            <a:ext cx="2380956" cy="642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BackgroundSubstractor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5508" y="4167507"/>
            <a:ext cx="2233034" cy="6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IOU Tracker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239125" y="4481291"/>
            <a:ext cx="542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75508" y="5526087"/>
            <a:ext cx="2357880" cy="635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Shape analysis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9992025" y="4953000"/>
            <a:ext cx="0" cy="438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34050" y="5526087"/>
            <a:ext cx="2357880" cy="635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Result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239125" y="5859101"/>
            <a:ext cx="542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83164" y="4205933"/>
            <a:ext cx="2380956" cy="642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計算</a:t>
            </a:r>
            <a:r>
              <a:rPr lang="en-US" altLang="zh-TW" dirty="0" smtClean="0">
                <a:solidFill>
                  <a:schemeClr val="tx1"/>
                </a:solidFill>
              </a:rPr>
              <a:t>Movement Coefficient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402</Words>
  <Application>Microsoft Office PowerPoint</Application>
  <PresentationFormat>寬螢幕</PresentationFormat>
  <Paragraphs>118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FallingTalk: An IoT-Based Real-Time Falling Detection System  </vt:lpstr>
      <vt:lpstr>Outline</vt:lpstr>
      <vt:lpstr>Abstract</vt:lpstr>
      <vt:lpstr>System Architecture</vt:lpstr>
      <vt:lpstr>Outline</vt:lpstr>
      <vt:lpstr>Motivation</vt:lpstr>
      <vt:lpstr>Outline</vt:lpstr>
      <vt:lpstr>PeopleDetector(optional)</vt:lpstr>
      <vt:lpstr>FallDownDetector</vt:lpstr>
      <vt:lpstr>Dummy Sensor</vt:lpstr>
      <vt:lpstr>Outline</vt:lpstr>
      <vt:lpstr>Experiment Setup</vt:lpstr>
      <vt:lpstr>Dataset</vt:lpstr>
      <vt:lpstr>Motion History Image(MHI)</vt:lpstr>
      <vt:lpstr>BackgroundSubstractor + shape analysis</vt:lpstr>
      <vt:lpstr>BackgroundSubstractor + shape analysis</vt:lpstr>
      <vt:lpstr>IoTtalk</vt:lpstr>
      <vt:lpstr>Line</vt:lpstr>
      <vt:lpstr>Results</vt:lpstr>
      <vt:lpstr>Outline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居家跌倒感測系統</dc:title>
  <dc:creator>User</dc:creator>
  <cp:lastModifiedBy>User</cp:lastModifiedBy>
  <cp:revision>178</cp:revision>
  <dcterms:created xsi:type="dcterms:W3CDTF">2020-12-10T14:45:46Z</dcterms:created>
  <dcterms:modified xsi:type="dcterms:W3CDTF">2021-01-10T16:57:05Z</dcterms:modified>
</cp:coreProperties>
</file>