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58" r:id="rId4"/>
    <p:sldId id="287" r:id="rId5"/>
    <p:sldId id="288" r:id="rId6"/>
    <p:sldId id="264" r:id="rId7"/>
    <p:sldId id="260" r:id="rId8"/>
    <p:sldId id="282" r:id="rId9"/>
    <p:sldId id="291" r:id="rId10"/>
    <p:sldId id="290" r:id="rId11"/>
    <p:sldId id="270" r:id="rId12"/>
    <p:sldId id="283" r:id="rId13"/>
    <p:sldId id="273" r:id="rId14"/>
    <p:sldId id="285" r:id="rId15"/>
    <p:sldId id="275" r:id="rId16"/>
    <p:sldId id="274" r:id="rId17"/>
    <p:sldId id="286" r:id="rId18"/>
    <p:sldId id="276" r:id="rId19"/>
    <p:sldId id="289" r:id="rId20"/>
    <p:sldId id="284" r:id="rId21"/>
    <p:sldId id="27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4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outlineViewPr>
    <p:cViewPr>
      <p:scale>
        <a:sx n="33" d="100"/>
        <a:sy n="33" d="100"/>
      </p:scale>
      <p:origin x="0" y="-281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63F80-79EF-4A3E-AEA5-CDA77DA3A68C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BD09C-F8C4-4984-9F15-F1DC0254B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55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1993</a:t>
            </a:r>
            <a:r>
              <a:rPr lang="zh-TW" altLang="en-US" dirty="0" smtClean="0"/>
              <a:t>進入高齡化社會</a:t>
            </a:r>
            <a:endParaRPr lang="en-US" altLang="zh-TW" dirty="0" smtClean="0"/>
          </a:p>
          <a:p>
            <a:r>
              <a:rPr lang="en-US" altLang="zh-TW" dirty="0" smtClean="0"/>
              <a:t>2018</a:t>
            </a:r>
            <a:r>
              <a:rPr lang="zh-TW" altLang="en-US" dirty="0" smtClean="0"/>
              <a:t>進入高齡社會</a:t>
            </a:r>
            <a:endParaRPr lang="en-US" altLang="zh-TW" dirty="0" smtClean="0"/>
          </a:p>
          <a:p>
            <a:r>
              <a:rPr lang="zh-TW" altLang="en-US" dirty="0" smtClean="0"/>
              <a:t>預估</a:t>
            </a:r>
            <a:r>
              <a:rPr lang="en-US" altLang="zh-TW" dirty="0" smtClean="0"/>
              <a:t>2074</a:t>
            </a:r>
            <a:r>
              <a:rPr lang="zh-TW" altLang="en-US" dirty="0" smtClean="0"/>
              <a:t>年將進入超高齡社會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09C-F8C4-4984-9F15-F1DC0254B6A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47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BD09C-F8C4-4984-9F15-F1DC0254B6A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95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75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70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2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4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1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3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25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8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96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8024-8C4A-4B6A-92BB-CFB8AF691E69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83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98024-8C4A-4B6A-92BB-CFB8AF691E69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96F2-192D-49DD-AB8A-989E0E2E3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72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8339" y="3295726"/>
            <a:ext cx="9197776" cy="8910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4900" dirty="0"/>
              <a:t>FallingTalk: An IoT-Based Real-Time Falling Detection System</a:t>
            </a:r>
            <a:r>
              <a:rPr lang="en-US" altLang="zh-TW" dirty="0"/>
              <a:t> 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92115" y="3972137"/>
            <a:ext cx="9144000" cy="1655762"/>
          </a:xfrm>
        </p:spPr>
        <p:txBody>
          <a:bodyPr/>
          <a:lstStyle/>
          <a:p>
            <a:pPr algn="l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2021/01/19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ver2.2</a:t>
            </a:r>
          </a:p>
          <a:p>
            <a:pPr algn="l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Speaker: 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林明佑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黃胤錚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92115" y="1055076"/>
            <a:ext cx="6061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Advanced Design and Implementation of IOT Applications</a:t>
            </a:r>
            <a:endParaRPr lang="en-US" altLang="zh-TW" sz="2000" dirty="0">
              <a:solidFill>
                <a:srgbClr val="C00000"/>
              </a:solidFill>
            </a:endParaRPr>
          </a:p>
          <a:p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32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2"/>
    </mc:Choice>
    <mc:Fallback>
      <p:transition spd="slow" advTm="244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FallDownDetector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>
                <a:solidFill>
                  <a:srgbClr val="C00000"/>
                </a:solidFill>
              </a:rPr>
              <a:t>BackgroundSubstractor</a:t>
            </a:r>
            <a:r>
              <a:rPr lang="en-US" altLang="zh-TW" dirty="0" smtClean="0"/>
              <a:t>(Gaussian Mixture-Based)</a:t>
            </a:r>
            <a:r>
              <a:rPr lang="zh-TW" altLang="en-US" dirty="0" smtClean="0"/>
              <a:t>來繪製運動輪廓</a:t>
            </a:r>
            <a:endParaRPr lang="en-US" altLang="zh-TW" dirty="0" smtClean="0"/>
          </a:p>
          <a:p>
            <a:r>
              <a:rPr lang="zh-TW" altLang="en-US" dirty="0" smtClean="0"/>
              <a:t>並透過</a:t>
            </a:r>
            <a:r>
              <a:rPr lang="en-US" altLang="zh-TW" dirty="0" smtClean="0">
                <a:solidFill>
                  <a:srgbClr val="C00000"/>
                </a:solidFill>
              </a:rPr>
              <a:t>IOU Checker</a:t>
            </a:r>
            <a:r>
              <a:rPr lang="zh-TW" altLang="en-US" dirty="0" smtClean="0"/>
              <a:t>來對每個進入畫面的人進行</a:t>
            </a:r>
            <a:r>
              <a:rPr lang="en-US" altLang="zh-TW" dirty="0" smtClean="0"/>
              <a:t>Label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925587" y="4212140"/>
            <a:ext cx="1056987" cy="591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新影像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2093190" y="4483099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191125" y="4508712"/>
            <a:ext cx="5429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93962" y="4181611"/>
            <a:ext cx="2380956" cy="642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BackgroundSubstractor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75508" y="4167507"/>
            <a:ext cx="2233034" cy="6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IOU Checker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8239125" y="4481291"/>
            <a:ext cx="5429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875508" y="5526087"/>
            <a:ext cx="2357880" cy="635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Shape analysis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9992025" y="4953000"/>
            <a:ext cx="0" cy="438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34050" y="5526087"/>
            <a:ext cx="2357880" cy="635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Result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239125" y="5859101"/>
            <a:ext cx="5429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83164" y="4205933"/>
            <a:ext cx="2380956" cy="642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計算</a:t>
            </a:r>
            <a:r>
              <a:rPr lang="en-US" altLang="zh-TW" dirty="0" smtClean="0">
                <a:solidFill>
                  <a:schemeClr val="tx1"/>
                </a:solidFill>
              </a:rPr>
              <a:t>MHI Coefficient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064120" y="5859101"/>
            <a:ext cx="5429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12782" y="5541239"/>
            <a:ext cx="2357880" cy="635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Server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72"/>
    </mc:Choice>
    <mc:Fallback xmlns="">
      <p:transition spd="slow" advTm="1887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FallingTalk Server, FallingTalk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r>
              <a:rPr lang="zh-TW" altLang="en-US" dirty="0" smtClean="0"/>
              <a:t>負責接收當前是否有跌倒狀況發生並</a:t>
            </a:r>
            <a:r>
              <a:rPr lang="en-US" altLang="zh-TW" dirty="0" smtClean="0"/>
              <a:t>push data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IoTTalk</a:t>
            </a:r>
            <a:endParaRPr lang="en-US" altLang="zh-TW" dirty="0" smtClean="0"/>
          </a:p>
          <a:p>
            <a:r>
              <a:rPr lang="en-US" altLang="zh-TW" dirty="0" smtClean="0"/>
              <a:t>Line </a:t>
            </a:r>
            <a:r>
              <a:rPr lang="zh-TW" altLang="en-US" dirty="0" smtClean="0"/>
              <a:t>負責</a:t>
            </a:r>
            <a:r>
              <a:rPr lang="zh-TW" altLang="en-US" dirty="0"/>
              <a:t>從</a:t>
            </a:r>
            <a:r>
              <a:rPr lang="en-US" altLang="zh-TW" dirty="0" err="1"/>
              <a:t>IoTtalk</a:t>
            </a:r>
            <a:r>
              <a:rPr lang="en-US" altLang="zh-TW" dirty="0"/>
              <a:t> server pull data</a:t>
            </a:r>
            <a:r>
              <a:rPr lang="zh-TW" altLang="en-US" dirty="0"/>
              <a:t> 並傳送訊息到</a:t>
            </a:r>
            <a:r>
              <a:rPr lang="en-US" altLang="zh-TW" dirty="0"/>
              <a:t>Line</a:t>
            </a: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4047006"/>
            <a:ext cx="9183255" cy="160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53134"/>
          <a:stretch/>
        </p:blipFill>
        <p:spPr>
          <a:xfrm>
            <a:off x="1004454" y="3241277"/>
            <a:ext cx="7213836" cy="31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"/>
    </mc:Choice>
    <mc:Fallback xmlns="">
      <p:transition spd="slow" advTm="178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</a:p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332443"/>
            <a:ext cx="4032738" cy="583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"/>
    </mc:Choice>
    <mc:Fallback xmlns="">
      <p:transition spd="slow" advTm="24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Setup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OpenCV</a:t>
            </a:r>
            <a:r>
              <a:rPr lang="en-US" altLang="zh-TW" dirty="0" smtClean="0"/>
              <a:t> 4.2.0</a:t>
            </a:r>
          </a:p>
          <a:p>
            <a:r>
              <a:rPr lang="en-US" altLang="zh-TW" dirty="0"/>
              <a:t>Python </a:t>
            </a:r>
            <a:r>
              <a:rPr lang="en-US" altLang="zh-TW" dirty="0" smtClean="0"/>
              <a:t>3.7.0</a:t>
            </a:r>
          </a:p>
          <a:p>
            <a:r>
              <a:rPr lang="en-US" altLang="zh-TW" dirty="0" smtClean="0"/>
              <a:t>C++ 11(or later)</a:t>
            </a:r>
          </a:p>
          <a:p>
            <a:r>
              <a:rPr lang="en-US" altLang="zh-TW" dirty="0" err="1" smtClean="0"/>
              <a:t>ZeroMQ</a:t>
            </a:r>
            <a:endParaRPr lang="en-US" altLang="zh-TW" dirty="0" smtClean="0"/>
          </a:p>
          <a:p>
            <a:r>
              <a:rPr lang="en-US" altLang="zh-TW" dirty="0" smtClean="0"/>
              <a:t>1920 x 1080p resolution web-camera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26" name="Picture 2" descr="未提供說明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94" y="1825625"/>
            <a:ext cx="2537764" cy="338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"/>
    </mc:Choice>
    <mc:Fallback xmlns="">
      <p:transition spd="slow" advTm="59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Video Recording in NCTU EC015</a:t>
            </a:r>
          </a:p>
          <a:p>
            <a:r>
              <a:rPr lang="en-US" altLang="zh-TW" dirty="0" smtClean="0"/>
              <a:t>Fall detection Dataset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64001"/>
              </p:ext>
            </p:extLst>
          </p:nvPr>
        </p:nvGraphicFramePr>
        <p:xfrm>
          <a:off x="1170710" y="3228460"/>
          <a:ext cx="6186130" cy="15957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3065">
                  <a:extLst>
                    <a:ext uri="{9D8B030D-6E8A-4147-A177-3AD203B41FA5}">
                      <a16:colId xmlns:a16="http://schemas.microsoft.com/office/drawing/2014/main" val="728692828"/>
                    </a:ext>
                  </a:extLst>
                </a:gridCol>
                <a:gridCol w="3093065">
                  <a:extLst>
                    <a:ext uri="{9D8B030D-6E8A-4147-A177-3AD203B41FA5}">
                      <a16:colId xmlns:a16="http://schemas.microsoft.com/office/drawing/2014/main" val="3705509876"/>
                    </a:ext>
                  </a:extLst>
                </a:gridCol>
              </a:tblGrid>
              <a:tr h="772834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Fall detection Dataset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baseline="0" dirty="0" smtClean="0">
                          <a:solidFill>
                            <a:schemeClr val="tx1"/>
                          </a:solidFill>
                        </a:rPr>
                        <a:t>108 selected</a:t>
                      </a: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 frames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51599"/>
                  </a:ext>
                </a:extLst>
              </a:tr>
              <a:tr h="772834"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Video Recording in EC015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 smtClean="0">
                          <a:solidFill>
                            <a:schemeClr val="tx1"/>
                          </a:solidFill>
                        </a:rPr>
                        <a:t>94 selected</a:t>
                      </a: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 frames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91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6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"/>
    </mc:Choice>
    <mc:Fallback xmlns="">
      <p:transition spd="slow" advTm="13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Motion History Image(MHI)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788" y="1792288"/>
            <a:ext cx="3801005" cy="28674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25670" y="5163571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Walk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532" y="1816103"/>
            <a:ext cx="3856625" cy="281979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96000" y="5163570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Sit</a:t>
            </a:r>
            <a:endParaRPr lang="zh-TW" altLang="en-US" sz="36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574" y="1816103"/>
            <a:ext cx="3772426" cy="280074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721272" y="5145540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Fall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057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dirty="0" err="1"/>
              <a:t>BackgroundSubstractor</a:t>
            </a:r>
            <a:r>
              <a:rPr lang="en-US" altLang="zh-TW" sz="3800" dirty="0"/>
              <a:t> + S</a:t>
            </a:r>
            <a:r>
              <a:rPr lang="en-US" altLang="zh-TW" sz="3800" dirty="0" smtClean="0"/>
              <a:t>hape Analysis + MHI</a:t>
            </a:r>
            <a:endParaRPr lang="en-US" altLang="zh-TW" sz="3800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3706" y="4074055"/>
            <a:ext cx="3380339" cy="2493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8995"/>
            <a:ext cx="3299691" cy="24747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707" y="1538047"/>
            <a:ext cx="3330354" cy="245571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170179" y="2540444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Walk</a:t>
            </a:r>
            <a:endParaRPr lang="zh-TW" altLang="en-US" sz="36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86" y="4074055"/>
            <a:ext cx="3372380" cy="24930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9170179" y="4900335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Stand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20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"/>
    </mc:Choice>
    <mc:Fallback xmlns="">
      <p:transition spd="slow" advTm="13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dirty="0" err="1"/>
              <a:t>BackgroundSubstractor</a:t>
            </a:r>
            <a:r>
              <a:rPr lang="en-US" altLang="zh-TW" sz="3800" dirty="0"/>
              <a:t> + </a:t>
            </a:r>
            <a:r>
              <a:rPr lang="en-US" altLang="zh-TW" sz="3800" dirty="0" smtClean="0"/>
              <a:t>Shape </a:t>
            </a:r>
            <a:r>
              <a:rPr lang="en-US" altLang="zh-TW" sz="3800" dirty="0"/>
              <a:t>A</a:t>
            </a:r>
            <a:r>
              <a:rPr lang="en-US" altLang="zh-TW" sz="3800" dirty="0" smtClean="0"/>
              <a:t>nalysis + MHI</a:t>
            </a:r>
            <a:endParaRPr lang="zh-TW" altLang="en-US" sz="3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10" y="1465267"/>
            <a:ext cx="3239853" cy="236509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170179" y="2540444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Fall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33" y="1458792"/>
            <a:ext cx="3248722" cy="237156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170179" y="4985433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Fall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838" y="4086311"/>
            <a:ext cx="3237725" cy="2360671"/>
          </a:xfrm>
          <a:prstGeom prst="rect">
            <a:avLst/>
          </a:prstGeom>
        </p:spPr>
      </p:pic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133" y="4069396"/>
            <a:ext cx="3205641" cy="23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"/>
    </mc:Choice>
    <mc:Fallback xmlns="">
      <p:transition spd="slow" advTm="13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Recognition Results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Recognition results summary</a:t>
            </a:r>
          </a:p>
          <a:p>
            <a:r>
              <a:rPr lang="en-US" altLang="zh-TW" dirty="0" smtClean="0"/>
              <a:t>91.1% accuracy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08278"/>
              </p:ext>
            </p:extLst>
          </p:nvPr>
        </p:nvGraphicFramePr>
        <p:xfrm>
          <a:off x="1152236" y="3146544"/>
          <a:ext cx="8333508" cy="170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836">
                  <a:extLst>
                    <a:ext uri="{9D8B030D-6E8A-4147-A177-3AD203B41FA5}">
                      <a16:colId xmlns:a16="http://schemas.microsoft.com/office/drawing/2014/main" val="3770247073"/>
                    </a:ext>
                  </a:extLst>
                </a:gridCol>
                <a:gridCol w="2777836">
                  <a:extLst>
                    <a:ext uri="{9D8B030D-6E8A-4147-A177-3AD203B41FA5}">
                      <a16:colId xmlns:a16="http://schemas.microsoft.com/office/drawing/2014/main" val="2802828967"/>
                    </a:ext>
                  </a:extLst>
                </a:gridCol>
                <a:gridCol w="2777836">
                  <a:extLst>
                    <a:ext uri="{9D8B030D-6E8A-4147-A177-3AD203B41FA5}">
                      <a16:colId xmlns:a16="http://schemas.microsoft.com/office/drawing/2014/main" val="4127459107"/>
                    </a:ext>
                  </a:extLst>
                </a:gridCol>
              </a:tblGrid>
              <a:tr h="569833">
                <a:tc>
                  <a:txBody>
                    <a:bodyPr/>
                    <a:lstStyle/>
                    <a:p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Positive(Detected)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Test negative(Not Detected)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51789"/>
                  </a:ext>
                </a:extLst>
              </a:tr>
              <a:tr h="5698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919728"/>
                  </a:ext>
                </a:extLst>
              </a:tr>
              <a:tr h="5698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normal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137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04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"/>
    </mc:Choice>
    <mc:Fallback xmlns="">
      <p:transition spd="slow" advTm="14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IoTtalk + Line API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 rotWithShape="1">
          <a:blip r:embed="rId2"/>
          <a:srcRect b="53134"/>
          <a:stretch/>
        </p:blipFill>
        <p:spPr>
          <a:xfrm>
            <a:off x="838200" y="2048027"/>
            <a:ext cx="6643255" cy="3198227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023"/>
          <a:stretch/>
        </p:blipFill>
        <p:spPr bwMode="auto">
          <a:xfrm>
            <a:off x="7780020" y="2048028"/>
            <a:ext cx="3573780" cy="36112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978" y="3579013"/>
            <a:ext cx="2867025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</a:p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06563"/>
            <a:ext cx="4032738" cy="583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77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5"/>
    </mc:Choice>
    <mc:Fallback>
      <p:transition spd="slow" advTm="141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</a:p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849679"/>
            <a:ext cx="4032738" cy="583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84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"/>
    </mc:Choice>
    <mc:Fallback xmlns="">
      <p:transition spd="slow" advTm="9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 implement an IoT-based real-time falling detection system with high accuracy.</a:t>
            </a:r>
          </a:p>
          <a:p>
            <a:r>
              <a:rPr lang="en-US" altLang="zh-TW" dirty="0" smtClean="0"/>
              <a:t>FallingTalk can track a person and LINE users in real-time with message and picture</a:t>
            </a:r>
          </a:p>
          <a:p>
            <a:r>
              <a:rPr lang="en-US" altLang="zh-TW" dirty="0" smtClean="0"/>
              <a:t>In the future</a:t>
            </a:r>
            <a:r>
              <a:rPr lang="zh-TW" altLang="en-US" dirty="0"/>
              <a:t>，</a:t>
            </a:r>
            <a:r>
              <a:rPr lang="zh-TW" altLang="en-US" sz="2400" dirty="0" smtClean="0"/>
              <a:t>我們希望能夠為</a:t>
            </a:r>
            <a:r>
              <a:rPr lang="en-US" altLang="zh-TW" sz="2400" dirty="0" smtClean="0"/>
              <a:t>FallingTalk</a:t>
            </a:r>
            <a:r>
              <a:rPr lang="zh-TW" altLang="en-US" sz="2400" dirty="0" smtClean="0"/>
              <a:t>加上</a:t>
            </a:r>
            <a:r>
              <a:rPr lang="zh-TW" altLang="zh-TW" sz="2400" dirty="0"/>
              <a:t>聲音感測器、三軸加速度感測器、陀螺儀</a:t>
            </a:r>
            <a:r>
              <a:rPr lang="zh-TW" altLang="zh-TW" sz="2400" dirty="0" smtClean="0"/>
              <a:t>、</a:t>
            </a:r>
            <a:r>
              <a:rPr lang="zh-TW" altLang="en-US" sz="2400" dirty="0"/>
              <a:t>心</a:t>
            </a:r>
            <a:r>
              <a:rPr lang="zh-TW" altLang="zh-TW" sz="2400" dirty="0" smtClean="0"/>
              <a:t>率</a:t>
            </a:r>
            <a:r>
              <a:rPr lang="zh-TW" altLang="zh-TW" sz="2400" dirty="0"/>
              <a:t>等等</a:t>
            </a:r>
            <a:r>
              <a:rPr lang="zh-TW" altLang="zh-TW" sz="2400" dirty="0" smtClean="0"/>
              <a:t>，</a:t>
            </a:r>
            <a:r>
              <a:rPr lang="zh-TW" altLang="zh-TW" sz="2400" dirty="0"/>
              <a:t>增加多個</a:t>
            </a:r>
            <a:r>
              <a:rPr lang="en-US" altLang="zh-TW" sz="2400" dirty="0" smtClean="0"/>
              <a:t>features</a:t>
            </a:r>
            <a:r>
              <a:rPr lang="zh-TW" altLang="en-US" sz="2400" dirty="0" smtClean="0"/>
              <a:t>，</a:t>
            </a:r>
            <a:r>
              <a:rPr lang="zh-TW" altLang="zh-TW" sz="2400" dirty="0" smtClean="0"/>
              <a:t>以</a:t>
            </a:r>
            <a:r>
              <a:rPr lang="zh-TW" altLang="zh-TW" sz="2400" dirty="0"/>
              <a:t>最佳化</a:t>
            </a:r>
            <a:r>
              <a:rPr lang="zh-TW" altLang="zh-TW" sz="2400" dirty="0" smtClean="0"/>
              <a:t>偵測老年人</a:t>
            </a:r>
            <a:r>
              <a:rPr lang="zh-TW" altLang="zh-TW" sz="2400" dirty="0"/>
              <a:t>的健康狀態</a:t>
            </a:r>
            <a:r>
              <a:rPr lang="zh-TW" altLang="zh-TW" sz="2400" dirty="0" smtClean="0"/>
              <a:t>完成</a:t>
            </a:r>
            <a:r>
              <a:rPr lang="zh-TW" altLang="zh-TW" sz="2400" dirty="0"/>
              <a:t>一套完整健康偵測</a:t>
            </a:r>
            <a:r>
              <a:rPr lang="zh-TW" altLang="zh-TW" sz="2400" dirty="0" smtClean="0"/>
              <a:t>系統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e present a system for detection of human falling from </a:t>
            </a:r>
            <a:r>
              <a:rPr lang="en-US" altLang="zh-TW" dirty="0" smtClean="0">
                <a:solidFill>
                  <a:srgbClr val="C00000"/>
                </a:solidFill>
              </a:rPr>
              <a:t>web-cam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C00000"/>
                </a:solidFill>
              </a:rPr>
              <a:t>video</a:t>
            </a:r>
            <a:r>
              <a:rPr lang="en-US" altLang="zh-TW" dirty="0"/>
              <a:t> </a:t>
            </a:r>
            <a:r>
              <a:rPr lang="en-US" altLang="zh-TW" dirty="0" smtClean="0"/>
              <a:t>for support of </a:t>
            </a:r>
            <a:r>
              <a:rPr lang="en-US" altLang="zh-TW" dirty="0" smtClean="0">
                <a:solidFill>
                  <a:srgbClr val="C00000"/>
                </a:solidFill>
              </a:rPr>
              <a:t>elderly people</a:t>
            </a:r>
            <a:r>
              <a:rPr lang="en-US" altLang="zh-TW" dirty="0" smtClean="0"/>
              <a:t> living alone in their homes.</a:t>
            </a:r>
          </a:p>
          <a:p>
            <a:r>
              <a:rPr lang="en-US" altLang="zh-TW" dirty="0" smtClean="0"/>
              <a:t>In this system, we have the main two parts, which are </a:t>
            </a:r>
            <a:r>
              <a:rPr lang="en-US" altLang="zh-TW" dirty="0" err="1" smtClean="0">
                <a:solidFill>
                  <a:srgbClr val="C00000"/>
                </a:solidFill>
              </a:rPr>
              <a:t>IoTTalk</a:t>
            </a:r>
            <a:r>
              <a:rPr lang="en-US" altLang="zh-TW" dirty="0" smtClean="0">
                <a:solidFill>
                  <a:srgbClr val="C00000"/>
                </a:solidFill>
              </a:rPr>
              <a:t> part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C00000"/>
                </a:solidFill>
              </a:rPr>
              <a:t>Detection part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IoTTalk</a:t>
            </a:r>
            <a:r>
              <a:rPr lang="en-US" altLang="zh-TW" dirty="0" smtClean="0"/>
              <a:t> part, including </a:t>
            </a:r>
            <a:r>
              <a:rPr lang="en-US" altLang="zh-TW" dirty="0" smtClean="0">
                <a:solidFill>
                  <a:srgbClr val="C00000"/>
                </a:solidFill>
              </a:rPr>
              <a:t>DAI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C00000"/>
                </a:solidFill>
              </a:rPr>
              <a:t>Line API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Detection part, including </a:t>
            </a:r>
            <a:r>
              <a:rPr lang="en-US" altLang="zh-TW" dirty="0" smtClean="0">
                <a:solidFill>
                  <a:srgbClr val="C00000"/>
                </a:solidFill>
              </a:rPr>
              <a:t>MHI Calculator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C00000"/>
                </a:solidFill>
              </a:rPr>
              <a:t>Falling Detector.</a:t>
            </a:r>
            <a:endParaRPr lang="en-US" altLang="zh-TW" dirty="0" smtClean="0"/>
          </a:p>
          <a:p>
            <a:r>
              <a:rPr lang="en-US" altLang="zh-TW" dirty="0" smtClean="0"/>
              <a:t>The algorithms in this system are implemented in C++, Python with 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ZeroMQ</a:t>
            </a:r>
            <a:r>
              <a:rPr lang="en-US" altLang="zh-TW" dirty="0" smtClean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3930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"/>
    </mc:Choice>
    <mc:Fallback xmlns="">
      <p:transition spd="slow" advTm="15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318" y="21166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Overview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764309" y="1561379"/>
            <a:ext cx="2357581" cy="612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Overview of FallingTalk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655" y="1440873"/>
            <a:ext cx="9615054" cy="53478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2386"/>
            <a:ext cx="1509375" cy="11320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4664363"/>
            <a:ext cx="1509375" cy="3140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Input 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2299166">
            <a:off x="2495682" y="4417501"/>
            <a:ext cx="591126" cy="14778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4916" y="4732626"/>
            <a:ext cx="1598548" cy="12059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234916" y="6049601"/>
            <a:ext cx="1598548" cy="3140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Motion History Image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9881434">
            <a:off x="2536631" y="3618910"/>
            <a:ext cx="591126" cy="14778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916" y="2396386"/>
            <a:ext cx="1598548" cy="119891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34916" y="3742307"/>
            <a:ext cx="1598548" cy="3494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Background Subtraction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5010728" y="2921950"/>
            <a:ext cx="591126" cy="14778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5010728" y="5261696"/>
            <a:ext cx="591126" cy="14778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4309" y="2294660"/>
            <a:ext cx="9284855" cy="4355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523" y="2393130"/>
            <a:ext cx="1598548" cy="1198911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6188364" y="2761673"/>
            <a:ext cx="316433" cy="72460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05523" y="3742307"/>
            <a:ext cx="1598548" cy="3494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Shape analysis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pic>
        <p:nvPicPr>
          <p:cNvPr id="21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18" y="4743559"/>
            <a:ext cx="1598548" cy="12059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779118" y="6069987"/>
            <a:ext cx="1598548" cy="3140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MHI coefficient calc()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91583" y="2294660"/>
            <a:ext cx="2357581" cy="612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Image-Based solution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 rot="1636576">
            <a:off x="7464553" y="3593432"/>
            <a:ext cx="591126" cy="14778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向右箭號 24"/>
          <p:cNvSpPr/>
          <p:nvPr/>
        </p:nvSpPr>
        <p:spPr>
          <a:xfrm rot="19567398">
            <a:off x="7501621" y="4443574"/>
            <a:ext cx="591126" cy="14778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12705" y="3494607"/>
            <a:ext cx="1715052" cy="1326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200" b="1" dirty="0" smtClean="0">
              <a:solidFill>
                <a:schemeClr val="tx1"/>
              </a:solidFill>
            </a:endParaRPr>
          </a:p>
          <a:p>
            <a:r>
              <a:rPr lang="en-US" altLang="zh-TW" sz="1200" b="1" dirty="0" smtClean="0">
                <a:solidFill>
                  <a:schemeClr val="tx1"/>
                </a:solidFill>
              </a:rPr>
              <a:t>Feature vector </a:t>
            </a:r>
            <a:r>
              <a:rPr lang="en-US" altLang="zh-TW" sz="1200" dirty="0" smtClean="0">
                <a:solidFill>
                  <a:schemeClr val="tx1"/>
                </a:solidFill>
              </a:rPr>
              <a:t>contains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sym typeface="Symbol" panose="05050102010706020507" pitchFamily="18" charset="2"/>
              </a:rPr>
              <a:t>(width of human)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sym typeface="Symbol" panose="05050102010706020507" pitchFamily="18" charset="2"/>
              </a:rPr>
              <a:t>(height of human)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en-US" altLang="zh-TW" sz="1200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motion</a:t>
            </a:r>
            <a:r>
              <a:rPr lang="en-US" altLang="zh-TW" sz="1200" dirty="0" smtClean="0">
                <a:solidFill>
                  <a:schemeClr val="tx1"/>
                </a:solidFill>
                <a:sym typeface="Symbol" panose="05050102010706020507" pitchFamily="18" charset="2"/>
              </a:rPr>
              <a:t>(MHI coefficient)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sym typeface="Symbol" panose="05050102010706020507" pitchFamily="18" charset="2"/>
              </a:rPr>
              <a:t>(</a:t>
            </a:r>
            <a:r>
              <a:rPr lang="en-US" altLang="zh-TW" sz="1100" dirty="0" smtClean="0">
                <a:solidFill>
                  <a:schemeClr val="tx1"/>
                </a:solidFill>
                <a:sym typeface="Symbol" panose="05050102010706020507" pitchFamily="18" charset="2"/>
              </a:rPr>
              <a:t>shape change parameter</a:t>
            </a:r>
            <a:r>
              <a:rPr lang="en-US" altLang="zh-TW" sz="1200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3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"/>
    </mc:Choice>
    <mc:Fallback xmlns="">
      <p:transition spd="slow" advTm="13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838200" y="1887825"/>
            <a:ext cx="9922164" cy="40696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1898271"/>
            <a:ext cx="3378125" cy="6662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IoT-Based solution(IoTtalk)</a:t>
            </a:r>
          </a:p>
        </p:txBody>
      </p:sp>
      <p:sp>
        <p:nvSpPr>
          <p:cNvPr id="10" name="矩形 9"/>
          <p:cNvSpPr/>
          <p:nvPr/>
        </p:nvSpPr>
        <p:spPr>
          <a:xfrm>
            <a:off x="8100291" y="2595418"/>
            <a:ext cx="1934587" cy="10243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FallingTalk_Server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向左箭號 10"/>
          <p:cNvSpPr/>
          <p:nvPr/>
        </p:nvSpPr>
        <p:spPr>
          <a:xfrm>
            <a:off x="7222835" y="2978726"/>
            <a:ext cx="710665" cy="190818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69163" y="2595418"/>
            <a:ext cx="2181346" cy="10243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IoTtalk 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向左箭號 12"/>
          <p:cNvSpPr/>
          <p:nvPr/>
        </p:nvSpPr>
        <p:spPr>
          <a:xfrm>
            <a:off x="4091707" y="2978726"/>
            <a:ext cx="710665" cy="190818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9246" y="2595418"/>
            <a:ext cx="2181346" cy="10243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Line API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29246" y="4306238"/>
            <a:ext cx="2181346" cy="10243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Warning Message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2843645" y="3666439"/>
            <a:ext cx="227019" cy="5121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34" y="4501028"/>
            <a:ext cx="849383" cy="600783"/>
          </a:xfrm>
          <a:prstGeom prst="rect">
            <a:avLst/>
          </a:prstGeom>
        </p:spPr>
      </p:pic>
      <p:pic>
        <p:nvPicPr>
          <p:cNvPr id="1026" name="Picture 2" descr="upload.wikimedia.org/wikipedia/commons/thumb/4/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34" y="2740095"/>
            <a:ext cx="811840" cy="81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4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</a:p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5679"/>
            <a:ext cx="4032738" cy="583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"/>
    </mc:Choice>
    <mc:Fallback xmlns="">
      <p:transition spd="slow" advTm="19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04" y="3577085"/>
            <a:ext cx="11092403" cy="29194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隨著近年來社會高齡化的趨勢，我們會需要一些方法來幫助</a:t>
            </a:r>
            <a:r>
              <a:rPr lang="zh-TW" altLang="en-US" dirty="0" smtClean="0">
                <a:solidFill>
                  <a:srgbClr val="C00000"/>
                </a:solidFill>
              </a:rPr>
              <a:t>老年人</a:t>
            </a:r>
            <a:r>
              <a:rPr lang="zh-TW" altLang="en-US" dirty="0" smtClean="0"/>
              <a:t>來提高其</a:t>
            </a:r>
            <a:r>
              <a:rPr lang="zh-TW" altLang="en-US" dirty="0" smtClean="0">
                <a:solidFill>
                  <a:srgbClr val="C00000"/>
                </a:solidFill>
              </a:rPr>
              <a:t>獨居</a:t>
            </a:r>
            <a:r>
              <a:rPr lang="zh-TW" altLang="en-US" dirty="0" smtClean="0"/>
              <a:t>的能力</a:t>
            </a:r>
            <a:r>
              <a:rPr lang="en-US" altLang="zh-TW" dirty="0" smtClean="0"/>
              <a:t>[1]</a:t>
            </a:r>
          </a:p>
          <a:p>
            <a:r>
              <a:rPr lang="zh-TW" altLang="en-US" dirty="0" smtClean="0"/>
              <a:t>在此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，我們希望能夠提出一個方法，透過</a:t>
            </a:r>
            <a:r>
              <a:rPr lang="en-US" altLang="zh-TW" dirty="0" err="1" smtClean="0"/>
              <a:t>IoTTalk</a:t>
            </a:r>
            <a:r>
              <a:rPr lang="zh-TW" altLang="en-US" dirty="0" smtClean="0"/>
              <a:t>來及時通報老年人有無跌倒現象的發生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044962" y="6311900"/>
            <a:ext cx="361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[1]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鍾文平教授「智慧醫療」演講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0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"/>
    </mc:Choice>
    <mc:Fallback xmlns="">
      <p:transition spd="slow" advTm="30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</a:p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778260"/>
            <a:ext cx="4032738" cy="583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52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"/>
    </mc:Choice>
    <mc:Fallback xmlns="">
      <p:transition spd="slow" advTm="38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PeopleDetector</a:t>
            </a:r>
            <a:r>
              <a:rPr lang="en-US" altLang="zh-TW" dirty="0"/>
              <a:t>(optional)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>
                <a:solidFill>
                  <a:srgbClr val="C00000"/>
                </a:solidFill>
              </a:rPr>
              <a:t>HOG Feature + SVM</a:t>
            </a:r>
            <a:r>
              <a:rPr lang="zh-TW" altLang="en-US" dirty="0" smtClean="0"/>
              <a:t>來進行判斷畫面內是否是</a:t>
            </a:r>
            <a:r>
              <a:rPr lang="en-US" altLang="zh-TW" dirty="0" smtClean="0"/>
              <a:t>“</a:t>
            </a:r>
            <a:r>
              <a:rPr lang="zh-TW" altLang="en-US" dirty="0" smtClean="0"/>
              <a:t>人</a:t>
            </a:r>
            <a:r>
              <a:rPr lang="en-US" altLang="zh-TW" dirty="0" smtClean="0"/>
              <a:t>”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080" b="6075"/>
          <a:stretch/>
        </p:blipFill>
        <p:spPr>
          <a:xfrm>
            <a:off x="838200" y="2907027"/>
            <a:ext cx="8109527" cy="27641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8947727" y="4424218"/>
            <a:ext cx="427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468427" y="4135581"/>
            <a:ext cx="1550555" cy="5772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Linear SVM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28363" y="6369529"/>
            <a:ext cx="3343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chemeClr val="bg1">
                    <a:lumMod val="65000"/>
                  </a:schemeClr>
                </a:solidFill>
              </a:rPr>
              <a:t>Ref :https</a:t>
            </a:r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://www.researchgate.net/figure/Calculation-steps-of-the-HOG-descriptor_fig1_261285146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10243703" y="4765410"/>
            <a:ext cx="1" cy="343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468427" y="5156272"/>
            <a:ext cx="1550555" cy="5772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Result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1"/>
    </mc:Choice>
    <mc:Fallback xmlns="">
      <p:transition spd="slow" advTm="168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521</Words>
  <Application>Microsoft Office PowerPoint</Application>
  <PresentationFormat>寬螢幕</PresentationFormat>
  <Paragraphs>135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Symbol</vt:lpstr>
      <vt:lpstr>Office 佈景主題</vt:lpstr>
      <vt:lpstr>FallingTalk: An IoT-Based Real-Time Falling Detection System  </vt:lpstr>
      <vt:lpstr>Outline</vt:lpstr>
      <vt:lpstr>Abstract</vt:lpstr>
      <vt:lpstr>Overview</vt:lpstr>
      <vt:lpstr>Overview</vt:lpstr>
      <vt:lpstr>Outline</vt:lpstr>
      <vt:lpstr>Motivation</vt:lpstr>
      <vt:lpstr>Outline</vt:lpstr>
      <vt:lpstr>PeopleDetector(optional)</vt:lpstr>
      <vt:lpstr>FallDownDetector</vt:lpstr>
      <vt:lpstr>FallingTalk Server, FallingTalk Line</vt:lpstr>
      <vt:lpstr>Outline</vt:lpstr>
      <vt:lpstr>Experiment Setup</vt:lpstr>
      <vt:lpstr>Dataset</vt:lpstr>
      <vt:lpstr>Motion History Image(MHI)</vt:lpstr>
      <vt:lpstr>BackgroundSubstractor + Shape Analysis + MHI</vt:lpstr>
      <vt:lpstr>BackgroundSubstractor + Shape Analysis + MHI</vt:lpstr>
      <vt:lpstr>Recognition Results Summary</vt:lpstr>
      <vt:lpstr> IoTtalk + Line API</vt:lpstr>
      <vt:lpstr>Outline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居家跌倒感測系統</dc:title>
  <dc:creator>User</dc:creator>
  <cp:lastModifiedBy>User</cp:lastModifiedBy>
  <cp:revision>279</cp:revision>
  <dcterms:created xsi:type="dcterms:W3CDTF">2020-12-10T14:45:46Z</dcterms:created>
  <dcterms:modified xsi:type="dcterms:W3CDTF">2021-01-19T15:40:10Z</dcterms:modified>
</cp:coreProperties>
</file>