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80e9b7d79_3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80e9b7d79_3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80e9b7d79_3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80e9b7d79_3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80e9b7d79_3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80e9b7d79_3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80e9b7d79_3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80e9b7d79_3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80e9b7d79_3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80e9b7d79_3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2ffc3f3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2ffc3f3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88d89477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88d8947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2ffc3f3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2ffc3f3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92d8142e1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92d8142e1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88ae5db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88ae5db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92d8142e1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92d8142e1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99ea497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99ea49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814189b6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814189b6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814189b6f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814189b6f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814189b6f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814189b6f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3004fb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3004fb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b42f0bd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b42f0bd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2ffc3f3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2ffc3f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b42f0bdd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b42f0bdd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92d8142e1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92d8142e1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814189b6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814189b6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92d8142e1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92d8142e1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83e1d998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83e1d998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92d8142e1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92d8142e1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92d8142e1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92d8142e1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92d8142e1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92d8142e1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92d8142e1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92d8142e1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88ae5d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88ae5d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80e9b7d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80e9b7d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92d8142e1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92d8142e1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80e9b7d7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80e9b7d7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80e9b7d7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80e9b7d7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0e9b7d79_3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80e9b7d79_3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55" name="Google Shape;55;p13"/>
          <p:cNvPicPr preferRelativeResize="0"/>
          <p:nvPr/>
        </p:nvPicPr>
        <p:blipFill>
          <a:blip r:embed="rId3">
            <a:alphaModFix/>
          </a:blip>
          <a:stretch>
            <a:fillRect/>
          </a:stretch>
        </p:blipFill>
        <p:spPr>
          <a:xfrm>
            <a:off x="8020375" y="0"/>
            <a:ext cx="1047425" cy="815075"/>
          </a:xfrm>
          <a:prstGeom prst="rect">
            <a:avLst/>
          </a:prstGeom>
          <a:noFill/>
          <a:ln>
            <a:noFill/>
          </a:ln>
        </p:spPr>
      </p:pic>
      <p:sp>
        <p:nvSpPr>
          <p:cNvPr id="56" name="Google Shape;56;p13"/>
          <p:cNvSpPr txBox="1"/>
          <p:nvPr/>
        </p:nvSpPr>
        <p:spPr>
          <a:xfrm>
            <a:off x="0" y="0"/>
            <a:ext cx="4086900" cy="89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vi" sz="1100">
                <a:solidFill>
                  <a:srgbClr val="0B5394"/>
                </a:solidFill>
              </a:rPr>
              <a:t>TRƯỜNG ĐẠI HỌC SƯ PHẠM KỸ THUẬT TP. HỒ CHÍ MINH</a:t>
            </a:r>
            <a:endParaRPr b="1" sz="1100">
              <a:solidFill>
                <a:srgbClr val="0B5394"/>
              </a:solidFill>
            </a:endParaRPr>
          </a:p>
          <a:p>
            <a:pPr indent="0" lvl="0" marL="0" rtl="0" algn="ctr">
              <a:lnSpc>
                <a:spcPct val="100000"/>
              </a:lnSpc>
              <a:spcBef>
                <a:spcPts val="800"/>
              </a:spcBef>
              <a:spcAft>
                <a:spcPts val="0"/>
              </a:spcAft>
              <a:buNone/>
            </a:pPr>
            <a:r>
              <a:rPr b="1" lang="vi" sz="1100">
                <a:solidFill>
                  <a:srgbClr val="0B5394"/>
                </a:solidFill>
              </a:rPr>
              <a:t>KHOA CÔNG NGHỆ THÔNG TIN</a:t>
            </a:r>
            <a:endParaRPr b="1" sz="1100">
              <a:solidFill>
                <a:srgbClr val="0B5394"/>
              </a:solidFill>
            </a:endParaRPr>
          </a:p>
          <a:p>
            <a:pPr indent="0" lvl="0" marL="0" rtl="0" algn="ctr">
              <a:lnSpc>
                <a:spcPct val="100000"/>
              </a:lnSpc>
              <a:spcBef>
                <a:spcPts val="800"/>
              </a:spcBef>
              <a:spcAft>
                <a:spcPts val="800"/>
              </a:spcAft>
              <a:buNone/>
            </a:pPr>
            <a:r>
              <a:rPr b="1" lang="vi" sz="1100">
                <a:solidFill>
                  <a:srgbClr val="0B5394"/>
                </a:solidFill>
              </a:rPr>
              <a:t>BỘ MÔN KỸ THUẬT DỮ LIỆU</a:t>
            </a:r>
            <a:endParaRPr b="1" sz="1100">
              <a:solidFill>
                <a:srgbClr val="0B5394"/>
              </a:solidFill>
            </a:endParaRPr>
          </a:p>
        </p:txBody>
      </p:sp>
      <p:sp>
        <p:nvSpPr>
          <p:cNvPr id="57" name="Google Shape;57;p13"/>
          <p:cNvSpPr txBox="1"/>
          <p:nvPr/>
        </p:nvSpPr>
        <p:spPr>
          <a:xfrm>
            <a:off x="-9150" y="1003383"/>
            <a:ext cx="9162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600">
                <a:solidFill>
                  <a:srgbClr val="0B5394"/>
                </a:solidFill>
              </a:rPr>
              <a:t>BÁO CÁO </a:t>
            </a:r>
            <a:endParaRPr b="1" sz="3600">
              <a:solidFill>
                <a:srgbClr val="0B5394"/>
              </a:solidFill>
            </a:endParaRPr>
          </a:p>
          <a:p>
            <a:pPr indent="0" lvl="0" marL="0" rtl="0" algn="ctr">
              <a:spcBef>
                <a:spcPts val="0"/>
              </a:spcBef>
              <a:spcAft>
                <a:spcPts val="0"/>
              </a:spcAft>
              <a:buNone/>
            </a:pPr>
            <a:r>
              <a:rPr b="1" lang="vi" sz="3600">
                <a:solidFill>
                  <a:srgbClr val="0B5394"/>
                </a:solidFill>
              </a:rPr>
              <a:t>KHÓA LUẬN TỐT NGHIỆP</a:t>
            </a:r>
            <a:endParaRPr b="1" sz="3600">
              <a:solidFill>
                <a:srgbClr val="0B5394"/>
              </a:solidFill>
            </a:endParaRPr>
          </a:p>
        </p:txBody>
      </p:sp>
      <p:sp>
        <p:nvSpPr>
          <p:cNvPr id="58" name="Google Shape;58;p13"/>
          <p:cNvSpPr txBox="1"/>
          <p:nvPr/>
        </p:nvSpPr>
        <p:spPr>
          <a:xfrm>
            <a:off x="286675" y="2309900"/>
            <a:ext cx="8302500" cy="8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400">
                <a:solidFill>
                  <a:srgbClr val="0B5394"/>
                </a:solidFill>
              </a:rPr>
              <a:t>ASPECT BASED SENTIMENT ANALYSIS</a:t>
            </a:r>
            <a:endParaRPr b="1" sz="2400">
              <a:solidFill>
                <a:srgbClr val="0B5394"/>
              </a:solidFill>
            </a:endParaRPr>
          </a:p>
        </p:txBody>
      </p:sp>
      <p:sp>
        <p:nvSpPr>
          <p:cNvPr id="59" name="Google Shape;59;p13"/>
          <p:cNvSpPr txBox="1"/>
          <p:nvPr/>
        </p:nvSpPr>
        <p:spPr>
          <a:xfrm>
            <a:off x="2569000" y="3004500"/>
            <a:ext cx="3506100" cy="69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700" u="sng">
                <a:solidFill>
                  <a:schemeClr val="accent1"/>
                </a:solidFill>
              </a:rPr>
              <a:t>GVHD</a:t>
            </a:r>
            <a:r>
              <a:rPr b="1" lang="vi" sz="1700">
                <a:solidFill>
                  <a:schemeClr val="accent1"/>
                </a:solidFill>
              </a:rPr>
              <a:t>: Ths. Quách Đình Hoàng</a:t>
            </a:r>
            <a:endParaRPr b="1" sz="1700">
              <a:solidFill>
                <a:schemeClr val="accent1"/>
              </a:solidFill>
            </a:endParaRPr>
          </a:p>
          <a:p>
            <a:pPr indent="0" lvl="0" marL="0" rtl="0" algn="l">
              <a:spcBef>
                <a:spcPts val="0"/>
              </a:spcBef>
              <a:spcAft>
                <a:spcPts val="0"/>
              </a:spcAft>
              <a:buNone/>
            </a:pPr>
            <a:r>
              <a:rPr b="1" lang="vi" sz="1700" u="sng">
                <a:solidFill>
                  <a:schemeClr val="accent1"/>
                </a:solidFill>
              </a:rPr>
              <a:t>GVPB</a:t>
            </a:r>
            <a:r>
              <a:rPr b="1" lang="vi" sz="1700">
                <a:solidFill>
                  <a:schemeClr val="accent1"/>
                </a:solidFill>
              </a:rPr>
              <a:t>: TS. Nguyễn Thiên Bảo</a:t>
            </a:r>
            <a:endParaRPr b="1" sz="1700">
              <a:solidFill>
                <a:schemeClr val="accent1"/>
              </a:solidFill>
            </a:endParaRPr>
          </a:p>
        </p:txBody>
      </p:sp>
      <p:sp>
        <p:nvSpPr>
          <p:cNvPr id="60" name="Google Shape;60;p13"/>
          <p:cNvSpPr txBox="1"/>
          <p:nvPr/>
        </p:nvSpPr>
        <p:spPr>
          <a:xfrm>
            <a:off x="4735550" y="3699000"/>
            <a:ext cx="3968400" cy="1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700">
                <a:solidFill>
                  <a:schemeClr val="accent1"/>
                </a:solidFill>
              </a:rPr>
              <a:t>SVTH:</a:t>
            </a:r>
            <a:endParaRPr b="1" sz="1700">
              <a:solidFill>
                <a:schemeClr val="accent1"/>
              </a:solidFill>
            </a:endParaRPr>
          </a:p>
          <a:p>
            <a:pPr indent="-336550" lvl="0" marL="457200" rtl="0" algn="ctr">
              <a:lnSpc>
                <a:spcPct val="150000"/>
              </a:lnSpc>
              <a:spcBef>
                <a:spcPts val="0"/>
              </a:spcBef>
              <a:spcAft>
                <a:spcPts val="0"/>
              </a:spcAft>
              <a:buClr>
                <a:schemeClr val="accent1"/>
              </a:buClr>
              <a:buSzPts val="1700"/>
              <a:buAutoNum type="arabicPeriod"/>
            </a:pPr>
            <a:r>
              <a:rPr b="1" lang="vi" sz="1700">
                <a:solidFill>
                  <a:schemeClr val="accent1"/>
                </a:solidFill>
              </a:rPr>
              <a:t>Nguyễn Thị Mỹ Linh 19133032</a:t>
            </a:r>
            <a:endParaRPr b="1" sz="1700">
              <a:solidFill>
                <a:schemeClr val="accent1"/>
              </a:solidFill>
            </a:endParaRPr>
          </a:p>
          <a:p>
            <a:pPr indent="-336550" lvl="0" marL="457200" rtl="0" algn="ctr">
              <a:spcBef>
                <a:spcPts val="0"/>
              </a:spcBef>
              <a:spcAft>
                <a:spcPts val="0"/>
              </a:spcAft>
              <a:buClr>
                <a:schemeClr val="accent1"/>
              </a:buClr>
              <a:buSzPts val="1700"/>
              <a:buAutoNum type="arabicPeriod"/>
            </a:pPr>
            <a:r>
              <a:rPr b="1" lang="vi" sz="1700">
                <a:solidFill>
                  <a:schemeClr val="accent1"/>
                </a:solidFill>
              </a:rPr>
              <a:t>Võ Thị Ngọc Thắm 19133051</a:t>
            </a:r>
            <a:endParaRPr b="1" sz="17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3.2.1 Predictive Methods (Word2Vec)</a:t>
            </a:r>
            <a:endParaRPr b="1">
              <a:solidFill>
                <a:schemeClr val="dk2"/>
              </a:solidFill>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a:t>
            </a:r>
            <a:r>
              <a:rPr lang="vi"/>
              <a:t>ord2vec </a:t>
            </a:r>
            <a:r>
              <a:rPr lang="vi"/>
              <a:t>học các liên kết từ từ (sự liên quan của từ) một kho ngữ liệu văn bản. =&gt; Phát hiện các từ đồng nghĩa hoặc gợi ý các từ bổ sung cho một phần của câu. </a:t>
            </a:r>
            <a:endParaRPr/>
          </a:p>
          <a:p>
            <a:pPr indent="0" lvl="0" marL="0" rtl="0" algn="l">
              <a:spcBef>
                <a:spcPts val="1200"/>
              </a:spcBef>
              <a:spcAft>
                <a:spcPts val="1200"/>
              </a:spcAft>
              <a:buNone/>
            </a:pPr>
            <a:r>
              <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28" name="Google Shape;128;p22"/>
          <p:cNvPicPr preferRelativeResize="0"/>
          <p:nvPr/>
        </p:nvPicPr>
        <p:blipFill>
          <a:blip r:embed="rId3">
            <a:alphaModFix/>
          </a:blip>
          <a:stretch>
            <a:fillRect/>
          </a:stretch>
        </p:blipFill>
        <p:spPr>
          <a:xfrm>
            <a:off x="512525" y="2360175"/>
            <a:ext cx="7959925" cy="220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 DEEP LEARNING </a:t>
            </a:r>
            <a:endParaRPr b="1">
              <a:solidFill>
                <a:schemeClr val="dk2"/>
              </a:solidFill>
            </a:endParaRPr>
          </a:p>
        </p:txBody>
      </p:sp>
      <p:sp>
        <p:nvSpPr>
          <p:cNvPr id="134" name="Google Shape;134;p23"/>
          <p:cNvSpPr txBox="1"/>
          <p:nvPr>
            <p:ph idx="1" type="body"/>
          </p:nvPr>
        </p:nvSpPr>
        <p:spPr>
          <a:xfrm>
            <a:off x="358950" y="1102850"/>
            <a:ext cx="5914800" cy="363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Deep Learning dựa trên các mô hình mạng neural nhân tạo sâu và có nhiều lớp ẩn nhằm mô phỏng cách</a:t>
            </a:r>
            <a:r>
              <a:rPr lang="vi"/>
              <a:t> </a:t>
            </a:r>
            <a:r>
              <a:rPr lang="vi"/>
              <a:t>mà hệ thống thần kinh của con người hoạt động, nơi thông tin được truyền qua các lớp neuron và các liên kết giữa chúng.</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36" name="Google Shape;136;p23"/>
          <p:cNvPicPr preferRelativeResize="0"/>
          <p:nvPr/>
        </p:nvPicPr>
        <p:blipFill>
          <a:blip r:embed="rId3">
            <a:alphaModFix/>
          </a:blip>
          <a:stretch>
            <a:fillRect/>
          </a:stretch>
        </p:blipFill>
        <p:spPr>
          <a:xfrm>
            <a:off x="5950225" y="2389825"/>
            <a:ext cx="2787575" cy="2104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1251425"/>
            <a:ext cx="8520600" cy="331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43" name="Google Shape;143;p24"/>
          <p:cNvPicPr preferRelativeResize="0"/>
          <p:nvPr/>
        </p:nvPicPr>
        <p:blipFill>
          <a:blip r:embed="rId3">
            <a:alphaModFix/>
          </a:blip>
          <a:stretch>
            <a:fillRect/>
          </a:stretch>
        </p:blipFill>
        <p:spPr>
          <a:xfrm>
            <a:off x="620475" y="1547788"/>
            <a:ext cx="1642725" cy="1223850"/>
          </a:xfrm>
          <a:prstGeom prst="rect">
            <a:avLst/>
          </a:prstGeom>
          <a:noFill/>
          <a:ln>
            <a:noFill/>
          </a:ln>
        </p:spPr>
      </p:pic>
      <p:pic>
        <p:nvPicPr>
          <p:cNvPr id="144" name="Google Shape;144;p24"/>
          <p:cNvPicPr preferRelativeResize="0"/>
          <p:nvPr/>
        </p:nvPicPr>
        <p:blipFill>
          <a:blip r:embed="rId4">
            <a:alphaModFix/>
          </a:blip>
          <a:stretch>
            <a:fillRect/>
          </a:stretch>
        </p:blipFill>
        <p:spPr>
          <a:xfrm>
            <a:off x="3467775" y="1423940"/>
            <a:ext cx="1964750" cy="1108200"/>
          </a:xfrm>
          <a:prstGeom prst="rect">
            <a:avLst/>
          </a:prstGeom>
          <a:noFill/>
          <a:ln>
            <a:noFill/>
          </a:ln>
        </p:spPr>
      </p:pic>
      <p:pic>
        <p:nvPicPr>
          <p:cNvPr id="145" name="Google Shape;145;p24"/>
          <p:cNvPicPr preferRelativeResize="0"/>
          <p:nvPr/>
        </p:nvPicPr>
        <p:blipFill>
          <a:blip r:embed="rId5">
            <a:alphaModFix/>
          </a:blip>
          <a:stretch>
            <a:fillRect/>
          </a:stretch>
        </p:blipFill>
        <p:spPr>
          <a:xfrm>
            <a:off x="6221975" y="1473625"/>
            <a:ext cx="1964750" cy="1008850"/>
          </a:xfrm>
          <a:prstGeom prst="rect">
            <a:avLst/>
          </a:prstGeom>
          <a:noFill/>
          <a:ln>
            <a:noFill/>
          </a:ln>
        </p:spPr>
      </p:pic>
      <p:pic>
        <p:nvPicPr>
          <p:cNvPr id="146" name="Google Shape;146;p24"/>
          <p:cNvPicPr preferRelativeResize="0"/>
          <p:nvPr/>
        </p:nvPicPr>
        <p:blipFill>
          <a:blip r:embed="rId6">
            <a:alphaModFix/>
          </a:blip>
          <a:stretch>
            <a:fillRect/>
          </a:stretch>
        </p:blipFill>
        <p:spPr>
          <a:xfrm>
            <a:off x="545875" y="3136323"/>
            <a:ext cx="2056175" cy="1108200"/>
          </a:xfrm>
          <a:prstGeom prst="rect">
            <a:avLst/>
          </a:prstGeom>
          <a:noFill/>
          <a:ln>
            <a:noFill/>
          </a:ln>
        </p:spPr>
      </p:pic>
      <p:pic>
        <p:nvPicPr>
          <p:cNvPr id="147" name="Google Shape;147;p24"/>
          <p:cNvPicPr preferRelativeResize="0"/>
          <p:nvPr/>
        </p:nvPicPr>
        <p:blipFill>
          <a:blip r:embed="rId7">
            <a:alphaModFix/>
          </a:blip>
          <a:stretch>
            <a:fillRect/>
          </a:stretch>
        </p:blipFill>
        <p:spPr>
          <a:xfrm>
            <a:off x="6335875" y="3136300"/>
            <a:ext cx="1736950" cy="1223850"/>
          </a:xfrm>
          <a:prstGeom prst="rect">
            <a:avLst/>
          </a:prstGeom>
          <a:noFill/>
          <a:ln>
            <a:noFill/>
          </a:ln>
        </p:spPr>
      </p:pic>
      <p:sp>
        <p:nvSpPr>
          <p:cNvPr id="148" name="Google Shape;148;p24"/>
          <p:cNvSpPr txBox="1"/>
          <p:nvPr/>
        </p:nvSpPr>
        <p:spPr>
          <a:xfrm>
            <a:off x="3467775" y="2938375"/>
            <a:ext cx="24723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100"/>
              <a:t>Ứng dụng của Deep Learning</a:t>
            </a:r>
            <a:endParaRPr b="1" sz="2100"/>
          </a:p>
        </p:txBody>
      </p:sp>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4.1 Một vài ứng dụng của Deep Learning</a:t>
            </a:r>
            <a:endParaRPr b="1">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4.2 Mô hình Long short-term memory (LSTMs)</a:t>
            </a:r>
            <a:endParaRPr b="1">
              <a:solidFill>
                <a:schemeClr val="dk2"/>
              </a:solidFill>
            </a:endParaRPr>
          </a:p>
        </p:txBody>
      </p:sp>
      <p:sp>
        <p:nvSpPr>
          <p:cNvPr id="155" name="Google Shape;155;p25"/>
          <p:cNvSpPr txBox="1"/>
          <p:nvPr>
            <p:ph idx="1" type="body"/>
          </p:nvPr>
        </p:nvSpPr>
        <p:spPr>
          <a:xfrm>
            <a:off x="311700" y="1130825"/>
            <a:ext cx="8520600" cy="34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LSTM khắc phục được vanishing và exploding gradient của RNN nhờ vào cell state (đóng vai trò như bộ nhớ ngắn hạn)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57" name="Google Shape;157;p25"/>
          <p:cNvPicPr preferRelativeResize="0"/>
          <p:nvPr/>
        </p:nvPicPr>
        <p:blipFill>
          <a:blip r:embed="rId3">
            <a:alphaModFix/>
          </a:blip>
          <a:stretch>
            <a:fillRect/>
          </a:stretch>
        </p:blipFill>
        <p:spPr>
          <a:xfrm>
            <a:off x="467550" y="1995650"/>
            <a:ext cx="8208899" cy="276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4.3 Mô hình Convolutional Neural Network (CNN)</a:t>
            </a:r>
            <a:endParaRPr b="1">
              <a:solidFill>
                <a:schemeClr val="dk2"/>
              </a:solidFill>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65" name="Google Shape;165;p26"/>
          <p:cNvPicPr preferRelativeResize="0"/>
          <p:nvPr/>
        </p:nvPicPr>
        <p:blipFill>
          <a:blip r:embed="rId3">
            <a:alphaModFix/>
          </a:blip>
          <a:stretch>
            <a:fillRect/>
          </a:stretch>
        </p:blipFill>
        <p:spPr>
          <a:xfrm>
            <a:off x="311700" y="1152475"/>
            <a:ext cx="8160751" cy="371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4.4. </a:t>
            </a:r>
            <a:r>
              <a:rPr b="1" lang="vi">
                <a:solidFill>
                  <a:schemeClr val="dk2"/>
                </a:solidFill>
              </a:rPr>
              <a:t>Mô hình Bert</a:t>
            </a:r>
            <a:endParaRPr b="1">
              <a:solidFill>
                <a:schemeClr val="dk2"/>
              </a:solidFill>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72" name="Google Shape;172;p27"/>
          <p:cNvPicPr preferRelativeResize="0"/>
          <p:nvPr/>
        </p:nvPicPr>
        <p:blipFill>
          <a:blip r:embed="rId3">
            <a:alphaModFix/>
          </a:blip>
          <a:stretch>
            <a:fillRect/>
          </a:stretch>
        </p:blipFill>
        <p:spPr>
          <a:xfrm>
            <a:off x="1240975" y="910800"/>
            <a:ext cx="6483125" cy="3639625"/>
          </a:xfrm>
          <a:prstGeom prst="rect">
            <a:avLst/>
          </a:prstGeom>
          <a:noFill/>
          <a:ln>
            <a:noFill/>
          </a:ln>
        </p:spPr>
      </p:pic>
      <p:sp>
        <p:nvSpPr>
          <p:cNvPr id="173" name="Google Shape;173;p27"/>
          <p:cNvSpPr txBox="1"/>
          <p:nvPr/>
        </p:nvSpPr>
        <p:spPr>
          <a:xfrm>
            <a:off x="3465225" y="4782075"/>
            <a:ext cx="57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Mô hình Pre-training Bert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8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4.4</a:t>
            </a:r>
            <a:r>
              <a:rPr b="1" lang="vi">
                <a:solidFill>
                  <a:schemeClr val="dk2"/>
                </a:solidFill>
              </a:rPr>
              <a:t>.1 </a:t>
            </a:r>
            <a:r>
              <a:rPr b="1" lang="vi">
                <a:solidFill>
                  <a:schemeClr val="dk2"/>
                </a:solidFill>
              </a:rPr>
              <a:t>Mô hình hóa ngôn ngữ ẩn (Masked Language Modeling(MLM))</a:t>
            </a:r>
            <a:endParaRPr b="1">
              <a:solidFill>
                <a:schemeClr val="dk2"/>
              </a:solidFill>
            </a:endParaRPr>
          </a:p>
        </p:txBody>
      </p:sp>
      <p:sp>
        <p:nvSpPr>
          <p:cNvPr id="179" name="Google Shape;17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80" name="Google Shape;180;p28"/>
          <p:cNvPicPr preferRelativeResize="0"/>
          <p:nvPr/>
        </p:nvPicPr>
        <p:blipFill>
          <a:blip r:embed="rId3">
            <a:alphaModFix/>
          </a:blip>
          <a:stretch>
            <a:fillRect/>
          </a:stretch>
        </p:blipFill>
        <p:spPr>
          <a:xfrm>
            <a:off x="983900" y="1736775"/>
            <a:ext cx="6540000" cy="2862675"/>
          </a:xfrm>
          <a:prstGeom prst="rect">
            <a:avLst/>
          </a:prstGeom>
          <a:noFill/>
          <a:ln>
            <a:noFill/>
          </a:ln>
        </p:spPr>
      </p:pic>
      <p:sp>
        <p:nvSpPr>
          <p:cNvPr id="181" name="Google Shape;181;p28"/>
          <p:cNvSpPr txBox="1"/>
          <p:nvPr/>
        </p:nvSpPr>
        <p:spPr>
          <a:xfrm>
            <a:off x="2198375" y="4671475"/>
            <a:ext cx="66954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50">
                <a:solidFill>
                  <a:srgbClr val="333333"/>
                </a:solidFill>
                <a:highlight>
                  <a:srgbClr val="FFFFFF"/>
                </a:highlight>
              </a:rPr>
              <a:t>Sơ đồ kiến trúc BERT cho tá vụ Masked ML</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8323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vi" sz="2500">
                <a:solidFill>
                  <a:schemeClr val="dk2"/>
                </a:solidFill>
              </a:rPr>
              <a:t>4.4.2 </a:t>
            </a:r>
            <a:r>
              <a:rPr b="1" lang="vi" sz="2500">
                <a:solidFill>
                  <a:schemeClr val="dk2"/>
                </a:solidFill>
              </a:rPr>
              <a:t>Dự đoán câu tiếp theo (Next Sentence Prediction (NSP))</a:t>
            </a:r>
            <a:endParaRPr b="1" sz="2500">
              <a:solidFill>
                <a:schemeClr val="dk2"/>
              </a:solidFill>
            </a:endParaRPr>
          </a:p>
        </p:txBody>
      </p:sp>
      <p:sp>
        <p:nvSpPr>
          <p:cNvPr id="187" name="Google Shape;187;p29"/>
          <p:cNvSpPr txBox="1"/>
          <p:nvPr>
            <p:ph idx="1" type="body"/>
          </p:nvPr>
        </p:nvSpPr>
        <p:spPr>
          <a:xfrm>
            <a:off x="311700" y="944725"/>
            <a:ext cx="8520600" cy="3416400"/>
          </a:xfrm>
          <a:prstGeom prst="rect">
            <a:avLst/>
          </a:prstGeom>
        </p:spPr>
        <p:txBody>
          <a:bodyPr anchorCtr="0" anchor="t" bIns="91425" lIns="91425" spcFirstLastPara="1" rIns="91425" wrap="square" tIns="91425">
            <a:normAutofit/>
          </a:bodyPr>
          <a:lstStyle/>
          <a:p>
            <a:pPr indent="0" lvl="0" marL="0" rtl="0" algn="l">
              <a:lnSpc>
                <a:spcPct val="123070"/>
              </a:lnSpc>
              <a:spcBef>
                <a:spcPts val="0"/>
              </a:spcBef>
              <a:spcAft>
                <a:spcPts val="0"/>
              </a:spcAft>
              <a:buClr>
                <a:schemeClr val="dk1"/>
              </a:buClr>
              <a:buSzPts val="1100"/>
              <a:buFont typeface="Arial"/>
              <a:buNone/>
            </a:pPr>
            <a:r>
              <a:t/>
            </a:r>
            <a:endParaRPr b="1" sz="2250">
              <a:solidFill>
                <a:schemeClr val="dk1"/>
              </a:solidFill>
            </a:endParaRPr>
          </a:p>
          <a:p>
            <a:pPr indent="0" lvl="0" marL="0" rtl="0" algn="l">
              <a:spcBef>
                <a:spcPts val="1100"/>
              </a:spcBef>
              <a:spcAft>
                <a:spcPts val="1200"/>
              </a:spcAft>
              <a:buNone/>
            </a:pPr>
            <a:r>
              <a:t/>
            </a:r>
            <a:endParaRPr>
              <a:solidFill>
                <a:schemeClr val="dk1"/>
              </a:solidFill>
            </a:endParaRPr>
          </a:p>
        </p:txBody>
      </p:sp>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89" name="Google Shape;189;p29"/>
          <p:cNvPicPr preferRelativeResize="0"/>
          <p:nvPr/>
        </p:nvPicPr>
        <p:blipFill>
          <a:blip r:embed="rId3">
            <a:alphaModFix/>
          </a:blip>
          <a:stretch>
            <a:fillRect/>
          </a:stretch>
        </p:blipFill>
        <p:spPr>
          <a:xfrm>
            <a:off x="458700" y="1831338"/>
            <a:ext cx="7620000" cy="2390775"/>
          </a:xfrm>
          <a:prstGeom prst="rect">
            <a:avLst/>
          </a:prstGeom>
          <a:noFill/>
          <a:ln>
            <a:noFill/>
          </a:ln>
        </p:spPr>
      </p:pic>
      <p:sp>
        <p:nvSpPr>
          <p:cNvPr id="190" name="Google Shape;190;p29"/>
          <p:cNvSpPr txBox="1"/>
          <p:nvPr/>
        </p:nvSpPr>
        <p:spPr>
          <a:xfrm>
            <a:off x="2863950" y="4453475"/>
            <a:ext cx="56085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50">
                <a:solidFill>
                  <a:srgbClr val="333333"/>
                </a:solidFill>
                <a:highlight>
                  <a:srgbClr val="FFFFFF"/>
                </a:highlight>
              </a:rPr>
              <a:t>Sơ đồ kiến trúc model BERT cho tác vụ NSP</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4" name="Shape 194"/>
        <p:cNvGrpSpPr/>
        <p:nvPr/>
      </p:nvGrpSpPr>
      <p:grpSpPr>
        <a:xfrm>
          <a:off x="0" y="0"/>
          <a:ext cx="0" cy="0"/>
          <a:chOff x="0" y="0"/>
          <a:chExt cx="0" cy="0"/>
        </a:xfrm>
      </p:grpSpPr>
      <p:sp>
        <p:nvSpPr>
          <p:cNvPr id="195" name="Google Shape;195;p3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vi" sz="3000">
                <a:solidFill>
                  <a:srgbClr val="0B5394"/>
                </a:solidFill>
              </a:rPr>
              <a:t>XÂY DỰNG MÔ HÌNH</a:t>
            </a:r>
            <a:endParaRPr b="1" sz="3000">
              <a:solidFill>
                <a:srgbClr val="0B5394"/>
              </a:solidFill>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37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 Thực nghiệm</a:t>
            </a:r>
            <a:endParaRPr b="1">
              <a:solidFill>
                <a:schemeClr val="dk2"/>
              </a:solidFill>
            </a:endParaRPr>
          </a:p>
        </p:txBody>
      </p:sp>
      <p:sp>
        <p:nvSpPr>
          <p:cNvPr id="202" name="Google Shape;202;p31"/>
          <p:cNvSpPr txBox="1"/>
          <p:nvPr>
            <p:ph idx="1" type="body"/>
          </p:nvPr>
        </p:nvSpPr>
        <p:spPr>
          <a:xfrm>
            <a:off x="311700" y="1121600"/>
            <a:ext cx="8709300" cy="436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t> </a:t>
            </a:r>
            <a:r>
              <a:rPr b="1" lang="vi" sz="2100"/>
              <a:t>5.1. </a:t>
            </a:r>
            <a:r>
              <a:rPr b="1" lang="vi" sz="2100"/>
              <a:t>Bộ dữ liệu</a:t>
            </a:r>
            <a:endParaRPr b="1" sz="2100"/>
          </a:p>
          <a:p>
            <a:pPr indent="0" lvl="0" marL="0" rtl="0" algn="l">
              <a:spcBef>
                <a:spcPts val="1200"/>
              </a:spcBef>
              <a:spcAft>
                <a:spcPts val="0"/>
              </a:spcAft>
              <a:buNone/>
            </a:pPr>
            <a:r>
              <a:rPr lang="vi"/>
              <a:t>L</a:t>
            </a:r>
            <a:r>
              <a:rPr lang="vi"/>
              <a:t>ấy từ </a:t>
            </a:r>
            <a:r>
              <a:rPr b="1" i="1" lang="vi"/>
              <a:t>VLSP 2018 - Aspect Based Sentiment Analysis (VABSA 2018) </a:t>
            </a:r>
            <a:r>
              <a:rPr lang="vi"/>
              <a:t>bao gồm:</a:t>
            </a:r>
            <a:endParaRPr/>
          </a:p>
          <a:p>
            <a:pPr indent="-342900" lvl="0" marL="457200" rtl="0" algn="l">
              <a:spcBef>
                <a:spcPts val="1200"/>
              </a:spcBef>
              <a:spcAft>
                <a:spcPts val="0"/>
              </a:spcAft>
              <a:buSzPts val="1800"/>
              <a:buChar char="-"/>
            </a:pPr>
            <a:r>
              <a:rPr lang="vi"/>
              <a:t>Những đánh giá dịch vụ nhà hàng món ăn, </a:t>
            </a:r>
            <a:endParaRPr/>
          </a:p>
          <a:p>
            <a:pPr indent="-342900" lvl="0" marL="457200" rtl="0" algn="l">
              <a:spcBef>
                <a:spcPts val="0"/>
              </a:spcBef>
              <a:spcAft>
                <a:spcPts val="0"/>
              </a:spcAft>
              <a:buSzPts val="1800"/>
              <a:buChar char="-"/>
            </a:pPr>
            <a:r>
              <a:rPr lang="vi"/>
              <a:t>Các khía cạnh của đánh giá </a:t>
            </a:r>
            <a:endParaRPr/>
          </a:p>
          <a:p>
            <a:pPr indent="-342900" lvl="0" marL="457200" rtl="0" algn="l">
              <a:spcBef>
                <a:spcPts val="0"/>
              </a:spcBef>
              <a:spcAft>
                <a:spcPts val="0"/>
              </a:spcAft>
              <a:buSzPts val="1800"/>
              <a:buChar char="-"/>
            </a:pPr>
            <a:r>
              <a:rPr lang="vi"/>
              <a:t>Cảm xúc của từng khía cạnh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vi"/>
              <a:t>Bộ dữ liệu gồm 3 tập: Train (2961), val (1290), test (500)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3" name="Google Shape;20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04" name="Google Shape;204;p31"/>
          <p:cNvPicPr preferRelativeResize="0"/>
          <p:nvPr/>
        </p:nvPicPr>
        <p:blipFill>
          <a:blip r:embed="rId3">
            <a:alphaModFix/>
          </a:blip>
          <a:stretch>
            <a:fillRect/>
          </a:stretch>
        </p:blipFill>
        <p:spPr>
          <a:xfrm>
            <a:off x="311700" y="2998663"/>
            <a:ext cx="8206001" cy="9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Nội dung</a:t>
            </a:r>
            <a:endParaRPr b="1">
              <a:solidFill>
                <a:schemeClr val="dk2"/>
              </a:solidFill>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vi" sz="2000"/>
              <a:t>Giới thiệu bài toán</a:t>
            </a:r>
            <a:endParaRPr sz="2000"/>
          </a:p>
          <a:p>
            <a:pPr indent="-355600" lvl="0" marL="457200" rtl="0" algn="l">
              <a:spcBef>
                <a:spcPts val="0"/>
              </a:spcBef>
              <a:spcAft>
                <a:spcPts val="0"/>
              </a:spcAft>
              <a:buSzPts val="2000"/>
              <a:buChar char="❏"/>
            </a:pPr>
            <a:r>
              <a:rPr lang="vi" sz="2000"/>
              <a:t>Lý thuyết</a:t>
            </a:r>
            <a:endParaRPr sz="2000"/>
          </a:p>
          <a:p>
            <a:pPr indent="-355600" lvl="0" marL="457200" rtl="0" algn="l">
              <a:spcBef>
                <a:spcPts val="0"/>
              </a:spcBef>
              <a:spcAft>
                <a:spcPts val="0"/>
              </a:spcAft>
              <a:buSzPts val="2000"/>
              <a:buChar char="❏"/>
            </a:pPr>
            <a:r>
              <a:rPr lang="vi" sz="2000"/>
              <a:t>Xây dựng mô hình</a:t>
            </a:r>
            <a:endParaRPr sz="2000"/>
          </a:p>
          <a:p>
            <a:pPr indent="-355600" lvl="0" marL="457200" rtl="0" algn="l">
              <a:spcBef>
                <a:spcPts val="0"/>
              </a:spcBef>
              <a:spcAft>
                <a:spcPts val="0"/>
              </a:spcAft>
              <a:buSzPts val="2000"/>
              <a:buChar char="❏"/>
            </a:pPr>
            <a:r>
              <a:rPr lang="vi" sz="2000"/>
              <a:t>Kết quả đạt được và đánh giá</a:t>
            </a:r>
            <a:endParaRPr sz="2000"/>
          </a:p>
          <a:p>
            <a:pPr indent="-355600" lvl="0" marL="457200" rtl="0" algn="l">
              <a:spcBef>
                <a:spcPts val="0"/>
              </a:spcBef>
              <a:spcAft>
                <a:spcPts val="0"/>
              </a:spcAft>
              <a:buSzPts val="2000"/>
              <a:buChar char="❏"/>
            </a:pPr>
            <a:r>
              <a:rPr lang="vi" sz="2000"/>
              <a:t>Q&amp;A</a:t>
            </a:r>
            <a:endParaRPr sz="2000"/>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68" name="Google Shape;68;p14"/>
          <p:cNvSpPr txBox="1"/>
          <p:nvPr/>
        </p:nvSpPr>
        <p:spPr>
          <a:xfrm>
            <a:off x="467600" y="1317300"/>
            <a:ext cx="4224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4572000" y="0"/>
            <a:ext cx="4054100" cy="51435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.2. Thực nghiệm mô hình LSTM kết hợp CNN</a:t>
            </a:r>
            <a:endParaRPr b="1">
              <a:solidFill>
                <a:schemeClr val="dk2"/>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1" name="Google Shape;211;p32"/>
          <p:cNvSpPr txBox="1"/>
          <p:nvPr>
            <p:ph idx="1" type="body"/>
          </p:nvPr>
        </p:nvSpPr>
        <p:spPr>
          <a:xfrm>
            <a:off x="178950" y="977452"/>
            <a:ext cx="8520600" cy="392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Tiền xử lý:  Loại bỏ dấu câu, xóa các emoji, tách từ, chuyển chữ hoa sang chữ thường, chuyển về chữ không dấu</a:t>
            </a:r>
            <a:endParaRPr/>
          </a:p>
        </p:txBody>
      </p:sp>
      <p:pic>
        <p:nvPicPr>
          <p:cNvPr id="212" name="Google Shape;212;p32"/>
          <p:cNvPicPr preferRelativeResize="0"/>
          <p:nvPr/>
        </p:nvPicPr>
        <p:blipFill>
          <a:blip r:embed="rId3">
            <a:alphaModFix/>
          </a:blip>
          <a:stretch>
            <a:fillRect/>
          </a:stretch>
        </p:blipFill>
        <p:spPr>
          <a:xfrm>
            <a:off x="248500" y="2117125"/>
            <a:ext cx="8115050" cy="19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.2. Thực nghiệm mô hình LSTM kết hợp CNN</a:t>
            </a:r>
            <a:endParaRPr b="1">
              <a:solidFill>
                <a:schemeClr val="dk2"/>
              </a:solidFill>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900"/>
              <a:t>Mã hóa các véc-tơ:</a:t>
            </a:r>
            <a:endParaRPr sz="1900"/>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20" name="Google Shape;220;p33"/>
          <p:cNvPicPr preferRelativeResize="0"/>
          <p:nvPr/>
        </p:nvPicPr>
        <p:blipFill>
          <a:blip r:embed="rId3">
            <a:alphaModFix/>
          </a:blip>
          <a:stretch>
            <a:fillRect/>
          </a:stretch>
        </p:blipFill>
        <p:spPr>
          <a:xfrm>
            <a:off x="572950" y="1685477"/>
            <a:ext cx="7417276" cy="1300250"/>
          </a:xfrm>
          <a:prstGeom prst="rect">
            <a:avLst/>
          </a:prstGeom>
          <a:noFill/>
          <a:ln>
            <a:noFill/>
          </a:ln>
        </p:spPr>
      </p:pic>
      <p:pic>
        <p:nvPicPr>
          <p:cNvPr id="221" name="Google Shape;221;p33"/>
          <p:cNvPicPr preferRelativeResize="0"/>
          <p:nvPr/>
        </p:nvPicPr>
        <p:blipFill>
          <a:blip r:embed="rId4">
            <a:alphaModFix/>
          </a:blip>
          <a:stretch>
            <a:fillRect/>
          </a:stretch>
        </p:blipFill>
        <p:spPr>
          <a:xfrm>
            <a:off x="627388" y="3185650"/>
            <a:ext cx="7362825" cy="16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.2. Thực nghiệm mô hình LSTM kết hợp CNN</a:t>
            </a:r>
            <a:endParaRPr b="1">
              <a:solidFill>
                <a:schemeClr val="dk2"/>
              </a:solidFill>
            </a:endParaRPr>
          </a:p>
        </p:txBody>
      </p:sp>
      <p:sp>
        <p:nvSpPr>
          <p:cNvPr id="227" name="Google Shape;227;p34"/>
          <p:cNvSpPr txBox="1"/>
          <p:nvPr>
            <p:ph idx="1" type="body"/>
          </p:nvPr>
        </p:nvSpPr>
        <p:spPr>
          <a:xfrm>
            <a:off x="365625"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900"/>
              <a:t>Kiến trúc model</a:t>
            </a:r>
            <a:endParaRPr sz="1900"/>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29" name="Google Shape;229;p34"/>
          <p:cNvPicPr preferRelativeResize="0"/>
          <p:nvPr/>
        </p:nvPicPr>
        <p:blipFill>
          <a:blip r:embed="rId3">
            <a:alphaModFix/>
          </a:blip>
          <a:stretch>
            <a:fillRect/>
          </a:stretch>
        </p:blipFill>
        <p:spPr>
          <a:xfrm>
            <a:off x="513175" y="1684325"/>
            <a:ext cx="2681627" cy="3259276"/>
          </a:xfrm>
          <a:prstGeom prst="rect">
            <a:avLst/>
          </a:prstGeom>
          <a:noFill/>
          <a:ln>
            <a:noFill/>
          </a:ln>
        </p:spPr>
      </p:pic>
      <p:pic>
        <p:nvPicPr>
          <p:cNvPr id="230" name="Google Shape;230;p34"/>
          <p:cNvPicPr preferRelativeResize="0"/>
          <p:nvPr/>
        </p:nvPicPr>
        <p:blipFill>
          <a:blip r:embed="rId4">
            <a:alphaModFix/>
          </a:blip>
          <a:stretch>
            <a:fillRect/>
          </a:stretch>
        </p:blipFill>
        <p:spPr>
          <a:xfrm>
            <a:off x="3288850" y="1684325"/>
            <a:ext cx="3272675" cy="299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.2. Thực nghiệm mô hình LSTM kết hợp CNN</a:t>
            </a:r>
            <a:endParaRPr b="1">
              <a:solidFill>
                <a:schemeClr val="dk2"/>
              </a:solidFill>
            </a:endParaRPr>
          </a:p>
        </p:txBody>
      </p:sp>
      <p:sp>
        <p:nvSpPr>
          <p:cNvPr id="236" name="Google Shape;236;p35"/>
          <p:cNvSpPr txBox="1"/>
          <p:nvPr>
            <p:ph idx="1" type="body"/>
          </p:nvPr>
        </p:nvSpPr>
        <p:spPr>
          <a:xfrm>
            <a:off x="365625"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900"/>
              <a:t>Độ chính xác model</a:t>
            </a:r>
            <a:endParaRPr sz="1900"/>
          </a:p>
          <a:p>
            <a:pPr indent="0" lvl="0" marL="0" rtl="0" algn="l">
              <a:spcBef>
                <a:spcPts val="1200"/>
              </a:spcBef>
              <a:spcAft>
                <a:spcPts val="1200"/>
              </a:spcAft>
              <a:buNone/>
            </a:pPr>
            <a:r>
              <a:t/>
            </a:r>
            <a:endParaRPr sz="1900">
              <a:solidFill>
                <a:schemeClr val="dk1"/>
              </a:solidFill>
              <a:latin typeface="Times New Roman"/>
              <a:ea typeface="Times New Roman"/>
              <a:cs typeface="Times New Roman"/>
              <a:sym typeface="Times New Roman"/>
            </a:endParaRPr>
          </a:p>
        </p:txBody>
      </p:sp>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38" name="Google Shape;238;p35"/>
          <p:cNvPicPr preferRelativeResize="0"/>
          <p:nvPr/>
        </p:nvPicPr>
        <p:blipFill>
          <a:blip r:embed="rId3">
            <a:alphaModFix/>
          </a:blip>
          <a:stretch>
            <a:fillRect/>
          </a:stretch>
        </p:blipFill>
        <p:spPr>
          <a:xfrm>
            <a:off x="411988" y="1768900"/>
            <a:ext cx="795337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2" name="Shape 242"/>
        <p:cNvGrpSpPr/>
        <p:nvPr/>
      </p:nvGrpSpPr>
      <p:grpSpPr>
        <a:xfrm>
          <a:off x="0" y="0"/>
          <a:ext cx="0" cy="0"/>
          <a:chOff x="0" y="0"/>
          <a:chExt cx="0" cy="0"/>
        </a:xfrm>
      </p:grpSpPr>
      <p:sp>
        <p:nvSpPr>
          <p:cNvPr id="243" name="Google Shape;243;p36"/>
          <p:cNvSpPr txBox="1"/>
          <p:nvPr>
            <p:ph type="title"/>
          </p:nvPr>
        </p:nvSpPr>
        <p:spPr>
          <a:xfrm>
            <a:off x="248500" y="26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.3. Thực nghiệm mô hình Bert</a:t>
            </a:r>
            <a:endParaRPr b="1">
              <a:solidFill>
                <a:schemeClr val="dk2"/>
              </a:solidFill>
            </a:endParaRPr>
          </a:p>
        </p:txBody>
      </p:sp>
      <p:sp>
        <p:nvSpPr>
          <p:cNvPr id="244" name="Google Shape;244;p36"/>
          <p:cNvSpPr txBox="1"/>
          <p:nvPr>
            <p:ph idx="1" type="body"/>
          </p:nvPr>
        </p:nvSpPr>
        <p:spPr>
          <a:xfrm>
            <a:off x="178950" y="977452"/>
            <a:ext cx="8520600" cy="392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Tiền xử lý:  Loại bỏ dấu câu, xóa các emoji, tách từ, chuyển chữ hoa sang chữ thường, chuyển về chữ không dấu</a:t>
            </a:r>
            <a:endParaRPr/>
          </a:p>
        </p:txBody>
      </p:sp>
      <p:sp>
        <p:nvSpPr>
          <p:cNvPr id="245" name="Google Shape;24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46" name="Google Shape;246;p36"/>
          <p:cNvPicPr preferRelativeResize="0"/>
          <p:nvPr/>
        </p:nvPicPr>
        <p:blipFill>
          <a:blip r:embed="rId3">
            <a:alphaModFix/>
          </a:blip>
          <a:stretch>
            <a:fillRect/>
          </a:stretch>
        </p:blipFill>
        <p:spPr>
          <a:xfrm>
            <a:off x="248500" y="2117125"/>
            <a:ext cx="8115050" cy="199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vi">
                <a:solidFill>
                  <a:schemeClr val="dk2"/>
                </a:solidFill>
              </a:rPr>
              <a:t>5</a:t>
            </a:r>
            <a:r>
              <a:rPr b="1" lang="vi">
                <a:solidFill>
                  <a:schemeClr val="dk2"/>
                </a:solidFill>
              </a:rPr>
              <a:t>.3. Thực nghiệm mô hình Bert</a:t>
            </a:r>
            <a:endParaRPr>
              <a:solidFill>
                <a:schemeClr val="dk2"/>
              </a:solidFill>
            </a:endParaRPr>
          </a:p>
        </p:txBody>
      </p:sp>
      <p:sp>
        <p:nvSpPr>
          <p:cNvPr id="252" name="Google Shape;25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Mã hóa thành các vec-tơ</a:t>
            </a:r>
            <a:endParaRPr/>
          </a:p>
          <a:p>
            <a:pPr indent="0" lvl="0" marL="0" rtl="0" algn="l">
              <a:spcBef>
                <a:spcPts val="1200"/>
              </a:spcBef>
              <a:spcAft>
                <a:spcPts val="1200"/>
              </a:spcAft>
              <a:buNone/>
            </a:pPr>
            <a:r>
              <a:t/>
            </a:r>
            <a:endParaRPr/>
          </a:p>
        </p:txBody>
      </p:sp>
      <p:sp>
        <p:nvSpPr>
          <p:cNvPr id="253" name="Google Shape;25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54" name="Google Shape;254;p37"/>
          <p:cNvPicPr preferRelativeResize="0"/>
          <p:nvPr/>
        </p:nvPicPr>
        <p:blipFill>
          <a:blip r:embed="rId3">
            <a:alphaModFix/>
          </a:blip>
          <a:stretch>
            <a:fillRect/>
          </a:stretch>
        </p:blipFill>
        <p:spPr>
          <a:xfrm>
            <a:off x="378850" y="1707027"/>
            <a:ext cx="7417276" cy="1300250"/>
          </a:xfrm>
          <a:prstGeom prst="rect">
            <a:avLst/>
          </a:prstGeom>
          <a:noFill/>
          <a:ln>
            <a:noFill/>
          </a:ln>
        </p:spPr>
      </p:pic>
      <p:pic>
        <p:nvPicPr>
          <p:cNvPr id="255" name="Google Shape;255;p37"/>
          <p:cNvPicPr preferRelativeResize="0"/>
          <p:nvPr/>
        </p:nvPicPr>
        <p:blipFill>
          <a:blip r:embed="rId4">
            <a:alphaModFix/>
          </a:blip>
          <a:stretch>
            <a:fillRect/>
          </a:stretch>
        </p:blipFill>
        <p:spPr>
          <a:xfrm>
            <a:off x="378850" y="3188275"/>
            <a:ext cx="7701474" cy="1208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vi">
                <a:solidFill>
                  <a:schemeClr val="dk2"/>
                </a:solidFill>
              </a:rPr>
              <a:t>5</a:t>
            </a:r>
            <a:r>
              <a:rPr b="1" lang="vi">
                <a:solidFill>
                  <a:schemeClr val="dk2"/>
                </a:solidFill>
              </a:rPr>
              <a:t>.3. Thực nghiệm mô hình Bert</a:t>
            </a:r>
            <a:endParaRPr/>
          </a:p>
        </p:txBody>
      </p:sp>
      <p:sp>
        <p:nvSpPr>
          <p:cNvPr id="261" name="Google Shape;26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62" name="Google Shape;262;p38"/>
          <p:cNvSpPr txBox="1"/>
          <p:nvPr/>
        </p:nvSpPr>
        <p:spPr>
          <a:xfrm>
            <a:off x="588450" y="1083950"/>
            <a:ext cx="665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chemeClr val="dk2"/>
                </a:solidFill>
              </a:rPr>
              <a:t>Kiến trúc model</a:t>
            </a:r>
            <a:endParaRPr sz="2000">
              <a:solidFill>
                <a:schemeClr val="dk2"/>
              </a:solidFill>
            </a:endParaRPr>
          </a:p>
        </p:txBody>
      </p:sp>
      <p:pic>
        <p:nvPicPr>
          <p:cNvPr id="263" name="Google Shape;263;p38"/>
          <p:cNvPicPr preferRelativeResize="0"/>
          <p:nvPr/>
        </p:nvPicPr>
        <p:blipFill>
          <a:blip r:embed="rId3">
            <a:alphaModFix/>
          </a:blip>
          <a:stretch>
            <a:fillRect/>
          </a:stretch>
        </p:blipFill>
        <p:spPr>
          <a:xfrm>
            <a:off x="1064188" y="1642775"/>
            <a:ext cx="5707625" cy="333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5</a:t>
            </a:r>
            <a:r>
              <a:rPr b="1" lang="vi">
                <a:solidFill>
                  <a:schemeClr val="dk2"/>
                </a:solidFill>
              </a:rPr>
              <a:t>.3. Thực nghiệm mô hình Bert</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69" name="Google Shape;26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Đánh giá độ chính xác</a:t>
            </a:r>
            <a:endParaRPr/>
          </a:p>
        </p:txBody>
      </p:sp>
      <p:sp>
        <p:nvSpPr>
          <p:cNvPr id="270" name="Google Shape;27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71" name="Google Shape;271;p39"/>
          <p:cNvPicPr preferRelativeResize="0"/>
          <p:nvPr/>
        </p:nvPicPr>
        <p:blipFill>
          <a:blip r:embed="rId3">
            <a:alphaModFix/>
          </a:blip>
          <a:stretch>
            <a:fillRect/>
          </a:stretch>
        </p:blipFill>
        <p:spPr>
          <a:xfrm>
            <a:off x="1214138" y="1728775"/>
            <a:ext cx="5476875" cy="1685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5" name="Shape 275"/>
        <p:cNvGrpSpPr/>
        <p:nvPr/>
      </p:nvGrpSpPr>
      <p:grpSpPr>
        <a:xfrm>
          <a:off x="0" y="0"/>
          <a:ext cx="0" cy="0"/>
          <a:chOff x="0" y="0"/>
          <a:chExt cx="0" cy="0"/>
        </a:xfrm>
      </p:grpSpPr>
      <p:sp>
        <p:nvSpPr>
          <p:cNvPr id="276" name="Google Shape;276;p4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vi" sz="3000">
                <a:solidFill>
                  <a:srgbClr val="0B5394"/>
                </a:solidFill>
              </a:rPr>
              <a:t>KẾT QUẢ ĐẠT ĐƯỢC VÀ ĐÁNH GIÁ</a:t>
            </a:r>
            <a:endParaRPr b="1" sz="3000">
              <a:solidFill>
                <a:srgbClr val="0B5394"/>
              </a:solidFill>
            </a:endParaRPr>
          </a:p>
        </p:txBody>
      </p:sp>
      <p:sp>
        <p:nvSpPr>
          <p:cNvPr id="277" name="Google Shape;27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1" name="Shape 281"/>
        <p:cNvGrpSpPr/>
        <p:nvPr/>
      </p:nvGrpSpPr>
      <p:grpSpPr>
        <a:xfrm>
          <a:off x="0" y="0"/>
          <a:ext cx="0" cy="0"/>
          <a:chOff x="0" y="0"/>
          <a:chExt cx="0" cy="0"/>
        </a:xfrm>
      </p:grpSpPr>
      <p:sp>
        <p:nvSpPr>
          <p:cNvPr id="282" name="Google Shape;28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vi">
                <a:solidFill>
                  <a:schemeClr val="dk2"/>
                </a:solidFill>
              </a:rPr>
              <a:t>Ứng dụng</a:t>
            </a:r>
            <a:endParaRPr b="1">
              <a:solidFill>
                <a:schemeClr val="dk2"/>
              </a:solidFill>
            </a:endParaRPr>
          </a:p>
        </p:txBody>
      </p:sp>
      <p:sp>
        <p:nvSpPr>
          <p:cNvPr id="283" name="Google Shape;28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4" name="Google Shape;28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85" name="Google Shape;285;p41"/>
          <p:cNvPicPr preferRelativeResize="0"/>
          <p:nvPr/>
        </p:nvPicPr>
        <p:blipFill>
          <a:blip r:embed="rId3">
            <a:alphaModFix/>
          </a:blip>
          <a:stretch>
            <a:fillRect/>
          </a:stretch>
        </p:blipFill>
        <p:spPr>
          <a:xfrm>
            <a:off x="359199" y="1037362"/>
            <a:ext cx="8425601" cy="364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vi" sz="3000">
                <a:solidFill>
                  <a:srgbClr val="0B5394"/>
                </a:solidFill>
              </a:rPr>
              <a:t>GIỚI THIỆU BÀI TOÁN</a:t>
            </a:r>
            <a:endParaRPr b="1" sz="3000">
              <a:solidFill>
                <a:srgbClr val="0B5394"/>
              </a:solidFill>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2" name="Google Shape;29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93" name="Google Shape;293;p42"/>
          <p:cNvPicPr preferRelativeResize="0"/>
          <p:nvPr/>
        </p:nvPicPr>
        <p:blipFill>
          <a:blip r:embed="rId3">
            <a:alphaModFix/>
          </a:blip>
          <a:stretch>
            <a:fillRect/>
          </a:stretch>
        </p:blipFill>
        <p:spPr>
          <a:xfrm>
            <a:off x="262199" y="533824"/>
            <a:ext cx="8619600" cy="396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vi">
                <a:solidFill>
                  <a:schemeClr val="dk2"/>
                </a:solidFill>
              </a:rPr>
              <a:t>Ưu điểm và hạn chế</a:t>
            </a:r>
            <a:endParaRPr b="1">
              <a:solidFill>
                <a:schemeClr val="dk2"/>
              </a:solidFill>
            </a:endParaRPr>
          </a:p>
        </p:txBody>
      </p:sp>
      <p:sp>
        <p:nvSpPr>
          <p:cNvPr id="299" name="Google Shape;299;p43"/>
          <p:cNvSpPr txBox="1"/>
          <p:nvPr>
            <p:ph idx="1" type="body"/>
          </p:nvPr>
        </p:nvSpPr>
        <p:spPr>
          <a:xfrm>
            <a:off x="311700" y="1152475"/>
            <a:ext cx="6689700" cy="34164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SzPts val="2000"/>
              <a:buChar char="❖"/>
            </a:pPr>
            <a:r>
              <a:rPr lang="vi" sz="2000"/>
              <a:t>Phân tích quan điểm chính xác</a:t>
            </a:r>
            <a:endParaRPr sz="2000"/>
          </a:p>
          <a:p>
            <a:pPr indent="-355600" lvl="0" marL="457200" rtl="0" algn="l">
              <a:lnSpc>
                <a:spcPct val="150000"/>
              </a:lnSpc>
              <a:spcBef>
                <a:spcPts val="0"/>
              </a:spcBef>
              <a:spcAft>
                <a:spcPts val="0"/>
              </a:spcAft>
              <a:buSzPts val="2000"/>
              <a:buChar char="❖"/>
            </a:pPr>
            <a:r>
              <a:rPr lang="vi" sz="2000"/>
              <a:t>Giao diện người dùng thuận tiện</a:t>
            </a:r>
            <a:endParaRPr sz="2000"/>
          </a:p>
          <a:p>
            <a:pPr indent="-355600" lvl="0" marL="457200" rtl="0" algn="l">
              <a:lnSpc>
                <a:spcPct val="150000"/>
              </a:lnSpc>
              <a:spcBef>
                <a:spcPts val="0"/>
              </a:spcBef>
              <a:spcAft>
                <a:spcPts val="0"/>
              </a:spcAft>
              <a:buSzPts val="2000"/>
              <a:buChar char="❖"/>
            </a:pPr>
            <a:r>
              <a:rPr lang="vi" sz="2000"/>
              <a:t>Tích hợp Flask và Python</a:t>
            </a:r>
            <a:endParaRPr sz="2000"/>
          </a:p>
          <a:p>
            <a:pPr indent="-355600" lvl="0" marL="457200" rtl="0" algn="l">
              <a:lnSpc>
                <a:spcPct val="150000"/>
              </a:lnSpc>
              <a:spcBef>
                <a:spcPts val="0"/>
              </a:spcBef>
              <a:spcAft>
                <a:spcPts val="0"/>
              </a:spcAft>
              <a:buSzPts val="2000"/>
              <a:buChar char="❖"/>
            </a:pPr>
            <a:r>
              <a:rPr lang="vi" sz="2000"/>
              <a:t>Mở rộng và tùy chỉnh trong nhiều lĩnh vực phân tích</a:t>
            </a:r>
            <a:endParaRPr sz="2000"/>
          </a:p>
          <a:p>
            <a:pPr indent="-355600" lvl="0" marL="457200" rtl="0" algn="l">
              <a:lnSpc>
                <a:spcPct val="150000"/>
              </a:lnSpc>
              <a:spcBef>
                <a:spcPts val="0"/>
              </a:spcBef>
              <a:spcAft>
                <a:spcPts val="0"/>
              </a:spcAft>
              <a:buSzPts val="2000"/>
              <a:buChar char="❖"/>
            </a:pPr>
            <a:r>
              <a:rPr lang="vi" sz="2000"/>
              <a:t>Hạn chế : </a:t>
            </a:r>
            <a:endParaRPr sz="2000"/>
          </a:p>
          <a:p>
            <a:pPr indent="-342900" lvl="2" marL="1371600" rtl="0" algn="l">
              <a:lnSpc>
                <a:spcPct val="150000"/>
              </a:lnSpc>
              <a:spcBef>
                <a:spcPts val="0"/>
              </a:spcBef>
              <a:spcAft>
                <a:spcPts val="0"/>
              </a:spcAft>
              <a:buSzPts val="1800"/>
              <a:buChar char="■"/>
            </a:pPr>
            <a:r>
              <a:rPr lang="vi" sz="1800"/>
              <a:t>Độ chính xác phụ thuộc vào dữ liệu</a:t>
            </a:r>
            <a:endParaRPr sz="1800"/>
          </a:p>
          <a:p>
            <a:pPr indent="-342900" lvl="2" marL="1371600" rtl="0" algn="l">
              <a:lnSpc>
                <a:spcPct val="150000"/>
              </a:lnSpc>
              <a:spcBef>
                <a:spcPts val="0"/>
              </a:spcBef>
              <a:spcAft>
                <a:spcPts val="0"/>
              </a:spcAft>
              <a:buSzPts val="1800"/>
              <a:buChar char="■"/>
            </a:pPr>
            <a:r>
              <a:rPr lang="vi" sz="1800"/>
              <a:t>Hạn chế với ngôn ngữ</a:t>
            </a:r>
            <a:endParaRPr sz="1800"/>
          </a:p>
          <a:p>
            <a:pPr indent="0" lvl="0" marL="457200" rtl="0" algn="l">
              <a:lnSpc>
                <a:spcPct val="150000"/>
              </a:lnSpc>
              <a:spcBef>
                <a:spcPts val="1200"/>
              </a:spcBef>
              <a:spcAft>
                <a:spcPts val="1200"/>
              </a:spcAft>
              <a:buNone/>
            </a:pPr>
            <a:r>
              <a:t/>
            </a:r>
            <a:endParaRPr/>
          </a:p>
        </p:txBody>
      </p:sp>
      <p:sp>
        <p:nvSpPr>
          <p:cNvPr id="300" name="Google Shape;30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301" name="Google Shape;301;p43"/>
          <p:cNvPicPr preferRelativeResize="0"/>
          <p:nvPr/>
        </p:nvPicPr>
        <p:blipFill>
          <a:blip r:embed="rId3">
            <a:alphaModFix/>
          </a:blip>
          <a:stretch>
            <a:fillRect/>
          </a:stretch>
        </p:blipFill>
        <p:spPr>
          <a:xfrm>
            <a:off x="6339800" y="2825425"/>
            <a:ext cx="2585650" cy="183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vi">
                <a:solidFill>
                  <a:schemeClr val="dk2"/>
                </a:solidFill>
              </a:rPr>
              <a:t>Hướng phát triển</a:t>
            </a:r>
            <a:endParaRPr b="1">
              <a:solidFill>
                <a:schemeClr val="dk2"/>
              </a:solidFill>
            </a:endParaRPr>
          </a:p>
        </p:txBody>
      </p:sp>
      <p:sp>
        <p:nvSpPr>
          <p:cNvPr id="307" name="Google Shape;307;p44"/>
          <p:cNvSpPr txBox="1"/>
          <p:nvPr>
            <p:ph idx="1" type="body"/>
          </p:nvPr>
        </p:nvSpPr>
        <p:spPr>
          <a:xfrm>
            <a:off x="3498900" y="1400550"/>
            <a:ext cx="5645100" cy="2563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vi" sz="2000"/>
              <a:t>Tối ưu hóa hiệu suất và mở rộng quy mô</a:t>
            </a:r>
            <a:endParaRPr sz="2000"/>
          </a:p>
          <a:p>
            <a:pPr indent="-355600" lvl="0" marL="457200" rtl="0" algn="l">
              <a:lnSpc>
                <a:spcPct val="150000"/>
              </a:lnSpc>
              <a:spcBef>
                <a:spcPts val="0"/>
              </a:spcBef>
              <a:spcAft>
                <a:spcPts val="0"/>
              </a:spcAft>
              <a:buSzPts val="2000"/>
              <a:buChar char="❖"/>
            </a:pPr>
            <a:r>
              <a:rPr lang="vi" sz="2000"/>
              <a:t>Xử lý ngôn ngữ tự nhiên tiên tiến hơn</a:t>
            </a:r>
            <a:endParaRPr sz="2000"/>
          </a:p>
          <a:p>
            <a:pPr indent="-355600" lvl="0" marL="457200" rtl="0" algn="l">
              <a:lnSpc>
                <a:spcPct val="150000"/>
              </a:lnSpc>
              <a:spcBef>
                <a:spcPts val="0"/>
              </a:spcBef>
              <a:spcAft>
                <a:spcPts val="0"/>
              </a:spcAft>
              <a:buSzPts val="2000"/>
              <a:buChar char="❖"/>
            </a:pPr>
            <a:r>
              <a:rPr lang="vi" sz="2000"/>
              <a:t>Mở rộng ứng dụng sang các lĩnh vực khác</a:t>
            </a:r>
            <a:endParaRPr sz="2000"/>
          </a:p>
          <a:p>
            <a:pPr indent="-355600" lvl="0" marL="457200" rtl="0" algn="l">
              <a:lnSpc>
                <a:spcPct val="150000"/>
              </a:lnSpc>
              <a:spcBef>
                <a:spcPts val="0"/>
              </a:spcBef>
              <a:spcAft>
                <a:spcPts val="0"/>
              </a:spcAft>
              <a:buSzPts val="2000"/>
              <a:buChar char="❖"/>
            </a:pPr>
            <a:r>
              <a:rPr lang="vi" sz="2000"/>
              <a:t>Tăng cường giao diện người dùng</a:t>
            </a:r>
            <a:endParaRPr sz="2000"/>
          </a:p>
          <a:p>
            <a:pPr indent="-355600" lvl="0" marL="457200" rtl="0" algn="l">
              <a:lnSpc>
                <a:spcPct val="150000"/>
              </a:lnSpc>
              <a:spcBef>
                <a:spcPts val="0"/>
              </a:spcBef>
              <a:spcAft>
                <a:spcPts val="0"/>
              </a:spcAft>
              <a:buSzPts val="2000"/>
              <a:buChar char="❖"/>
            </a:pPr>
            <a:r>
              <a:rPr lang="vi" sz="2000"/>
              <a:t>Tích hợp hệ thống với dữ liệu thời gian thực</a:t>
            </a:r>
            <a:endParaRPr sz="2000"/>
          </a:p>
          <a:p>
            <a:pPr indent="-355600" lvl="0" marL="457200" rtl="0" algn="l">
              <a:lnSpc>
                <a:spcPct val="150000"/>
              </a:lnSpc>
              <a:spcBef>
                <a:spcPts val="0"/>
              </a:spcBef>
              <a:spcAft>
                <a:spcPts val="0"/>
              </a:spcAft>
              <a:buSzPts val="2000"/>
              <a:buChar char="❖"/>
            </a:pPr>
            <a:r>
              <a:rPr lang="vi" sz="2000"/>
              <a:t>Mở rộng khả năng phân tích khía cạnh</a:t>
            </a:r>
            <a:endParaRPr sz="2000"/>
          </a:p>
          <a:p>
            <a:pPr indent="0" lvl="0" marL="457200" rtl="0" algn="l">
              <a:lnSpc>
                <a:spcPct val="150000"/>
              </a:lnSpc>
              <a:spcBef>
                <a:spcPts val="1200"/>
              </a:spcBef>
              <a:spcAft>
                <a:spcPts val="1200"/>
              </a:spcAft>
              <a:buNone/>
            </a:pPr>
            <a:r>
              <a:t/>
            </a:r>
            <a:endParaRPr sz="2000"/>
          </a:p>
        </p:txBody>
      </p:sp>
      <p:sp>
        <p:nvSpPr>
          <p:cNvPr id="308" name="Google Shape;30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309" name="Google Shape;309;p44"/>
          <p:cNvPicPr preferRelativeResize="0"/>
          <p:nvPr/>
        </p:nvPicPr>
        <p:blipFill>
          <a:blip r:embed="rId3">
            <a:alphaModFix/>
          </a:blip>
          <a:stretch>
            <a:fillRect/>
          </a:stretch>
        </p:blipFill>
        <p:spPr>
          <a:xfrm>
            <a:off x="152400" y="2787325"/>
            <a:ext cx="3194100" cy="22694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6" name="Google Shape;31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317" name="Google Shape;317;p45"/>
          <p:cNvPicPr preferRelativeResize="0"/>
          <p:nvPr/>
        </p:nvPicPr>
        <p:blipFill>
          <a:blip r:embed="rId3">
            <a:alphaModFix/>
          </a:blip>
          <a:stretch>
            <a:fillRect/>
          </a:stretch>
        </p:blipFill>
        <p:spPr>
          <a:xfrm>
            <a:off x="311700" y="445025"/>
            <a:ext cx="8520601" cy="40698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3" name="Google Shape;32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325" name="Google Shape;325;p46"/>
          <p:cNvPicPr preferRelativeResize="0"/>
          <p:nvPr/>
        </p:nvPicPr>
        <p:blipFill>
          <a:blip r:embed="rId3">
            <a:alphaModFix/>
          </a:blip>
          <a:stretch>
            <a:fillRect/>
          </a:stretch>
        </p:blipFill>
        <p:spPr>
          <a:xfrm>
            <a:off x="0" y="1178"/>
            <a:ext cx="9144000" cy="51411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vi">
                <a:solidFill>
                  <a:schemeClr val="dk2"/>
                </a:solidFill>
              </a:rPr>
              <a:t>Giới thiệu bài toán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Aspect Based Sentiment Analysis (ABSA) là một lĩnh vực trong xử lý ngôn ngữ tự nhiên, tập trung vào việc phân tích cảm xúc của các khía cạnh (aspects) khác nhau của sản phẩm hoặc dịch vụ từ các phản hồi của khách hàng.</a:t>
            </a:r>
            <a:endParaRPr/>
          </a:p>
          <a:p>
            <a:pPr indent="0" lvl="0" marL="0" rtl="0" algn="l">
              <a:spcBef>
                <a:spcPts val="1200"/>
              </a:spcBef>
              <a:spcAft>
                <a:spcPts val="120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83" name="Google Shape;83;p16"/>
          <p:cNvPicPr preferRelativeResize="0"/>
          <p:nvPr/>
        </p:nvPicPr>
        <p:blipFill>
          <a:blip r:embed="rId3">
            <a:alphaModFix/>
          </a:blip>
          <a:stretch>
            <a:fillRect/>
          </a:stretch>
        </p:blipFill>
        <p:spPr>
          <a:xfrm>
            <a:off x="703650" y="2571750"/>
            <a:ext cx="7581900" cy="20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2. Aspect Based Sentiment Analysis (ABSA)</a:t>
            </a:r>
            <a:endParaRPr b="1">
              <a:solidFill>
                <a:schemeClr val="dk2"/>
              </a:solidFill>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Phân tích quan điểm dựa trên khía cạnh gồm các bước:</a:t>
            </a:r>
            <a:endParaRPr/>
          </a:p>
          <a:p>
            <a:pPr indent="-342900" lvl="0" marL="457200" rtl="0" algn="l">
              <a:spcBef>
                <a:spcPts val="1200"/>
              </a:spcBef>
              <a:spcAft>
                <a:spcPts val="0"/>
              </a:spcAft>
              <a:buSzPts val="1800"/>
              <a:buChar char="+"/>
            </a:pPr>
            <a:r>
              <a:rPr lang="vi"/>
              <a:t>Phân đoạn câu</a:t>
            </a:r>
            <a:endParaRPr/>
          </a:p>
          <a:p>
            <a:pPr indent="-342900" lvl="0" marL="457200" rtl="0" algn="l">
              <a:spcBef>
                <a:spcPts val="0"/>
              </a:spcBef>
              <a:spcAft>
                <a:spcPts val="0"/>
              </a:spcAft>
              <a:buSzPts val="1800"/>
              <a:buChar char="+"/>
            </a:pPr>
            <a:r>
              <a:rPr lang="vi"/>
              <a:t>Xác định khía cạnh</a:t>
            </a:r>
            <a:endParaRPr/>
          </a:p>
          <a:p>
            <a:pPr indent="-342900" lvl="0" marL="457200" rtl="0" algn="l">
              <a:spcBef>
                <a:spcPts val="0"/>
              </a:spcBef>
              <a:spcAft>
                <a:spcPts val="0"/>
              </a:spcAft>
              <a:buSzPts val="1800"/>
              <a:buChar char="+"/>
            </a:pPr>
            <a:r>
              <a:rPr lang="vi"/>
              <a:t>Phân tích cảm xúc: tích cực (positive), tiêu cực (negative), trung lập (neutral)</a:t>
            </a:r>
            <a:endParaRPr/>
          </a:p>
          <a:p>
            <a:pPr indent="-342900" lvl="0" marL="457200" rtl="0" algn="l">
              <a:spcBef>
                <a:spcPts val="0"/>
              </a:spcBef>
              <a:spcAft>
                <a:spcPts val="0"/>
              </a:spcAft>
              <a:buSzPts val="1800"/>
              <a:buChar char="+"/>
            </a:pPr>
            <a:r>
              <a:rPr lang="vi"/>
              <a:t>Tổng hợp kết quả</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vi" sz="3000">
                <a:solidFill>
                  <a:srgbClr val="0B5394"/>
                </a:solidFill>
              </a:rPr>
              <a:t>CƠ SỞ LÝ THUYẾT</a:t>
            </a:r>
            <a:endParaRPr b="1" sz="3000">
              <a:solidFill>
                <a:srgbClr val="0B5394"/>
              </a:solidFill>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3. Natural Language Processing - NLP</a:t>
            </a:r>
            <a:endParaRPr b="1">
              <a:solidFill>
                <a:schemeClr val="dk2"/>
              </a:solidFill>
            </a:endParaRPr>
          </a:p>
        </p:txBody>
      </p:sp>
      <p:sp>
        <p:nvSpPr>
          <p:cNvPr id="102" name="Google Shape;102;p19"/>
          <p:cNvSpPr txBox="1"/>
          <p:nvPr>
            <p:ph idx="1" type="body"/>
          </p:nvPr>
        </p:nvSpPr>
        <p:spPr>
          <a:xfrm>
            <a:off x="311700" y="1152475"/>
            <a:ext cx="4688400" cy="35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NLP là một lĩnh vực của trí tuệ nhân tạo và khoa học máy tính.</a:t>
            </a:r>
            <a:endParaRPr/>
          </a:p>
          <a:p>
            <a:pPr indent="0" lvl="0" marL="0" rtl="0" algn="l">
              <a:spcBef>
                <a:spcPts val="1200"/>
              </a:spcBef>
              <a:spcAft>
                <a:spcPts val="1200"/>
              </a:spcAft>
              <a:buNone/>
            </a:pPr>
            <a:r>
              <a:rPr lang="vi"/>
              <a:t>-&gt; Mục tiêu chính của NLP là giúp máy tính hiểu và làm việc với ngôn ngữ con người theo cách tương tự như con người</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04" name="Google Shape;104;p19"/>
          <p:cNvPicPr preferRelativeResize="0"/>
          <p:nvPr/>
        </p:nvPicPr>
        <p:blipFill>
          <a:blip r:embed="rId3">
            <a:alphaModFix/>
          </a:blip>
          <a:stretch>
            <a:fillRect/>
          </a:stretch>
        </p:blipFill>
        <p:spPr>
          <a:xfrm>
            <a:off x="5152500" y="1170125"/>
            <a:ext cx="3340691" cy="3340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3.1 Một vài ứng dụng của xử lí ngôn ngữ tự nhiên</a:t>
            </a:r>
            <a:endParaRPr b="1">
              <a:solidFill>
                <a:schemeClr val="dk2"/>
              </a:solidFill>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12" name="Google Shape;112;p20"/>
          <p:cNvPicPr preferRelativeResize="0"/>
          <p:nvPr/>
        </p:nvPicPr>
        <p:blipFill>
          <a:blip r:embed="rId3">
            <a:alphaModFix/>
          </a:blip>
          <a:stretch>
            <a:fillRect/>
          </a:stretch>
        </p:blipFill>
        <p:spPr>
          <a:xfrm>
            <a:off x="402450" y="1165225"/>
            <a:ext cx="7621375" cy="33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solidFill>
                  <a:schemeClr val="dk2"/>
                </a:solidFill>
              </a:rPr>
              <a:t>3.2 WORD EMBEDDING</a:t>
            </a:r>
            <a:endParaRPr b="1">
              <a:solidFill>
                <a:schemeClr val="dk2"/>
              </a:solidFill>
            </a:endParaRPr>
          </a:p>
        </p:txBody>
      </p:sp>
      <p:sp>
        <p:nvSpPr>
          <p:cNvPr id="118" name="Google Shape;11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L</a:t>
            </a:r>
            <a:r>
              <a:rPr lang="vi"/>
              <a:t>à một phương pháp trong xử lý ngôn ngữ tự nhiên (NLP) để biểu diễn từ và câu dưới dạng các vectơ.</a:t>
            </a:r>
            <a:endParaRPr/>
          </a:p>
          <a:p>
            <a:pPr indent="-342900" lvl="0" marL="457200" rtl="0" algn="l">
              <a:spcBef>
                <a:spcPts val="0"/>
              </a:spcBef>
              <a:spcAft>
                <a:spcPts val="0"/>
              </a:spcAft>
              <a:buSzPts val="1800"/>
              <a:buChar char="●"/>
            </a:pPr>
            <a:r>
              <a:rPr lang="vi"/>
              <a:t>Ánh xạ từng từ trong ngôn ngữ tự nhiên thành các vectơ có tính chất ngữ nghĩa, nơi các từ có ý nghĩa tương đồng được biểu diễn gần nhau.</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20" name="Google Shape;120;p21"/>
          <p:cNvPicPr preferRelativeResize="0"/>
          <p:nvPr/>
        </p:nvPicPr>
        <p:blipFill>
          <a:blip r:embed="rId3">
            <a:alphaModFix/>
          </a:blip>
          <a:stretch>
            <a:fillRect/>
          </a:stretch>
        </p:blipFill>
        <p:spPr>
          <a:xfrm>
            <a:off x="4724400" y="1152475"/>
            <a:ext cx="3595649" cy="309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