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69" r:id="rId2"/>
    <p:sldId id="271" r:id="rId3"/>
    <p:sldId id="283" r:id="rId4"/>
    <p:sldId id="286" r:id="rId5"/>
    <p:sldId id="288" r:id="rId6"/>
    <p:sldId id="304" r:id="rId7"/>
    <p:sldId id="279" r:id="rId8"/>
    <p:sldId id="280" r:id="rId9"/>
    <p:sldId id="281" r:id="rId10"/>
    <p:sldId id="276" r:id="rId11"/>
    <p:sldId id="291" r:id="rId12"/>
    <p:sldId id="292" r:id="rId13"/>
    <p:sldId id="294" r:id="rId14"/>
    <p:sldId id="296" r:id="rId15"/>
    <p:sldId id="297" r:id="rId16"/>
    <p:sldId id="298" r:id="rId17"/>
    <p:sldId id="299" r:id="rId18"/>
    <p:sldId id="300" r:id="rId19"/>
    <p:sldId id="295" r:id="rId20"/>
    <p:sldId id="30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4B1B5-71C1-4C62-94D6-196DD6F90C8C}" type="datetimeFigureOut">
              <a:rPr lang="en-US" smtClean="0"/>
              <a:t>03-Jan-23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FD014-E40D-4AD7-84C9-A5542DB0F979}" type="slidenum">
              <a:rPr lang="en-US" smtClean="0"/>
              <a:t>‹#›</a:t>
            </a:fld>
            <a:endParaRPr lang="en-US"/>
          </a:p>
        </p:txBody>
      </p:sp>
    </p:spTree>
    <p:extLst>
      <p:ext uri="{BB962C8B-B14F-4D97-AF65-F5344CB8AC3E}">
        <p14:creationId xmlns:p14="http://schemas.microsoft.com/office/powerpoint/2010/main" val="1620622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FFD014-E40D-4AD7-84C9-A5542DB0F979}" type="slidenum">
              <a:rPr lang="en-US" smtClean="0"/>
              <a:t>20</a:t>
            </a:fld>
            <a:endParaRPr lang="en-US"/>
          </a:p>
        </p:txBody>
      </p:sp>
    </p:spTree>
    <p:extLst>
      <p:ext uri="{BB962C8B-B14F-4D97-AF65-F5344CB8AC3E}">
        <p14:creationId xmlns:p14="http://schemas.microsoft.com/office/powerpoint/2010/main" val="1744408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89A45F9-42A5-4E7D-BB79-51871290C0D1}" type="datetime1">
              <a:rPr lang="en-US" smtClean="0"/>
              <a:t>03-Jan-23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29174690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94840-74B5-4E41-B84A-9F48222DF58A}" type="datetime1">
              <a:rPr lang="en-US" smtClean="0"/>
              <a:t>03-Jan-23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233673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F771F5-409D-4210-847A-475B4C177ED3}" type="datetime1">
              <a:rPr lang="en-US" smtClean="0"/>
              <a:t>03-Jan-23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399963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08655-F13D-4C3B-8FEE-CEBC9551EE76}" type="datetime1">
              <a:rPr lang="en-US" smtClean="0"/>
              <a:t>03-Jan-23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3401127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223E547-CF21-46A1-9B7F-B248CC7590B9}" type="datetime1">
              <a:rPr lang="en-US" smtClean="0"/>
              <a:t>03-Jan-23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279478540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48C8CBF-1BB3-4C5E-8403-FFCCBD51257D}" type="datetime1">
              <a:rPr lang="en-US" smtClean="0"/>
              <a:t>03-Jan-23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416452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C047F00-F229-4676-A8C2-E2D804FC9F5A}" type="datetime1">
              <a:rPr lang="en-US" smtClean="0"/>
              <a:t>03-Jan-23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E0BA86-92C1-498B-AE56-53764A3587A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24776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168C79-E6C3-4766-B470-E9423755B123}" type="datetime1">
              <a:rPr lang="en-US" smtClean="0"/>
              <a:t>03-Jan-23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93923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DDB56-2EA8-4A12-97F8-2A000E2B8831}" type="datetime1">
              <a:rPr lang="en-US" smtClean="0"/>
              <a:t>03-Jan-23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84502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921EF53-8178-4DD7-80A5-B7FC8175AA89}" type="datetime1">
              <a:rPr lang="en-US" smtClean="0"/>
              <a:t>03-Jan-23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275323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064CB15-3AD6-4AD7-B72B-880DBEFF3D20}" type="datetime1">
              <a:rPr lang="en-US" smtClean="0"/>
              <a:t>03-Jan-23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6E0BA86-92C1-498B-AE56-53764A3587A5}" type="slidenum">
              <a:rPr lang="en-US" smtClean="0"/>
              <a:t>‹#›</a:t>
            </a:fld>
            <a:endParaRPr lang="en-US"/>
          </a:p>
        </p:txBody>
      </p:sp>
    </p:spTree>
    <p:extLst>
      <p:ext uri="{BB962C8B-B14F-4D97-AF65-F5344CB8AC3E}">
        <p14:creationId xmlns:p14="http://schemas.microsoft.com/office/powerpoint/2010/main" val="652173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A314729-A3DC-4A3B-960D-13767D0EAB3A}" type="datetime1">
              <a:rPr lang="en-US" smtClean="0"/>
              <a:t>03-Jan-23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6E0BA86-92C1-498B-AE56-53764A3587A5}" type="slidenum">
              <a:rPr lang="en-US" smtClean="0"/>
              <a:t>‹#›</a:t>
            </a:fld>
            <a:endParaRPr lang="en-US"/>
          </a:p>
        </p:txBody>
      </p:sp>
    </p:spTree>
    <p:extLst>
      <p:ext uri="{BB962C8B-B14F-4D97-AF65-F5344CB8AC3E}">
        <p14:creationId xmlns:p14="http://schemas.microsoft.com/office/powerpoint/2010/main" val="8119388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049D3-20B2-0E2E-2AA7-D5F165FAFBEF}"/>
              </a:ext>
            </a:extLst>
          </p:cNvPr>
          <p:cNvSpPr>
            <a:spLocks noGrp="1"/>
          </p:cNvSpPr>
          <p:nvPr>
            <p:ph idx="1"/>
          </p:nvPr>
        </p:nvSpPr>
        <p:spPr>
          <a:xfrm>
            <a:off x="1330037" y="2321105"/>
            <a:ext cx="9975273" cy="3093612"/>
          </a:xfrm>
        </p:spPr>
        <p:txBody>
          <a:bodyPr/>
          <a:lstStyle/>
          <a:p>
            <a:pPr marL="0" indent="0" algn="ctr">
              <a:buNone/>
            </a:pPr>
            <a:r>
              <a:rPr lang="en-US" sz="2800" dirty="0">
                <a:latin typeface="Abadi" panose="020B0604020104020204" pitchFamily="34" charset="0"/>
              </a:rPr>
              <a:t>BÁO CÁO TIỂU LUẬN CHUYÊN NGÀNH</a:t>
            </a:r>
          </a:p>
          <a:p>
            <a:pPr marL="0" indent="0" algn="ctr">
              <a:buNone/>
            </a:pPr>
            <a:r>
              <a:rPr lang="en-US" sz="2800" dirty="0" err="1">
                <a:latin typeface="Abadi" panose="020B0604020104020204" pitchFamily="34" charset="0"/>
              </a:rPr>
              <a:t>Đề</a:t>
            </a:r>
            <a:r>
              <a:rPr lang="en-US" sz="2800" dirty="0">
                <a:latin typeface="Abadi" panose="020B0604020104020204" pitchFamily="34" charset="0"/>
              </a:rPr>
              <a:t> </a:t>
            </a:r>
            <a:r>
              <a:rPr lang="en-US" sz="2800" dirty="0" err="1">
                <a:latin typeface="Abadi" panose="020B0604020104020204" pitchFamily="34" charset="0"/>
              </a:rPr>
              <a:t>tài</a:t>
            </a:r>
            <a:r>
              <a:rPr lang="en-US" sz="2800" dirty="0">
                <a:latin typeface="Abadi" panose="020B0604020104020204" pitchFamily="34" charset="0"/>
              </a:rPr>
              <a:t>:</a:t>
            </a:r>
          </a:p>
          <a:p>
            <a:pPr marL="0" indent="0" algn="ctr">
              <a:buNone/>
            </a:pPr>
            <a:r>
              <a:rPr lang="en-US" sz="2800" b="1" dirty="0">
                <a:effectLst/>
                <a:latin typeface="Abadi" panose="020B0604020104020204" pitchFamily="34" charset="0"/>
                <a:ea typeface="Times New Roman" panose="02020603050405020304" pitchFamily="18" charset="0"/>
                <a:cs typeface="Times New Roman" panose="02020603050405020304" pitchFamily="18" charset="0"/>
              </a:rPr>
              <a:t>ỨNG DỤNG HỌC SÂU CHO BÀI TOÁN </a:t>
            </a:r>
            <a:r>
              <a:rPr lang="en-US" sz="2800" dirty="0">
                <a:latin typeface="Abadi" panose="020B0604020104020204" pitchFamily="34" charset="0"/>
                <a:ea typeface="Calibri" panose="020F0502020204030204" pitchFamily="34" charset="0"/>
                <a:cs typeface="Times New Roman" panose="02020603050405020304" pitchFamily="18" charset="0"/>
              </a:rPr>
              <a:t> </a:t>
            </a:r>
            <a:r>
              <a:rPr lang="en-US" sz="2800" b="1" dirty="0">
                <a:effectLst/>
                <a:latin typeface="Abadi" panose="020B0604020104020204" pitchFamily="34" charset="0"/>
                <a:ea typeface="Times New Roman" panose="02020603050405020304" pitchFamily="18" charset="0"/>
                <a:cs typeface="Times New Roman" panose="02020603050405020304" pitchFamily="18" charset="0"/>
              </a:rPr>
              <a:t>PHÂN TÍCH QUAN ĐIỂM</a:t>
            </a:r>
            <a:endParaRPr lang="en-US" sz="2800" dirty="0">
              <a:effectLst/>
              <a:latin typeface="Abadi" panose="020B0604020104020204" pitchFamily="34" charset="0"/>
              <a:ea typeface="Calibri" panose="020F0502020204030204" pitchFamily="34" charset="0"/>
              <a:cs typeface="Times New Roman" panose="02020603050405020304" pitchFamily="18" charset="0"/>
            </a:endParaRPr>
          </a:p>
          <a:p>
            <a:pPr marL="0" indent="0">
              <a:buNone/>
            </a:pPr>
            <a:endParaRPr lang="en-US" dirty="0"/>
          </a:p>
        </p:txBody>
      </p:sp>
      <p:pic>
        <p:nvPicPr>
          <p:cNvPr id="5" name="image65.png" descr="Logo&#10;&#10;Description automatically generated">
            <a:extLst>
              <a:ext uri="{FF2B5EF4-FFF2-40B4-BE49-F238E27FC236}">
                <a16:creationId xmlns:a16="http://schemas.microsoft.com/office/drawing/2014/main" id="{AF6D4C51-0405-3E80-EE5B-4FDAB1F1F6CE}"/>
              </a:ext>
            </a:extLst>
          </p:cNvPr>
          <p:cNvPicPr/>
          <p:nvPr/>
        </p:nvPicPr>
        <p:blipFill>
          <a:blip r:embed="rId2"/>
          <a:srcRect/>
          <a:stretch>
            <a:fillRect/>
          </a:stretch>
        </p:blipFill>
        <p:spPr>
          <a:xfrm>
            <a:off x="10219459" y="124690"/>
            <a:ext cx="1672937" cy="1298777"/>
          </a:xfrm>
          <a:prstGeom prst="rect">
            <a:avLst/>
          </a:prstGeom>
          <a:ln/>
        </p:spPr>
      </p:pic>
      <p:sp>
        <p:nvSpPr>
          <p:cNvPr id="7" name="TextBox 6">
            <a:extLst>
              <a:ext uri="{FF2B5EF4-FFF2-40B4-BE49-F238E27FC236}">
                <a16:creationId xmlns:a16="http://schemas.microsoft.com/office/drawing/2014/main" id="{5C4D899D-1338-CA65-7D64-19DFD92F650C}"/>
              </a:ext>
            </a:extLst>
          </p:cNvPr>
          <p:cNvSpPr txBox="1"/>
          <p:nvPr/>
        </p:nvSpPr>
        <p:spPr>
          <a:xfrm>
            <a:off x="0" y="235885"/>
            <a:ext cx="6096000" cy="1504514"/>
          </a:xfrm>
          <a:prstGeom prst="rect">
            <a:avLst/>
          </a:prstGeom>
          <a:noFill/>
        </p:spPr>
        <p:txBody>
          <a:bodyPr wrap="square">
            <a:spAutoFit/>
          </a:bodyPr>
          <a:lstStyle/>
          <a:p>
            <a:pPr algn="ctr">
              <a:spcAft>
                <a:spcPts val="800"/>
              </a:spcAft>
            </a:pPr>
            <a:r>
              <a:rPr lang="vi-VN" sz="1600" b="1" dirty="0">
                <a:effectLst/>
                <a:latin typeface="Lato" panose="020F0502020204030203" pitchFamily="34" charset="0"/>
                <a:ea typeface="Lato" panose="020F0502020204030203" pitchFamily="34" charset="0"/>
                <a:cs typeface="Lato" panose="020F0502020204030203" pitchFamily="34" charset="0"/>
              </a:rPr>
              <a:t>TRƯỜNG ĐẠI HỌC SƯ PHẠM KỸ THUẬT TP. HỒ CHÍ MINH</a:t>
            </a:r>
            <a:endParaRPr lang="en-US" sz="1600" b="1" dirty="0">
              <a:effectLst/>
              <a:latin typeface="Abadi" panose="020B0604020104020204" pitchFamily="34" charset="0"/>
              <a:ea typeface="Lato" panose="020F0502020204030203" pitchFamily="34" charset="0"/>
              <a:cs typeface="Lato" panose="020F0502020204030203" pitchFamily="34" charset="0"/>
            </a:endParaRPr>
          </a:p>
          <a:p>
            <a:pPr algn="ctr">
              <a:spcAft>
                <a:spcPts val="800"/>
              </a:spcAft>
            </a:pPr>
            <a:r>
              <a:rPr lang="vi-VN" sz="1600" b="1" dirty="0">
                <a:effectLst/>
                <a:latin typeface="Lato" panose="020F0502020204030203" pitchFamily="34" charset="0"/>
                <a:ea typeface="Lato" panose="020F0502020204030203" pitchFamily="34" charset="0"/>
                <a:cs typeface="Lato" panose="020F0502020204030203" pitchFamily="34" charset="0"/>
              </a:rPr>
              <a:t>KHOA CÔNG NGHỆ THÔNG TIN</a:t>
            </a:r>
            <a:endParaRPr lang="en-US" sz="1600" b="1" dirty="0">
              <a:effectLst/>
              <a:latin typeface="Abadi" panose="020B0604020104020204" pitchFamily="34" charset="0"/>
              <a:ea typeface="Lato" panose="020F0502020204030203" pitchFamily="34" charset="0"/>
              <a:cs typeface="Lato" panose="020F0502020204030203" pitchFamily="34" charset="0"/>
            </a:endParaRPr>
          </a:p>
          <a:p>
            <a:pPr algn="ctr">
              <a:spcAft>
                <a:spcPts val="800"/>
              </a:spcAft>
            </a:pPr>
            <a:r>
              <a:rPr lang="vi-VN" sz="1600" b="1" dirty="0">
                <a:effectLst/>
                <a:latin typeface="Lato" panose="020F0502020204030203" pitchFamily="34" charset="0"/>
                <a:ea typeface="Lato" panose="020F0502020204030203" pitchFamily="34" charset="0"/>
                <a:cs typeface="Lato" panose="020F0502020204030203" pitchFamily="34" charset="0"/>
              </a:rPr>
              <a:t>BỘ MÔN </a:t>
            </a:r>
            <a:r>
              <a:rPr lang="en-US" sz="1600" b="1" dirty="0">
                <a:effectLst/>
                <a:latin typeface="Abadi" panose="020B0604020104020204" pitchFamily="34" charset="0"/>
                <a:ea typeface="Lato" panose="020F0502020204030203" pitchFamily="34" charset="0"/>
                <a:cs typeface="Lato" panose="020F0502020204030203" pitchFamily="34" charset="0"/>
              </a:rPr>
              <a:t>KỸ THUẬT DỮ LIỆU</a:t>
            </a:r>
          </a:p>
          <a:p>
            <a:pPr algn="ctr">
              <a:lnSpc>
                <a:spcPct val="150000"/>
              </a:lnSpc>
              <a:spcAft>
                <a:spcPts val="800"/>
              </a:spcAft>
            </a:pPr>
            <a:r>
              <a:rPr lang="vi-V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76B2D0A9-24C8-F17C-D904-A7DD3FF78691}"/>
              </a:ext>
            </a:extLst>
          </p:cNvPr>
          <p:cNvSpPr txBox="1"/>
          <p:nvPr/>
        </p:nvSpPr>
        <p:spPr>
          <a:xfrm>
            <a:off x="8544791" y="4636214"/>
            <a:ext cx="3647209" cy="1764586"/>
          </a:xfrm>
          <a:prstGeom prst="rect">
            <a:avLst/>
          </a:prstGeom>
          <a:noFill/>
        </p:spPr>
        <p:txBody>
          <a:bodyPr wrap="square" rtlCol="0">
            <a:spAutoFit/>
          </a:bodyPr>
          <a:lstStyle/>
          <a:p>
            <a:pPr>
              <a:spcAft>
                <a:spcPts val="800"/>
              </a:spcAft>
            </a:pPr>
            <a:r>
              <a:rPr lang="en-US" sz="1600" dirty="0">
                <a:effectLst/>
                <a:latin typeface="Abadi" panose="020B0604020104020204" pitchFamily="34" charset="0"/>
                <a:ea typeface="Times New Roman" panose="02020603050405020304" pitchFamily="18" charset="0"/>
                <a:cs typeface="Times New Roman" panose="02020603050405020304" pitchFamily="18" charset="0"/>
              </a:rPr>
              <a:t>GVHD: </a:t>
            </a:r>
            <a:r>
              <a:rPr lang="en-US" sz="1600" dirty="0" err="1">
                <a:effectLst/>
                <a:latin typeface="Abadi" panose="020B0604020104020204" pitchFamily="34" charset="0"/>
                <a:ea typeface="Times New Roman" panose="02020603050405020304" pitchFamily="18" charset="0"/>
                <a:cs typeface="Times New Roman" panose="02020603050405020304" pitchFamily="18" charset="0"/>
              </a:rPr>
              <a:t>ThS</a:t>
            </a:r>
            <a:r>
              <a:rPr lang="en-US" sz="1600" dirty="0">
                <a:effectLst/>
                <a:latin typeface="Abadi" panose="020B0604020104020204" pitchFamily="34" charset="0"/>
                <a:ea typeface="Times New Roman" panose="02020603050405020304" pitchFamily="18" charset="0"/>
                <a:cs typeface="Times New Roman" panose="02020603050405020304" pitchFamily="18" charset="0"/>
              </a:rPr>
              <a:t>. QUÁCH ĐÌNH HOÀNG</a:t>
            </a:r>
            <a:endParaRPr lang="en-US" sz="1600" dirty="0">
              <a:latin typeface="Abadi" panose="020B0604020104020204" pitchFamily="34" charset="0"/>
              <a:ea typeface="Calibri" panose="020F0502020204030204" pitchFamily="34" charset="0"/>
              <a:cs typeface="Times New Roman" panose="02020603050405020304" pitchFamily="18" charset="0"/>
            </a:endParaRPr>
          </a:p>
          <a:p>
            <a:pPr>
              <a:spcAft>
                <a:spcPts val="800"/>
              </a:spcAft>
            </a:pPr>
            <a:r>
              <a:rPr lang="en-US" sz="1600" dirty="0">
                <a:effectLst/>
                <a:latin typeface="Abadi" panose="020B0604020104020204" pitchFamily="34" charset="0"/>
                <a:ea typeface="Calibri" panose="020F0502020204030204" pitchFamily="34" charset="0"/>
                <a:cs typeface="Times New Roman" panose="02020603050405020304" pitchFamily="18" charset="0"/>
              </a:rPr>
              <a:t>S</a:t>
            </a:r>
            <a:r>
              <a:rPr lang="en-US" sz="1600" dirty="0">
                <a:latin typeface="Abadi" panose="020B0604020104020204" pitchFamily="34" charset="0"/>
                <a:ea typeface="Calibri" panose="020F0502020204030204" pitchFamily="34" charset="0"/>
                <a:cs typeface="Times New Roman" panose="02020603050405020304" pitchFamily="18" charset="0"/>
              </a:rPr>
              <a:t>VTH: </a:t>
            </a:r>
            <a:endParaRPr lang="en-US" sz="1600" dirty="0">
              <a:effectLst/>
              <a:latin typeface="Abadi" panose="020B0604020104020204" pitchFamily="34" charset="0"/>
              <a:ea typeface="Times New Roman" panose="02020603050405020304" pitchFamily="18" charset="0"/>
              <a:cs typeface="Times New Roman" panose="02020603050405020304" pitchFamily="18" charset="0"/>
            </a:endParaRPr>
          </a:p>
          <a:p>
            <a:pPr>
              <a:spcAft>
                <a:spcPts val="800"/>
              </a:spcAft>
            </a:pPr>
            <a:r>
              <a:rPr lang="en-US" sz="1600" dirty="0">
                <a:effectLst/>
                <a:latin typeface="Abadi" panose="020B0604020104020204" pitchFamily="34" charset="0"/>
                <a:ea typeface="Times New Roman" panose="02020603050405020304" pitchFamily="18" charset="0"/>
                <a:cs typeface="Times New Roman" panose="02020603050405020304" pitchFamily="18" charset="0"/>
              </a:rPr>
              <a:t>NGUYỄN THỊ MỸ LINH 	19133032</a:t>
            </a:r>
            <a:endParaRPr lang="en-US" sz="1600" dirty="0">
              <a:effectLst/>
              <a:latin typeface="Abadi" panose="020B0604020104020204" pitchFamily="34" charset="0"/>
              <a:ea typeface="Calibri" panose="020F0502020204030204" pitchFamily="34" charset="0"/>
              <a:cs typeface="Times New Roman" panose="02020603050405020304" pitchFamily="18" charset="0"/>
            </a:endParaRPr>
          </a:p>
          <a:p>
            <a:pPr>
              <a:spcAft>
                <a:spcPts val="800"/>
              </a:spcAft>
            </a:pPr>
            <a:r>
              <a:rPr lang="en-US" sz="1600" dirty="0">
                <a:effectLst/>
                <a:latin typeface="Abadi" panose="020B0604020104020204" pitchFamily="34" charset="0"/>
                <a:ea typeface="Times New Roman" panose="02020603050405020304" pitchFamily="18" charset="0"/>
                <a:cs typeface="Times New Roman" panose="02020603050405020304" pitchFamily="18" charset="0"/>
              </a:rPr>
              <a:t>VÕ THỊ NGỌC THẮM 		19133051</a:t>
            </a:r>
            <a:endParaRPr lang="en-US" sz="1600" dirty="0">
              <a:effectLst/>
              <a:latin typeface="Abadi" panose="020B0604020104020204" pitchFamily="34" charset="0"/>
              <a:ea typeface="Calibri" panose="020F0502020204030204" pitchFamily="34" charset="0"/>
              <a:cs typeface="Times New Roman" panose="02020603050405020304" pitchFamily="18" charset="0"/>
            </a:endParaRPr>
          </a:p>
          <a:p>
            <a:endParaRPr lang="en-US" dirty="0"/>
          </a:p>
        </p:txBody>
      </p:sp>
      <p:sp>
        <p:nvSpPr>
          <p:cNvPr id="11" name="Slide Number Placeholder 10">
            <a:extLst>
              <a:ext uri="{FF2B5EF4-FFF2-40B4-BE49-F238E27FC236}">
                <a16:creationId xmlns:a16="http://schemas.microsoft.com/office/drawing/2014/main" id="{C8569514-E0F4-6BA4-5084-AD7532D22198}"/>
              </a:ext>
            </a:extLst>
          </p:cNvPr>
          <p:cNvSpPr>
            <a:spLocks noGrp="1"/>
          </p:cNvSpPr>
          <p:nvPr>
            <p:ph type="sldNum" sz="quarter" idx="12"/>
          </p:nvPr>
        </p:nvSpPr>
        <p:spPr/>
        <p:txBody>
          <a:bodyPr/>
          <a:lstStyle/>
          <a:p>
            <a:fld id="{F6E0BA86-92C1-498B-AE56-53764A3587A5}" type="slidenum">
              <a:rPr lang="en-US" smtClean="0"/>
              <a:t>1</a:t>
            </a:fld>
            <a:endParaRPr lang="en-US"/>
          </a:p>
        </p:txBody>
      </p:sp>
    </p:spTree>
    <p:extLst>
      <p:ext uri="{BB962C8B-B14F-4D97-AF65-F5344CB8AC3E}">
        <p14:creationId xmlns:p14="http://schemas.microsoft.com/office/powerpoint/2010/main" val="1920651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EA3-E379-60A4-C48E-54022021A0E5}"/>
              </a:ext>
            </a:extLst>
          </p:cNvPr>
          <p:cNvSpPr>
            <a:spLocks noGrp="1"/>
          </p:cNvSpPr>
          <p:nvPr>
            <p:ph type="title"/>
          </p:nvPr>
        </p:nvSpPr>
        <p:spPr>
          <a:xfrm>
            <a:off x="641327" y="523613"/>
            <a:ext cx="10799064" cy="964181"/>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solidFill>
                  <a:srgbClr val="000000"/>
                </a:solidFill>
                <a:effectLst/>
                <a:latin typeface="VnNimbusRomanNo9L-Bold"/>
                <a:ea typeface="Calibri" panose="020F0502020204030204" pitchFamily="34" charset="0"/>
                <a:cs typeface="Times New Roman" panose="02020603050405020304" pitchFamily="18" charset="0"/>
              </a:rPr>
              <a:t>2. XÂY DỰNG MÔ HÌNH PHÂN TÍCH CẢM XÚC VÀ QUAN ĐIỂM</a:t>
            </a:r>
            <a:endParaRPr lang="en-US" dirty="0"/>
          </a:p>
        </p:txBody>
      </p:sp>
      <p:sp>
        <p:nvSpPr>
          <p:cNvPr id="3" name="Content Placeholder 2">
            <a:extLst>
              <a:ext uri="{FF2B5EF4-FFF2-40B4-BE49-F238E27FC236}">
                <a16:creationId xmlns:a16="http://schemas.microsoft.com/office/drawing/2014/main" id="{50CE60C2-A317-F66A-8E0D-62621E77040C}"/>
              </a:ext>
            </a:extLst>
          </p:cNvPr>
          <p:cNvSpPr>
            <a:spLocks noGrp="1"/>
          </p:cNvSpPr>
          <p:nvPr>
            <p:ph idx="1"/>
          </p:nvPr>
        </p:nvSpPr>
        <p:spPr>
          <a:xfrm>
            <a:off x="523009" y="2103862"/>
            <a:ext cx="6906491" cy="4328111"/>
          </a:xfrm>
        </p:spPr>
        <p:txBody>
          <a:bodyPr>
            <a:normAutofit/>
          </a:bodyPr>
          <a:lstStyle/>
          <a:p>
            <a:pPr>
              <a:buFont typeface="Wingdings" panose="05000000000000000000" pitchFamily="2" charset="2"/>
              <a:buChar char="q"/>
            </a:pPr>
            <a:r>
              <a:rPr lang="vi-VN" sz="2400" dirty="0"/>
              <a:t>DỮ LIỆU</a:t>
            </a:r>
          </a:p>
          <a:p>
            <a:r>
              <a:rPr lang="en-US" sz="2200" dirty="0" err="1"/>
              <a:t>Kaggel</a:t>
            </a:r>
            <a:r>
              <a:rPr lang="en-US" sz="2200" dirty="0"/>
              <a:t>: </a:t>
            </a:r>
            <a:r>
              <a:rPr lang="vi-VN" sz="2200" dirty="0"/>
              <a:t>https://www.kaggle.com/datasets/linhlpv/vietnamese-sentiment-analyst</a:t>
            </a:r>
          </a:p>
          <a:p>
            <a:r>
              <a:rPr lang="vi-VN" sz="2200" dirty="0"/>
              <a:t>Và crawl th</a:t>
            </a:r>
            <a:r>
              <a:rPr lang="en-US" sz="2200" dirty="0"/>
              <a:t>ê</a:t>
            </a:r>
            <a:r>
              <a:rPr lang="vi-VN" sz="2200" dirty="0"/>
              <a:t>m trên trang foody.vn</a:t>
            </a:r>
          </a:p>
          <a:p>
            <a:r>
              <a:rPr lang="vi-VN" sz="2200" dirty="0"/>
              <a:t>Tập dữ gồm có 37373 dòng gồm các cột:</a:t>
            </a:r>
          </a:p>
          <a:p>
            <a:pPr marL="228600" lvl="1" indent="0">
              <a:buNone/>
            </a:pPr>
            <a:r>
              <a:rPr lang="vi-VN" dirty="0"/>
              <a:t>- comment: nhận xét của người dùng</a:t>
            </a:r>
          </a:p>
          <a:p>
            <a:pPr marL="228600" lvl="1" indent="0">
              <a:buNone/>
            </a:pPr>
            <a:r>
              <a:rPr lang="vi-VN" dirty="0"/>
              <a:t>- sentiment: cảm xúc của người dùng dành cho sản phẩm với 3 mất độ positive, neutral và negative</a:t>
            </a:r>
          </a:p>
          <a:p>
            <a:pPr lvl="1">
              <a:buFontTx/>
              <a:buChar char="-"/>
            </a:pPr>
            <a:r>
              <a:rPr lang="vi-VN" dirty="0"/>
              <a:t>rate: xếp hạng của người dùng trên thang điểm 5</a:t>
            </a:r>
          </a:p>
          <a:p>
            <a:endParaRPr lang="en-US" dirty="0"/>
          </a:p>
        </p:txBody>
      </p:sp>
      <p:pic>
        <p:nvPicPr>
          <p:cNvPr id="4" name="Picture 3" descr="Text&#10;&#10;Description automatically generated">
            <a:extLst>
              <a:ext uri="{FF2B5EF4-FFF2-40B4-BE49-F238E27FC236}">
                <a16:creationId xmlns:a16="http://schemas.microsoft.com/office/drawing/2014/main" id="{99C16469-7C0D-178C-7EAD-5924EC5D33EA}"/>
              </a:ext>
            </a:extLst>
          </p:cNvPr>
          <p:cNvPicPr>
            <a:picLocks noChangeAspect="1"/>
          </p:cNvPicPr>
          <p:nvPr/>
        </p:nvPicPr>
        <p:blipFill>
          <a:blip r:embed="rId2"/>
          <a:stretch>
            <a:fillRect/>
          </a:stretch>
        </p:blipFill>
        <p:spPr>
          <a:xfrm>
            <a:off x="7607031" y="2103862"/>
            <a:ext cx="4061960" cy="3246354"/>
          </a:xfrm>
          <a:prstGeom prst="rect">
            <a:avLst/>
          </a:prstGeom>
        </p:spPr>
      </p:pic>
      <p:sp>
        <p:nvSpPr>
          <p:cNvPr id="6" name="TextBox 5">
            <a:extLst>
              <a:ext uri="{FF2B5EF4-FFF2-40B4-BE49-F238E27FC236}">
                <a16:creationId xmlns:a16="http://schemas.microsoft.com/office/drawing/2014/main" id="{A61081E4-C452-8B29-7584-E9DC6AF19093}"/>
              </a:ext>
            </a:extLst>
          </p:cNvPr>
          <p:cNvSpPr txBox="1"/>
          <p:nvPr/>
        </p:nvSpPr>
        <p:spPr>
          <a:xfrm>
            <a:off x="8858865" y="5557623"/>
            <a:ext cx="1731564" cy="307777"/>
          </a:xfrm>
          <a:prstGeom prst="rect">
            <a:avLst/>
          </a:prstGeom>
          <a:noFill/>
        </p:spPr>
        <p:txBody>
          <a:bodyPr wrap="none" rtlCol="0">
            <a:spAutoFit/>
          </a:bodyPr>
          <a:lstStyle/>
          <a:p>
            <a:r>
              <a:rPr lang="en-US" sz="1400" dirty="0" err="1"/>
              <a:t>Thông</a:t>
            </a:r>
            <a:r>
              <a:rPr lang="en-US" sz="1400" dirty="0"/>
              <a:t> tin </a:t>
            </a:r>
            <a:r>
              <a:rPr lang="en-US" sz="1400" dirty="0" err="1"/>
              <a:t>tập</a:t>
            </a:r>
            <a:r>
              <a:rPr lang="en-US" sz="1400" dirty="0"/>
              <a:t> </a:t>
            </a:r>
            <a:r>
              <a:rPr lang="en-US" sz="1400" dirty="0" err="1"/>
              <a:t>dữ</a:t>
            </a:r>
            <a:r>
              <a:rPr lang="en-US" sz="1400" dirty="0"/>
              <a:t> </a:t>
            </a:r>
            <a:r>
              <a:rPr lang="en-US" sz="1400" dirty="0" err="1"/>
              <a:t>liệu</a:t>
            </a:r>
            <a:endParaRPr lang="en-US" sz="1400" dirty="0"/>
          </a:p>
        </p:txBody>
      </p:sp>
      <p:sp>
        <p:nvSpPr>
          <p:cNvPr id="10" name="Slide Number Placeholder 9">
            <a:extLst>
              <a:ext uri="{FF2B5EF4-FFF2-40B4-BE49-F238E27FC236}">
                <a16:creationId xmlns:a16="http://schemas.microsoft.com/office/drawing/2014/main" id="{A4AE0727-860D-697B-4520-08C619C0B76F}"/>
              </a:ext>
            </a:extLst>
          </p:cNvPr>
          <p:cNvSpPr>
            <a:spLocks noGrp="1"/>
          </p:cNvSpPr>
          <p:nvPr>
            <p:ph type="sldNum" sz="quarter" idx="12"/>
          </p:nvPr>
        </p:nvSpPr>
        <p:spPr/>
        <p:txBody>
          <a:bodyPr/>
          <a:lstStyle/>
          <a:p>
            <a:fld id="{F6E0BA86-92C1-498B-AE56-53764A3587A5}" type="slidenum">
              <a:rPr lang="en-US" smtClean="0"/>
              <a:t>10</a:t>
            </a:fld>
            <a:endParaRPr lang="en-US"/>
          </a:p>
        </p:txBody>
      </p:sp>
    </p:spTree>
    <p:extLst>
      <p:ext uri="{BB962C8B-B14F-4D97-AF65-F5344CB8AC3E}">
        <p14:creationId xmlns:p14="http://schemas.microsoft.com/office/powerpoint/2010/main" val="64799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EA3-E379-60A4-C48E-54022021A0E5}"/>
              </a:ext>
            </a:extLst>
          </p:cNvPr>
          <p:cNvSpPr>
            <a:spLocks noGrp="1"/>
          </p:cNvSpPr>
          <p:nvPr>
            <p:ph type="title"/>
          </p:nvPr>
        </p:nvSpPr>
        <p:spPr>
          <a:xfrm>
            <a:off x="641327" y="523613"/>
            <a:ext cx="10799064" cy="964181"/>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solidFill>
                  <a:srgbClr val="000000"/>
                </a:solidFill>
                <a:effectLst/>
                <a:latin typeface="VnNimbusRomanNo9L-Bold"/>
                <a:ea typeface="Calibri" panose="020F0502020204030204" pitchFamily="34" charset="0"/>
                <a:cs typeface="Times New Roman" panose="02020603050405020304" pitchFamily="18" charset="0"/>
              </a:rPr>
              <a:t>2. XÂY DỰNG MÔ HÌNH PHÂN TÍCH CẢM XÚC VÀ QUAN ĐIỂM</a:t>
            </a:r>
            <a:endParaRPr lang="en-US" dirty="0"/>
          </a:p>
        </p:txBody>
      </p:sp>
      <p:sp>
        <p:nvSpPr>
          <p:cNvPr id="3" name="Content Placeholder 2">
            <a:extLst>
              <a:ext uri="{FF2B5EF4-FFF2-40B4-BE49-F238E27FC236}">
                <a16:creationId xmlns:a16="http://schemas.microsoft.com/office/drawing/2014/main" id="{50CE60C2-A317-F66A-8E0D-62621E77040C}"/>
              </a:ext>
            </a:extLst>
          </p:cNvPr>
          <p:cNvSpPr>
            <a:spLocks noGrp="1"/>
          </p:cNvSpPr>
          <p:nvPr>
            <p:ph idx="1"/>
          </p:nvPr>
        </p:nvSpPr>
        <p:spPr>
          <a:xfrm>
            <a:off x="932289" y="1881873"/>
            <a:ext cx="7658981" cy="4592782"/>
          </a:xfrm>
        </p:spPr>
        <p:txBody>
          <a:bodyPr>
            <a:normAutofit/>
          </a:bodyPr>
          <a:lstStyle/>
          <a:p>
            <a:pPr>
              <a:buFont typeface="Wingdings" panose="05000000000000000000" pitchFamily="2" charset="2"/>
              <a:buChar char="q"/>
            </a:pPr>
            <a:r>
              <a:rPr lang="en-US" dirty="0"/>
              <a:t> </a:t>
            </a:r>
            <a:r>
              <a:rPr lang="en-US" sz="2800" b="1" dirty="0" err="1"/>
              <a:t>Tiền</a:t>
            </a:r>
            <a:r>
              <a:rPr lang="en-US" sz="2800" b="1" dirty="0"/>
              <a:t> </a:t>
            </a:r>
            <a:r>
              <a:rPr lang="en-US" sz="2800" b="1" dirty="0" err="1"/>
              <a:t>xử</a:t>
            </a:r>
            <a:r>
              <a:rPr lang="en-US" sz="2800" b="1" dirty="0"/>
              <a:t> </a:t>
            </a:r>
            <a:r>
              <a:rPr lang="en-US" sz="2800" b="1" dirty="0" err="1"/>
              <a:t>lý</a:t>
            </a:r>
            <a:r>
              <a:rPr lang="en-US" sz="2800" b="1" dirty="0"/>
              <a:t> </a:t>
            </a:r>
            <a:r>
              <a:rPr lang="en-US" sz="2800" b="1" dirty="0" err="1"/>
              <a:t>dữ</a:t>
            </a:r>
            <a:r>
              <a:rPr lang="en-US" sz="2800" b="1" dirty="0"/>
              <a:t> </a:t>
            </a:r>
            <a:r>
              <a:rPr lang="en-US" sz="2800" b="1" dirty="0" err="1"/>
              <a:t>liệu</a:t>
            </a:r>
            <a:endParaRPr lang="vi-VN" sz="2800" b="1" dirty="0"/>
          </a:p>
          <a:p>
            <a:r>
              <a:rPr lang="en-US" sz="2400" dirty="0">
                <a:effectLst/>
                <a:latin typeface="Abadi" panose="020B0604020104020204" pitchFamily="34" charset="0"/>
                <a:ea typeface="Calibri" panose="020F0502020204030204" pitchFamily="34" charset="0"/>
                <a:cs typeface="Times New Roman" panose="02020603050405020304" pitchFamily="18" charset="0"/>
              </a:rPr>
              <a:t>training data, validation data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và</a:t>
            </a:r>
            <a:r>
              <a:rPr lang="en-US" sz="2400" dirty="0">
                <a:effectLst/>
                <a:latin typeface="Abadi" panose="020B0604020104020204" pitchFamily="34" charset="0"/>
                <a:ea typeface="Calibri" panose="020F0502020204030204" pitchFamily="34" charset="0"/>
                <a:cs typeface="Times New Roman" panose="02020603050405020304" pitchFamily="18" charset="0"/>
              </a:rPr>
              <a:t> test data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với</a:t>
            </a:r>
            <a:r>
              <a:rPr lang="en-US" sz="2400" dirty="0">
                <a:effectLst/>
                <a:latin typeface="Abadi" panose="020B0604020104020204" pitchFamily="34" charset="0"/>
                <a:ea typeface="Calibri" panose="020F0502020204030204" pitchFamily="34" charset="0"/>
                <a:cs typeface="Times New Roman" panose="02020603050405020304" pitchFamily="18" charset="0"/>
              </a:rPr>
              <a:t>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tỉ</a:t>
            </a:r>
            <a:r>
              <a:rPr lang="en-US" sz="2400" dirty="0">
                <a:effectLst/>
                <a:latin typeface="Abadi" panose="020B0604020104020204" pitchFamily="34" charset="0"/>
                <a:ea typeface="Calibri" panose="020F0502020204030204" pitchFamily="34" charset="0"/>
                <a:cs typeface="Times New Roman" panose="02020603050405020304" pitchFamily="18" charset="0"/>
              </a:rPr>
              <a:t>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lệ</a:t>
            </a:r>
            <a:r>
              <a:rPr lang="en-US" sz="2400" dirty="0">
                <a:effectLst/>
                <a:latin typeface="Abadi" panose="020B0604020104020204" pitchFamily="34" charset="0"/>
                <a:ea typeface="Calibri" panose="020F0502020204030204" pitchFamily="34" charset="0"/>
                <a:cs typeface="Times New Roman" panose="02020603050405020304" pitchFamily="18" charset="0"/>
              </a:rPr>
              <a:t> 7:2:1</a:t>
            </a:r>
          </a:p>
          <a:p>
            <a:endParaRPr lang="en-US" dirty="0"/>
          </a:p>
        </p:txBody>
      </p:sp>
      <p:pic>
        <p:nvPicPr>
          <p:cNvPr id="5" name="Picture 4">
            <a:extLst>
              <a:ext uri="{FF2B5EF4-FFF2-40B4-BE49-F238E27FC236}">
                <a16:creationId xmlns:a16="http://schemas.microsoft.com/office/drawing/2014/main" id="{48F25373-8429-D144-348F-B9B6B95B93B7}"/>
              </a:ext>
            </a:extLst>
          </p:cNvPr>
          <p:cNvPicPr>
            <a:picLocks noChangeAspect="1"/>
          </p:cNvPicPr>
          <p:nvPr/>
        </p:nvPicPr>
        <p:blipFill>
          <a:blip r:embed="rId2"/>
          <a:stretch>
            <a:fillRect/>
          </a:stretch>
        </p:blipFill>
        <p:spPr>
          <a:xfrm>
            <a:off x="2635572" y="3429000"/>
            <a:ext cx="6376182" cy="2240280"/>
          </a:xfrm>
          <a:prstGeom prst="rect">
            <a:avLst/>
          </a:prstGeom>
        </p:spPr>
      </p:pic>
      <p:sp>
        <p:nvSpPr>
          <p:cNvPr id="9" name="Slide Number Placeholder 8">
            <a:extLst>
              <a:ext uri="{FF2B5EF4-FFF2-40B4-BE49-F238E27FC236}">
                <a16:creationId xmlns:a16="http://schemas.microsoft.com/office/drawing/2014/main" id="{AA9152A6-421D-C730-BE76-64E6969853AD}"/>
              </a:ext>
            </a:extLst>
          </p:cNvPr>
          <p:cNvSpPr>
            <a:spLocks noGrp="1"/>
          </p:cNvSpPr>
          <p:nvPr>
            <p:ph type="sldNum" sz="quarter" idx="12"/>
          </p:nvPr>
        </p:nvSpPr>
        <p:spPr/>
        <p:txBody>
          <a:bodyPr/>
          <a:lstStyle/>
          <a:p>
            <a:fld id="{F6E0BA86-92C1-498B-AE56-53764A3587A5}" type="slidenum">
              <a:rPr lang="en-US" smtClean="0"/>
              <a:t>11</a:t>
            </a:fld>
            <a:endParaRPr lang="en-US"/>
          </a:p>
        </p:txBody>
      </p:sp>
    </p:spTree>
    <p:extLst>
      <p:ext uri="{BB962C8B-B14F-4D97-AF65-F5344CB8AC3E}">
        <p14:creationId xmlns:p14="http://schemas.microsoft.com/office/powerpoint/2010/main" val="140128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EA3-E379-60A4-C48E-54022021A0E5}"/>
              </a:ext>
            </a:extLst>
          </p:cNvPr>
          <p:cNvSpPr>
            <a:spLocks noGrp="1"/>
          </p:cNvSpPr>
          <p:nvPr>
            <p:ph type="title"/>
          </p:nvPr>
        </p:nvSpPr>
        <p:spPr>
          <a:xfrm>
            <a:off x="641327" y="523613"/>
            <a:ext cx="10799064" cy="964181"/>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solidFill>
                  <a:srgbClr val="000000"/>
                </a:solidFill>
                <a:effectLst/>
                <a:latin typeface="VnNimbusRomanNo9L-Bold"/>
                <a:ea typeface="Calibri" panose="020F0502020204030204" pitchFamily="34" charset="0"/>
                <a:cs typeface="Times New Roman" panose="02020603050405020304" pitchFamily="18" charset="0"/>
              </a:rPr>
              <a:t>2. XÂY DỰNG MÔ HÌNH PHÂN TÍCH CẢM XÚC VÀ QUAN ĐIỂM</a:t>
            </a:r>
            <a:endParaRPr lang="en-US" dirty="0"/>
          </a:p>
        </p:txBody>
      </p:sp>
      <p:sp>
        <p:nvSpPr>
          <p:cNvPr id="3" name="Content Placeholder 2">
            <a:extLst>
              <a:ext uri="{FF2B5EF4-FFF2-40B4-BE49-F238E27FC236}">
                <a16:creationId xmlns:a16="http://schemas.microsoft.com/office/drawing/2014/main" id="{50CE60C2-A317-F66A-8E0D-62621E77040C}"/>
              </a:ext>
            </a:extLst>
          </p:cNvPr>
          <p:cNvSpPr>
            <a:spLocks noGrp="1"/>
          </p:cNvSpPr>
          <p:nvPr>
            <p:ph idx="1"/>
          </p:nvPr>
        </p:nvSpPr>
        <p:spPr>
          <a:xfrm>
            <a:off x="641327" y="1741605"/>
            <a:ext cx="7658981" cy="4592782"/>
          </a:xfrm>
        </p:spPr>
        <p:txBody>
          <a:bodyPr>
            <a:normAutofit/>
          </a:bodyPr>
          <a:lstStyle/>
          <a:p>
            <a:pPr>
              <a:buFont typeface="Wingdings" panose="05000000000000000000" pitchFamily="2" charset="2"/>
              <a:buChar char="q"/>
            </a:pPr>
            <a:r>
              <a:rPr lang="en-US" sz="2400" dirty="0"/>
              <a:t> </a:t>
            </a:r>
            <a:r>
              <a:rPr lang="en-US" sz="2400" b="1" dirty="0" err="1"/>
              <a:t>Tiền</a:t>
            </a:r>
            <a:r>
              <a:rPr lang="en-US" sz="2400" b="1" dirty="0"/>
              <a:t> </a:t>
            </a:r>
            <a:r>
              <a:rPr lang="en-US" sz="2400" b="1" dirty="0" err="1"/>
              <a:t>xử</a:t>
            </a:r>
            <a:r>
              <a:rPr lang="en-US" sz="2400" b="1" dirty="0"/>
              <a:t> </a:t>
            </a:r>
            <a:r>
              <a:rPr lang="en-US" sz="2400" b="1" dirty="0" err="1"/>
              <a:t>lý</a:t>
            </a:r>
            <a:r>
              <a:rPr lang="en-US" sz="2400" b="1" dirty="0"/>
              <a:t> </a:t>
            </a:r>
            <a:r>
              <a:rPr lang="en-US" sz="2400" b="1" dirty="0" err="1"/>
              <a:t>dữ</a:t>
            </a:r>
            <a:r>
              <a:rPr lang="en-US" sz="2400" b="1" dirty="0"/>
              <a:t> </a:t>
            </a:r>
            <a:r>
              <a:rPr lang="en-US" sz="2400" b="1" dirty="0" err="1"/>
              <a:t>liệu</a:t>
            </a:r>
            <a:endParaRPr lang="vi-VN" sz="2400" b="1" dirty="0"/>
          </a:p>
          <a:p>
            <a:r>
              <a:rPr lang="en-US" sz="2400" dirty="0" err="1">
                <a:latin typeface="Abadi" panose="020B0604020104020204" pitchFamily="34" charset="0"/>
                <a:ea typeface="Calibri" panose="020F0502020204030204" pitchFamily="34" charset="0"/>
                <a:cs typeface="Times New Roman" panose="02020603050405020304" pitchFamily="18" charset="0"/>
              </a:rPr>
              <a:t>T</a:t>
            </a:r>
            <a:r>
              <a:rPr lang="en-US" sz="2400" dirty="0" err="1">
                <a:effectLst/>
                <a:latin typeface="Abadi" panose="020B0604020104020204" pitchFamily="34" charset="0"/>
                <a:ea typeface="Calibri" panose="020F0502020204030204" pitchFamily="34" charset="0"/>
                <a:cs typeface="Times New Roman" panose="02020603050405020304" pitchFamily="18" charset="0"/>
              </a:rPr>
              <a:t>iến</a:t>
            </a:r>
            <a:r>
              <a:rPr lang="en-US" sz="2400" dirty="0">
                <a:effectLst/>
                <a:latin typeface="Abadi" panose="020B0604020104020204" pitchFamily="34" charset="0"/>
                <a:ea typeface="Calibri" panose="020F0502020204030204" pitchFamily="34" charset="0"/>
                <a:cs typeface="Times New Roman" panose="02020603050405020304" pitchFamily="18" charset="0"/>
              </a:rPr>
              <a:t>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hành</a:t>
            </a:r>
            <a:r>
              <a:rPr lang="en-US" sz="2400" dirty="0">
                <a:effectLst/>
                <a:latin typeface="Abadi" panose="020B0604020104020204" pitchFamily="34" charset="0"/>
                <a:ea typeface="Calibri" panose="020F0502020204030204" pitchFamily="34" charset="0"/>
                <a:cs typeface="Times New Roman" panose="02020603050405020304" pitchFamily="18" charset="0"/>
              </a:rPr>
              <a:t>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tách</a:t>
            </a:r>
            <a:r>
              <a:rPr lang="en-US" sz="2400" dirty="0">
                <a:effectLst/>
                <a:latin typeface="Abadi" panose="020B0604020104020204" pitchFamily="34" charset="0"/>
                <a:ea typeface="Calibri" panose="020F0502020204030204" pitchFamily="34" charset="0"/>
                <a:cs typeface="Times New Roman" panose="02020603050405020304" pitchFamily="18" charset="0"/>
              </a:rPr>
              <a:t>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từ</a:t>
            </a:r>
            <a:r>
              <a:rPr lang="en-US" sz="2400" dirty="0">
                <a:effectLst/>
                <a:latin typeface="Abadi" panose="020B0604020104020204" pitchFamily="34" charset="0"/>
                <a:ea typeface="Calibri" panose="020F0502020204030204" pitchFamily="34" charset="0"/>
                <a:cs typeface="Times New Roman" panose="02020603050405020304" pitchFamily="18" charset="0"/>
              </a:rPr>
              <a:t>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loại</a:t>
            </a:r>
            <a:r>
              <a:rPr lang="en-US" sz="2400" dirty="0">
                <a:effectLst/>
                <a:latin typeface="Abadi" panose="020B0604020104020204" pitchFamily="34" charset="0"/>
                <a:ea typeface="Calibri" panose="020F0502020204030204" pitchFamily="34" charset="0"/>
                <a:cs typeface="Times New Roman" panose="02020603050405020304" pitchFamily="18" charset="0"/>
              </a:rPr>
              <a:t>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bỏ</a:t>
            </a:r>
            <a:r>
              <a:rPr lang="en-US" sz="2400" dirty="0">
                <a:effectLst/>
                <a:latin typeface="Abadi" panose="020B0604020104020204" pitchFamily="34" charset="0"/>
                <a:ea typeface="Calibri" panose="020F0502020204030204" pitchFamily="34" charset="0"/>
                <a:cs typeface="Times New Roman" panose="02020603050405020304" pitchFamily="18" charset="0"/>
              </a:rPr>
              <a:t> stop word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và</a:t>
            </a:r>
            <a:r>
              <a:rPr lang="en-US" sz="2400" dirty="0">
                <a:effectLst/>
                <a:latin typeface="Abadi" panose="020B0604020104020204" pitchFamily="34" charset="0"/>
                <a:ea typeface="Calibri" panose="020F0502020204030204" pitchFamily="34" charset="0"/>
                <a:cs typeface="Times New Roman" panose="02020603050405020304" pitchFamily="18" charset="0"/>
              </a:rPr>
              <a:t>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dấu</a:t>
            </a:r>
            <a:r>
              <a:rPr lang="en-US" sz="2400" dirty="0">
                <a:effectLst/>
                <a:latin typeface="Abadi" panose="020B0604020104020204" pitchFamily="34" charset="0"/>
                <a:ea typeface="Calibri" panose="020F0502020204030204" pitchFamily="34" charset="0"/>
                <a:cs typeface="Times New Roman" panose="02020603050405020304" pitchFamily="18" charset="0"/>
              </a:rPr>
              <a:t> </a:t>
            </a:r>
            <a:r>
              <a:rPr lang="en-US" sz="2400" dirty="0" err="1">
                <a:effectLst/>
                <a:latin typeface="Abadi" panose="020B0604020104020204" pitchFamily="34" charset="0"/>
                <a:ea typeface="Calibri" panose="020F0502020204030204" pitchFamily="34" charset="0"/>
                <a:cs typeface="Times New Roman" panose="02020603050405020304" pitchFamily="18" charset="0"/>
              </a:rPr>
              <a:t>câu</a:t>
            </a:r>
            <a:endParaRPr lang="en-US" dirty="0"/>
          </a:p>
        </p:txBody>
      </p:sp>
      <p:pic>
        <p:nvPicPr>
          <p:cNvPr id="13" name="Picture 12">
            <a:extLst>
              <a:ext uri="{FF2B5EF4-FFF2-40B4-BE49-F238E27FC236}">
                <a16:creationId xmlns:a16="http://schemas.microsoft.com/office/drawing/2014/main" id="{ED0DD24E-0286-EF0D-0118-DA135E3F31A0}"/>
              </a:ext>
            </a:extLst>
          </p:cNvPr>
          <p:cNvPicPr>
            <a:picLocks noChangeAspect="1"/>
          </p:cNvPicPr>
          <p:nvPr/>
        </p:nvPicPr>
        <p:blipFill rotWithShape="1">
          <a:blip r:embed="rId2"/>
          <a:srcRect b="11404"/>
          <a:stretch/>
        </p:blipFill>
        <p:spPr>
          <a:xfrm>
            <a:off x="1740177" y="2862433"/>
            <a:ext cx="8156375" cy="2997593"/>
          </a:xfrm>
          <a:prstGeom prst="rect">
            <a:avLst/>
          </a:prstGeom>
        </p:spPr>
      </p:pic>
      <p:sp>
        <p:nvSpPr>
          <p:cNvPr id="8" name="Slide Number Placeholder 7">
            <a:extLst>
              <a:ext uri="{FF2B5EF4-FFF2-40B4-BE49-F238E27FC236}">
                <a16:creationId xmlns:a16="http://schemas.microsoft.com/office/drawing/2014/main" id="{24C0CCA0-990F-EBD7-573B-F74D7582E74C}"/>
              </a:ext>
            </a:extLst>
          </p:cNvPr>
          <p:cNvSpPr>
            <a:spLocks noGrp="1"/>
          </p:cNvSpPr>
          <p:nvPr>
            <p:ph type="sldNum" sz="quarter" idx="12"/>
          </p:nvPr>
        </p:nvSpPr>
        <p:spPr/>
        <p:txBody>
          <a:bodyPr/>
          <a:lstStyle/>
          <a:p>
            <a:fld id="{F6E0BA86-92C1-498B-AE56-53764A3587A5}" type="slidenum">
              <a:rPr lang="en-US" smtClean="0"/>
              <a:t>12</a:t>
            </a:fld>
            <a:endParaRPr lang="en-US"/>
          </a:p>
        </p:txBody>
      </p:sp>
      <p:sp>
        <p:nvSpPr>
          <p:cNvPr id="9" name="TextBox 8">
            <a:extLst>
              <a:ext uri="{FF2B5EF4-FFF2-40B4-BE49-F238E27FC236}">
                <a16:creationId xmlns:a16="http://schemas.microsoft.com/office/drawing/2014/main" id="{BAA7DA2C-8AFA-E9B2-0B9D-D64BB115BFB5}"/>
              </a:ext>
            </a:extLst>
          </p:cNvPr>
          <p:cNvSpPr txBox="1"/>
          <p:nvPr/>
        </p:nvSpPr>
        <p:spPr>
          <a:xfrm>
            <a:off x="3156155" y="6217920"/>
            <a:ext cx="760144" cy="369332"/>
          </a:xfrm>
          <a:prstGeom prst="rect">
            <a:avLst/>
          </a:prstGeom>
          <a:noFill/>
        </p:spPr>
        <p:txBody>
          <a:bodyPr wrap="none" rtlCol="0">
            <a:spAutoFit/>
          </a:bodyPr>
          <a:lstStyle/>
          <a:p>
            <a:r>
              <a:rPr lang="en-US" dirty="0" err="1"/>
              <a:t>Trước</a:t>
            </a:r>
            <a:endParaRPr lang="en-US" dirty="0"/>
          </a:p>
        </p:txBody>
      </p:sp>
      <p:sp>
        <p:nvSpPr>
          <p:cNvPr id="10" name="TextBox 9">
            <a:extLst>
              <a:ext uri="{FF2B5EF4-FFF2-40B4-BE49-F238E27FC236}">
                <a16:creationId xmlns:a16="http://schemas.microsoft.com/office/drawing/2014/main" id="{A0C66C2B-3A4E-8CA8-45A5-0A8EBCF363BC}"/>
              </a:ext>
            </a:extLst>
          </p:cNvPr>
          <p:cNvSpPr txBox="1"/>
          <p:nvPr/>
        </p:nvSpPr>
        <p:spPr>
          <a:xfrm>
            <a:off x="7615084" y="6177608"/>
            <a:ext cx="503664" cy="369332"/>
          </a:xfrm>
          <a:prstGeom prst="rect">
            <a:avLst/>
          </a:prstGeom>
          <a:noFill/>
        </p:spPr>
        <p:txBody>
          <a:bodyPr wrap="none" rtlCol="0">
            <a:spAutoFit/>
          </a:bodyPr>
          <a:lstStyle/>
          <a:p>
            <a:r>
              <a:rPr lang="en-US" dirty="0"/>
              <a:t>Sau</a:t>
            </a:r>
          </a:p>
        </p:txBody>
      </p:sp>
    </p:spTree>
    <p:extLst>
      <p:ext uri="{BB962C8B-B14F-4D97-AF65-F5344CB8AC3E}">
        <p14:creationId xmlns:p14="http://schemas.microsoft.com/office/powerpoint/2010/main" val="77602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EA3-E379-60A4-C48E-54022021A0E5}"/>
              </a:ext>
            </a:extLst>
          </p:cNvPr>
          <p:cNvSpPr>
            <a:spLocks noGrp="1"/>
          </p:cNvSpPr>
          <p:nvPr>
            <p:ph type="title"/>
          </p:nvPr>
        </p:nvSpPr>
        <p:spPr>
          <a:xfrm>
            <a:off x="641327" y="523613"/>
            <a:ext cx="10799064" cy="964181"/>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solidFill>
                  <a:srgbClr val="000000"/>
                </a:solidFill>
                <a:effectLst/>
                <a:latin typeface="VnNimbusRomanNo9L-Bold"/>
                <a:ea typeface="Calibri" panose="020F0502020204030204" pitchFamily="34" charset="0"/>
                <a:cs typeface="Times New Roman" panose="02020603050405020304" pitchFamily="18" charset="0"/>
              </a:rPr>
              <a:t>2. XÂY DỰNG MÔ HÌNH PHÂN TÍCH CẢM XÚC VÀ QUAN ĐIỂM</a:t>
            </a:r>
            <a:endParaRPr lang="en-US" dirty="0"/>
          </a:p>
        </p:txBody>
      </p:sp>
      <p:sp>
        <p:nvSpPr>
          <p:cNvPr id="3" name="Content Placeholder 2">
            <a:extLst>
              <a:ext uri="{FF2B5EF4-FFF2-40B4-BE49-F238E27FC236}">
                <a16:creationId xmlns:a16="http://schemas.microsoft.com/office/drawing/2014/main" id="{50CE60C2-A317-F66A-8E0D-62621E77040C}"/>
              </a:ext>
            </a:extLst>
          </p:cNvPr>
          <p:cNvSpPr>
            <a:spLocks noGrp="1"/>
          </p:cNvSpPr>
          <p:nvPr>
            <p:ph idx="1"/>
          </p:nvPr>
        </p:nvSpPr>
        <p:spPr>
          <a:xfrm>
            <a:off x="641327" y="1741605"/>
            <a:ext cx="7658981" cy="4592782"/>
          </a:xfrm>
        </p:spPr>
        <p:txBody>
          <a:bodyPr>
            <a:normAutofit/>
          </a:bodyPr>
          <a:lstStyle/>
          <a:p>
            <a:pPr>
              <a:buFont typeface="Wingdings" panose="05000000000000000000" pitchFamily="2" charset="2"/>
              <a:buChar char="q"/>
            </a:pPr>
            <a:r>
              <a:rPr lang="en-US" sz="2400" dirty="0"/>
              <a:t> </a:t>
            </a:r>
            <a:r>
              <a:rPr lang="vi-VN" sz="2400" b="1" dirty="0"/>
              <a:t>Vec-tơ hóa dữ liệu</a:t>
            </a:r>
          </a:p>
          <a:p>
            <a:r>
              <a:rPr lang="vi-VN" sz="2400" dirty="0">
                <a:latin typeface="Abadi" panose="020B0604020104020204" pitchFamily="34" charset="0"/>
                <a:ea typeface="Calibri" panose="020F0502020204030204" pitchFamily="34" charset="0"/>
                <a:cs typeface="Times New Roman" panose="02020603050405020304" pitchFamily="18" charset="0"/>
              </a:rPr>
              <a:t>Vec-tơ hóa các từ thành số với Tokenizer </a:t>
            </a:r>
            <a:endParaRPr lang="en-US" dirty="0"/>
          </a:p>
        </p:txBody>
      </p:sp>
      <p:pic>
        <p:nvPicPr>
          <p:cNvPr id="7" name="Picture 6">
            <a:extLst>
              <a:ext uri="{FF2B5EF4-FFF2-40B4-BE49-F238E27FC236}">
                <a16:creationId xmlns:a16="http://schemas.microsoft.com/office/drawing/2014/main" id="{381372FF-BE24-9B1F-6540-9201134A5A39}"/>
              </a:ext>
            </a:extLst>
          </p:cNvPr>
          <p:cNvPicPr>
            <a:picLocks noChangeAspect="1"/>
          </p:cNvPicPr>
          <p:nvPr/>
        </p:nvPicPr>
        <p:blipFill>
          <a:blip r:embed="rId2"/>
          <a:stretch>
            <a:fillRect/>
          </a:stretch>
        </p:blipFill>
        <p:spPr>
          <a:xfrm>
            <a:off x="6635410" y="1994539"/>
            <a:ext cx="5163299" cy="4593659"/>
          </a:xfrm>
          <a:prstGeom prst="rect">
            <a:avLst/>
          </a:prstGeom>
        </p:spPr>
      </p:pic>
      <p:pic>
        <p:nvPicPr>
          <p:cNvPr id="11" name="Picture 10">
            <a:extLst>
              <a:ext uri="{FF2B5EF4-FFF2-40B4-BE49-F238E27FC236}">
                <a16:creationId xmlns:a16="http://schemas.microsoft.com/office/drawing/2014/main" id="{EFC2A743-AEF6-375F-A5F0-AD3EE4EFFF72}"/>
              </a:ext>
            </a:extLst>
          </p:cNvPr>
          <p:cNvPicPr>
            <a:picLocks noChangeAspect="1"/>
          </p:cNvPicPr>
          <p:nvPr/>
        </p:nvPicPr>
        <p:blipFill>
          <a:blip r:embed="rId3"/>
          <a:stretch>
            <a:fillRect/>
          </a:stretch>
        </p:blipFill>
        <p:spPr>
          <a:xfrm>
            <a:off x="641327" y="2902877"/>
            <a:ext cx="4976291" cy="3955123"/>
          </a:xfrm>
          <a:prstGeom prst="rect">
            <a:avLst/>
          </a:prstGeom>
        </p:spPr>
      </p:pic>
      <p:sp>
        <p:nvSpPr>
          <p:cNvPr id="9" name="Slide Number Placeholder 8">
            <a:extLst>
              <a:ext uri="{FF2B5EF4-FFF2-40B4-BE49-F238E27FC236}">
                <a16:creationId xmlns:a16="http://schemas.microsoft.com/office/drawing/2014/main" id="{6A769070-134E-7D24-5F81-0B5E8AB10783}"/>
              </a:ext>
            </a:extLst>
          </p:cNvPr>
          <p:cNvSpPr>
            <a:spLocks noGrp="1"/>
          </p:cNvSpPr>
          <p:nvPr>
            <p:ph type="sldNum" sz="quarter" idx="12"/>
          </p:nvPr>
        </p:nvSpPr>
        <p:spPr/>
        <p:txBody>
          <a:bodyPr/>
          <a:lstStyle/>
          <a:p>
            <a:fld id="{F6E0BA86-92C1-498B-AE56-53764A3587A5}" type="slidenum">
              <a:rPr lang="en-US" smtClean="0"/>
              <a:t>13</a:t>
            </a:fld>
            <a:endParaRPr lang="en-US"/>
          </a:p>
        </p:txBody>
      </p:sp>
    </p:spTree>
    <p:extLst>
      <p:ext uri="{BB962C8B-B14F-4D97-AF65-F5344CB8AC3E}">
        <p14:creationId xmlns:p14="http://schemas.microsoft.com/office/powerpoint/2010/main" val="386278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EA3-E379-60A4-C48E-54022021A0E5}"/>
              </a:ext>
            </a:extLst>
          </p:cNvPr>
          <p:cNvSpPr>
            <a:spLocks noGrp="1"/>
          </p:cNvSpPr>
          <p:nvPr>
            <p:ph type="title"/>
          </p:nvPr>
        </p:nvSpPr>
        <p:spPr>
          <a:xfrm>
            <a:off x="641327" y="523613"/>
            <a:ext cx="10799064" cy="964181"/>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solidFill>
                  <a:srgbClr val="000000"/>
                </a:solidFill>
                <a:effectLst/>
                <a:latin typeface="VnNimbusRomanNo9L-Bold"/>
                <a:ea typeface="Calibri" panose="020F0502020204030204" pitchFamily="34" charset="0"/>
                <a:cs typeface="Times New Roman" panose="02020603050405020304" pitchFamily="18" charset="0"/>
              </a:rPr>
              <a:t>2. XÂY DỰNG MÔ HÌNH PHÂN TÍCH CẢM XÚC VÀ QUAN ĐIỂM</a:t>
            </a:r>
            <a:endParaRPr lang="en-US" dirty="0"/>
          </a:p>
        </p:txBody>
      </p:sp>
      <p:sp>
        <p:nvSpPr>
          <p:cNvPr id="3" name="Content Placeholder 2">
            <a:extLst>
              <a:ext uri="{FF2B5EF4-FFF2-40B4-BE49-F238E27FC236}">
                <a16:creationId xmlns:a16="http://schemas.microsoft.com/office/drawing/2014/main" id="{50CE60C2-A317-F66A-8E0D-62621E77040C}"/>
              </a:ext>
            </a:extLst>
          </p:cNvPr>
          <p:cNvSpPr>
            <a:spLocks noGrp="1"/>
          </p:cNvSpPr>
          <p:nvPr>
            <p:ph idx="1"/>
          </p:nvPr>
        </p:nvSpPr>
        <p:spPr>
          <a:xfrm>
            <a:off x="381572" y="1901538"/>
            <a:ext cx="5429294" cy="4592782"/>
          </a:xfrm>
        </p:spPr>
        <p:txBody>
          <a:bodyPr>
            <a:normAutofit/>
          </a:bodyPr>
          <a:lstStyle/>
          <a:p>
            <a:pPr>
              <a:buFont typeface="Wingdings" panose="05000000000000000000" pitchFamily="2" charset="2"/>
              <a:buChar char="q"/>
            </a:pPr>
            <a:r>
              <a:rPr lang="en-US" b="1" dirty="0"/>
              <a:t> </a:t>
            </a:r>
            <a:r>
              <a:rPr lang="en-US" sz="2400" b="1" dirty="0" err="1"/>
              <a:t>Mô</a:t>
            </a:r>
            <a:r>
              <a:rPr lang="en-US" sz="2400" b="1" dirty="0"/>
              <a:t> </a:t>
            </a:r>
            <a:r>
              <a:rPr lang="en-US" sz="2400" b="1" dirty="0" err="1"/>
              <a:t>hình</a:t>
            </a:r>
            <a:r>
              <a:rPr lang="en-US" sz="2400" b="1" dirty="0"/>
              <a:t> CNN</a:t>
            </a:r>
          </a:p>
          <a:p>
            <a:pPr marL="0" indent="0">
              <a:buNone/>
            </a:pPr>
            <a:r>
              <a:rPr lang="vi-VN" sz="2000" dirty="0"/>
              <a:t>- 1 lớp embedding với cách nhúng từ word2vec</a:t>
            </a:r>
          </a:p>
          <a:p>
            <a:pPr marL="0" indent="0">
              <a:buNone/>
            </a:pPr>
            <a:r>
              <a:rPr lang="vi-VN" sz="2000" dirty="0"/>
              <a:t>- 3 lớp convolutional với kích thước tang dần và xen kẽ 3 lớp poolin</a:t>
            </a:r>
            <a:r>
              <a:rPr lang="en-US" sz="2000" dirty="0"/>
              <a:t>g</a:t>
            </a:r>
            <a:endParaRPr lang="vi-VN" sz="2000" dirty="0"/>
          </a:p>
          <a:p>
            <a:pPr marL="0" indent="0">
              <a:buNone/>
            </a:pPr>
            <a:r>
              <a:rPr lang="vi-VN" sz="2000" dirty="0"/>
              <a:t>- 1 lớp flatten</a:t>
            </a:r>
          </a:p>
          <a:p>
            <a:pPr marL="0" indent="0">
              <a:buNone/>
            </a:pPr>
            <a:r>
              <a:rPr lang="vi-VN" sz="2000" dirty="0"/>
              <a:t>- 2 lớp dense xen kẽ 1 lớp dropout</a:t>
            </a:r>
          </a:p>
          <a:p>
            <a:pPr>
              <a:buFont typeface="Wingdings" panose="05000000000000000000" pitchFamily="2" charset="2"/>
              <a:buChar char="q"/>
            </a:pPr>
            <a:endParaRPr lang="vi-VN" b="1" dirty="0"/>
          </a:p>
        </p:txBody>
      </p:sp>
      <p:pic>
        <p:nvPicPr>
          <p:cNvPr id="6" name="Picture 5" descr="Table&#10;&#10;Description automatically generated">
            <a:extLst>
              <a:ext uri="{FF2B5EF4-FFF2-40B4-BE49-F238E27FC236}">
                <a16:creationId xmlns:a16="http://schemas.microsoft.com/office/drawing/2014/main" id="{F8BF41F2-5850-6764-8D7E-245558210083}"/>
              </a:ext>
            </a:extLst>
          </p:cNvPr>
          <p:cNvPicPr>
            <a:picLocks noChangeAspect="1"/>
          </p:cNvPicPr>
          <p:nvPr/>
        </p:nvPicPr>
        <p:blipFill>
          <a:blip r:embed="rId2"/>
          <a:stretch>
            <a:fillRect/>
          </a:stretch>
        </p:blipFill>
        <p:spPr>
          <a:xfrm>
            <a:off x="5810866" y="1609986"/>
            <a:ext cx="5629525" cy="5069357"/>
          </a:xfrm>
          <a:prstGeom prst="rect">
            <a:avLst/>
          </a:prstGeom>
        </p:spPr>
      </p:pic>
      <p:sp>
        <p:nvSpPr>
          <p:cNvPr id="9" name="Slide Number Placeholder 8">
            <a:extLst>
              <a:ext uri="{FF2B5EF4-FFF2-40B4-BE49-F238E27FC236}">
                <a16:creationId xmlns:a16="http://schemas.microsoft.com/office/drawing/2014/main" id="{9375A2F7-CA12-8A9D-AC48-5CBEBA7217CC}"/>
              </a:ext>
            </a:extLst>
          </p:cNvPr>
          <p:cNvSpPr>
            <a:spLocks noGrp="1"/>
          </p:cNvSpPr>
          <p:nvPr>
            <p:ph type="sldNum" sz="quarter" idx="12"/>
          </p:nvPr>
        </p:nvSpPr>
        <p:spPr/>
        <p:txBody>
          <a:bodyPr/>
          <a:lstStyle/>
          <a:p>
            <a:fld id="{F6E0BA86-92C1-498B-AE56-53764A3587A5}" type="slidenum">
              <a:rPr lang="en-US" smtClean="0"/>
              <a:t>14</a:t>
            </a:fld>
            <a:endParaRPr lang="en-US"/>
          </a:p>
        </p:txBody>
      </p:sp>
    </p:spTree>
    <p:extLst>
      <p:ext uri="{BB962C8B-B14F-4D97-AF65-F5344CB8AC3E}">
        <p14:creationId xmlns:p14="http://schemas.microsoft.com/office/powerpoint/2010/main" val="319842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EA3-E379-60A4-C48E-54022021A0E5}"/>
              </a:ext>
            </a:extLst>
          </p:cNvPr>
          <p:cNvSpPr>
            <a:spLocks noGrp="1"/>
          </p:cNvSpPr>
          <p:nvPr>
            <p:ph type="title"/>
          </p:nvPr>
        </p:nvSpPr>
        <p:spPr>
          <a:xfrm>
            <a:off x="641327" y="523613"/>
            <a:ext cx="10799064" cy="964181"/>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solidFill>
                  <a:srgbClr val="000000"/>
                </a:solidFill>
                <a:effectLst/>
                <a:latin typeface="VnNimbusRomanNo9L-Bold"/>
                <a:ea typeface="Calibri" panose="020F0502020204030204" pitchFamily="34" charset="0"/>
                <a:cs typeface="Times New Roman" panose="02020603050405020304" pitchFamily="18" charset="0"/>
              </a:rPr>
              <a:t>2. XÂY DỰNG MÔ HÌNH PHÂN TÍCH CẢM XÚC VÀ QUAN ĐIỂM</a:t>
            </a:r>
            <a:endParaRPr lang="en-US" dirty="0"/>
          </a:p>
        </p:txBody>
      </p:sp>
      <p:sp>
        <p:nvSpPr>
          <p:cNvPr id="3" name="Content Placeholder 2">
            <a:extLst>
              <a:ext uri="{FF2B5EF4-FFF2-40B4-BE49-F238E27FC236}">
                <a16:creationId xmlns:a16="http://schemas.microsoft.com/office/drawing/2014/main" id="{50CE60C2-A317-F66A-8E0D-62621E77040C}"/>
              </a:ext>
            </a:extLst>
          </p:cNvPr>
          <p:cNvSpPr>
            <a:spLocks noGrp="1"/>
          </p:cNvSpPr>
          <p:nvPr>
            <p:ph idx="1"/>
          </p:nvPr>
        </p:nvSpPr>
        <p:spPr>
          <a:xfrm>
            <a:off x="381571" y="1901538"/>
            <a:ext cx="5714429" cy="4592782"/>
          </a:xfrm>
        </p:spPr>
        <p:txBody>
          <a:bodyPr>
            <a:normAutofit/>
          </a:bodyPr>
          <a:lstStyle/>
          <a:p>
            <a:pPr>
              <a:buFont typeface="Wingdings" panose="05000000000000000000" pitchFamily="2" charset="2"/>
              <a:buChar char="q"/>
            </a:pPr>
            <a:r>
              <a:rPr lang="en-US" dirty="0"/>
              <a:t> </a:t>
            </a:r>
            <a:r>
              <a:rPr lang="en-US" sz="2400" b="1" dirty="0" err="1"/>
              <a:t>Mô</a:t>
            </a:r>
            <a:r>
              <a:rPr lang="en-US" sz="2400" b="1" dirty="0"/>
              <a:t> </a:t>
            </a:r>
            <a:r>
              <a:rPr lang="en-US" sz="2400" b="1" dirty="0" err="1"/>
              <a:t>hình</a:t>
            </a:r>
            <a:r>
              <a:rPr lang="en-US" sz="2400" b="1" dirty="0"/>
              <a:t> LSTM</a:t>
            </a:r>
          </a:p>
          <a:p>
            <a:pPr marL="0" indent="0">
              <a:buNone/>
            </a:pPr>
            <a:r>
              <a:rPr lang="vi-VN" sz="2000" dirty="0"/>
              <a:t>- 1 lớp embedding với cách nhúng từ word2vec</a:t>
            </a:r>
          </a:p>
          <a:p>
            <a:pPr>
              <a:buFontTx/>
              <a:buChar char="-"/>
            </a:pPr>
            <a:r>
              <a:rPr lang="vi-VN" sz="2000" dirty="0"/>
              <a:t>1 lớp LSTM với tham số là số chiều của vec-tơ</a:t>
            </a:r>
            <a:endParaRPr lang="en-US" sz="2000" dirty="0"/>
          </a:p>
          <a:p>
            <a:pPr marL="0" indent="0">
              <a:buNone/>
            </a:pPr>
            <a:r>
              <a:rPr lang="vi-VN" sz="2000" dirty="0"/>
              <a:t>- 2 lớp dense</a:t>
            </a:r>
          </a:p>
          <a:p>
            <a:pPr>
              <a:buFont typeface="Wingdings" panose="05000000000000000000" pitchFamily="2" charset="2"/>
              <a:buChar char="q"/>
            </a:pPr>
            <a:endParaRPr lang="vi-VN" b="1" dirty="0"/>
          </a:p>
        </p:txBody>
      </p:sp>
      <p:pic>
        <p:nvPicPr>
          <p:cNvPr id="4" name="Picture 3" descr="Text&#10;&#10;Description automatically generated">
            <a:extLst>
              <a:ext uri="{FF2B5EF4-FFF2-40B4-BE49-F238E27FC236}">
                <a16:creationId xmlns:a16="http://schemas.microsoft.com/office/drawing/2014/main" id="{F17E516B-2C44-C518-8954-75F881B67100}"/>
              </a:ext>
            </a:extLst>
          </p:cNvPr>
          <p:cNvPicPr>
            <a:picLocks noChangeAspect="1"/>
          </p:cNvPicPr>
          <p:nvPr/>
        </p:nvPicPr>
        <p:blipFill>
          <a:blip r:embed="rId2"/>
          <a:stretch>
            <a:fillRect/>
          </a:stretch>
        </p:blipFill>
        <p:spPr>
          <a:xfrm>
            <a:off x="6387804" y="2078518"/>
            <a:ext cx="5372629" cy="3860166"/>
          </a:xfrm>
          <a:prstGeom prst="rect">
            <a:avLst/>
          </a:prstGeom>
        </p:spPr>
      </p:pic>
      <p:sp>
        <p:nvSpPr>
          <p:cNvPr id="9" name="Slide Number Placeholder 8">
            <a:extLst>
              <a:ext uri="{FF2B5EF4-FFF2-40B4-BE49-F238E27FC236}">
                <a16:creationId xmlns:a16="http://schemas.microsoft.com/office/drawing/2014/main" id="{7BA34438-0988-BA88-9225-0BF6C7C5B897}"/>
              </a:ext>
            </a:extLst>
          </p:cNvPr>
          <p:cNvSpPr>
            <a:spLocks noGrp="1"/>
          </p:cNvSpPr>
          <p:nvPr>
            <p:ph type="sldNum" sz="quarter" idx="12"/>
          </p:nvPr>
        </p:nvSpPr>
        <p:spPr/>
        <p:txBody>
          <a:bodyPr/>
          <a:lstStyle/>
          <a:p>
            <a:fld id="{F6E0BA86-92C1-498B-AE56-53764A3587A5}" type="slidenum">
              <a:rPr lang="en-US" smtClean="0"/>
              <a:t>15</a:t>
            </a:fld>
            <a:endParaRPr lang="en-US"/>
          </a:p>
        </p:txBody>
      </p:sp>
    </p:spTree>
    <p:extLst>
      <p:ext uri="{BB962C8B-B14F-4D97-AF65-F5344CB8AC3E}">
        <p14:creationId xmlns:p14="http://schemas.microsoft.com/office/powerpoint/2010/main" val="481050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EA3-E379-60A4-C48E-54022021A0E5}"/>
              </a:ext>
            </a:extLst>
          </p:cNvPr>
          <p:cNvSpPr>
            <a:spLocks noGrp="1"/>
          </p:cNvSpPr>
          <p:nvPr>
            <p:ph type="title"/>
          </p:nvPr>
        </p:nvSpPr>
        <p:spPr>
          <a:xfrm>
            <a:off x="641327" y="523613"/>
            <a:ext cx="10799064" cy="964181"/>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solidFill>
                  <a:srgbClr val="000000"/>
                </a:solidFill>
                <a:effectLst/>
                <a:latin typeface="VnNimbusRomanNo9L-Bold"/>
                <a:ea typeface="Calibri" panose="020F0502020204030204" pitchFamily="34" charset="0"/>
                <a:cs typeface="Times New Roman" panose="02020603050405020304" pitchFamily="18" charset="0"/>
              </a:rPr>
              <a:t>2. XÂY DỰNG MÔ HÌNH PHÂN TÍCH CẢM XÚC VÀ QUAN ĐIỂM</a:t>
            </a:r>
            <a:endParaRPr lang="en-US" dirty="0"/>
          </a:p>
        </p:txBody>
      </p:sp>
      <p:sp>
        <p:nvSpPr>
          <p:cNvPr id="3" name="Content Placeholder 2">
            <a:extLst>
              <a:ext uri="{FF2B5EF4-FFF2-40B4-BE49-F238E27FC236}">
                <a16:creationId xmlns:a16="http://schemas.microsoft.com/office/drawing/2014/main" id="{50CE60C2-A317-F66A-8E0D-62621E77040C}"/>
              </a:ext>
            </a:extLst>
          </p:cNvPr>
          <p:cNvSpPr>
            <a:spLocks noGrp="1"/>
          </p:cNvSpPr>
          <p:nvPr>
            <p:ph idx="1"/>
          </p:nvPr>
        </p:nvSpPr>
        <p:spPr>
          <a:xfrm>
            <a:off x="381571" y="1901538"/>
            <a:ext cx="4564055" cy="4592782"/>
          </a:xfrm>
        </p:spPr>
        <p:txBody>
          <a:bodyPr>
            <a:normAutofit/>
          </a:bodyPr>
          <a:lstStyle/>
          <a:p>
            <a:pPr>
              <a:buFont typeface="Wingdings" panose="05000000000000000000" pitchFamily="2" charset="2"/>
              <a:buChar char="q"/>
            </a:pPr>
            <a:r>
              <a:rPr lang="en-US" dirty="0"/>
              <a:t> </a:t>
            </a:r>
            <a:r>
              <a:rPr lang="en-US" b="1" dirty="0"/>
              <a:t>CNN </a:t>
            </a:r>
            <a:r>
              <a:rPr lang="en-US" b="1" dirty="0" err="1"/>
              <a:t>kết</a:t>
            </a:r>
            <a:r>
              <a:rPr lang="en-US" b="1" dirty="0"/>
              <a:t> </a:t>
            </a:r>
            <a:r>
              <a:rPr lang="en-US" b="1" dirty="0" err="1"/>
              <a:t>hợp</a:t>
            </a:r>
            <a:r>
              <a:rPr lang="en-US" b="1" dirty="0"/>
              <a:t> LSTM</a:t>
            </a:r>
          </a:p>
          <a:p>
            <a:pPr marL="0" indent="0">
              <a:buNone/>
            </a:pPr>
            <a:r>
              <a:rPr lang="vi-VN" sz="2000" dirty="0"/>
              <a:t>- 1 lớp embedding với cách nhúng từ word2vec</a:t>
            </a:r>
          </a:p>
          <a:p>
            <a:pPr marL="0" indent="0">
              <a:buNone/>
            </a:pPr>
            <a:r>
              <a:rPr lang="vi-VN" sz="2000" dirty="0"/>
              <a:t>- 3 lớp convolutional với kích thước tang dần và xen kẽ 3 </a:t>
            </a:r>
            <a:r>
              <a:rPr lang="en-US" sz="2000" dirty="0" err="1"/>
              <a:t>lớp</a:t>
            </a:r>
            <a:r>
              <a:rPr lang="vi-VN" sz="2000" dirty="0"/>
              <a:t> poolin</a:t>
            </a:r>
            <a:r>
              <a:rPr lang="en-US" sz="2000" dirty="0"/>
              <a:t>g</a:t>
            </a:r>
            <a:endParaRPr lang="vi-VN" sz="2000" dirty="0"/>
          </a:p>
          <a:p>
            <a:pPr marL="0" indent="0">
              <a:buNone/>
            </a:pPr>
            <a:r>
              <a:rPr lang="vi-VN" sz="2000" dirty="0"/>
              <a:t>- 1 lớp LSTM</a:t>
            </a:r>
          </a:p>
          <a:p>
            <a:pPr marL="0" indent="0">
              <a:buNone/>
            </a:pPr>
            <a:r>
              <a:rPr lang="vi-VN" sz="2000" dirty="0"/>
              <a:t>- 2 lớp dense</a:t>
            </a:r>
          </a:p>
          <a:p>
            <a:pPr marL="0" indent="0">
              <a:buNone/>
            </a:pPr>
            <a:endParaRPr lang="vi-VN" b="1" dirty="0"/>
          </a:p>
        </p:txBody>
      </p:sp>
      <p:pic>
        <p:nvPicPr>
          <p:cNvPr id="5" name="Picture 4" descr="Table&#10;&#10;Description automatically generated with medium confidence">
            <a:extLst>
              <a:ext uri="{FF2B5EF4-FFF2-40B4-BE49-F238E27FC236}">
                <a16:creationId xmlns:a16="http://schemas.microsoft.com/office/drawing/2014/main" id="{021EB8E6-DB29-2074-BA11-00311E01F5EA}"/>
              </a:ext>
            </a:extLst>
          </p:cNvPr>
          <p:cNvPicPr>
            <a:picLocks noChangeAspect="1"/>
          </p:cNvPicPr>
          <p:nvPr/>
        </p:nvPicPr>
        <p:blipFill>
          <a:blip r:embed="rId2"/>
          <a:stretch>
            <a:fillRect/>
          </a:stretch>
        </p:blipFill>
        <p:spPr>
          <a:xfrm>
            <a:off x="5191432" y="1960420"/>
            <a:ext cx="6248959" cy="4533900"/>
          </a:xfrm>
          <a:prstGeom prst="rect">
            <a:avLst/>
          </a:prstGeom>
        </p:spPr>
      </p:pic>
      <p:sp>
        <p:nvSpPr>
          <p:cNvPr id="9" name="Slide Number Placeholder 8">
            <a:extLst>
              <a:ext uri="{FF2B5EF4-FFF2-40B4-BE49-F238E27FC236}">
                <a16:creationId xmlns:a16="http://schemas.microsoft.com/office/drawing/2014/main" id="{9352501A-2880-34B5-5E84-41D016B5FDA8}"/>
              </a:ext>
            </a:extLst>
          </p:cNvPr>
          <p:cNvSpPr>
            <a:spLocks noGrp="1"/>
          </p:cNvSpPr>
          <p:nvPr>
            <p:ph type="sldNum" sz="quarter" idx="12"/>
          </p:nvPr>
        </p:nvSpPr>
        <p:spPr/>
        <p:txBody>
          <a:bodyPr/>
          <a:lstStyle/>
          <a:p>
            <a:fld id="{F6E0BA86-92C1-498B-AE56-53764A3587A5}" type="slidenum">
              <a:rPr lang="en-US" smtClean="0"/>
              <a:t>16</a:t>
            </a:fld>
            <a:endParaRPr lang="en-US"/>
          </a:p>
        </p:txBody>
      </p:sp>
    </p:spTree>
    <p:extLst>
      <p:ext uri="{BB962C8B-B14F-4D97-AF65-F5344CB8AC3E}">
        <p14:creationId xmlns:p14="http://schemas.microsoft.com/office/powerpoint/2010/main" val="459263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EA3-E379-60A4-C48E-54022021A0E5}"/>
              </a:ext>
            </a:extLst>
          </p:cNvPr>
          <p:cNvSpPr>
            <a:spLocks noGrp="1"/>
          </p:cNvSpPr>
          <p:nvPr>
            <p:ph type="title"/>
          </p:nvPr>
        </p:nvSpPr>
        <p:spPr>
          <a:xfrm>
            <a:off x="641327" y="523613"/>
            <a:ext cx="10799064" cy="964181"/>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solidFill>
                  <a:srgbClr val="000000"/>
                </a:solidFill>
                <a:effectLst/>
                <a:latin typeface="VnNimbusRomanNo9L-Bold"/>
                <a:ea typeface="Calibri" panose="020F0502020204030204" pitchFamily="34" charset="0"/>
                <a:cs typeface="Times New Roman" panose="02020603050405020304" pitchFamily="18" charset="0"/>
              </a:rPr>
              <a:t>2. XÂY DỰNG MÔ HÌNH PHÂN TÍCH CẢM XÚC VÀ QUAN ĐIỂM</a:t>
            </a:r>
            <a:endParaRPr lang="en-US" dirty="0"/>
          </a:p>
        </p:txBody>
      </p:sp>
      <p:sp>
        <p:nvSpPr>
          <p:cNvPr id="3" name="Content Placeholder 2">
            <a:extLst>
              <a:ext uri="{FF2B5EF4-FFF2-40B4-BE49-F238E27FC236}">
                <a16:creationId xmlns:a16="http://schemas.microsoft.com/office/drawing/2014/main" id="{50CE60C2-A317-F66A-8E0D-62621E77040C}"/>
              </a:ext>
            </a:extLst>
          </p:cNvPr>
          <p:cNvSpPr>
            <a:spLocks noGrp="1"/>
          </p:cNvSpPr>
          <p:nvPr>
            <p:ph idx="1"/>
          </p:nvPr>
        </p:nvSpPr>
        <p:spPr>
          <a:xfrm>
            <a:off x="381572" y="1901538"/>
            <a:ext cx="5281810" cy="4592782"/>
          </a:xfrm>
        </p:spPr>
        <p:txBody>
          <a:bodyPr>
            <a:normAutofit/>
          </a:bodyPr>
          <a:lstStyle/>
          <a:p>
            <a:pPr>
              <a:buFont typeface="Wingdings" panose="05000000000000000000" pitchFamily="2" charset="2"/>
              <a:buChar char="q"/>
            </a:pPr>
            <a:r>
              <a:rPr lang="en-US" dirty="0"/>
              <a:t> </a:t>
            </a:r>
            <a:r>
              <a:rPr lang="en-US" sz="2400" b="1" dirty="0"/>
              <a:t>LSTM </a:t>
            </a:r>
            <a:r>
              <a:rPr lang="en-US" sz="2400" b="1" dirty="0" err="1"/>
              <a:t>kết</a:t>
            </a:r>
            <a:r>
              <a:rPr lang="en-US" sz="2400" b="1" dirty="0"/>
              <a:t> </a:t>
            </a:r>
            <a:r>
              <a:rPr lang="en-US" sz="2400" b="1" dirty="0" err="1"/>
              <a:t>hợp</a:t>
            </a:r>
            <a:r>
              <a:rPr lang="en-US" sz="2400" b="1" dirty="0"/>
              <a:t> CNN</a:t>
            </a:r>
          </a:p>
          <a:p>
            <a:pPr marL="0" indent="0">
              <a:buNone/>
            </a:pPr>
            <a:r>
              <a:rPr lang="vi-VN" sz="2000" dirty="0"/>
              <a:t>- 1 lớp embedding với cách nhúng từ word2vec</a:t>
            </a:r>
          </a:p>
          <a:p>
            <a:pPr marL="0" indent="0">
              <a:buNone/>
            </a:pPr>
            <a:r>
              <a:rPr lang="vi-VN" sz="2000" dirty="0"/>
              <a:t>- 1 lớp LSTM</a:t>
            </a:r>
          </a:p>
          <a:p>
            <a:pPr marL="0" indent="0">
              <a:buNone/>
            </a:pPr>
            <a:r>
              <a:rPr lang="vi-VN" sz="2000" dirty="0"/>
              <a:t>- 3 lớp convolutional với kích thước tang dần và xen kẽ 3 lơp poolinh</a:t>
            </a:r>
          </a:p>
          <a:p>
            <a:pPr marL="0" indent="0">
              <a:buNone/>
            </a:pPr>
            <a:r>
              <a:rPr lang="vi-VN" sz="2000" dirty="0"/>
              <a:t>- 1 lớp flatten</a:t>
            </a:r>
          </a:p>
          <a:p>
            <a:pPr marL="0" indent="0">
              <a:buNone/>
            </a:pPr>
            <a:r>
              <a:rPr lang="vi-VN" sz="2000" dirty="0"/>
              <a:t>- 2 lớp dense</a:t>
            </a:r>
          </a:p>
          <a:p>
            <a:pPr marL="0" indent="0">
              <a:buNone/>
            </a:pPr>
            <a:endParaRPr lang="vi-VN" b="1" dirty="0"/>
          </a:p>
        </p:txBody>
      </p:sp>
      <p:pic>
        <p:nvPicPr>
          <p:cNvPr id="5" name="Picture 4" descr="Graphical user interface, table&#10;&#10;Description automatically generated with medium confidence">
            <a:extLst>
              <a:ext uri="{FF2B5EF4-FFF2-40B4-BE49-F238E27FC236}">
                <a16:creationId xmlns:a16="http://schemas.microsoft.com/office/drawing/2014/main" id="{2E896CE9-4A17-F8A5-F425-8B0F920DF4AD}"/>
              </a:ext>
            </a:extLst>
          </p:cNvPr>
          <p:cNvPicPr>
            <a:picLocks noChangeAspect="1"/>
          </p:cNvPicPr>
          <p:nvPr/>
        </p:nvPicPr>
        <p:blipFill>
          <a:blip r:embed="rId2"/>
          <a:stretch>
            <a:fillRect/>
          </a:stretch>
        </p:blipFill>
        <p:spPr>
          <a:xfrm>
            <a:off x="5663382" y="1716580"/>
            <a:ext cx="6004290" cy="4777740"/>
          </a:xfrm>
          <a:prstGeom prst="rect">
            <a:avLst/>
          </a:prstGeom>
        </p:spPr>
      </p:pic>
      <p:sp>
        <p:nvSpPr>
          <p:cNvPr id="9" name="Slide Number Placeholder 8">
            <a:extLst>
              <a:ext uri="{FF2B5EF4-FFF2-40B4-BE49-F238E27FC236}">
                <a16:creationId xmlns:a16="http://schemas.microsoft.com/office/drawing/2014/main" id="{65A3B353-2BE9-FC4D-3EDE-378AAAB7CE8C}"/>
              </a:ext>
            </a:extLst>
          </p:cNvPr>
          <p:cNvSpPr>
            <a:spLocks noGrp="1"/>
          </p:cNvSpPr>
          <p:nvPr>
            <p:ph type="sldNum" sz="quarter" idx="12"/>
          </p:nvPr>
        </p:nvSpPr>
        <p:spPr/>
        <p:txBody>
          <a:bodyPr/>
          <a:lstStyle/>
          <a:p>
            <a:fld id="{F6E0BA86-92C1-498B-AE56-53764A3587A5}" type="slidenum">
              <a:rPr lang="en-US" smtClean="0"/>
              <a:t>17</a:t>
            </a:fld>
            <a:endParaRPr lang="en-US"/>
          </a:p>
        </p:txBody>
      </p:sp>
    </p:spTree>
    <p:extLst>
      <p:ext uri="{BB962C8B-B14F-4D97-AF65-F5344CB8AC3E}">
        <p14:creationId xmlns:p14="http://schemas.microsoft.com/office/powerpoint/2010/main" val="367406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04EA3-E379-60A4-C48E-54022021A0E5}"/>
              </a:ext>
            </a:extLst>
          </p:cNvPr>
          <p:cNvSpPr>
            <a:spLocks noGrp="1"/>
          </p:cNvSpPr>
          <p:nvPr>
            <p:ph type="title"/>
          </p:nvPr>
        </p:nvSpPr>
        <p:spPr>
          <a:xfrm>
            <a:off x="641327" y="523613"/>
            <a:ext cx="10799064" cy="964181"/>
          </a:xfrm>
        </p:spPr>
        <p:style>
          <a:lnRef idx="2">
            <a:schemeClr val="accent2"/>
          </a:lnRef>
          <a:fillRef idx="1">
            <a:schemeClr val="lt1"/>
          </a:fillRef>
          <a:effectRef idx="0">
            <a:schemeClr val="accent2"/>
          </a:effectRef>
          <a:fontRef idx="minor">
            <a:schemeClr val="dk1"/>
          </a:fontRef>
        </p:style>
        <p:txBody>
          <a:bodyPr>
            <a:normAutofit/>
          </a:bodyPr>
          <a:lstStyle/>
          <a:p>
            <a:r>
              <a:rPr lang="en-US" sz="2800" dirty="0">
                <a:solidFill>
                  <a:srgbClr val="000000"/>
                </a:solidFill>
                <a:effectLst/>
                <a:latin typeface="VnNimbusRomanNo9L-Bold"/>
                <a:ea typeface="Calibri" panose="020F0502020204030204" pitchFamily="34" charset="0"/>
                <a:cs typeface="Times New Roman" panose="02020603050405020304" pitchFamily="18" charset="0"/>
              </a:rPr>
              <a:t>2. XÂY DỰNG MÔ HÌNH PHÂN TÍCH CẢM XÚC VÀ QUAN ĐIỂM</a:t>
            </a:r>
            <a:endParaRPr lang="en-US" dirty="0"/>
          </a:p>
        </p:txBody>
      </p:sp>
      <p:sp>
        <p:nvSpPr>
          <p:cNvPr id="3" name="Content Placeholder 2">
            <a:extLst>
              <a:ext uri="{FF2B5EF4-FFF2-40B4-BE49-F238E27FC236}">
                <a16:creationId xmlns:a16="http://schemas.microsoft.com/office/drawing/2014/main" id="{50CE60C2-A317-F66A-8E0D-62621E77040C}"/>
              </a:ext>
            </a:extLst>
          </p:cNvPr>
          <p:cNvSpPr>
            <a:spLocks noGrp="1"/>
          </p:cNvSpPr>
          <p:nvPr>
            <p:ph idx="1"/>
          </p:nvPr>
        </p:nvSpPr>
        <p:spPr>
          <a:xfrm>
            <a:off x="358913" y="1620221"/>
            <a:ext cx="11299152" cy="4592782"/>
          </a:xfrm>
        </p:spPr>
        <p:txBody>
          <a:bodyPr>
            <a:normAutofit/>
          </a:bodyPr>
          <a:lstStyle/>
          <a:p>
            <a:pPr>
              <a:buFont typeface="Wingdings" panose="05000000000000000000" pitchFamily="2" charset="2"/>
              <a:buChar char="q"/>
            </a:pPr>
            <a:r>
              <a:rPr lang="en-US" sz="2400" b="1" dirty="0"/>
              <a:t> </a:t>
            </a:r>
            <a:r>
              <a:rPr lang="en-US" sz="2400" b="1" dirty="0" err="1"/>
              <a:t>Đánh</a:t>
            </a:r>
            <a:r>
              <a:rPr lang="en-US" sz="2400" b="1" dirty="0"/>
              <a:t> </a:t>
            </a:r>
            <a:r>
              <a:rPr lang="en-US" sz="2400" b="1" dirty="0" err="1"/>
              <a:t>giá</a:t>
            </a:r>
            <a:r>
              <a:rPr lang="en-US" sz="2400" b="1" dirty="0"/>
              <a:t> </a:t>
            </a:r>
            <a:r>
              <a:rPr lang="en-US" sz="2400" b="1" dirty="0" err="1"/>
              <a:t>mô</a:t>
            </a:r>
            <a:r>
              <a:rPr lang="en-US" sz="2400" b="1" dirty="0"/>
              <a:t> </a:t>
            </a:r>
            <a:r>
              <a:rPr lang="en-US" sz="2400" b="1" dirty="0" err="1"/>
              <a:t>hình</a:t>
            </a:r>
            <a:r>
              <a:rPr lang="en-US" sz="2400" b="1" dirty="0"/>
              <a:t> </a:t>
            </a:r>
            <a:r>
              <a:rPr lang="en-US" sz="2400" b="1" dirty="0" err="1"/>
              <a:t>trên</a:t>
            </a:r>
            <a:r>
              <a:rPr lang="en-US" sz="2400" b="1" dirty="0"/>
              <a:t> </a:t>
            </a:r>
            <a:r>
              <a:rPr lang="en-US" sz="2400" b="1" dirty="0" err="1"/>
              <a:t>tập</a:t>
            </a:r>
            <a:r>
              <a:rPr lang="en-US" sz="2400" b="1" dirty="0"/>
              <a:t> test</a:t>
            </a:r>
          </a:p>
          <a:p>
            <a:pPr marL="0" indent="0">
              <a:buNone/>
            </a:pPr>
            <a:r>
              <a:rPr lang="en-US" dirty="0" err="1"/>
              <a:t>Mô</a:t>
            </a:r>
            <a:r>
              <a:rPr lang="en-US" dirty="0"/>
              <a:t> </a:t>
            </a:r>
            <a:r>
              <a:rPr lang="en-US" dirty="0" err="1"/>
              <a:t>hình</a:t>
            </a:r>
            <a:r>
              <a:rPr lang="en-US" dirty="0"/>
              <a:t> CNN:  accuracy = 0.7358			</a:t>
            </a:r>
            <a:r>
              <a:rPr lang="en-US" dirty="0" err="1"/>
              <a:t>Mô</a:t>
            </a:r>
            <a:r>
              <a:rPr lang="en-US" dirty="0"/>
              <a:t> </a:t>
            </a:r>
            <a:r>
              <a:rPr lang="en-US" dirty="0" err="1"/>
              <a:t>hình</a:t>
            </a:r>
            <a:r>
              <a:rPr lang="en-US" dirty="0"/>
              <a:t> CNN </a:t>
            </a:r>
            <a:r>
              <a:rPr lang="en-US" dirty="0" err="1"/>
              <a:t>kết</a:t>
            </a:r>
            <a:r>
              <a:rPr lang="en-US" dirty="0"/>
              <a:t> </a:t>
            </a:r>
            <a:r>
              <a:rPr lang="en-US" dirty="0" err="1"/>
              <a:t>hợp</a:t>
            </a:r>
            <a:r>
              <a:rPr lang="en-US" dirty="0"/>
              <a:t> LSTM:  accuracy = 0.6846</a:t>
            </a:r>
            <a:endParaRPr lang="vi-VN" dirty="0"/>
          </a:p>
        </p:txBody>
      </p:sp>
      <p:pic>
        <p:nvPicPr>
          <p:cNvPr id="4" name="Picture 3" descr="Graphical user interface, text, application&#10;&#10;Description automatically generated">
            <a:extLst>
              <a:ext uri="{FF2B5EF4-FFF2-40B4-BE49-F238E27FC236}">
                <a16:creationId xmlns:a16="http://schemas.microsoft.com/office/drawing/2014/main" id="{7E186C2C-5239-B57C-7174-EDD67B31D4CB}"/>
              </a:ext>
            </a:extLst>
          </p:cNvPr>
          <p:cNvPicPr>
            <a:picLocks noChangeAspect="1"/>
          </p:cNvPicPr>
          <p:nvPr/>
        </p:nvPicPr>
        <p:blipFill>
          <a:blip r:embed="rId2"/>
          <a:stretch>
            <a:fillRect/>
          </a:stretch>
        </p:blipFill>
        <p:spPr>
          <a:xfrm>
            <a:off x="5943618" y="4986800"/>
            <a:ext cx="4953000" cy="1375093"/>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52F40CD3-B940-DAF1-A695-DE0F7AE69C3D}"/>
              </a:ext>
            </a:extLst>
          </p:cNvPr>
          <p:cNvPicPr>
            <a:picLocks noChangeAspect="1"/>
          </p:cNvPicPr>
          <p:nvPr/>
        </p:nvPicPr>
        <p:blipFill>
          <a:blip r:embed="rId3"/>
          <a:stretch>
            <a:fillRect/>
          </a:stretch>
        </p:blipFill>
        <p:spPr>
          <a:xfrm>
            <a:off x="5875038" y="2563794"/>
            <a:ext cx="5090160" cy="1375093"/>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C1B77883-13C1-81A7-64AB-313DB33492F8}"/>
              </a:ext>
            </a:extLst>
          </p:cNvPr>
          <p:cNvPicPr>
            <a:picLocks noChangeAspect="1"/>
          </p:cNvPicPr>
          <p:nvPr/>
        </p:nvPicPr>
        <p:blipFill>
          <a:blip r:embed="rId4"/>
          <a:stretch>
            <a:fillRect/>
          </a:stretch>
        </p:blipFill>
        <p:spPr>
          <a:xfrm>
            <a:off x="319663" y="4959294"/>
            <a:ext cx="4977010" cy="1375093"/>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EC6155E1-E159-2AC4-8FE3-599588D237B6}"/>
              </a:ext>
            </a:extLst>
          </p:cNvPr>
          <p:cNvPicPr>
            <a:picLocks noChangeAspect="1"/>
          </p:cNvPicPr>
          <p:nvPr/>
        </p:nvPicPr>
        <p:blipFill>
          <a:blip r:embed="rId5"/>
          <a:stretch>
            <a:fillRect/>
          </a:stretch>
        </p:blipFill>
        <p:spPr>
          <a:xfrm>
            <a:off x="319663" y="2638470"/>
            <a:ext cx="4937760" cy="1244842"/>
          </a:xfrm>
          <a:prstGeom prst="rect">
            <a:avLst/>
          </a:prstGeom>
        </p:spPr>
      </p:pic>
      <p:sp>
        <p:nvSpPr>
          <p:cNvPr id="10" name="TextBox 9">
            <a:extLst>
              <a:ext uri="{FF2B5EF4-FFF2-40B4-BE49-F238E27FC236}">
                <a16:creationId xmlns:a16="http://schemas.microsoft.com/office/drawing/2014/main" id="{CAEC9770-8A34-DD85-9197-7758ABE57172}"/>
              </a:ext>
            </a:extLst>
          </p:cNvPr>
          <p:cNvSpPr txBox="1"/>
          <p:nvPr/>
        </p:nvSpPr>
        <p:spPr>
          <a:xfrm>
            <a:off x="358913" y="4511314"/>
            <a:ext cx="3750971" cy="369332"/>
          </a:xfrm>
          <a:prstGeom prst="rect">
            <a:avLst/>
          </a:prstGeom>
          <a:noFill/>
        </p:spPr>
        <p:txBody>
          <a:bodyPr wrap="square">
            <a:spAutoFit/>
          </a:bodyPr>
          <a:lstStyle/>
          <a:p>
            <a:pPr marL="0" indent="0">
              <a:buNone/>
            </a:pPr>
            <a:r>
              <a:rPr lang="en-US" dirty="0" err="1"/>
              <a:t>Mô</a:t>
            </a:r>
            <a:r>
              <a:rPr lang="en-US" dirty="0"/>
              <a:t> </a:t>
            </a:r>
            <a:r>
              <a:rPr lang="en-US" dirty="0" err="1"/>
              <a:t>hình</a:t>
            </a:r>
            <a:r>
              <a:rPr lang="en-US" dirty="0"/>
              <a:t> LSTM:  accuracy = 0.6067</a:t>
            </a:r>
            <a:endParaRPr lang="vi-VN" dirty="0"/>
          </a:p>
        </p:txBody>
      </p:sp>
      <p:sp>
        <p:nvSpPr>
          <p:cNvPr id="11" name="TextBox 10">
            <a:extLst>
              <a:ext uri="{FF2B5EF4-FFF2-40B4-BE49-F238E27FC236}">
                <a16:creationId xmlns:a16="http://schemas.microsoft.com/office/drawing/2014/main" id="{646507DC-6519-C341-8048-C2E5C68B2C98}"/>
              </a:ext>
            </a:extLst>
          </p:cNvPr>
          <p:cNvSpPr txBox="1"/>
          <p:nvPr/>
        </p:nvSpPr>
        <p:spPr>
          <a:xfrm>
            <a:off x="5943618" y="4485041"/>
            <a:ext cx="4977010" cy="369332"/>
          </a:xfrm>
          <a:prstGeom prst="rect">
            <a:avLst/>
          </a:prstGeom>
          <a:noFill/>
        </p:spPr>
        <p:txBody>
          <a:bodyPr wrap="square">
            <a:spAutoFit/>
          </a:bodyPr>
          <a:lstStyle/>
          <a:p>
            <a:pPr marL="0" indent="0">
              <a:buNone/>
            </a:pPr>
            <a:r>
              <a:rPr lang="en-US" dirty="0" err="1"/>
              <a:t>Mô</a:t>
            </a:r>
            <a:r>
              <a:rPr lang="en-US" dirty="0"/>
              <a:t> </a:t>
            </a:r>
            <a:r>
              <a:rPr lang="en-US" dirty="0" err="1"/>
              <a:t>hình</a:t>
            </a:r>
            <a:r>
              <a:rPr lang="en-US" dirty="0"/>
              <a:t> LSTM </a:t>
            </a:r>
            <a:r>
              <a:rPr lang="en-US" dirty="0" err="1"/>
              <a:t>kết</a:t>
            </a:r>
            <a:r>
              <a:rPr lang="en-US" dirty="0"/>
              <a:t> </a:t>
            </a:r>
            <a:r>
              <a:rPr lang="en-US" dirty="0" err="1"/>
              <a:t>hợp</a:t>
            </a:r>
            <a:r>
              <a:rPr lang="en-US" dirty="0"/>
              <a:t> CNN:  accuracy = 0.7382</a:t>
            </a:r>
            <a:endParaRPr lang="vi-VN" dirty="0"/>
          </a:p>
        </p:txBody>
      </p:sp>
      <p:sp>
        <p:nvSpPr>
          <p:cNvPr id="14" name="Slide Number Placeholder 13">
            <a:extLst>
              <a:ext uri="{FF2B5EF4-FFF2-40B4-BE49-F238E27FC236}">
                <a16:creationId xmlns:a16="http://schemas.microsoft.com/office/drawing/2014/main" id="{5BD325CB-FF4B-84FE-EDEE-A2F41D41B19C}"/>
              </a:ext>
            </a:extLst>
          </p:cNvPr>
          <p:cNvSpPr>
            <a:spLocks noGrp="1"/>
          </p:cNvSpPr>
          <p:nvPr>
            <p:ph type="sldNum" sz="quarter" idx="12"/>
          </p:nvPr>
        </p:nvSpPr>
        <p:spPr/>
        <p:txBody>
          <a:bodyPr/>
          <a:lstStyle/>
          <a:p>
            <a:fld id="{F6E0BA86-92C1-498B-AE56-53764A3587A5}" type="slidenum">
              <a:rPr lang="en-US" smtClean="0"/>
              <a:t>18</a:t>
            </a:fld>
            <a:endParaRPr lang="en-US"/>
          </a:p>
        </p:txBody>
      </p:sp>
    </p:spTree>
    <p:extLst>
      <p:ext uri="{BB962C8B-B14F-4D97-AF65-F5344CB8AC3E}">
        <p14:creationId xmlns:p14="http://schemas.microsoft.com/office/powerpoint/2010/main" val="530030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6EE5-1387-0E78-0E58-71C9767D9521}"/>
              </a:ext>
            </a:extLst>
          </p:cNvPr>
          <p:cNvSpPr>
            <a:spLocks noGrp="1"/>
          </p:cNvSpPr>
          <p:nvPr>
            <p:ph type="title"/>
          </p:nvPr>
        </p:nvSpPr>
        <p:spPr>
          <a:xfrm>
            <a:off x="2135366" y="561569"/>
            <a:ext cx="7729728" cy="982095"/>
          </a:xfrm>
        </p:spPr>
        <p:txBody>
          <a:bodyPr/>
          <a:lstStyle/>
          <a:p>
            <a:r>
              <a:rPr lang="en-US" dirty="0"/>
              <a:t>DEMO</a:t>
            </a:r>
          </a:p>
        </p:txBody>
      </p:sp>
      <p:pic>
        <p:nvPicPr>
          <p:cNvPr id="5" name="Content Placeholder 4">
            <a:extLst>
              <a:ext uri="{FF2B5EF4-FFF2-40B4-BE49-F238E27FC236}">
                <a16:creationId xmlns:a16="http://schemas.microsoft.com/office/drawing/2014/main" id="{09DC9979-A611-A170-31FE-8EC4A895CC83}"/>
              </a:ext>
            </a:extLst>
          </p:cNvPr>
          <p:cNvPicPr>
            <a:picLocks noGrp="1" noChangeAspect="1"/>
          </p:cNvPicPr>
          <p:nvPr>
            <p:ph idx="1"/>
          </p:nvPr>
        </p:nvPicPr>
        <p:blipFill>
          <a:blip r:embed="rId2"/>
          <a:stretch>
            <a:fillRect/>
          </a:stretch>
        </p:blipFill>
        <p:spPr>
          <a:xfrm>
            <a:off x="8137695" y="2729064"/>
            <a:ext cx="3796113" cy="2535271"/>
          </a:xfrm>
        </p:spPr>
      </p:pic>
      <p:pic>
        <p:nvPicPr>
          <p:cNvPr id="7" name="Picture 6">
            <a:extLst>
              <a:ext uri="{FF2B5EF4-FFF2-40B4-BE49-F238E27FC236}">
                <a16:creationId xmlns:a16="http://schemas.microsoft.com/office/drawing/2014/main" id="{05324EA9-F58E-3E4B-24F2-F11B7CD29F00}"/>
              </a:ext>
            </a:extLst>
          </p:cNvPr>
          <p:cNvPicPr>
            <a:picLocks noChangeAspect="1"/>
          </p:cNvPicPr>
          <p:nvPr/>
        </p:nvPicPr>
        <p:blipFill>
          <a:blip r:embed="rId3"/>
          <a:stretch>
            <a:fillRect/>
          </a:stretch>
        </p:blipFill>
        <p:spPr>
          <a:xfrm>
            <a:off x="258192" y="2729065"/>
            <a:ext cx="3604572" cy="2535271"/>
          </a:xfrm>
          <a:prstGeom prst="rect">
            <a:avLst/>
          </a:prstGeom>
        </p:spPr>
      </p:pic>
      <p:pic>
        <p:nvPicPr>
          <p:cNvPr id="9" name="Picture 8">
            <a:extLst>
              <a:ext uri="{FF2B5EF4-FFF2-40B4-BE49-F238E27FC236}">
                <a16:creationId xmlns:a16="http://schemas.microsoft.com/office/drawing/2014/main" id="{0B10B4A9-2475-C8B4-FD6E-D5C01C1A1AAB}"/>
              </a:ext>
            </a:extLst>
          </p:cNvPr>
          <p:cNvPicPr>
            <a:picLocks noChangeAspect="1"/>
          </p:cNvPicPr>
          <p:nvPr/>
        </p:nvPicPr>
        <p:blipFill>
          <a:blip r:embed="rId4"/>
          <a:stretch>
            <a:fillRect/>
          </a:stretch>
        </p:blipFill>
        <p:spPr>
          <a:xfrm>
            <a:off x="4377029" y="2729064"/>
            <a:ext cx="3246401" cy="2535271"/>
          </a:xfrm>
          <a:prstGeom prst="rect">
            <a:avLst/>
          </a:prstGeom>
        </p:spPr>
      </p:pic>
      <p:sp>
        <p:nvSpPr>
          <p:cNvPr id="10" name="TextBox 9">
            <a:extLst>
              <a:ext uri="{FF2B5EF4-FFF2-40B4-BE49-F238E27FC236}">
                <a16:creationId xmlns:a16="http://schemas.microsoft.com/office/drawing/2014/main" id="{4777998D-8D69-8B81-0A56-1AE07BFB632F}"/>
              </a:ext>
            </a:extLst>
          </p:cNvPr>
          <p:cNvSpPr txBox="1"/>
          <p:nvPr/>
        </p:nvSpPr>
        <p:spPr>
          <a:xfrm>
            <a:off x="5164914" y="2192594"/>
            <a:ext cx="1344041" cy="369332"/>
          </a:xfrm>
          <a:prstGeom prst="rect">
            <a:avLst/>
          </a:prstGeom>
          <a:noFill/>
        </p:spPr>
        <p:txBody>
          <a:bodyPr wrap="square" rtlCol="0">
            <a:spAutoFit/>
          </a:bodyPr>
          <a:lstStyle/>
          <a:p>
            <a:r>
              <a:rPr lang="en-US" dirty="0"/>
              <a:t>NEUTRAL</a:t>
            </a:r>
          </a:p>
        </p:txBody>
      </p:sp>
      <p:sp>
        <p:nvSpPr>
          <p:cNvPr id="11" name="TextBox 10">
            <a:extLst>
              <a:ext uri="{FF2B5EF4-FFF2-40B4-BE49-F238E27FC236}">
                <a16:creationId xmlns:a16="http://schemas.microsoft.com/office/drawing/2014/main" id="{ACFC7594-7EAB-ED6E-9AF0-1E4E10A0DFF8}"/>
              </a:ext>
            </a:extLst>
          </p:cNvPr>
          <p:cNvSpPr txBox="1"/>
          <p:nvPr/>
        </p:nvSpPr>
        <p:spPr>
          <a:xfrm>
            <a:off x="460179" y="2276168"/>
            <a:ext cx="3655174" cy="369332"/>
          </a:xfrm>
          <a:prstGeom prst="rect">
            <a:avLst/>
          </a:prstGeom>
          <a:noFill/>
        </p:spPr>
        <p:txBody>
          <a:bodyPr wrap="square" rtlCol="0">
            <a:spAutoFit/>
          </a:bodyPr>
          <a:lstStyle/>
          <a:p>
            <a:r>
              <a:rPr lang="en-US" dirty="0"/>
              <a:t>NEGATIVE</a:t>
            </a:r>
          </a:p>
        </p:txBody>
      </p:sp>
      <p:sp>
        <p:nvSpPr>
          <p:cNvPr id="12" name="TextBox 11">
            <a:extLst>
              <a:ext uri="{FF2B5EF4-FFF2-40B4-BE49-F238E27FC236}">
                <a16:creationId xmlns:a16="http://schemas.microsoft.com/office/drawing/2014/main" id="{B3AE1B11-2131-B496-CC46-6FAA05DC2A47}"/>
              </a:ext>
            </a:extLst>
          </p:cNvPr>
          <p:cNvSpPr txBox="1"/>
          <p:nvPr/>
        </p:nvSpPr>
        <p:spPr>
          <a:xfrm>
            <a:off x="9193073" y="2192594"/>
            <a:ext cx="1344041" cy="369332"/>
          </a:xfrm>
          <a:prstGeom prst="rect">
            <a:avLst/>
          </a:prstGeom>
          <a:noFill/>
        </p:spPr>
        <p:txBody>
          <a:bodyPr wrap="square" rtlCol="0">
            <a:spAutoFit/>
          </a:bodyPr>
          <a:lstStyle/>
          <a:p>
            <a:r>
              <a:rPr lang="en-US" dirty="0"/>
              <a:t>POSITIVE</a:t>
            </a:r>
          </a:p>
        </p:txBody>
      </p:sp>
      <p:sp>
        <p:nvSpPr>
          <p:cNvPr id="13" name="Slide Number Placeholder 12">
            <a:extLst>
              <a:ext uri="{FF2B5EF4-FFF2-40B4-BE49-F238E27FC236}">
                <a16:creationId xmlns:a16="http://schemas.microsoft.com/office/drawing/2014/main" id="{2C2992B0-6953-26B0-6D96-73C6DC4BCC45}"/>
              </a:ext>
            </a:extLst>
          </p:cNvPr>
          <p:cNvSpPr>
            <a:spLocks noGrp="1"/>
          </p:cNvSpPr>
          <p:nvPr>
            <p:ph type="sldNum" sz="quarter" idx="12"/>
          </p:nvPr>
        </p:nvSpPr>
        <p:spPr/>
        <p:txBody>
          <a:bodyPr/>
          <a:lstStyle/>
          <a:p>
            <a:fld id="{F6E0BA86-92C1-498B-AE56-53764A3587A5}" type="slidenum">
              <a:rPr lang="en-US" smtClean="0"/>
              <a:t>19</a:t>
            </a:fld>
            <a:endParaRPr lang="en-US"/>
          </a:p>
        </p:txBody>
      </p:sp>
    </p:spTree>
    <p:extLst>
      <p:ext uri="{BB962C8B-B14F-4D97-AF65-F5344CB8AC3E}">
        <p14:creationId xmlns:p14="http://schemas.microsoft.com/office/powerpoint/2010/main" val="312003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FB7C-C56D-063D-7C81-CF95D9BAAD36}"/>
              </a:ext>
            </a:extLst>
          </p:cNvPr>
          <p:cNvSpPr>
            <a:spLocks noGrp="1"/>
          </p:cNvSpPr>
          <p:nvPr>
            <p:ph type="title"/>
          </p:nvPr>
        </p:nvSpPr>
        <p:spPr>
          <a:xfrm>
            <a:off x="2813947" y="561275"/>
            <a:ext cx="6092952" cy="1188720"/>
          </a:xfrm>
        </p:spPr>
        <p:txBody>
          <a:bodyPr>
            <a:normAutofit/>
          </a:bodyPr>
          <a:lstStyle/>
          <a:p>
            <a:r>
              <a:rPr lang="en-US" dirty="0"/>
              <a:t>THÀNH VIÊN</a:t>
            </a:r>
          </a:p>
        </p:txBody>
      </p:sp>
      <p:sp>
        <p:nvSpPr>
          <p:cNvPr id="3" name="Content Placeholder 2">
            <a:extLst>
              <a:ext uri="{FF2B5EF4-FFF2-40B4-BE49-F238E27FC236}">
                <a16:creationId xmlns:a16="http://schemas.microsoft.com/office/drawing/2014/main" id="{7E77BA1C-7E7B-3754-D20C-86DFE136B8DC}"/>
              </a:ext>
            </a:extLst>
          </p:cNvPr>
          <p:cNvSpPr>
            <a:spLocks noGrp="1"/>
          </p:cNvSpPr>
          <p:nvPr>
            <p:ph idx="1"/>
          </p:nvPr>
        </p:nvSpPr>
        <p:spPr>
          <a:xfrm>
            <a:off x="960121" y="964692"/>
            <a:ext cx="3707652" cy="4775335"/>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rial" panose="020B0604020202020204" pitchFamily="34" charset="0"/>
              </a:rPr>
              <a:t>            </a:t>
            </a:r>
            <a:br>
              <a:rPr kumimoji="0" lang="en-US" altLang="en-US" b="0" i="0" u="none" strike="noStrike" cap="none" normalizeH="0" baseline="0" dirty="0">
                <a:ln>
                  <a:noFill/>
                </a:ln>
                <a:effectLst/>
                <a:latin typeface="Arial" panose="020B0604020202020204" pitchFamily="34" charset="0"/>
              </a:rPr>
            </a:br>
            <a:br>
              <a:rPr kumimoji="0" lang="en-US" altLang="en-US" b="0" i="0" u="none" strike="noStrike" cap="none" normalizeH="0" baseline="0" dirty="0">
                <a:ln>
                  <a:noFill/>
                </a:ln>
                <a:effectLst/>
                <a:latin typeface="Arial" panose="020B0604020202020204" pitchFamily="34" charset="0"/>
              </a:rPr>
            </a:b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br>
              <a:rPr kumimoji="0" lang="en-US" altLang="en-US" b="0" i="0" u="none" strike="noStrike" cap="none" normalizeH="0" baseline="0" dirty="0">
                <a:ln>
                  <a:noFill/>
                </a:ln>
                <a:effectLst/>
                <a:latin typeface="Arial" panose="020B0604020202020204" pitchFamily="34" charset="0"/>
              </a:rPr>
            </a:br>
            <a:endParaRPr kumimoji="0" lang="en-US" altLang="en-US" b="0" i="0" u="none" strike="noStrike" cap="none" normalizeH="0" baseline="0" dirty="0">
              <a:ln>
                <a:noFill/>
              </a:ln>
              <a:effectLst/>
              <a:latin typeface="Arial" panose="020B0604020202020204" pitchFamily="34" charset="0"/>
            </a:endParaRPr>
          </a:p>
        </p:txBody>
      </p:sp>
      <p:pic>
        <p:nvPicPr>
          <p:cNvPr id="2051" name="Picture 3">
            <a:extLst>
              <a:ext uri="{FF2B5EF4-FFF2-40B4-BE49-F238E27FC236}">
                <a16:creationId xmlns:a16="http://schemas.microsoft.com/office/drawing/2014/main" id="{6602EACE-5763-6AA7-C5FB-96DD20605C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18419"/>
          <a:stretch/>
        </p:blipFill>
        <p:spPr bwMode="auto">
          <a:xfrm>
            <a:off x="7046930" y="2297514"/>
            <a:ext cx="2901385" cy="3264882"/>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6C91E1E9-705D-86F0-17FE-81C1651D5E7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5793"/>
          <a:stretch/>
        </p:blipFill>
        <p:spPr bwMode="auto">
          <a:xfrm>
            <a:off x="1330925" y="2300095"/>
            <a:ext cx="2966044" cy="3264882"/>
          </a:xfrm>
          <a:prstGeom prst="rect">
            <a:avLst/>
          </a:prstGeom>
          <a:noFill/>
          <a:ln w="31750" cap="sq">
            <a:solidFill>
              <a:srgbClr val="FFFFFF"/>
            </a:solidFill>
            <a:miter lim="800000"/>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F4A4BCF-1EEA-E166-728F-97A8BDE791E3}"/>
              </a:ext>
            </a:extLst>
          </p:cNvPr>
          <p:cNvSpPr txBox="1"/>
          <p:nvPr/>
        </p:nvSpPr>
        <p:spPr>
          <a:xfrm>
            <a:off x="7285705" y="5520405"/>
            <a:ext cx="2192592" cy="1077218"/>
          </a:xfrm>
          <a:prstGeom prst="rect">
            <a:avLst/>
          </a:prstGeom>
          <a:noFill/>
        </p:spPr>
        <p:txBody>
          <a:bodyPr wrap="square">
            <a:spAutoFit/>
          </a:bodyPr>
          <a:lstStyle/>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a:p>
            <a:pPr marL="0" marR="0" lvl="0" indent="0" algn="ctr"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err="1">
                <a:ln>
                  <a:noFill/>
                </a:ln>
                <a:effectLst/>
                <a:latin typeface="Lato" panose="020F0502020204030203" pitchFamily="34" charset="0"/>
              </a:rPr>
              <a:t>Võ</a:t>
            </a:r>
            <a:r>
              <a:rPr kumimoji="0" lang="en-US" altLang="en-US" b="0" i="0" u="none" strike="noStrike" cap="none" normalizeH="0" baseline="0" dirty="0">
                <a:ln>
                  <a:noFill/>
                </a:ln>
                <a:effectLst/>
                <a:latin typeface="Lato" panose="020F0502020204030203" pitchFamily="34" charset="0"/>
              </a:rPr>
              <a:t> </a:t>
            </a:r>
            <a:r>
              <a:rPr kumimoji="0" lang="en-US" altLang="en-US" b="0" i="0" u="none" strike="noStrike" cap="none" normalizeH="0" baseline="0" dirty="0" err="1">
                <a:ln>
                  <a:noFill/>
                </a:ln>
                <a:effectLst/>
                <a:latin typeface="Lato" panose="020F0502020204030203" pitchFamily="34" charset="0"/>
              </a:rPr>
              <a:t>Thị</a:t>
            </a:r>
            <a:r>
              <a:rPr kumimoji="0" lang="en-US" altLang="en-US" b="0" i="0" u="none" strike="noStrike" cap="none" normalizeH="0" baseline="0" dirty="0">
                <a:ln>
                  <a:noFill/>
                </a:ln>
                <a:effectLst/>
                <a:latin typeface="Lato" panose="020F0502020204030203" pitchFamily="34" charset="0"/>
              </a:rPr>
              <a:t> </a:t>
            </a:r>
            <a:r>
              <a:rPr kumimoji="0" lang="en-US" altLang="en-US" b="0" i="0" u="none" strike="noStrike" cap="none" normalizeH="0" baseline="0" dirty="0" err="1">
                <a:ln>
                  <a:noFill/>
                </a:ln>
                <a:effectLst/>
                <a:latin typeface="Lato" panose="020F0502020204030203" pitchFamily="34" charset="0"/>
              </a:rPr>
              <a:t>Ngọc</a:t>
            </a:r>
            <a:r>
              <a:rPr kumimoji="0" lang="en-US" altLang="en-US" b="0" i="0" u="none" strike="noStrike" cap="none" normalizeH="0" baseline="0" dirty="0">
                <a:ln>
                  <a:noFill/>
                </a:ln>
                <a:effectLst/>
                <a:latin typeface="Lato" panose="020F0502020204030203" pitchFamily="34" charset="0"/>
              </a:rPr>
              <a:t> </a:t>
            </a:r>
            <a:r>
              <a:rPr kumimoji="0" lang="en-US" altLang="en-US" b="0" i="0" u="none" strike="noStrike" cap="none" normalizeH="0" baseline="0" dirty="0" err="1">
                <a:ln>
                  <a:noFill/>
                </a:ln>
                <a:effectLst/>
                <a:latin typeface="Lato" panose="020F0502020204030203" pitchFamily="34" charset="0"/>
              </a:rPr>
              <a:t>Thắm</a:t>
            </a:r>
            <a:endParaRPr kumimoji="0" lang="en-US" altLang="en-US" b="0" i="0" u="none" strike="noStrike" cap="none" normalizeH="0" baseline="0" dirty="0">
              <a:ln>
                <a:noFill/>
              </a:ln>
              <a:effectLst/>
            </a:endParaRPr>
          </a:p>
          <a:p>
            <a:pPr marL="0" marR="0" lvl="0" indent="0" algn="ctr"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Lato" panose="020F0502020204030203" pitchFamily="34" charset="0"/>
              </a:rPr>
              <a:t>19133051</a:t>
            </a:r>
            <a:endParaRPr kumimoji="0" lang="en-US" altLang="en-US" b="0" i="0" u="none" strike="noStrike" cap="none" normalizeH="0" baseline="0" dirty="0">
              <a:ln>
                <a:noFill/>
              </a:ln>
              <a:effectLst/>
            </a:endParaRPr>
          </a:p>
        </p:txBody>
      </p:sp>
      <p:sp>
        <p:nvSpPr>
          <p:cNvPr id="8" name="TextBox 7">
            <a:extLst>
              <a:ext uri="{FF2B5EF4-FFF2-40B4-BE49-F238E27FC236}">
                <a16:creationId xmlns:a16="http://schemas.microsoft.com/office/drawing/2014/main" id="{61B1EFCB-4EA9-6370-1C22-107A027900EA}"/>
              </a:ext>
            </a:extLst>
          </p:cNvPr>
          <p:cNvSpPr txBox="1"/>
          <p:nvPr/>
        </p:nvSpPr>
        <p:spPr>
          <a:xfrm>
            <a:off x="1508297" y="5788896"/>
            <a:ext cx="2966044" cy="723275"/>
          </a:xfrm>
          <a:prstGeom prst="rect">
            <a:avLst/>
          </a:prstGeom>
          <a:noFill/>
        </p:spPr>
        <p:txBody>
          <a:bodyPr wrap="square">
            <a:spAutoFit/>
          </a:bodyPr>
          <a:lstStyle/>
          <a:p>
            <a:pPr marL="0" marR="0" lvl="0" indent="0" algn="ctr"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err="1">
                <a:ln>
                  <a:noFill/>
                </a:ln>
                <a:effectLst/>
                <a:latin typeface="Lato" panose="020F0502020204030203" pitchFamily="34" charset="0"/>
              </a:rPr>
              <a:t>Nguyễn</a:t>
            </a:r>
            <a:r>
              <a:rPr kumimoji="0" lang="en-US" altLang="en-US" b="0" i="0" u="none" strike="noStrike" cap="none" normalizeH="0" baseline="0" dirty="0">
                <a:ln>
                  <a:noFill/>
                </a:ln>
                <a:effectLst/>
                <a:latin typeface="Lato" panose="020F0502020204030203" pitchFamily="34" charset="0"/>
              </a:rPr>
              <a:t> </a:t>
            </a:r>
            <a:r>
              <a:rPr kumimoji="0" lang="en-US" altLang="en-US" b="0" i="0" u="none" strike="noStrike" cap="none" normalizeH="0" baseline="0" dirty="0" err="1">
                <a:ln>
                  <a:noFill/>
                </a:ln>
                <a:effectLst/>
                <a:latin typeface="Lato" panose="020F0502020204030203" pitchFamily="34" charset="0"/>
              </a:rPr>
              <a:t>Thị</a:t>
            </a:r>
            <a:r>
              <a:rPr kumimoji="0" lang="en-US" altLang="en-US" b="0" i="0" u="none" strike="noStrike" cap="none" normalizeH="0" baseline="0" dirty="0">
                <a:ln>
                  <a:noFill/>
                </a:ln>
                <a:effectLst/>
                <a:latin typeface="Lato" panose="020F0502020204030203" pitchFamily="34" charset="0"/>
              </a:rPr>
              <a:t> </a:t>
            </a:r>
            <a:r>
              <a:rPr kumimoji="0" lang="en-US" altLang="en-US" b="0" i="0" u="none" strike="noStrike" cap="none" normalizeH="0" baseline="0" dirty="0" err="1">
                <a:ln>
                  <a:noFill/>
                </a:ln>
                <a:effectLst/>
                <a:latin typeface="Lato" panose="020F0502020204030203" pitchFamily="34" charset="0"/>
              </a:rPr>
              <a:t>Mỹ</a:t>
            </a:r>
            <a:r>
              <a:rPr kumimoji="0" lang="en-US" altLang="en-US" b="0" i="0" u="none" strike="noStrike" cap="none" normalizeH="0" baseline="0" dirty="0">
                <a:ln>
                  <a:noFill/>
                </a:ln>
                <a:effectLst/>
                <a:latin typeface="Lato" panose="020F0502020204030203" pitchFamily="34" charset="0"/>
              </a:rPr>
              <a:t> Linh </a:t>
            </a:r>
            <a:endParaRPr kumimoji="0" lang="en-US" altLang="en-US" b="0" i="0" u="none" strike="noStrike" cap="none" normalizeH="0" baseline="0" dirty="0">
              <a:ln>
                <a:noFill/>
              </a:ln>
              <a:effectLst/>
            </a:endParaRPr>
          </a:p>
          <a:p>
            <a:pPr marL="0" marR="0" lvl="0" indent="0" algn="ctr"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Lato" panose="020F0502020204030203" pitchFamily="34" charset="0"/>
              </a:rPr>
              <a:t>19133032</a:t>
            </a:r>
            <a:endParaRPr kumimoji="0" lang="en-US" altLang="en-US" b="0" i="0" u="none" strike="noStrike" cap="none" normalizeH="0" baseline="0" dirty="0">
              <a:ln>
                <a:noFill/>
              </a:ln>
              <a:effectLst/>
            </a:endParaRPr>
          </a:p>
        </p:txBody>
      </p:sp>
      <p:sp>
        <p:nvSpPr>
          <p:cNvPr id="10" name="Slide Number Placeholder 9">
            <a:extLst>
              <a:ext uri="{FF2B5EF4-FFF2-40B4-BE49-F238E27FC236}">
                <a16:creationId xmlns:a16="http://schemas.microsoft.com/office/drawing/2014/main" id="{1D7E9DF1-08D2-FE5A-76D6-01C3F19E9DAE}"/>
              </a:ext>
            </a:extLst>
          </p:cNvPr>
          <p:cNvSpPr>
            <a:spLocks noGrp="1"/>
          </p:cNvSpPr>
          <p:nvPr>
            <p:ph type="sldNum" sz="quarter" idx="12"/>
          </p:nvPr>
        </p:nvSpPr>
        <p:spPr/>
        <p:txBody>
          <a:bodyPr/>
          <a:lstStyle/>
          <a:p>
            <a:fld id="{F6E0BA86-92C1-498B-AE56-53764A3587A5}" type="slidenum">
              <a:rPr lang="en-US" smtClean="0"/>
              <a:t>2</a:t>
            </a:fld>
            <a:endParaRPr lang="en-US"/>
          </a:p>
        </p:txBody>
      </p:sp>
    </p:spTree>
    <p:extLst>
      <p:ext uri="{BB962C8B-B14F-4D97-AF65-F5344CB8AC3E}">
        <p14:creationId xmlns:p14="http://schemas.microsoft.com/office/powerpoint/2010/main" val="2610419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6EE5-1387-0E78-0E58-71C9767D9521}"/>
              </a:ext>
            </a:extLst>
          </p:cNvPr>
          <p:cNvSpPr>
            <a:spLocks noGrp="1"/>
          </p:cNvSpPr>
          <p:nvPr>
            <p:ph type="title"/>
          </p:nvPr>
        </p:nvSpPr>
        <p:spPr>
          <a:xfrm>
            <a:off x="2231136" y="523613"/>
            <a:ext cx="7729728" cy="1188720"/>
          </a:xfrm>
        </p:spPr>
        <p:txBody>
          <a:bodyPr/>
          <a:lstStyle/>
          <a:p>
            <a:r>
              <a:rPr lang="en-US" dirty="0" err="1"/>
              <a:t>Kết</a:t>
            </a:r>
            <a:r>
              <a:rPr lang="en-US" dirty="0"/>
              <a:t> </a:t>
            </a:r>
            <a:r>
              <a:rPr lang="en-US" dirty="0" err="1"/>
              <a:t>Luận</a:t>
            </a:r>
            <a:endParaRPr lang="en-US" dirty="0"/>
          </a:p>
        </p:txBody>
      </p:sp>
      <p:sp>
        <p:nvSpPr>
          <p:cNvPr id="4" name="Content Placeholder 3">
            <a:extLst>
              <a:ext uri="{FF2B5EF4-FFF2-40B4-BE49-F238E27FC236}">
                <a16:creationId xmlns:a16="http://schemas.microsoft.com/office/drawing/2014/main" id="{6225D902-7188-4B91-8B81-E57A1F344197}"/>
              </a:ext>
            </a:extLst>
          </p:cNvPr>
          <p:cNvSpPr>
            <a:spLocks noGrp="1"/>
          </p:cNvSpPr>
          <p:nvPr>
            <p:ph idx="1"/>
          </p:nvPr>
        </p:nvSpPr>
        <p:spPr>
          <a:xfrm>
            <a:off x="2231136" y="1809136"/>
            <a:ext cx="7729728" cy="4227870"/>
          </a:xfrm>
        </p:spPr>
        <p:txBody>
          <a:bodyPr>
            <a:normAutofit lnSpcReduction="10000"/>
          </a:bodyPr>
          <a:lstStyle/>
          <a:p>
            <a:pPr>
              <a:buFont typeface="Wingdings" panose="05000000000000000000" pitchFamily="2" charset="2"/>
              <a:buChar char="q"/>
            </a:pPr>
            <a:r>
              <a:rPr lang="en-US" dirty="0"/>
              <a:t>KẾT QUẢ ĐẠT ĐƯỢC</a:t>
            </a:r>
          </a:p>
          <a:p>
            <a:pPr marL="0" indent="0">
              <a:buNone/>
            </a:pPr>
            <a:r>
              <a:rPr lang="en-US" sz="2000" dirty="0" err="1">
                <a:effectLst/>
                <a:ea typeface="Calibri" panose="020F0502020204030204" pitchFamily="34" charset="0"/>
                <a:cs typeface="Times New Roman" panose="02020603050405020304" pitchFamily="18" charset="0"/>
              </a:rPr>
              <a:t>Mô</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hình</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đáp</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ứng</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được</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các</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yêu</a:t>
            </a:r>
            <a:r>
              <a:rPr lang="en-US" sz="2000" dirty="0">
                <a:effectLst/>
                <a:ea typeface="Calibri" panose="020F0502020204030204" pitchFamily="34" charset="0"/>
                <a:cs typeface="Times New Roman" panose="02020603050405020304" pitchFamily="18" charset="0"/>
              </a:rPr>
              <a:t> cầu </a:t>
            </a:r>
            <a:r>
              <a:rPr lang="en-US" sz="2000" dirty="0" err="1">
                <a:effectLst/>
                <a:ea typeface="Calibri" panose="020F0502020204030204" pitchFamily="34" charset="0"/>
                <a:cs typeface="Times New Roman" panose="02020603050405020304" pitchFamily="18" charset="0"/>
              </a:rPr>
              <a:t>cơ</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bản</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của</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bài</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toán</a:t>
            </a:r>
            <a:r>
              <a:rPr lang="en-US" sz="2000" dirty="0">
                <a:effectLst/>
                <a:ea typeface="Calibri" panose="020F0502020204030204" pitchFamily="34" charset="0"/>
                <a:cs typeface="Times New Roman" panose="02020603050405020304" pitchFamily="18" charset="0"/>
              </a:rPr>
              <a:t> sentiment analysis, </a:t>
            </a:r>
            <a:r>
              <a:rPr lang="en-US" sz="2000" dirty="0" err="1">
                <a:effectLst/>
                <a:ea typeface="Calibri" panose="020F0502020204030204" pitchFamily="34" charset="0"/>
                <a:cs typeface="Times New Roman" panose="02020603050405020304" pitchFamily="18" charset="0"/>
              </a:rPr>
              <a:t>phân</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loại</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được</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những</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đánh</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giá</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tiêu</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cực</a:t>
            </a:r>
            <a:r>
              <a:rPr lang="en-US" sz="2000" dirty="0">
                <a:effectLst/>
                <a:ea typeface="Calibri" panose="020F0502020204030204" pitchFamily="34" charset="0"/>
                <a:cs typeface="Times New Roman" panose="02020603050405020304" pitchFamily="18" charset="0"/>
              </a:rPr>
              <a:t> hay </a:t>
            </a:r>
            <a:r>
              <a:rPr lang="en-US" sz="2000" dirty="0" err="1">
                <a:effectLst/>
                <a:ea typeface="Calibri" panose="020F0502020204030204" pitchFamily="34" charset="0"/>
                <a:cs typeface="Times New Roman" panose="02020603050405020304" pitchFamily="18" charset="0"/>
              </a:rPr>
              <a:t>tích</a:t>
            </a:r>
            <a:r>
              <a:rPr lang="en-US" sz="2000" dirty="0">
                <a:effectLst/>
                <a:ea typeface="Calibri" panose="020F0502020204030204" pitchFamily="34" charset="0"/>
                <a:cs typeface="Times New Roman" panose="02020603050405020304" pitchFamily="18" charset="0"/>
              </a:rPr>
              <a:t> </a:t>
            </a:r>
            <a:r>
              <a:rPr lang="en-US" sz="2000" dirty="0" err="1">
                <a:effectLst/>
                <a:ea typeface="Calibri" panose="020F0502020204030204" pitchFamily="34" charset="0"/>
                <a:cs typeface="Times New Roman" panose="02020603050405020304" pitchFamily="18" charset="0"/>
              </a:rPr>
              <a:t>cực</a:t>
            </a:r>
            <a:r>
              <a:rPr lang="en-US" sz="2000" dirty="0">
                <a:effectLst/>
                <a:ea typeface="Calibri" panose="020F0502020204030204" pitchFamily="34" charset="0"/>
                <a:cs typeface="Times New Roman" panose="02020603050405020304" pitchFamily="18" charset="0"/>
              </a:rPr>
              <a:t>.</a:t>
            </a:r>
          </a:p>
          <a:p>
            <a:pPr marL="0" indent="0">
              <a:buNone/>
            </a:pPr>
            <a:endParaRPr lang="en-US" sz="1800" dirty="0">
              <a:effectLst/>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dirty="0"/>
              <a:t>HẠN CHẾ</a:t>
            </a:r>
          </a:p>
          <a:p>
            <a:pPr marL="0" indent="0">
              <a:buNone/>
            </a:pP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của</a:t>
            </a:r>
            <a:r>
              <a:rPr lang="en-US" sz="2000" dirty="0"/>
              <a:t> </a:t>
            </a:r>
            <a:r>
              <a:rPr lang="en-US" sz="2000" dirty="0" err="1"/>
              <a:t>mô</a:t>
            </a:r>
            <a:r>
              <a:rPr lang="en-US" sz="2000" dirty="0"/>
              <a:t> </a:t>
            </a:r>
            <a:r>
              <a:rPr lang="en-US" sz="2000" dirty="0" err="1"/>
              <a:t>hình</a:t>
            </a:r>
            <a:r>
              <a:rPr lang="en-US" sz="2000" dirty="0"/>
              <a:t> </a:t>
            </a:r>
            <a:r>
              <a:rPr lang="en-US" sz="2000" dirty="0" err="1"/>
              <a:t>chưa</a:t>
            </a:r>
            <a:r>
              <a:rPr lang="en-US" sz="2000" dirty="0"/>
              <a:t> </a:t>
            </a:r>
            <a:r>
              <a:rPr lang="en-US" sz="2000" dirty="0" err="1"/>
              <a:t>cao</a:t>
            </a:r>
            <a:endParaRPr lang="en-US" sz="2000" dirty="0"/>
          </a:p>
          <a:p>
            <a:pPr marL="0" indent="0">
              <a:buNone/>
            </a:pPr>
            <a:endParaRPr lang="en-US" dirty="0"/>
          </a:p>
          <a:p>
            <a:pPr>
              <a:buFont typeface="Wingdings" panose="05000000000000000000" pitchFamily="2" charset="2"/>
              <a:buChar char="q"/>
            </a:pPr>
            <a:r>
              <a:rPr lang="en-US" dirty="0"/>
              <a:t>HƯỚNG PHÁT TRIỂN</a:t>
            </a:r>
          </a:p>
          <a:p>
            <a:pPr algn="just">
              <a:lnSpc>
                <a:spcPct val="150000"/>
              </a:lnSpc>
              <a:spcBef>
                <a:spcPts val="600"/>
              </a:spcBef>
              <a:spcAft>
                <a:spcPts val="600"/>
              </a:spcAft>
            </a:pPr>
            <a:r>
              <a:rPr lang="en-US" sz="1800" dirty="0" err="1">
                <a:effectLst/>
                <a:latin typeface="Tahoma" panose="020B0604030504040204" pitchFamily="34" charset="0"/>
                <a:ea typeface="Tahoma" panose="020B0604030504040204" pitchFamily="34" charset="0"/>
                <a:cs typeface="Tahoma" panose="020B0604030504040204" pitchFamily="34" charset="0"/>
              </a:rPr>
              <a:t>Cải</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thiện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mô</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hình</a:t>
            </a:r>
            <a:endParaRPr lang="en-US" sz="1800" dirty="0">
              <a:effectLst/>
              <a:latin typeface="Tahoma" panose="020B0604030504040204" pitchFamily="34" charset="0"/>
              <a:ea typeface="Tahoma" panose="020B0604030504040204" pitchFamily="34" charset="0"/>
              <a:cs typeface="Tahoma" panose="020B0604030504040204" pitchFamily="34" charset="0"/>
            </a:endParaRPr>
          </a:p>
          <a:p>
            <a:pPr algn="just">
              <a:lnSpc>
                <a:spcPct val="150000"/>
              </a:lnSpc>
              <a:spcBef>
                <a:spcPts val="600"/>
              </a:spcBef>
              <a:spcAft>
                <a:spcPts val="600"/>
              </a:spcAft>
            </a:pPr>
            <a:r>
              <a:rPr lang="en-US" sz="1800" dirty="0" err="1">
                <a:effectLst/>
                <a:latin typeface="Tahoma" panose="020B0604030504040204" pitchFamily="34" charset="0"/>
                <a:ea typeface="Tahoma" panose="020B0604030504040204" pitchFamily="34" charset="0"/>
                <a:cs typeface="Tahoma" panose="020B0604030504040204" pitchFamily="34" charset="0"/>
              </a:rPr>
              <a:t>Tạo</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trang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giao</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diện</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trang</a:t>
            </a:r>
            <a:r>
              <a:rPr lang="en-US" sz="1800" dirty="0">
                <a:effectLst/>
                <a:latin typeface="Tahoma" panose="020B0604030504040204" pitchFamily="34" charset="0"/>
                <a:ea typeface="Tahoma" panose="020B0604030504040204" pitchFamily="34" charset="0"/>
                <a:cs typeface="Tahoma" panose="020B0604030504040204" pitchFamily="34" charset="0"/>
              </a:rPr>
              <a:t> web </a:t>
            </a:r>
            <a:r>
              <a:rPr lang="en-US" sz="1800" dirty="0" err="1">
                <a:effectLst/>
                <a:latin typeface="Tahoma" panose="020B0604030504040204" pitchFamily="34" charset="0"/>
                <a:ea typeface="Tahoma" panose="020B0604030504040204" pitchFamily="34" charset="0"/>
                <a:cs typeface="Tahoma" panose="020B0604030504040204" pitchFamily="34" charset="0"/>
              </a:rPr>
              <a:t>sử</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dụng</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mô</a:t>
            </a:r>
            <a:r>
              <a:rPr lang="en-US" sz="1800" dirty="0">
                <a:effectLst/>
                <a:latin typeface="Tahoma" panose="020B0604030504040204" pitchFamily="34" charset="0"/>
                <a:ea typeface="Tahoma" panose="020B0604030504040204" pitchFamily="34" charset="0"/>
                <a:cs typeface="Tahoma" panose="020B0604030504040204" pitchFamily="34" charset="0"/>
              </a:rPr>
              <a:t> </a:t>
            </a:r>
            <a:r>
              <a:rPr lang="en-US" sz="1800" dirty="0" err="1">
                <a:effectLst/>
                <a:latin typeface="Tahoma" panose="020B0604030504040204" pitchFamily="34" charset="0"/>
                <a:ea typeface="Tahoma" panose="020B0604030504040204" pitchFamily="34" charset="0"/>
                <a:cs typeface="Tahoma" panose="020B0604030504040204" pitchFamily="34" charset="0"/>
              </a:rPr>
              <a:t>hình</a:t>
            </a:r>
            <a:r>
              <a:rPr lang="en-US" sz="1800" dirty="0">
                <a:effectLst/>
                <a:latin typeface="Tahoma" panose="020B0604030504040204" pitchFamily="34" charset="0"/>
                <a:ea typeface="Tahoma" panose="020B0604030504040204" pitchFamily="34" charset="0"/>
                <a:cs typeface="Tahoma" panose="020B0604030504040204" pitchFamily="34" charset="0"/>
              </a:rPr>
              <a:t> sentiment analysis</a:t>
            </a:r>
          </a:p>
          <a:p>
            <a:pPr marL="0" indent="0">
              <a:buNone/>
            </a:pPr>
            <a:endParaRPr lang="en-US" dirty="0"/>
          </a:p>
        </p:txBody>
      </p:sp>
      <p:sp>
        <p:nvSpPr>
          <p:cNvPr id="8" name="Slide Number Placeholder 7">
            <a:extLst>
              <a:ext uri="{FF2B5EF4-FFF2-40B4-BE49-F238E27FC236}">
                <a16:creationId xmlns:a16="http://schemas.microsoft.com/office/drawing/2014/main" id="{235A4343-F8DA-0553-50FB-B7A9155D193A}"/>
              </a:ext>
            </a:extLst>
          </p:cNvPr>
          <p:cNvSpPr>
            <a:spLocks noGrp="1"/>
          </p:cNvSpPr>
          <p:nvPr>
            <p:ph type="sldNum" sz="quarter" idx="12"/>
          </p:nvPr>
        </p:nvSpPr>
        <p:spPr/>
        <p:txBody>
          <a:bodyPr/>
          <a:lstStyle/>
          <a:p>
            <a:fld id="{F6E0BA86-92C1-498B-AE56-53764A3587A5}" type="slidenum">
              <a:rPr lang="en-US" smtClean="0"/>
              <a:t>20</a:t>
            </a:fld>
            <a:endParaRPr lang="en-US"/>
          </a:p>
        </p:txBody>
      </p:sp>
    </p:spTree>
    <p:extLst>
      <p:ext uri="{BB962C8B-B14F-4D97-AF65-F5344CB8AC3E}">
        <p14:creationId xmlns:p14="http://schemas.microsoft.com/office/powerpoint/2010/main" val="223863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9F36D-62DD-6F17-5F5B-6134A392D29B}"/>
              </a:ext>
            </a:extLst>
          </p:cNvPr>
          <p:cNvSpPr>
            <a:spLocks noGrp="1"/>
          </p:cNvSpPr>
          <p:nvPr>
            <p:ph type="title"/>
          </p:nvPr>
        </p:nvSpPr>
        <p:spPr/>
        <p:txBody>
          <a:bodyPr/>
          <a:lstStyle/>
          <a:p>
            <a:r>
              <a:rPr lang="en-US" dirty="0"/>
              <a:t>1. TỔNG QUAN LÝ THUYẾT</a:t>
            </a:r>
          </a:p>
        </p:txBody>
      </p:sp>
      <p:sp>
        <p:nvSpPr>
          <p:cNvPr id="3" name="Content Placeholder 2">
            <a:extLst>
              <a:ext uri="{FF2B5EF4-FFF2-40B4-BE49-F238E27FC236}">
                <a16:creationId xmlns:a16="http://schemas.microsoft.com/office/drawing/2014/main" id="{3541AC6B-D01A-A327-3E14-A945B43D6156}"/>
              </a:ext>
            </a:extLst>
          </p:cNvPr>
          <p:cNvSpPr>
            <a:spLocks noGrp="1"/>
          </p:cNvSpPr>
          <p:nvPr>
            <p:ph idx="1"/>
          </p:nvPr>
        </p:nvSpPr>
        <p:spPr/>
        <p:txBody>
          <a:bodyPr/>
          <a:lstStyle/>
          <a:p>
            <a:endParaRPr lang="en-US" dirty="0"/>
          </a:p>
        </p:txBody>
      </p:sp>
      <p:sp>
        <p:nvSpPr>
          <p:cNvPr id="4" name="Title 1">
            <a:extLst>
              <a:ext uri="{FF2B5EF4-FFF2-40B4-BE49-F238E27FC236}">
                <a16:creationId xmlns:a16="http://schemas.microsoft.com/office/drawing/2014/main" id="{C639767E-C240-35E5-E94F-18874542BF6E}"/>
              </a:ext>
            </a:extLst>
          </p:cNvPr>
          <p:cNvSpPr txBox="1">
            <a:spLocks/>
          </p:cNvSpPr>
          <p:nvPr/>
        </p:nvSpPr>
        <p:spPr bwMode="black">
          <a:xfrm>
            <a:off x="2231136" y="240511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2. </a:t>
            </a:r>
            <a:r>
              <a:rPr lang="en-US" sz="2800" dirty="0">
                <a:solidFill>
                  <a:srgbClr val="000000"/>
                </a:solidFill>
                <a:effectLst/>
                <a:latin typeface="VnNimbusRomanNo9L-Bold"/>
                <a:ea typeface="Calibri" panose="020F0502020204030204" pitchFamily="34" charset="0"/>
                <a:cs typeface="Times New Roman" panose="02020603050405020304" pitchFamily="18" charset="0"/>
              </a:rPr>
              <a:t>XÂY DỰNG MÔ HÌNH PHÂN TÍCH CẢM XÚC VÀ QUAN ĐIỂM</a:t>
            </a:r>
            <a:endParaRPr lang="en-US" dirty="0"/>
          </a:p>
        </p:txBody>
      </p:sp>
      <p:sp>
        <p:nvSpPr>
          <p:cNvPr id="5" name="Title 1">
            <a:extLst>
              <a:ext uri="{FF2B5EF4-FFF2-40B4-BE49-F238E27FC236}">
                <a16:creationId xmlns:a16="http://schemas.microsoft.com/office/drawing/2014/main" id="{61D6AE0E-C5D8-5E7C-9C39-3234AF7705B2}"/>
              </a:ext>
            </a:extLst>
          </p:cNvPr>
          <p:cNvSpPr txBox="1">
            <a:spLocks/>
          </p:cNvSpPr>
          <p:nvPr/>
        </p:nvSpPr>
        <p:spPr bwMode="black">
          <a:xfrm>
            <a:off x="2231136" y="395369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3. DEMO</a:t>
            </a:r>
          </a:p>
        </p:txBody>
      </p:sp>
      <p:sp>
        <p:nvSpPr>
          <p:cNvPr id="6" name="Title 1">
            <a:extLst>
              <a:ext uri="{FF2B5EF4-FFF2-40B4-BE49-F238E27FC236}">
                <a16:creationId xmlns:a16="http://schemas.microsoft.com/office/drawing/2014/main" id="{B6CBA97D-4DE4-05EC-D3D2-65449FB11898}"/>
              </a:ext>
            </a:extLst>
          </p:cNvPr>
          <p:cNvSpPr txBox="1">
            <a:spLocks/>
          </p:cNvSpPr>
          <p:nvPr/>
        </p:nvSpPr>
        <p:spPr bwMode="black">
          <a:xfrm>
            <a:off x="2231136" y="5502278"/>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4. KẾT LUẬN</a:t>
            </a:r>
          </a:p>
        </p:txBody>
      </p:sp>
      <p:sp>
        <p:nvSpPr>
          <p:cNvPr id="11" name="Slide Number Placeholder 10">
            <a:extLst>
              <a:ext uri="{FF2B5EF4-FFF2-40B4-BE49-F238E27FC236}">
                <a16:creationId xmlns:a16="http://schemas.microsoft.com/office/drawing/2014/main" id="{414C003E-0CE8-53E5-FA0B-5945E40F18C0}"/>
              </a:ext>
            </a:extLst>
          </p:cNvPr>
          <p:cNvSpPr>
            <a:spLocks noGrp="1"/>
          </p:cNvSpPr>
          <p:nvPr>
            <p:ph type="sldNum" sz="quarter" idx="12"/>
          </p:nvPr>
        </p:nvSpPr>
        <p:spPr/>
        <p:txBody>
          <a:bodyPr/>
          <a:lstStyle/>
          <a:p>
            <a:fld id="{F6E0BA86-92C1-498B-AE56-53764A3587A5}" type="slidenum">
              <a:rPr lang="en-US" smtClean="0"/>
              <a:t>3</a:t>
            </a:fld>
            <a:endParaRPr lang="en-US"/>
          </a:p>
        </p:txBody>
      </p:sp>
    </p:spTree>
    <p:extLst>
      <p:ext uri="{BB962C8B-B14F-4D97-AF65-F5344CB8AC3E}">
        <p14:creationId xmlns:p14="http://schemas.microsoft.com/office/powerpoint/2010/main" val="201778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6ABC-5E17-2389-756D-219EB394630A}"/>
              </a:ext>
            </a:extLst>
          </p:cNvPr>
          <p:cNvSpPr>
            <a:spLocks noGrp="1"/>
          </p:cNvSpPr>
          <p:nvPr>
            <p:ph type="title"/>
          </p:nvPr>
        </p:nvSpPr>
        <p:spPr>
          <a:xfrm>
            <a:off x="803242" y="580043"/>
            <a:ext cx="7208147" cy="1188720"/>
          </a:xfrm>
          <a:prstGeom prst="rect">
            <a:avLst/>
          </a:prstGeom>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p>
            <a:r>
              <a:rPr lang="en-US" sz="2200" dirty="0">
                <a:solidFill>
                  <a:srgbClr val="262626"/>
                </a:solidFill>
                <a:latin typeface="+mj-lt"/>
                <a:ea typeface="+mj-ea"/>
                <a:cs typeface="+mj-cs"/>
              </a:rPr>
              <a:t>1.1. TỔNG QUAN VỀ PHÂN TÍCH QUAN ĐIỂM (SENTIMENT ANALYSIS)</a:t>
            </a:r>
          </a:p>
        </p:txBody>
      </p:sp>
      <p:sp>
        <p:nvSpPr>
          <p:cNvPr id="6" name="Content Placeholder 2">
            <a:extLst>
              <a:ext uri="{FF2B5EF4-FFF2-40B4-BE49-F238E27FC236}">
                <a16:creationId xmlns:a16="http://schemas.microsoft.com/office/drawing/2014/main" id="{3578722A-EA43-DAEB-8449-679FBF7E0543}"/>
              </a:ext>
            </a:extLst>
          </p:cNvPr>
          <p:cNvSpPr txBox="1">
            <a:spLocks/>
          </p:cNvSpPr>
          <p:nvPr/>
        </p:nvSpPr>
        <p:spPr>
          <a:xfrm>
            <a:off x="803242" y="2115927"/>
            <a:ext cx="6856087" cy="44797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n-US" sz="2400" dirty="0"/>
              <a:t>Sentiment Analysis </a:t>
            </a:r>
            <a:r>
              <a:rPr lang="en-US" sz="2400" dirty="0" err="1"/>
              <a:t>là</a:t>
            </a:r>
            <a:r>
              <a:rPr lang="en-US" sz="2400" dirty="0"/>
              <a:t> </a:t>
            </a:r>
            <a:r>
              <a:rPr lang="en-US" sz="2400" dirty="0" err="1"/>
              <a:t>việc</a:t>
            </a:r>
            <a:r>
              <a:rPr lang="en-US" sz="2400" dirty="0"/>
              <a:t> </a:t>
            </a:r>
            <a:r>
              <a:rPr lang="en-US" sz="2400" dirty="0" err="1"/>
              <a:t>sử</a:t>
            </a:r>
            <a:r>
              <a:rPr lang="en-US" sz="2400" dirty="0"/>
              <a:t> </a:t>
            </a:r>
            <a:r>
              <a:rPr lang="en-US" sz="2400" dirty="0" err="1"/>
              <a:t>dụng</a:t>
            </a:r>
            <a:r>
              <a:rPr lang="en-US" sz="2400" dirty="0"/>
              <a:t> </a:t>
            </a:r>
            <a:r>
              <a:rPr lang="en-US" sz="2400" dirty="0" err="1"/>
              <a:t>xử</a:t>
            </a:r>
            <a:r>
              <a:rPr lang="en-US" sz="2400" dirty="0"/>
              <a:t> </a:t>
            </a:r>
            <a:r>
              <a:rPr lang="en-US" sz="2400" dirty="0" err="1"/>
              <a:t>lý</a:t>
            </a:r>
            <a:r>
              <a:rPr lang="en-US" sz="2400" dirty="0"/>
              <a:t> </a:t>
            </a:r>
            <a:r>
              <a:rPr lang="en-US" sz="2400" dirty="0" err="1"/>
              <a:t>ngôn</a:t>
            </a:r>
            <a:r>
              <a:rPr lang="en-US" sz="2400" dirty="0"/>
              <a:t> </a:t>
            </a:r>
            <a:r>
              <a:rPr lang="en-US" sz="2400" dirty="0" err="1"/>
              <a:t>ngữ</a:t>
            </a:r>
            <a:r>
              <a:rPr lang="en-US" sz="2400" dirty="0"/>
              <a:t> </a:t>
            </a:r>
            <a:r>
              <a:rPr lang="en-US" sz="2400" dirty="0" err="1"/>
              <a:t>tự</a:t>
            </a:r>
            <a:r>
              <a:rPr lang="en-US" sz="2400" dirty="0"/>
              <a:t> </a:t>
            </a:r>
            <a:r>
              <a:rPr lang="en-US" sz="2400" dirty="0" err="1"/>
              <a:t>nhiên</a:t>
            </a:r>
            <a:r>
              <a:rPr lang="en-US" sz="2400" dirty="0"/>
              <a:t> </a:t>
            </a:r>
            <a:r>
              <a:rPr lang="en-US" sz="2400" dirty="0" err="1"/>
              <a:t>phân</a:t>
            </a:r>
            <a:r>
              <a:rPr lang="en-US" sz="2400" dirty="0"/>
              <a:t> </a:t>
            </a:r>
            <a:r>
              <a:rPr lang="en-US" sz="2400" dirty="0" err="1"/>
              <a:t>tích</a:t>
            </a:r>
            <a:r>
              <a:rPr lang="en-US" sz="2400" dirty="0"/>
              <a:t> </a:t>
            </a:r>
            <a:r>
              <a:rPr lang="en-US" sz="2400" dirty="0" err="1"/>
              <a:t>và</a:t>
            </a:r>
            <a:r>
              <a:rPr lang="en-US" sz="2400" dirty="0"/>
              <a:t> </a:t>
            </a:r>
            <a:r>
              <a:rPr lang="en-US" sz="2400" dirty="0" err="1"/>
              <a:t>xác</a:t>
            </a:r>
            <a:r>
              <a:rPr lang="en-US" sz="2400" dirty="0"/>
              <a:t> </a:t>
            </a:r>
            <a:r>
              <a:rPr lang="en-US" sz="2400" dirty="0" err="1"/>
              <a:t>định</a:t>
            </a:r>
            <a:r>
              <a:rPr lang="en-US" sz="2400" dirty="0"/>
              <a:t> </a:t>
            </a:r>
            <a:r>
              <a:rPr lang="en-US" sz="2400" dirty="0" err="1"/>
              <a:t>các</a:t>
            </a:r>
            <a:r>
              <a:rPr lang="en-US" sz="2400" dirty="0"/>
              <a:t> </a:t>
            </a:r>
            <a:r>
              <a:rPr lang="en-US" sz="2400" dirty="0" err="1"/>
              <a:t>đặc</a:t>
            </a:r>
            <a:r>
              <a:rPr lang="en-US" sz="2400" dirty="0"/>
              <a:t> </a:t>
            </a:r>
            <a:r>
              <a:rPr lang="en-US" sz="2400" dirty="0" err="1"/>
              <a:t>điểm</a:t>
            </a:r>
            <a:r>
              <a:rPr lang="en-US" sz="2400" dirty="0"/>
              <a:t> </a:t>
            </a:r>
            <a:r>
              <a:rPr lang="en-US" sz="2400" dirty="0" err="1"/>
              <a:t>cảm</a:t>
            </a:r>
            <a:r>
              <a:rPr lang="en-US" sz="2400" dirty="0"/>
              <a:t> </a:t>
            </a:r>
            <a:r>
              <a:rPr lang="en-US" sz="2400" dirty="0" err="1"/>
              <a:t>xúc</a:t>
            </a:r>
            <a:r>
              <a:rPr lang="en-US" sz="2400" dirty="0"/>
              <a:t> </a:t>
            </a:r>
            <a:r>
              <a:rPr lang="en-US" sz="2400" dirty="0" err="1"/>
              <a:t>tiêu</a:t>
            </a:r>
            <a:r>
              <a:rPr lang="en-US" sz="2400" dirty="0"/>
              <a:t> </a:t>
            </a:r>
            <a:r>
              <a:rPr lang="en-US" sz="2400" dirty="0" err="1"/>
              <a:t>cực</a:t>
            </a:r>
            <a:r>
              <a:rPr lang="en-US" sz="2400" dirty="0"/>
              <a:t>/</a:t>
            </a:r>
            <a:r>
              <a:rPr lang="en-US" sz="2400" dirty="0" err="1"/>
              <a:t>tích</a:t>
            </a:r>
            <a:r>
              <a:rPr lang="en-US" sz="2400" dirty="0"/>
              <a:t> </a:t>
            </a:r>
            <a:r>
              <a:rPr lang="en-US" sz="2400" dirty="0" err="1"/>
              <a:t>cực</a:t>
            </a:r>
            <a:r>
              <a:rPr lang="en-US" sz="2400" dirty="0"/>
              <a:t> </a:t>
            </a:r>
            <a:r>
              <a:rPr lang="en-US" sz="2400" dirty="0" err="1"/>
              <a:t>thông</a:t>
            </a:r>
            <a:r>
              <a:rPr lang="en-US" sz="2400" dirty="0"/>
              <a:t> qua </a:t>
            </a:r>
            <a:r>
              <a:rPr lang="en-US" sz="2400" dirty="0" err="1"/>
              <a:t>văn</a:t>
            </a:r>
            <a:r>
              <a:rPr lang="en-US" sz="2400" dirty="0"/>
              <a:t> </a:t>
            </a:r>
            <a:r>
              <a:rPr lang="en-US" sz="2400" dirty="0" err="1"/>
              <a:t>bản</a:t>
            </a:r>
            <a:r>
              <a:rPr lang="en-US" sz="2400" dirty="0"/>
              <a:t> </a:t>
            </a:r>
            <a:r>
              <a:rPr lang="en-US" sz="2400" dirty="0" err="1"/>
              <a:t>hoặc</a:t>
            </a:r>
            <a:r>
              <a:rPr lang="en-US" sz="2400" dirty="0"/>
              <a:t> </a:t>
            </a:r>
            <a:r>
              <a:rPr lang="en-US" sz="2400" dirty="0" err="1"/>
              <a:t>lời</a:t>
            </a:r>
            <a:r>
              <a:rPr lang="en-US" sz="2400" dirty="0"/>
              <a:t> </a:t>
            </a:r>
            <a:r>
              <a:rPr lang="en-US" sz="2400" dirty="0" err="1"/>
              <a:t>nói</a:t>
            </a:r>
            <a:endParaRPr lang="en-US" sz="2400" dirty="0"/>
          </a:p>
          <a:p>
            <a:pPr marL="0">
              <a:lnSpc>
                <a:spcPct val="90000"/>
              </a:lnSpc>
            </a:pPr>
            <a:endParaRPr lang="en-US" dirty="0"/>
          </a:p>
          <a:p>
            <a:pPr>
              <a:lnSpc>
                <a:spcPct val="90000"/>
              </a:lnSpc>
              <a:buFont typeface="Wingdings" panose="05000000000000000000" pitchFamily="2" charset="2"/>
              <a:buChar char="q"/>
            </a:pPr>
            <a:r>
              <a:rPr lang="en-US" sz="2400" dirty="0"/>
              <a:t> </a:t>
            </a:r>
            <a:r>
              <a:rPr lang="en-US" sz="2800" b="1" dirty="0" err="1"/>
              <a:t>Lợi</a:t>
            </a:r>
            <a:r>
              <a:rPr lang="en-US" sz="2800" b="1" dirty="0"/>
              <a:t> </a:t>
            </a:r>
            <a:r>
              <a:rPr lang="en-US" sz="2800" b="1" dirty="0" err="1"/>
              <a:t>ích</a:t>
            </a:r>
            <a:endParaRPr lang="en-US" sz="2800" b="1" dirty="0"/>
          </a:p>
          <a:p>
            <a:r>
              <a:rPr lang="en-US" sz="2200" dirty="0" err="1"/>
              <a:t>Suy</a:t>
            </a:r>
            <a:r>
              <a:rPr lang="en-US" sz="2200" dirty="0"/>
              <a:t> </a:t>
            </a:r>
            <a:r>
              <a:rPr lang="en-US" sz="2200" dirty="0" err="1"/>
              <a:t>ra</a:t>
            </a:r>
            <a:r>
              <a:rPr lang="en-US" sz="2200" dirty="0"/>
              <a:t> ý </a:t>
            </a:r>
            <a:r>
              <a:rPr lang="en-US" sz="2200" dirty="0" err="1"/>
              <a:t>nghĩa</a:t>
            </a:r>
            <a:r>
              <a:rPr lang="en-US" sz="2200" dirty="0"/>
              <a:t> </a:t>
            </a:r>
            <a:r>
              <a:rPr lang="en-US" sz="2200" dirty="0" err="1"/>
              <a:t>từ</a:t>
            </a:r>
            <a:r>
              <a:rPr lang="en-US" sz="2200" dirty="0"/>
              <a:t> </a:t>
            </a:r>
            <a:r>
              <a:rPr lang="en-US" sz="2200" dirty="0" err="1"/>
              <a:t>dữ</a:t>
            </a:r>
            <a:r>
              <a:rPr lang="en-US" sz="2200" dirty="0"/>
              <a:t> </a:t>
            </a:r>
            <a:r>
              <a:rPr lang="en-US" sz="2200" dirty="0" err="1"/>
              <a:t>liệu</a:t>
            </a:r>
            <a:r>
              <a:rPr lang="en-US" sz="2200" dirty="0"/>
              <a:t> phi </a:t>
            </a:r>
            <a:r>
              <a:rPr lang="en-US" sz="2200" dirty="0" err="1"/>
              <a:t>cấu</a:t>
            </a:r>
            <a:r>
              <a:rPr lang="en-US" sz="2200" dirty="0"/>
              <a:t> </a:t>
            </a:r>
            <a:r>
              <a:rPr lang="en-US" sz="2200" dirty="0" err="1"/>
              <a:t>trúc</a:t>
            </a:r>
            <a:endParaRPr lang="en-US" sz="2200" dirty="0"/>
          </a:p>
          <a:p>
            <a:r>
              <a:rPr lang="en-US" sz="2200" dirty="0" err="1"/>
              <a:t>Tăng</a:t>
            </a:r>
            <a:r>
              <a:rPr lang="en-US" sz="2200" dirty="0"/>
              <a:t> </a:t>
            </a:r>
            <a:r>
              <a:rPr lang="en-US" sz="2200" dirty="0" err="1"/>
              <a:t>cường</a:t>
            </a:r>
            <a:r>
              <a:rPr lang="en-US" sz="2200" dirty="0"/>
              <a:t> </a:t>
            </a:r>
            <a:r>
              <a:rPr lang="en-US" sz="2200" dirty="0" err="1"/>
              <a:t>hiệu</a:t>
            </a:r>
            <a:r>
              <a:rPr lang="en-US" sz="2200" dirty="0"/>
              <a:t> </a:t>
            </a:r>
            <a:r>
              <a:rPr lang="en-US" sz="2200" dirty="0" err="1"/>
              <a:t>suất</a:t>
            </a:r>
            <a:r>
              <a:rPr lang="en-US" sz="2200" dirty="0"/>
              <a:t> </a:t>
            </a:r>
            <a:r>
              <a:rPr lang="en-US" sz="2200" dirty="0" err="1"/>
              <a:t>và</a:t>
            </a:r>
            <a:r>
              <a:rPr lang="en-US" sz="2200" dirty="0"/>
              <a:t> </a:t>
            </a:r>
            <a:r>
              <a:rPr lang="en-US" sz="2200" dirty="0" err="1"/>
              <a:t>chiến</a:t>
            </a:r>
            <a:r>
              <a:rPr lang="en-US" sz="2200" dirty="0"/>
              <a:t> </a:t>
            </a:r>
            <a:r>
              <a:rPr lang="en-US" sz="2200" dirty="0" err="1"/>
              <a:t>lươc</a:t>
            </a:r>
            <a:r>
              <a:rPr lang="en-US" sz="2200" dirty="0"/>
              <a:t> </a:t>
            </a:r>
            <a:r>
              <a:rPr lang="en-US" sz="2200" dirty="0" err="1"/>
              <a:t>kinh</a:t>
            </a:r>
            <a:r>
              <a:rPr lang="en-US" sz="2200" dirty="0"/>
              <a:t> </a:t>
            </a:r>
            <a:r>
              <a:rPr lang="en-US" sz="2200" dirty="0" err="1"/>
              <a:t>doanh</a:t>
            </a:r>
            <a:endParaRPr lang="en-US" sz="2200" dirty="0"/>
          </a:p>
          <a:p>
            <a:r>
              <a:rPr lang="en-US" sz="2200" dirty="0" err="1"/>
              <a:t>Kết</a:t>
            </a:r>
            <a:r>
              <a:rPr lang="en-US" sz="2200" dirty="0"/>
              <a:t> </a:t>
            </a:r>
            <a:r>
              <a:rPr lang="en-US" sz="2200" dirty="0" err="1"/>
              <a:t>quả</a:t>
            </a:r>
            <a:r>
              <a:rPr lang="en-US" sz="2200" dirty="0"/>
              <a:t> </a:t>
            </a:r>
            <a:r>
              <a:rPr lang="en-US" sz="2200" dirty="0" err="1"/>
              <a:t>theo</a:t>
            </a:r>
            <a:r>
              <a:rPr lang="en-US" sz="2200" dirty="0"/>
              <a:t> </a:t>
            </a:r>
            <a:r>
              <a:rPr lang="en-US" sz="2200" dirty="0" err="1"/>
              <a:t>thời</a:t>
            </a:r>
            <a:r>
              <a:rPr lang="en-US" sz="2200" dirty="0"/>
              <a:t> </a:t>
            </a:r>
            <a:r>
              <a:rPr lang="en-US" sz="2200" dirty="0" err="1"/>
              <a:t>gian</a:t>
            </a:r>
            <a:r>
              <a:rPr lang="en-US" sz="2200" dirty="0"/>
              <a:t> </a:t>
            </a:r>
            <a:r>
              <a:rPr lang="en-US" sz="2200" dirty="0" err="1"/>
              <a:t>thực</a:t>
            </a:r>
            <a:endParaRPr lang="en-US" sz="2200" dirty="0"/>
          </a:p>
          <a:p>
            <a:pPr marL="0">
              <a:lnSpc>
                <a:spcPct val="90000"/>
              </a:lnSpc>
            </a:pPr>
            <a:endParaRPr lang="en-US" dirty="0"/>
          </a:p>
          <a:p>
            <a:pPr>
              <a:lnSpc>
                <a:spcPct val="90000"/>
              </a:lnSpc>
            </a:pPr>
            <a:endParaRPr lang="en-US" dirty="0"/>
          </a:p>
        </p:txBody>
      </p:sp>
      <p:pic>
        <p:nvPicPr>
          <p:cNvPr id="5122" name="Picture 2" descr="Sentiment Analysis Guide">
            <a:extLst>
              <a:ext uri="{FF2B5EF4-FFF2-40B4-BE49-F238E27FC236}">
                <a16:creationId xmlns:a16="http://schemas.microsoft.com/office/drawing/2014/main" id="{1D29E732-1E1F-C26A-415F-7D8DF79C7B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3042" y="2546554"/>
            <a:ext cx="4321889" cy="3239729"/>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EB8367EC-2695-954E-C797-F1C7A4CE366C}"/>
              </a:ext>
            </a:extLst>
          </p:cNvPr>
          <p:cNvSpPr>
            <a:spLocks noGrp="1"/>
          </p:cNvSpPr>
          <p:nvPr>
            <p:ph type="sldNum" sz="quarter" idx="12"/>
          </p:nvPr>
        </p:nvSpPr>
        <p:spPr/>
        <p:txBody>
          <a:bodyPr/>
          <a:lstStyle/>
          <a:p>
            <a:fld id="{F6E0BA86-92C1-498B-AE56-53764A3587A5}" type="slidenum">
              <a:rPr lang="en-US" smtClean="0"/>
              <a:t>4</a:t>
            </a:fld>
            <a:endParaRPr lang="en-US"/>
          </a:p>
        </p:txBody>
      </p:sp>
    </p:spTree>
    <p:extLst>
      <p:ext uri="{BB962C8B-B14F-4D97-AF65-F5344CB8AC3E}">
        <p14:creationId xmlns:p14="http://schemas.microsoft.com/office/powerpoint/2010/main" val="388506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6ABC-5E17-2389-756D-219EB394630A}"/>
              </a:ext>
            </a:extLst>
          </p:cNvPr>
          <p:cNvSpPr>
            <a:spLocks noGrp="1"/>
          </p:cNvSpPr>
          <p:nvPr>
            <p:ph type="title"/>
          </p:nvPr>
        </p:nvSpPr>
        <p:spPr>
          <a:xfrm>
            <a:off x="803242" y="580043"/>
            <a:ext cx="7208147" cy="1188720"/>
          </a:xfrm>
          <a:prstGeom prst="rect">
            <a:avLst/>
          </a:prstGeom>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p>
            <a:r>
              <a:rPr lang="en-US" sz="2200" dirty="0">
                <a:solidFill>
                  <a:srgbClr val="262626"/>
                </a:solidFill>
                <a:latin typeface="+mj-lt"/>
                <a:ea typeface="+mj-ea"/>
                <a:cs typeface="+mj-cs"/>
              </a:rPr>
              <a:t>1.2. XỬ LÍ NGÔN NGỮ TỰ NHIÊN</a:t>
            </a:r>
          </a:p>
        </p:txBody>
      </p:sp>
      <p:sp>
        <p:nvSpPr>
          <p:cNvPr id="6" name="Content Placeholder 2">
            <a:extLst>
              <a:ext uri="{FF2B5EF4-FFF2-40B4-BE49-F238E27FC236}">
                <a16:creationId xmlns:a16="http://schemas.microsoft.com/office/drawing/2014/main" id="{3578722A-EA43-DAEB-8449-679FBF7E0543}"/>
              </a:ext>
            </a:extLst>
          </p:cNvPr>
          <p:cNvSpPr txBox="1">
            <a:spLocks/>
          </p:cNvSpPr>
          <p:nvPr/>
        </p:nvSpPr>
        <p:spPr>
          <a:xfrm>
            <a:off x="803241" y="2253579"/>
            <a:ext cx="10277713" cy="447972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nSpc>
                <a:spcPct val="150000"/>
              </a:lnSpc>
              <a:buNone/>
            </a:pPr>
            <a:r>
              <a:rPr lang="en-US" sz="2400" dirty="0"/>
              <a:t>- L</a:t>
            </a:r>
            <a:r>
              <a:rPr lang="vi-VN" sz="2400" dirty="0"/>
              <a:t>à một nhánh của Trí tuệ nhân tạo, tập trung vào việc nghiên cứu sự tương tác giữa máy tính và ngôn ngữ tự nhiên của con người, dưới dạng tiếng nói (speech) hoặc văn bản (text). </a:t>
            </a:r>
          </a:p>
          <a:p>
            <a:pPr marL="0" indent="0">
              <a:lnSpc>
                <a:spcPct val="150000"/>
              </a:lnSpc>
              <a:buNone/>
            </a:pPr>
            <a:r>
              <a:rPr lang="en-US" sz="2400" dirty="0"/>
              <a:t>- </a:t>
            </a:r>
            <a:r>
              <a:rPr lang="vi-VN" sz="2400" dirty="0"/>
              <a:t>Mục tiêu</a:t>
            </a:r>
            <a:r>
              <a:rPr lang="en-US" sz="2400" dirty="0"/>
              <a:t>: </a:t>
            </a:r>
            <a:r>
              <a:rPr lang="vi-VN" sz="2400" dirty="0"/>
              <a:t> giúp máy tính hiểu và thực hiện hiệu quả những nhiệm vụ liên quan đến ngôn ngữ của con người như</a:t>
            </a:r>
          </a:p>
          <a:p>
            <a:pPr marL="0">
              <a:lnSpc>
                <a:spcPct val="90000"/>
              </a:lnSpc>
            </a:pPr>
            <a:endParaRPr lang="en-US" dirty="0"/>
          </a:p>
          <a:p>
            <a:pPr>
              <a:lnSpc>
                <a:spcPct val="90000"/>
              </a:lnSpc>
              <a:buFont typeface="Wingdings" panose="05000000000000000000" pitchFamily="2" charset="2"/>
              <a:buChar char="q"/>
            </a:pPr>
            <a:endParaRPr lang="en-US" dirty="0"/>
          </a:p>
          <a:p>
            <a:pPr>
              <a:lnSpc>
                <a:spcPct val="90000"/>
              </a:lnSpc>
            </a:pPr>
            <a:endParaRPr lang="en-US" dirty="0"/>
          </a:p>
        </p:txBody>
      </p:sp>
      <p:sp>
        <p:nvSpPr>
          <p:cNvPr id="8" name="Slide Number Placeholder 7">
            <a:extLst>
              <a:ext uri="{FF2B5EF4-FFF2-40B4-BE49-F238E27FC236}">
                <a16:creationId xmlns:a16="http://schemas.microsoft.com/office/drawing/2014/main" id="{B25DFA2E-0EA0-2C68-5DC5-5F5EBFD49F13}"/>
              </a:ext>
            </a:extLst>
          </p:cNvPr>
          <p:cNvSpPr>
            <a:spLocks noGrp="1"/>
          </p:cNvSpPr>
          <p:nvPr>
            <p:ph type="sldNum" sz="quarter" idx="12"/>
          </p:nvPr>
        </p:nvSpPr>
        <p:spPr/>
        <p:txBody>
          <a:bodyPr/>
          <a:lstStyle/>
          <a:p>
            <a:fld id="{F6E0BA86-92C1-498B-AE56-53764A3587A5}" type="slidenum">
              <a:rPr lang="en-US" smtClean="0"/>
              <a:t>5</a:t>
            </a:fld>
            <a:endParaRPr lang="en-US"/>
          </a:p>
        </p:txBody>
      </p:sp>
    </p:spTree>
    <p:extLst>
      <p:ext uri="{BB962C8B-B14F-4D97-AF65-F5344CB8AC3E}">
        <p14:creationId xmlns:p14="http://schemas.microsoft.com/office/powerpoint/2010/main" val="3292953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66ABC-5E17-2389-756D-219EB394630A}"/>
              </a:ext>
            </a:extLst>
          </p:cNvPr>
          <p:cNvSpPr>
            <a:spLocks noGrp="1"/>
          </p:cNvSpPr>
          <p:nvPr>
            <p:ph type="title"/>
          </p:nvPr>
        </p:nvSpPr>
        <p:spPr>
          <a:xfrm>
            <a:off x="2097072" y="590434"/>
            <a:ext cx="7208147" cy="1188720"/>
          </a:xfrm>
          <a:prstGeom prst="rect">
            <a:avLst/>
          </a:prstGeom>
        </p:spPr>
        <p:style>
          <a:lnRef idx="2">
            <a:schemeClr val="accent2"/>
          </a:lnRef>
          <a:fillRef idx="1">
            <a:schemeClr val="lt1"/>
          </a:fillRef>
          <a:effectRef idx="0">
            <a:schemeClr val="accent2"/>
          </a:effectRef>
          <a:fontRef idx="minor">
            <a:schemeClr val="dk1"/>
          </a:fontRef>
        </p:style>
        <p:txBody>
          <a:bodyPr vert="horz" lIns="182880" tIns="182880" rIns="182880" bIns="182880" rtlCol="0" anchor="ctr">
            <a:normAutofit/>
          </a:bodyPr>
          <a:lstStyle/>
          <a:p>
            <a:r>
              <a:rPr lang="en-US" sz="2200" dirty="0">
                <a:solidFill>
                  <a:srgbClr val="262626"/>
                </a:solidFill>
                <a:latin typeface="+mj-lt"/>
                <a:ea typeface="+mj-ea"/>
                <a:cs typeface="+mj-cs"/>
              </a:rPr>
              <a:t>1.3. </a:t>
            </a:r>
            <a:r>
              <a:rPr lang="en-US" sz="2200" dirty="0" err="1">
                <a:solidFill>
                  <a:srgbClr val="262626"/>
                </a:solidFill>
                <a:latin typeface="+mj-lt"/>
                <a:ea typeface="+mj-ea"/>
                <a:cs typeface="+mj-cs"/>
              </a:rPr>
              <a:t>Tổng</a:t>
            </a:r>
            <a:r>
              <a:rPr lang="en-US" sz="2200" dirty="0">
                <a:solidFill>
                  <a:srgbClr val="262626"/>
                </a:solidFill>
                <a:latin typeface="+mj-lt"/>
                <a:ea typeface="+mj-ea"/>
                <a:cs typeface="+mj-cs"/>
              </a:rPr>
              <a:t> Quan </a:t>
            </a:r>
            <a:r>
              <a:rPr lang="en-US" sz="2200" dirty="0" err="1">
                <a:solidFill>
                  <a:srgbClr val="262626"/>
                </a:solidFill>
                <a:latin typeface="+mj-lt"/>
                <a:ea typeface="+mj-ea"/>
                <a:cs typeface="+mj-cs"/>
              </a:rPr>
              <a:t>về</a:t>
            </a:r>
            <a:r>
              <a:rPr lang="en-US" sz="2200" dirty="0">
                <a:solidFill>
                  <a:srgbClr val="262626"/>
                </a:solidFill>
                <a:latin typeface="+mj-lt"/>
                <a:ea typeface="+mj-ea"/>
                <a:cs typeface="+mj-cs"/>
              </a:rPr>
              <a:t> Deep Learning</a:t>
            </a:r>
          </a:p>
        </p:txBody>
      </p:sp>
      <p:sp>
        <p:nvSpPr>
          <p:cNvPr id="3" name="Content Placeholder 2">
            <a:extLst>
              <a:ext uri="{FF2B5EF4-FFF2-40B4-BE49-F238E27FC236}">
                <a16:creationId xmlns:a16="http://schemas.microsoft.com/office/drawing/2014/main" id="{4E9ED86F-057A-2BEF-C021-2C1430B033DE}"/>
              </a:ext>
            </a:extLst>
          </p:cNvPr>
          <p:cNvSpPr>
            <a:spLocks noGrp="1"/>
          </p:cNvSpPr>
          <p:nvPr>
            <p:ph idx="1"/>
          </p:nvPr>
        </p:nvSpPr>
        <p:spPr>
          <a:xfrm>
            <a:off x="1836282" y="2336709"/>
            <a:ext cx="8565018" cy="3378292"/>
          </a:xfrm>
        </p:spPr>
        <p:txBody>
          <a:bodyPr>
            <a:normAutofit fontScale="92500" lnSpcReduction="10000"/>
          </a:bodyPr>
          <a:lstStyle/>
          <a:p>
            <a:pPr>
              <a:buFontTx/>
              <a:buChar char="-"/>
            </a:pPr>
            <a:r>
              <a:rPr lang="en-US" sz="2400" dirty="0"/>
              <a:t>L</a:t>
            </a:r>
            <a:r>
              <a:rPr lang="vi-VN" sz="2400" dirty="0"/>
              <a:t>à một lĩnh vực con của Machine Learning. </a:t>
            </a:r>
            <a:endParaRPr lang="en-US" sz="2400" dirty="0"/>
          </a:p>
          <a:p>
            <a:pPr>
              <a:buFontTx/>
              <a:buChar char="-"/>
            </a:pPr>
            <a:r>
              <a:rPr lang="en-US" sz="2400" dirty="0" err="1"/>
              <a:t>Được</a:t>
            </a:r>
            <a:r>
              <a:rPr lang="en-US" sz="2400" dirty="0"/>
              <a:t> </a:t>
            </a:r>
            <a:r>
              <a:rPr lang="vi-VN" sz="2400" dirty="0"/>
              <a:t>xây dựng dựa hoạt động với các mạng nơ-ron nhân tạo để bắt chước khả năng tư duy và suy nghĩ của bộ não con người.</a:t>
            </a:r>
            <a:endParaRPr lang="en-US" sz="2400" dirty="0"/>
          </a:p>
          <a:p>
            <a:pPr marL="0" indent="0">
              <a:buNone/>
            </a:pPr>
            <a:endParaRPr lang="en-US" sz="2400" dirty="0"/>
          </a:p>
          <a:p>
            <a:pPr>
              <a:buFont typeface="Wingdings" panose="05000000000000000000" pitchFamily="2" charset="2"/>
              <a:buChar char="q"/>
            </a:pPr>
            <a:r>
              <a:rPr lang="en-US" sz="2400" b="1" dirty="0" err="1"/>
              <a:t>Các</a:t>
            </a:r>
            <a:r>
              <a:rPr lang="en-US" sz="2400" b="1" dirty="0"/>
              <a:t> </a:t>
            </a:r>
            <a:r>
              <a:rPr lang="en-US" sz="2400" b="1" dirty="0" err="1"/>
              <a:t>mạng</a:t>
            </a:r>
            <a:r>
              <a:rPr lang="en-US" sz="2400" b="1" dirty="0"/>
              <a:t> neural </a:t>
            </a:r>
            <a:r>
              <a:rPr lang="en-US" sz="2400" b="1" dirty="0" err="1"/>
              <a:t>trong</a:t>
            </a:r>
            <a:r>
              <a:rPr lang="en-US" sz="2400" b="1" dirty="0"/>
              <a:t> </a:t>
            </a:r>
            <a:r>
              <a:rPr lang="en-US" sz="2400" b="1" dirty="0" err="1"/>
              <a:t>xử</a:t>
            </a:r>
            <a:r>
              <a:rPr lang="en-US" sz="2400" b="1" dirty="0"/>
              <a:t> </a:t>
            </a:r>
            <a:r>
              <a:rPr lang="en-US" sz="2400" b="1" dirty="0" err="1"/>
              <a:t>lý</a:t>
            </a:r>
            <a:r>
              <a:rPr lang="en-US" sz="2400" b="1" dirty="0"/>
              <a:t> </a:t>
            </a:r>
            <a:r>
              <a:rPr lang="en-US" sz="2400" b="1" dirty="0" err="1"/>
              <a:t>ngôn</a:t>
            </a:r>
            <a:r>
              <a:rPr lang="en-US" sz="2400" b="1" dirty="0"/>
              <a:t> </a:t>
            </a:r>
            <a:r>
              <a:rPr lang="en-US" sz="2400" b="1" dirty="0" err="1"/>
              <a:t>ngữ</a:t>
            </a:r>
            <a:r>
              <a:rPr lang="en-US" sz="2400" b="1" dirty="0"/>
              <a:t> </a:t>
            </a:r>
            <a:r>
              <a:rPr lang="en-US" sz="2400" b="1" dirty="0" err="1"/>
              <a:t>tự</a:t>
            </a:r>
            <a:r>
              <a:rPr lang="en-US" sz="2400" b="1" dirty="0"/>
              <a:t> </a:t>
            </a:r>
            <a:r>
              <a:rPr lang="en-US" sz="2400" b="1" dirty="0" err="1"/>
              <a:t>nhiên</a:t>
            </a:r>
            <a:r>
              <a:rPr lang="en-US" sz="2400" b="1" dirty="0"/>
              <a:t>: </a:t>
            </a:r>
          </a:p>
          <a:p>
            <a:r>
              <a:rPr lang="en-US" sz="2400" dirty="0"/>
              <a:t>Convolutional Neural Network (CNNs)</a:t>
            </a:r>
          </a:p>
          <a:p>
            <a:r>
              <a:rPr lang="en-US" sz="2400" dirty="0"/>
              <a:t>Recurrent neural network (RNNs)</a:t>
            </a:r>
          </a:p>
          <a:p>
            <a:r>
              <a:rPr lang="en-US" sz="2400" dirty="0"/>
              <a:t>Long short-term memory (LSTMs)</a:t>
            </a:r>
          </a:p>
          <a:p>
            <a:endParaRPr lang="en-US" dirty="0"/>
          </a:p>
        </p:txBody>
      </p:sp>
      <p:sp>
        <p:nvSpPr>
          <p:cNvPr id="8" name="Slide Number Placeholder 7">
            <a:extLst>
              <a:ext uri="{FF2B5EF4-FFF2-40B4-BE49-F238E27FC236}">
                <a16:creationId xmlns:a16="http://schemas.microsoft.com/office/drawing/2014/main" id="{24B0B9EC-0F47-FE9B-7A01-FC1ECD56B054}"/>
              </a:ext>
            </a:extLst>
          </p:cNvPr>
          <p:cNvSpPr>
            <a:spLocks noGrp="1"/>
          </p:cNvSpPr>
          <p:nvPr>
            <p:ph type="sldNum" sz="quarter" idx="12"/>
          </p:nvPr>
        </p:nvSpPr>
        <p:spPr/>
        <p:txBody>
          <a:bodyPr/>
          <a:lstStyle/>
          <a:p>
            <a:fld id="{F6E0BA86-92C1-498B-AE56-53764A3587A5}" type="slidenum">
              <a:rPr lang="en-US" smtClean="0"/>
              <a:t>6</a:t>
            </a:fld>
            <a:endParaRPr lang="en-US"/>
          </a:p>
        </p:txBody>
      </p:sp>
    </p:spTree>
    <p:extLst>
      <p:ext uri="{BB962C8B-B14F-4D97-AF65-F5344CB8AC3E}">
        <p14:creationId xmlns:p14="http://schemas.microsoft.com/office/powerpoint/2010/main" val="242422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6475D6-3761-5BC9-EF99-16A31F7FA8FB}"/>
              </a:ext>
            </a:extLst>
          </p:cNvPr>
          <p:cNvPicPr>
            <a:picLocks noChangeAspect="1"/>
          </p:cNvPicPr>
          <p:nvPr/>
        </p:nvPicPr>
        <p:blipFill>
          <a:blip r:embed="rId2"/>
          <a:stretch>
            <a:fillRect/>
          </a:stretch>
        </p:blipFill>
        <p:spPr>
          <a:xfrm>
            <a:off x="954123" y="1747855"/>
            <a:ext cx="10283754" cy="4157261"/>
          </a:xfrm>
          <a:prstGeom prst="rect">
            <a:avLst/>
          </a:prstGeom>
        </p:spPr>
      </p:pic>
      <p:sp>
        <p:nvSpPr>
          <p:cNvPr id="7" name="TextBox 6">
            <a:extLst>
              <a:ext uri="{FF2B5EF4-FFF2-40B4-BE49-F238E27FC236}">
                <a16:creationId xmlns:a16="http://schemas.microsoft.com/office/drawing/2014/main" id="{A1E55326-50DC-CE9F-B6AE-4AAA7A2DD74A}"/>
              </a:ext>
            </a:extLst>
          </p:cNvPr>
          <p:cNvSpPr txBox="1"/>
          <p:nvPr/>
        </p:nvSpPr>
        <p:spPr>
          <a:xfrm>
            <a:off x="1179871" y="914400"/>
            <a:ext cx="2640466" cy="369332"/>
          </a:xfrm>
          <a:prstGeom prst="rect">
            <a:avLst/>
          </a:prstGeom>
          <a:noFill/>
        </p:spPr>
        <p:txBody>
          <a:bodyPr wrap="none" rtlCol="0">
            <a:spAutoFit/>
          </a:bodyPr>
          <a:lstStyle/>
          <a:p>
            <a:r>
              <a:rPr lang="en-US" dirty="0"/>
              <a:t>KIẾN TRÚC MẠNG CNN</a:t>
            </a:r>
          </a:p>
        </p:txBody>
      </p:sp>
      <p:sp>
        <p:nvSpPr>
          <p:cNvPr id="8" name="Slide Number Placeholder 7">
            <a:extLst>
              <a:ext uri="{FF2B5EF4-FFF2-40B4-BE49-F238E27FC236}">
                <a16:creationId xmlns:a16="http://schemas.microsoft.com/office/drawing/2014/main" id="{3672F37A-2409-424D-8B8A-CFAC3FD08C45}"/>
              </a:ext>
            </a:extLst>
          </p:cNvPr>
          <p:cNvSpPr>
            <a:spLocks noGrp="1"/>
          </p:cNvSpPr>
          <p:nvPr>
            <p:ph type="sldNum" sz="quarter" idx="12"/>
          </p:nvPr>
        </p:nvSpPr>
        <p:spPr/>
        <p:txBody>
          <a:bodyPr/>
          <a:lstStyle/>
          <a:p>
            <a:fld id="{F6E0BA86-92C1-498B-AE56-53764A3587A5}" type="slidenum">
              <a:rPr lang="en-US" smtClean="0"/>
              <a:t>7</a:t>
            </a:fld>
            <a:endParaRPr lang="en-US"/>
          </a:p>
        </p:txBody>
      </p:sp>
    </p:spTree>
    <p:extLst>
      <p:ext uri="{BB962C8B-B14F-4D97-AF65-F5344CB8AC3E}">
        <p14:creationId xmlns:p14="http://schemas.microsoft.com/office/powerpoint/2010/main" val="60736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text, clock&#10;&#10;Description automatically generated">
            <a:extLst>
              <a:ext uri="{FF2B5EF4-FFF2-40B4-BE49-F238E27FC236}">
                <a16:creationId xmlns:a16="http://schemas.microsoft.com/office/drawing/2014/main" id="{B98FF2AA-7055-DC86-A76B-ADF94229E748}"/>
              </a:ext>
            </a:extLst>
          </p:cNvPr>
          <p:cNvPicPr>
            <a:picLocks noGrp="1" noChangeAspect="1"/>
          </p:cNvPicPr>
          <p:nvPr>
            <p:ph idx="1"/>
          </p:nvPr>
        </p:nvPicPr>
        <p:blipFill>
          <a:blip r:embed="rId2"/>
          <a:stretch>
            <a:fillRect/>
          </a:stretch>
        </p:blipFill>
        <p:spPr>
          <a:xfrm>
            <a:off x="1494504" y="2209719"/>
            <a:ext cx="8011103" cy="2706190"/>
          </a:xfrm>
          <a:prstGeom prst="rect">
            <a:avLst/>
          </a:prstGeom>
        </p:spPr>
      </p:pic>
      <p:sp>
        <p:nvSpPr>
          <p:cNvPr id="5" name="TextBox 4">
            <a:extLst>
              <a:ext uri="{FF2B5EF4-FFF2-40B4-BE49-F238E27FC236}">
                <a16:creationId xmlns:a16="http://schemas.microsoft.com/office/drawing/2014/main" id="{0BFC9610-A449-297D-3003-004BE7DD12D7}"/>
              </a:ext>
            </a:extLst>
          </p:cNvPr>
          <p:cNvSpPr txBox="1"/>
          <p:nvPr/>
        </p:nvSpPr>
        <p:spPr>
          <a:xfrm>
            <a:off x="1179871" y="914400"/>
            <a:ext cx="2616422" cy="369332"/>
          </a:xfrm>
          <a:prstGeom prst="rect">
            <a:avLst/>
          </a:prstGeom>
          <a:noFill/>
        </p:spPr>
        <p:txBody>
          <a:bodyPr wrap="none" rtlCol="0">
            <a:spAutoFit/>
          </a:bodyPr>
          <a:lstStyle/>
          <a:p>
            <a:r>
              <a:rPr lang="en-US" dirty="0"/>
              <a:t>KIẾN TRÚC MẠNG RNN</a:t>
            </a:r>
          </a:p>
        </p:txBody>
      </p:sp>
      <p:sp>
        <p:nvSpPr>
          <p:cNvPr id="8" name="Slide Number Placeholder 7">
            <a:extLst>
              <a:ext uri="{FF2B5EF4-FFF2-40B4-BE49-F238E27FC236}">
                <a16:creationId xmlns:a16="http://schemas.microsoft.com/office/drawing/2014/main" id="{D6CE1106-CC58-C982-690F-879E0D2DFF20}"/>
              </a:ext>
            </a:extLst>
          </p:cNvPr>
          <p:cNvSpPr>
            <a:spLocks noGrp="1"/>
          </p:cNvSpPr>
          <p:nvPr>
            <p:ph type="sldNum" sz="quarter" idx="12"/>
          </p:nvPr>
        </p:nvSpPr>
        <p:spPr/>
        <p:txBody>
          <a:bodyPr/>
          <a:lstStyle/>
          <a:p>
            <a:fld id="{F6E0BA86-92C1-498B-AE56-53764A3587A5}" type="slidenum">
              <a:rPr lang="en-US" smtClean="0"/>
              <a:t>8</a:t>
            </a:fld>
            <a:endParaRPr lang="en-US"/>
          </a:p>
        </p:txBody>
      </p:sp>
    </p:spTree>
    <p:extLst>
      <p:ext uri="{BB962C8B-B14F-4D97-AF65-F5344CB8AC3E}">
        <p14:creationId xmlns:p14="http://schemas.microsoft.com/office/powerpoint/2010/main" val="249044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0AB977-C775-962A-C093-51EA5B3DDD46}"/>
              </a:ext>
            </a:extLst>
          </p:cNvPr>
          <p:cNvPicPr>
            <a:picLocks noGrp="1" noChangeAspect="1"/>
          </p:cNvPicPr>
          <p:nvPr>
            <p:ph idx="1"/>
          </p:nvPr>
        </p:nvPicPr>
        <p:blipFill>
          <a:blip r:embed="rId2"/>
          <a:stretch>
            <a:fillRect/>
          </a:stretch>
        </p:blipFill>
        <p:spPr>
          <a:xfrm>
            <a:off x="2508119" y="1511735"/>
            <a:ext cx="6184912" cy="3834530"/>
          </a:xfrm>
        </p:spPr>
      </p:pic>
      <p:sp>
        <p:nvSpPr>
          <p:cNvPr id="6" name="TextBox 5">
            <a:extLst>
              <a:ext uri="{FF2B5EF4-FFF2-40B4-BE49-F238E27FC236}">
                <a16:creationId xmlns:a16="http://schemas.microsoft.com/office/drawing/2014/main" id="{5DCEA4BB-0EE0-3815-9F68-B6E676E6AD1B}"/>
              </a:ext>
            </a:extLst>
          </p:cNvPr>
          <p:cNvSpPr txBox="1"/>
          <p:nvPr/>
        </p:nvSpPr>
        <p:spPr>
          <a:xfrm>
            <a:off x="1179871" y="914400"/>
            <a:ext cx="2656496" cy="369332"/>
          </a:xfrm>
          <a:prstGeom prst="rect">
            <a:avLst/>
          </a:prstGeom>
          <a:noFill/>
        </p:spPr>
        <p:txBody>
          <a:bodyPr wrap="none" rtlCol="0">
            <a:spAutoFit/>
          </a:bodyPr>
          <a:lstStyle/>
          <a:p>
            <a:r>
              <a:rPr lang="en-US" dirty="0"/>
              <a:t>KIẾN TRÚC MẠNG LSTM</a:t>
            </a:r>
          </a:p>
        </p:txBody>
      </p:sp>
      <p:sp>
        <p:nvSpPr>
          <p:cNvPr id="8" name="Slide Number Placeholder 7">
            <a:extLst>
              <a:ext uri="{FF2B5EF4-FFF2-40B4-BE49-F238E27FC236}">
                <a16:creationId xmlns:a16="http://schemas.microsoft.com/office/drawing/2014/main" id="{54980BB0-153A-AF60-D859-B45A7C95647C}"/>
              </a:ext>
            </a:extLst>
          </p:cNvPr>
          <p:cNvSpPr>
            <a:spLocks noGrp="1"/>
          </p:cNvSpPr>
          <p:nvPr>
            <p:ph type="sldNum" sz="quarter" idx="12"/>
          </p:nvPr>
        </p:nvSpPr>
        <p:spPr/>
        <p:txBody>
          <a:bodyPr/>
          <a:lstStyle/>
          <a:p>
            <a:fld id="{F6E0BA86-92C1-498B-AE56-53764A3587A5}" type="slidenum">
              <a:rPr lang="en-US" smtClean="0"/>
              <a:t>9</a:t>
            </a:fld>
            <a:endParaRPr lang="en-US"/>
          </a:p>
        </p:txBody>
      </p:sp>
    </p:spTree>
    <p:extLst>
      <p:ext uri="{BB962C8B-B14F-4D97-AF65-F5344CB8AC3E}">
        <p14:creationId xmlns:p14="http://schemas.microsoft.com/office/powerpoint/2010/main" val="44054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2031</TotalTime>
  <Words>878</Words>
  <Application>Microsoft Office PowerPoint</Application>
  <PresentationFormat>Widescreen</PresentationFormat>
  <Paragraphs>129</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Abadi</vt:lpstr>
      <vt:lpstr>Arial</vt:lpstr>
      <vt:lpstr>Calibri</vt:lpstr>
      <vt:lpstr>Gill Sans MT</vt:lpstr>
      <vt:lpstr>Lato</vt:lpstr>
      <vt:lpstr>Tahoma</vt:lpstr>
      <vt:lpstr>Times New Roman</vt:lpstr>
      <vt:lpstr>VnNimbusRomanNo9L-Bold</vt:lpstr>
      <vt:lpstr>Wingdings</vt:lpstr>
      <vt:lpstr>Parcel</vt:lpstr>
      <vt:lpstr>PowerPoint Presentation</vt:lpstr>
      <vt:lpstr>THÀNH VIÊN</vt:lpstr>
      <vt:lpstr>1. TỔNG QUAN LÝ THUYẾT</vt:lpstr>
      <vt:lpstr>1.1. TỔNG QUAN VỀ PHÂN TÍCH QUAN ĐIỂM (SENTIMENT ANALYSIS)</vt:lpstr>
      <vt:lpstr>1.2. XỬ LÍ NGÔN NGỮ TỰ NHIÊN</vt:lpstr>
      <vt:lpstr>1.3. Tổng Quan về Deep Learning</vt:lpstr>
      <vt:lpstr>PowerPoint Presentation</vt:lpstr>
      <vt:lpstr>PowerPoint Presentation</vt:lpstr>
      <vt:lpstr>PowerPoint Presentation</vt:lpstr>
      <vt:lpstr>2. XÂY DỰNG MÔ HÌNH PHÂN TÍCH CẢM XÚC VÀ QUAN ĐIỂM</vt:lpstr>
      <vt:lpstr>2. XÂY DỰNG MÔ HÌNH PHÂN TÍCH CẢM XÚC VÀ QUAN ĐIỂM</vt:lpstr>
      <vt:lpstr>2. XÂY DỰNG MÔ HÌNH PHÂN TÍCH CẢM XÚC VÀ QUAN ĐIỂM</vt:lpstr>
      <vt:lpstr>2. XÂY DỰNG MÔ HÌNH PHÂN TÍCH CẢM XÚC VÀ QUAN ĐIỂM</vt:lpstr>
      <vt:lpstr>2. XÂY DỰNG MÔ HÌNH PHÂN TÍCH CẢM XÚC VÀ QUAN ĐIỂM</vt:lpstr>
      <vt:lpstr>2. XÂY DỰNG MÔ HÌNH PHÂN TÍCH CẢM XÚC VÀ QUAN ĐIỂM</vt:lpstr>
      <vt:lpstr>2. XÂY DỰNG MÔ HÌNH PHÂN TÍCH CẢM XÚC VÀ QUAN ĐIỂM</vt:lpstr>
      <vt:lpstr>2. XÂY DỰNG MÔ HÌNH PHÂN TÍCH CẢM XÚC VÀ QUAN ĐIỂM</vt:lpstr>
      <vt:lpstr>2. XÂY DỰNG MÔ HÌNH PHÂN TÍCH CẢM XÚC VÀ QUAN ĐIỂM</vt:lpstr>
      <vt:lpstr>DEMO</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Linh Nguyen Thi My</cp:lastModifiedBy>
  <cp:revision>29</cp:revision>
  <dcterms:created xsi:type="dcterms:W3CDTF">2022-10-16T09:57:36Z</dcterms:created>
  <dcterms:modified xsi:type="dcterms:W3CDTF">2023-01-02T23:58:39Z</dcterms:modified>
</cp:coreProperties>
</file>