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269" r:id="rId7"/>
    <p:sldId id="293" r:id="rId8"/>
    <p:sldId id="297" r:id="rId9"/>
    <p:sldId id="299" r:id="rId10"/>
    <p:sldId id="296" r:id="rId11"/>
    <p:sldId id="298" r:id="rId12"/>
    <p:sldId id="300" r:id="rId13"/>
    <p:sldId id="301" r:id="rId14"/>
    <p:sldId id="302" r:id="rId15"/>
    <p:sldId id="304" r:id="rId16"/>
    <p:sldId id="303" r:id="rId17"/>
    <p:sldId id="292" r:id="rId18"/>
    <p:sldId id="288" r:id="rId1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伟豪" initials="李伟豪"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showGuides="1">
      <p:cViewPr varScale="1">
        <p:scale>
          <a:sx n="79" d="100"/>
          <a:sy n="79" d="100"/>
        </p:scale>
        <p:origin x="-1088" y="-72"/>
      </p:cViewPr>
      <p:guideLst>
        <p:guide orient="horz" pos="255"/>
        <p:guide orient="horz" pos="1185"/>
        <p:guide orient="horz" pos="2319"/>
        <p:guide orient="horz" pos="3226"/>
        <p:guide pos="5125"/>
        <p:guide pos="15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2-14T23:19:47.234" idx="1">
    <p:pos x="2653" y="2476"/>
    <p:text>利用脏检查技术，实现双向数据绑定，完美避开繁琐的DOM操作、可读性、效率、可维护</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14/12/2016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14/12/2016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14/12/2016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轻</a:t>
            </a:r>
            <a:r>
              <a:rPr lang="zh-CN" altLang="en-US" sz="7200" b="1" spc="300" dirty="0" smtClean="0">
                <a:solidFill>
                  <a:schemeClr val="bg1"/>
                </a:solidFill>
                <a:latin typeface="微软雅黑" panose="020B0503020204020204" pitchFamily="34" charset="-122"/>
                <a:ea typeface="微软雅黑" panose="020B0503020204020204" pitchFamily="34" charset="-122"/>
              </a:rPr>
              <a:t>院直播</a:t>
            </a:r>
            <a:endParaRPr lang="en-US" altLang="zh-CN" sz="72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第</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一</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小组</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782596"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何晓蓉老师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561431" y="1166515"/>
            <a:ext cx="4021138" cy="707886"/>
          </a:xfrm>
          <a:prstGeom prst="rect">
            <a:avLst/>
          </a:prstGeom>
          <a:noFill/>
          <a:ln>
            <a:solidFill>
              <a:schemeClr val="tx1"/>
            </a:solidFill>
          </a:ln>
        </p:spPr>
        <p:txBody>
          <a:bodyPr wrap="square" rtlCol="0">
            <a:spAutoFit/>
          </a:bodyPr>
          <a:lstStyle/>
          <a:p>
            <a:pPr algn="ctr"/>
            <a:r>
              <a:rPr lang="zh-CN" altLang="en-US" sz="4000" b="1" spc="300" dirty="0" smtClean="0">
                <a:latin typeface="微软雅黑" panose="020B0503020204020204" pitchFamily="34" charset="-122"/>
                <a:ea typeface="微软雅黑" panose="020B0503020204020204" pitchFamily="34" charset="-122"/>
              </a:rPr>
              <a:t>前端技术介绍</a:t>
            </a:r>
            <a:endParaRPr lang="zh-CN" altLang="en-US" sz="4000" b="1" spc="300" dirty="0">
              <a:latin typeface="微软雅黑" panose="020B0503020204020204" pitchFamily="34" charset="-122"/>
              <a:ea typeface="微软雅黑" panose="020B0503020204020204" pitchFamily="34" charset="-122"/>
            </a:endParaRPr>
          </a:p>
        </p:txBody>
      </p:sp>
      <p:sp>
        <p:nvSpPr>
          <p:cNvPr id="6" name="文本框 12"/>
          <p:cNvSpPr txBox="1"/>
          <p:nvPr/>
        </p:nvSpPr>
        <p:spPr>
          <a:xfrm>
            <a:off x="2561431" y="3488061"/>
            <a:ext cx="4021138" cy="1738938"/>
          </a:xfrm>
          <a:prstGeom prst="rect">
            <a:avLst/>
          </a:prstGeom>
          <a:noFill/>
          <a:ln>
            <a:solidFill>
              <a:schemeClr val="tx1"/>
            </a:solidFill>
          </a:ln>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bootstrap</a:t>
            </a:r>
            <a:r>
              <a:rPr lang="zh-CN" altLang="en-US" sz="1600" spc="300" dirty="0" smtClean="0">
                <a:latin typeface="微软雅黑" panose="020B0503020204020204" pitchFamily="34" charset="-122"/>
                <a:ea typeface="微软雅黑" panose="020B0503020204020204" pitchFamily="34" charset="-122"/>
              </a:rPr>
              <a:t>框架</a:t>
            </a:r>
            <a:endParaRPr lang="en-US" altLang="zh-CN" sz="1600" spc="300" dirty="0" smtClean="0">
              <a:latin typeface="微软雅黑" panose="020B0503020204020204" pitchFamily="34" charset="-122"/>
              <a:ea typeface="微软雅黑" panose="020B0503020204020204" pitchFamily="34" charset="-122"/>
            </a:endParaRPr>
          </a:p>
          <a:p>
            <a:endParaRPr lang="en-US" altLang="zh-CN" sz="10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使用简单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界面简洁</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响应式布局</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a:t>
            </a:r>
            <a:r>
              <a:rPr lang="zh-CN" altLang="en-US" sz="1600" spc="300" dirty="0">
                <a:latin typeface="微软雅黑" panose="020B0503020204020204" pitchFamily="34" charset="-122"/>
                <a:ea typeface="微软雅黑" panose="020B0503020204020204" pitchFamily="34" charset="-122"/>
              </a:rPr>
              <a:t>兼容各种主流</a:t>
            </a:r>
            <a:r>
              <a:rPr lang="zh-CN" altLang="en-US" sz="1600" spc="300" dirty="0" smtClean="0">
                <a:latin typeface="微软雅黑" panose="020B0503020204020204" pitchFamily="34" charset="-122"/>
                <a:ea typeface="微软雅黑" panose="020B0503020204020204" pitchFamily="34" charset="-122"/>
              </a:rPr>
              <a:t>浏览器</a:t>
            </a:r>
            <a:endParaRPr lang="en-US" altLang="zh-CN" sz="1600" spc="300" dirty="0" smtClean="0">
              <a:latin typeface="微软雅黑" panose="020B0503020204020204" pitchFamily="34" charset="-122"/>
              <a:ea typeface="微软雅黑" panose="020B0503020204020204" pitchFamily="34" charset="-122"/>
            </a:endParaRPr>
          </a:p>
          <a:p>
            <a:endParaRPr lang="zh-CN" altLang="en-US" sz="1600" spc="300" dirty="0">
              <a:latin typeface="微软雅黑" panose="020B0503020204020204" pitchFamily="34" charset="-122"/>
              <a:ea typeface="微软雅黑" panose="020B0503020204020204" pitchFamily="34" charset="-122"/>
            </a:endParaRPr>
          </a:p>
        </p:txBody>
      </p:sp>
      <p:sp>
        <p:nvSpPr>
          <p:cNvPr id="8" name="文本框 12"/>
          <p:cNvSpPr txBox="1"/>
          <p:nvPr/>
        </p:nvSpPr>
        <p:spPr>
          <a:xfrm>
            <a:off x="2013284" y="2532459"/>
            <a:ext cx="5117432" cy="338554"/>
          </a:xfrm>
          <a:prstGeom prst="rect">
            <a:avLst/>
          </a:prstGeom>
          <a:noFill/>
          <a:ln>
            <a:solidFill>
              <a:schemeClr val="tx1"/>
            </a:solidFill>
          </a:ln>
        </p:spPr>
        <p:txBody>
          <a:bodyPr wrap="square" rtlCol="0">
            <a:spAutoFit/>
          </a:bodyPr>
          <a:lstStyle/>
          <a:p>
            <a:r>
              <a:rPr lang="zh-CN" altLang="en-US" sz="1600" spc="300" dirty="0" smtClean="0">
                <a:latin typeface="微软雅黑" panose="020B0503020204020204" pitchFamily="34" charset="-122"/>
                <a:ea typeface="微软雅黑" panose="020B0503020204020204" pitchFamily="34" charset="-122"/>
              </a:rPr>
              <a:t>在</a:t>
            </a:r>
            <a:r>
              <a:rPr lang="en-US" altLang="zh-CN" sz="1600" spc="300" dirty="0" smtClean="0">
                <a:latin typeface="微软雅黑" panose="020B0503020204020204" pitchFamily="34" charset="-122"/>
                <a:ea typeface="微软雅黑" panose="020B0503020204020204" pitchFamily="34" charset="-122"/>
              </a:rPr>
              <a:t>html5</a:t>
            </a:r>
            <a:r>
              <a:rPr lang="zh-CN" altLang="en-US" sz="1600" spc="300" dirty="0" smtClean="0">
                <a:latin typeface="微软雅黑" panose="020B0503020204020204" pitchFamily="34" charset="-122"/>
                <a:ea typeface="微软雅黑" panose="020B0503020204020204" pitchFamily="34" charset="-122"/>
              </a:rPr>
              <a:t>、</a:t>
            </a:r>
            <a:r>
              <a:rPr lang="en-US" altLang="zh-CN" sz="1600" spc="300" dirty="0" smtClean="0">
                <a:latin typeface="微软雅黑" panose="020B0503020204020204" pitchFamily="34" charset="-122"/>
                <a:ea typeface="微软雅黑" panose="020B0503020204020204" pitchFamily="34" charset="-122"/>
              </a:rPr>
              <a:t>css3</a:t>
            </a:r>
            <a:r>
              <a:rPr lang="zh-CN" altLang="en-US" sz="1600" spc="300" dirty="0" smtClean="0">
                <a:latin typeface="微软雅黑" panose="020B0503020204020204" pitchFamily="34" charset="-122"/>
                <a:ea typeface="微软雅黑" panose="020B0503020204020204" pitchFamily="34" charset="-122"/>
              </a:rPr>
              <a:t>、</a:t>
            </a:r>
            <a:r>
              <a:rPr lang="en-US" altLang="zh-CN" sz="1600" spc="300" dirty="0" err="1" smtClean="0">
                <a:latin typeface="微软雅黑" panose="020B0503020204020204" pitchFamily="34" charset="-122"/>
                <a:ea typeface="微软雅黑" panose="020B0503020204020204" pitchFamily="34" charset="-122"/>
              </a:rPr>
              <a:t>javascript</a:t>
            </a:r>
            <a:r>
              <a:rPr lang="zh-CN" altLang="en-US" sz="1600" spc="300" dirty="0" smtClean="0">
                <a:latin typeface="微软雅黑" panose="020B0503020204020204" pitchFamily="34" charset="-122"/>
                <a:ea typeface="微软雅黑" panose="020B0503020204020204" pitchFamily="34" charset="-122"/>
              </a:rPr>
              <a:t>、</a:t>
            </a:r>
            <a:r>
              <a:rPr lang="en-US" altLang="zh-CN" sz="1600" spc="300" dirty="0" err="1" smtClean="0">
                <a:latin typeface="微软雅黑" panose="020B0503020204020204" pitchFamily="34" charset="-122"/>
                <a:ea typeface="微软雅黑" panose="020B0503020204020204" pitchFamily="34" charset="-122"/>
              </a:rPr>
              <a:t>ajax</a:t>
            </a:r>
            <a:r>
              <a:rPr lang="zh-CN" altLang="en-US" sz="1600" spc="300" dirty="0" smtClean="0">
                <a:latin typeface="微软雅黑" panose="020B0503020204020204" pitchFamily="34" charset="-122"/>
                <a:ea typeface="微软雅黑" panose="020B0503020204020204" pitchFamily="34" charset="-122"/>
              </a:rPr>
              <a:t>基本上</a:t>
            </a:r>
            <a:endParaRPr lang="en-US" altLang="zh-CN" sz="16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88504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561431" y="1166515"/>
            <a:ext cx="4021138" cy="707886"/>
          </a:xfrm>
          <a:prstGeom prst="rect">
            <a:avLst/>
          </a:prstGeom>
          <a:noFill/>
          <a:ln>
            <a:solidFill>
              <a:schemeClr val="tx1"/>
            </a:solidFill>
          </a:ln>
        </p:spPr>
        <p:txBody>
          <a:bodyPr wrap="square" rtlCol="0">
            <a:spAutoFit/>
          </a:bodyPr>
          <a:lstStyle/>
          <a:p>
            <a:pPr algn="ctr"/>
            <a:r>
              <a:rPr lang="zh-CN" altLang="en-US" sz="4000" b="1" spc="300" dirty="0" smtClean="0">
                <a:latin typeface="微软雅黑" panose="020B0503020204020204" pitchFamily="34" charset="-122"/>
                <a:ea typeface="微软雅黑" panose="020B0503020204020204" pitchFamily="34" charset="-122"/>
              </a:rPr>
              <a:t>前端技术介绍</a:t>
            </a:r>
            <a:endParaRPr lang="zh-CN" altLang="en-US" sz="4000" b="1" spc="300" dirty="0">
              <a:latin typeface="微软雅黑" panose="020B0503020204020204" pitchFamily="34" charset="-122"/>
              <a:ea typeface="微软雅黑" panose="020B0503020204020204" pitchFamily="34" charset="-122"/>
            </a:endParaRPr>
          </a:p>
        </p:txBody>
      </p:sp>
      <p:sp>
        <p:nvSpPr>
          <p:cNvPr id="3" name="文本框 12"/>
          <p:cNvSpPr txBox="1"/>
          <p:nvPr/>
        </p:nvSpPr>
        <p:spPr>
          <a:xfrm>
            <a:off x="2013284" y="2532459"/>
            <a:ext cx="5117432" cy="338554"/>
          </a:xfrm>
          <a:prstGeom prst="rect">
            <a:avLst/>
          </a:prstGeom>
          <a:noFill/>
          <a:ln>
            <a:solidFill>
              <a:schemeClr val="tx1"/>
            </a:solidFill>
          </a:ln>
        </p:spPr>
        <p:txBody>
          <a:bodyPr wrap="square" rtlCol="0">
            <a:spAutoFit/>
          </a:bodyPr>
          <a:lstStyle/>
          <a:p>
            <a:r>
              <a:rPr lang="zh-CN" altLang="en-US" sz="1600" spc="300" dirty="0">
                <a:latin typeface="微软雅黑" panose="020B0503020204020204" pitchFamily="34" charset="-122"/>
                <a:ea typeface="微软雅黑" panose="020B0503020204020204" pitchFamily="34" charset="-122"/>
              </a:rPr>
              <a:t>在</a:t>
            </a:r>
            <a:r>
              <a:rPr lang="en-US" altLang="zh-CN" sz="1600" spc="300" dirty="0">
                <a:latin typeface="微软雅黑" panose="020B0503020204020204" pitchFamily="34" charset="-122"/>
                <a:ea typeface="微软雅黑" panose="020B0503020204020204" pitchFamily="34" charset="-122"/>
              </a:rPr>
              <a:t>html5</a:t>
            </a:r>
            <a:r>
              <a:rPr lang="zh-CN" altLang="en-US" sz="1600" spc="300" dirty="0">
                <a:latin typeface="微软雅黑" panose="020B0503020204020204" pitchFamily="34" charset="-122"/>
                <a:ea typeface="微软雅黑" panose="020B0503020204020204" pitchFamily="34" charset="-122"/>
              </a:rPr>
              <a:t>、</a:t>
            </a:r>
            <a:r>
              <a:rPr lang="en-US" altLang="zh-CN" sz="1600" spc="300" dirty="0">
                <a:latin typeface="微软雅黑" panose="020B0503020204020204" pitchFamily="34" charset="-122"/>
                <a:ea typeface="微软雅黑" panose="020B0503020204020204" pitchFamily="34" charset="-122"/>
              </a:rPr>
              <a:t>css3</a:t>
            </a:r>
            <a:r>
              <a:rPr lang="zh-CN" altLang="en-US" sz="1600" spc="300" dirty="0">
                <a:latin typeface="微软雅黑" panose="020B0503020204020204" pitchFamily="34" charset="-122"/>
                <a:ea typeface="微软雅黑" panose="020B0503020204020204" pitchFamily="34" charset="-122"/>
              </a:rPr>
              <a:t>、</a:t>
            </a:r>
            <a:r>
              <a:rPr lang="en-US" altLang="zh-CN" sz="1600" spc="300" dirty="0" err="1">
                <a:latin typeface="微软雅黑" panose="020B0503020204020204" pitchFamily="34" charset="-122"/>
                <a:ea typeface="微软雅黑" panose="020B0503020204020204" pitchFamily="34" charset="-122"/>
              </a:rPr>
              <a:t>javascript</a:t>
            </a:r>
            <a:r>
              <a:rPr lang="zh-CN" altLang="en-US" sz="1600" spc="300" dirty="0">
                <a:latin typeface="微软雅黑" panose="020B0503020204020204" pitchFamily="34" charset="-122"/>
                <a:ea typeface="微软雅黑" panose="020B0503020204020204" pitchFamily="34" charset="-122"/>
              </a:rPr>
              <a:t>、</a:t>
            </a:r>
            <a:r>
              <a:rPr lang="en-US" altLang="zh-CN" sz="1600" spc="300" dirty="0" err="1">
                <a:latin typeface="微软雅黑" panose="020B0503020204020204" pitchFamily="34" charset="-122"/>
                <a:ea typeface="微软雅黑" panose="020B0503020204020204" pitchFamily="34" charset="-122"/>
              </a:rPr>
              <a:t>ajax</a:t>
            </a:r>
            <a:r>
              <a:rPr lang="zh-CN" altLang="en-US" sz="1600" spc="300" dirty="0">
                <a:latin typeface="微软雅黑" panose="020B0503020204020204" pitchFamily="34" charset="-122"/>
                <a:ea typeface="微软雅黑" panose="020B0503020204020204" pitchFamily="34" charset="-122"/>
              </a:rPr>
              <a:t>基本上</a:t>
            </a:r>
            <a:endParaRPr lang="en-US" altLang="zh-CN" sz="1600" spc="300" dirty="0">
              <a:latin typeface="微软雅黑" panose="020B0503020204020204" pitchFamily="34" charset="-122"/>
              <a:ea typeface="微软雅黑" panose="020B0503020204020204" pitchFamily="34" charset="-122"/>
            </a:endParaRPr>
          </a:p>
        </p:txBody>
      </p:sp>
      <p:sp>
        <p:nvSpPr>
          <p:cNvPr id="6" name="文本框 12"/>
          <p:cNvSpPr txBox="1"/>
          <p:nvPr/>
        </p:nvSpPr>
        <p:spPr>
          <a:xfrm>
            <a:off x="2561431" y="3398085"/>
            <a:ext cx="4021138" cy="1977464"/>
          </a:xfrm>
          <a:prstGeom prst="rect">
            <a:avLst/>
          </a:prstGeom>
          <a:noFill/>
          <a:ln>
            <a:solidFill>
              <a:schemeClr val="tx1"/>
            </a:solidFill>
          </a:ln>
        </p:spPr>
        <p:txBody>
          <a:bodyPr wrap="square" rtlCol="0">
            <a:spAutoFit/>
          </a:bodyPr>
          <a:lstStyle/>
          <a:p>
            <a:r>
              <a:rPr lang="en-US" altLang="zh-CN" sz="1600" spc="300" dirty="0" err="1" smtClean="0">
                <a:latin typeface="微软雅黑" panose="020B0503020204020204" pitchFamily="34" charset="-122"/>
                <a:ea typeface="微软雅黑" panose="020B0503020204020204" pitchFamily="34" charset="-122"/>
              </a:rPr>
              <a:t>angularjs</a:t>
            </a:r>
            <a:r>
              <a:rPr lang="zh-CN" altLang="en-US" sz="1600" spc="300" dirty="0" smtClean="0">
                <a:latin typeface="微软雅黑" panose="020B0503020204020204" pitchFamily="34" charset="-122"/>
                <a:ea typeface="微软雅黑" panose="020B0503020204020204" pitchFamily="34" charset="-122"/>
              </a:rPr>
              <a:t>框架</a:t>
            </a:r>
            <a:endParaRPr lang="en-US" altLang="zh-CN" sz="1600" spc="300" dirty="0">
              <a:latin typeface="微软雅黑" panose="020B0503020204020204" pitchFamily="34" charset="-122"/>
              <a:ea typeface="微软雅黑" panose="020B0503020204020204" pitchFamily="34" charset="-122"/>
            </a:endParaRPr>
          </a:p>
          <a:p>
            <a:endParaRPr lang="en-US" altLang="zh-CN" sz="10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1MVVM</a:t>
            </a:r>
            <a:r>
              <a:rPr lang="zh-CN" altLang="en-US" sz="1600" spc="300" dirty="0" smtClean="0">
                <a:latin typeface="微软雅黑" panose="020B0503020204020204" pitchFamily="34" charset="-122"/>
                <a:ea typeface="微软雅黑" panose="020B0503020204020204" pitchFamily="34" charset="-122"/>
              </a:rPr>
              <a:t>模式</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2</a:t>
            </a:r>
            <a:r>
              <a:rPr lang="zh-CN" altLang="en-US" sz="1600" spc="300" dirty="0" smtClean="0">
                <a:latin typeface="微软雅黑" panose="020B0503020204020204" pitchFamily="34" charset="-122"/>
                <a:ea typeface="微软雅黑" panose="020B0503020204020204" pitchFamily="34" charset="-122"/>
              </a:rPr>
              <a:t>强大的</a:t>
            </a:r>
            <a:r>
              <a:rPr lang="en-US" altLang="zh-CN" sz="1600" spc="300" dirty="0" smtClean="0">
                <a:latin typeface="微软雅黑" panose="020B0503020204020204" pitchFamily="34" charset="-122"/>
                <a:ea typeface="微软雅黑" panose="020B0503020204020204" pitchFamily="34" charset="-122"/>
              </a:rPr>
              <a:t>validator</a:t>
            </a:r>
          </a:p>
          <a:p>
            <a:r>
              <a:rPr lang="en-US" altLang="zh-CN" sz="1600" spc="300" dirty="0" smtClean="0">
                <a:latin typeface="微软雅黑" panose="020B0503020204020204" pitchFamily="34" charset="-122"/>
                <a:ea typeface="微软雅黑" panose="020B0503020204020204" pitchFamily="34" charset="-122"/>
              </a:rPr>
              <a:t>3</a:t>
            </a:r>
            <a:r>
              <a:rPr lang="zh-CN" altLang="en-US" sz="1600" spc="300" dirty="0" smtClean="0">
                <a:latin typeface="微软雅黑" panose="020B0503020204020204" pitchFamily="34" charset="-122"/>
                <a:ea typeface="微软雅黑" panose="020B0503020204020204" pitchFamily="34" charset="-122"/>
              </a:rPr>
              <a:t>用户体验极佳的路由</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4</a:t>
            </a:r>
            <a:r>
              <a:rPr lang="zh-CN" altLang="en-US" sz="1600" spc="300" dirty="0" smtClean="0">
                <a:latin typeface="微软雅黑" panose="020B0503020204020204" pitchFamily="34" charset="-122"/>
                <a:ea typeface="微软雅黑" panose="020B0503020204020204" pitchFamily="34" charset="-122"/>
              </a:rPr>
              <a:t>便捷的数据过滤器</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5</a:t>
            </a:r>
            <a:r>
              <a:rPr lang="zh-CN" altLang="en-US" sz="1600" spc="300" dirty="0" smtClean="0">
                <a:latin typeface="微软雅黑" panose="020B0503020204020204" pitchFamily="34" charset="-122"/>
                <a:ea typeface="微软雅黑" panose="020B0503020204020204" pitchFamily="34" charset="-122"/>
              </a:rPr>
              <a:t>自动的依赖注入技术</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6</a:t>
            </a:r>
            <a:r>
              <a:rPr lang="zh-CN" altLang="en-US" sz="1600" spc="300" dirty="0" smtClean="0">
                <a:latin typeface="微软雅黑" panose="020B0503020204020204" pitchFamily="34" charset="-122"/>
                <a:ea typeface="微软雅黑" panose="020B0503020204020204" pitchFamily="34" charset="-122"/>
              </a:rPr>
              <a:t>简洁的指令渲染技术</a:t>
            </a:r>
            <a:endParaRPr lang="en-US" altLang="zh-CN" sz="16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2569529"/>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 y="0"/>
            <a:ext cx="9123752" cy="6858000"/>
          </a:xfrm>
          <a:prstGeom prst="rect">
            <a:avLst/>
          </a:prstGeom>
        </p:spPr>
      </p:pic>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前端演示</a:t>
              </a:r>
              <a:endParaRPr lang="zh-HK" altLang="en-US" sz="7200" b="1" spc="300" dirty="0">
                <a:solidFill>
                  <a:schemeClr val="bg1"/>
                </a:solidFill>
                <a:latin typeface="微软雅黑" panose="020B0503020204020204" pitchFamily="34" charset="-122"/>
                <a:ea typeface="微软雅黑" panose="020B0503020204020204" pitchFamily="34" charset="-122"/>
              </a:endParaRPr>
            </a:p>
            <a:p>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5990991"/>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561431" y="1166515"/>
            <a:ext cx="4021138" cy="707886"/>
          </a:xfrm>
          <a:prstGeom prst="rect">
            <a:avLst/>
          </a:prstGeom>
          <a:noFill/>
          <a:ln>
            <a:solidFill>
              <a:schemeClr val="tx1"/>
            </a:solidFill>
          </a:ln>
        </p:spPr>
        <p:txBody>
          <a:bodyPr wrap="square" rtlCol="0">
            <a:spAutoFit/>
          </a:bodyPr>
          <a:lstStyle/>
          <a:p>
            <a:pPr algn="ctr"/>
            <a:r>
              <a:rPr lang="zh-CN" altLang="en-US" sz="4000" b="1" spc="300" dirty="0" smtClean="0">
                <a:latin typeface="微软雅黑" panose="020B0503020204020204" pitchFamily="34" charset="-122"/>
                <a:ea typeface="微软雅黑" panose="020B0503020204020204" pitchFamily="34" charset="-122"/>
              </a:rPr>
              <a:t>接口技术介绍</a:t>
            </a:r>
            <a:endParaRPr lang="zh-CN" altLang="en-US" sz="4000" b="1" spc="300" dirty="0">
              <a:latin typeface="微软雅黑" panose="020B0503020204020204" pitchFamily="34" charset="-122"/>
              <a:ea typeface="微软雅黑" panose="020B0503020204020204" pitchFamily="34" charset="-122"/>
            </a:endParaRPr>
          </a:p>
        </p:txBody>
      </p:sp>
      <p:sp>
        <p:nvSpPr>
          <p:cNvPr id="6" name="文本框 12"/>
          <p:cNvSpPr txBox="1"/>
          <p:nvPr/>
        </p:nvSpPr>
        <p:spPr>
          <a:xfrm>
            <a:off x="2561431" y="2501472"/>
            <a:ext cx="4021138" cy="2215991"/>
          </a:xfrm>
          <a:prstGeom prst="rect">
            <a:avLst/>
          </a:prstGeom>
          <a:noFill/>
          <a:ln>
            <a:solidFill>
              <a:schemeClr val="tx1"/>
            </a:solidFill>
          </a:ln>
        </p:spPr>
        <p:txBody>
          <a:bodyPr wrap="square" rtlCol="0">
            <a:spAutoFit/>
          </a:bodyPr>
          <a:lstStyle/>
          <a:p>
            <a:r>
              <a:rPr lang="en-US" altLang="zh-CN" sz="1600" spc="300" dirty="0" smtClean="0">
                <a:latin typeface="微软雅黑" panose="020B0503020204020204" pitchFamily="34" charset="-122"/>
                <a:ea typeface="微软雅黑" panose="020B0503020204020204" pitchFamily="34" charset="-122"/>
              </a:rPr>
              <a:t>PHP</a:t>
            </a:r>
            <a:r>
              <a:rPr lang="zh-CN" altLang="en-US" sz="1600" spc="300" dirty="0" smtClean="0">
                <a:latin typeface="微软雅黑" panose="020B0503020204020204" pitchFamily="34" charset="-122"/>
                <a:ea typeface="微软雅黑" panose="020B0503020204020204" pitchFamily="34" charset="-122"/>
              </a:rPr>
              <a:t>的</a:t>
            </a:r>
            <a:r>
              <a:rPr lang="en-US" altLang="zh-CN" sz="1600" spc="300" dirty="0" err="1" smtClean="0">
                <a:latin typeface="微软雅黑" panose="020B0503020204020204" pitchFamily="34" charset="-122"/>
                <a:ea typeface="微软雅黑" panose="020B0503020204020204" pitchFamily="34" charset="-122"/>
              </a:rPr>
              <a:t>Laravel</a:t>
            </a:r>
            <a:endParaRPr lang="en-US" altLang="zh-CN" sz="1600" spc="300" dirty="0" smtClean="0">
              <a:latin typeface="微软雅黑" panose="020B0503020204020204" pitchFamily="34" charset="-122"/>
              <a:ea typeface="微软雅黑" panose="020B0503020204020204" pitchFamily="34" charset="-122"/>
            </a:endParaRPr>
          </a:p>
          <a:p>
            <a:endParaRPr lang="en-US" altLang="zh-CN" sz="10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1 </a:t>
            </a:r>
            <a:r>
              <a:rPr lang="zh-CN" altLang="en-US" sz="1600" spc="300" dirty="0" smtClean="0">
                <a:latin typeface="微软雅黑" panose="020B0503020204020204" pitchFamily="34" charset="-122"/>
                <a:ea typeface="微软雅黑" panose="020B0503020204020204" pitchFamily="34" charset="-122"/>
              </a:rPr>
              <a:t>全球最流行的框架</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2 </a:t>
            </a:r>
            <a:r>
              <a:rPr lang="zh-CN" altLang="en-US" sz="1600" spc="300" dirty="0" smtClean="0">
                <a:latin typeface="微软雅黑" panose="020B0503020204020204" pitchFamily="34" charset="-122"/>
                <a:ea typeface="微软雅黑" panose="020B0503020204020204" pitchFamily="34" charset="-122"/>
              </a:rPr>
              <a:t>通过路由映射到控制器</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3 eloquent </a:t>
            </a:r>
            <a:r>
              <a:rPr lang="en-US" altLang="zh-CN" sz="1600" spc="300" dirty="0" err="1" smtClean="0">
                <a:latin typeface="微软雅黑" panose="020B0503020204020204" pitchFamily="34" charset="-122"/>
                <a:ea typeface="微软雅黑" panose="020B0503020204020204" pitchFamily="34" charset="-122"/>
              </a:rPr>
              <a:t>orm</a:t>
            </a:r>
            <a:r>
              <a:rPr lang="zh-CN" altLang="en-US" sz="1600" spc="300" dirty="0" smtClean="0">
                <a:latin typeface="微软雅黑" panose="020B0503020204020204" pitchFamily="34" charset="-122"/>
                <a:ea typeface="微软雅黑" panose="020B0503020204020204" pitchFamily="34" charset="-122"/>
              </a:rPr>
              <a:t>操作数据库</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4 Hash</a:t>
            </a:r>
            <a:r>
              <a:rPr lang="zh-CN" altLang="en-US" sz="1600" spc="300" dirty="0" smtClean="0">
                <a:latin typeface="微软雅黑" panose="020B0503020204020204" pitchFamily="34" charset="-122"/>
                <a:ea typeface="微软雅黑" panose="020B0503020204020204" pitchFamily="34" charset="-122"/>
              </a:rPr>
              <a:t>加密</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5 </a:t>
            </a:r>
            <a:r>
              <a:rPr lang="zh-CN" altLang="en-US" sz="1600" spc="300" dirty="0" smtClean="0">
                <a:latin typeface="微软雅黑" panose="020B0503020204020204" pitchFamily="34" charset="-122"/>
                <a:ea typeface="微软雅黑" panose="020B0503020204020204" pitchFamily="34" charset="-122"/>
              </a:rPr>
              <a:t>返回自动转载为</a:t>
            </a:r>
            <a:r>
              <a:rPr lang="en-US" altLang="zh-CN" sz="1600" spc="300" dirty="0" err="1" smtClean="0">
                <a:latin typeface="微软雅黑" panose="020B0503020204020204" pitchFamily="34" charset="-122"/>
                <a:ea typeface="微软雅黑" panose="020B0503020204020204" pitchFamily="34" charset="-122"/>
              </a:rPr>
              <a:t>json</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6 </a:t>
            </a:r>
            <a:r>
              <a:rPr lang="zh-CN" altLang="en-US" sz="1600" spc="300" dirty="0" smtClean="0">
                <a:latin typeface="微软雅黑" panose="020B0503020204020204" pitchFamily="34" charset="-122"/>
                <a:ea typeface="微软雅黑" panose="020B0503020204020204" pitchFamily="34" charset="-122"/>
              </a:rPr>
              <a:t>自动</a:t>
            </a:r>
            <a:r>
              <a:rPr lang="en-US" altLang="zh-CN" sz="1600" spc="300" dirty="0" smtClean="0">
                <a:latin typeface="微软雅黑" panose="020B0503020204020204" pitchFamily="34" charset="-122"/>
                <a:ea typeface="微软雅黑" panose="020B0503020204020204" pitchFamily="34" charset="-122"/>
              </a:rPr>
              <a:t>CSRF</a:t>
            </a:r>
            <a:r>
              <a:rPr lang="zh-CN" altLang="en-US" sz="1600" spc="300" dirty="0">
                <a:latin typeface="微软雅黑" panose="020B0503020204020204" pitchFamily="34" charset="-122"/>
                <a:ea typeface="微软雅黑" panose="020B0503020204020204" pitchFamily="34" charset="-122"/>
              </a:rPr>
              <a:t>令牌</a:t>
            </a:r>
            <a:r>
              <a:rPr lang="zh-CN" altLang="en-US" sz="1600" spc="300" dirty="0" smtClean="0">
                <a:latin typeface="微软雅黑" panose="020B0503020204020204" pitchFamily="34" charset="-122"/>
                <a:ea typeface="微软雅黑" panose="020B0503020204020204" pitchFamily="34" charset="-122"/>
              </a:rPr>
              <a:t>保护</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7 </a:t>
            </a:r>
            <a:r>
              <a:rPr lang="zh-CN" altLang="en-US" sz="1600" spc="300" dirty="0" smtClean="0">
                <a:latin typeface="微软雅黑" panose="020B0503020204020204" pitchFamily="34" charset="-122"/>
                <a:ea typeface="微软雅黑" panose="020B0503020204020204" pitchFamily="34" charset="-122"/>
              </a:rPr>
              <a:t>简洁的请求验证验证</a:t>
            </a:r>
            <a:endParaRPr lang="zh-CN" altLang="en-US" sz="1600"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79732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 y="0"/>
            <a:ext cx="9123752" cy="6858000"/>
          </a:xfrm>
          <a:prstGeom prst="rect">
            <a:avLst/>
          </a:prstGeom>
        </p:spPr>
      </p:pic>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接口演示</a:t>
              </a:r>
              <a:endParaRPr lang="zh-HK" altLang="en-US" sz="7200" b="1" spc="300" dirty="0">
                <a:solidFill>
                  <a:schemeClr val="bg1"/>
                </a:solidFill>
                <a:latin typeface="微软雅黑" panose="020B0503020204020204" pitchFamily="34" charset="-122"/>
                <a:ea typeface="微软雅黑" panose="020B0503020204020204" pitchFamily="34" charset="-122"/>
              </a:endParaRPr>
            </a:p>
            <a:p>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1601029"/>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561431" y="1166515"/>
            <a:ext cx="4021138" cy="707886"/>
          </a:xfrm>
          <a:prstGeom prst="rect">
            <a:avLst/>
          </a:prstGeom>
          <a:noFill/>
          <a:ln>
            <a:solidFill>
              <a:schemeClr val="tx1"/>
            </a:solidFill>
          </a:ln>
        </p:spPr>
        <p:txBody>
          <a:bodyPr wrap="square" rtlCol="0">
            <a:spAutoFit/>
          </a:bodyPr>
          <a:lstStyle/>
          <a:p>
            <a:pPr algn="ctr"/>
            <a:r>
              <a:rPr lang="zh-CN" altLang="en-US" sz="4000" b="1" spc="300" dirty="0" smtClean="0">
                <a:latin typeface="微软雅黑" panose="020B0503020204020204" pitchFamily="34" charset="-122"/>
                <a:ea typeface="微软雅黑" panose="020B0503020204020204" pitchFamily="34" charset="-122"/>
              </a:rPr>
              <a:t>其他技术</a:t>
            </a:r>
            <a:endParaRPr lang="zh-CN" altLang="en-US" sz="4000" b="1" spc="300" dirty="0">
              <a:latin typeface="微软雅黑" panose="020B0503020204020204" pitchFamily="34" charset="-122"/>
              <a:ea typeface="微软雅黑" panose="020B0503020204020204" pitchFamily="34" charset="-122"/>
            </a:endParaRPr>
          </a:p>
        </p:txBody>
      </p:sp>
      <p:sp>
        <p:nvSpPr>
          <p:cNvPr id="6" name="文本框 12"/>
          <p:cNvSpPr txBox="1"/>
          <p:nvPr/>
        </p:nvSpPr>
        <p:spPr>
          <a:xfrm>
            <a:off x="2561431" y="3398085"/>
            <a:ext cx="4021138" cy="1077218"/>
          </a:xfrm>
          <a:prstGeom prst="rect">
            <a:avLst/>
          </a:prstGeom>
          <a:noFill/>
          <a:ln>
            <a:solidFill>
              <a:schemeClr val="tx1"/>
            </a:solidFill>
          </a:ln>
        </p:spPr>
        <p:txBody>
          <a:bodyPr wrap="square" rtlCol="0">
            <a:spAutoFit/>
          </a:bodyPr>
          <a:lstStyle/>
          <a:p>
            <a:r>
              <a:rPr lang="en-US" altLang="zh-CN" sz="1600" spc="300" dirty="0" smtClean="0">
                <a:latin typeface="微软雅黑" panose="020B0503020204020204" pitchFamily="34" charset="-122"/>
                <a:ea typeface="微软雅黑" panose="020B0503020204020204" pitchFamily="34" charset="-122"/>
              </a:rPr>
              <a:t>markdown:</a:t>
            </a:r>
            <a:r>
              <a:rPr lang="zh-CN" altLang="en-US" sz="1600" spc="300" dirty="0" smtClean="0">
                <a:latin typeface="微软雅黑" panose="020B0503020204020204" pitchFamily="34" charset="-122"/>
                <a:ea typeface="微软雅黑" panose="020B0503020204020204" pitchFamily="34" charset="-122"/>
              </a:rPr>
              <a:t>普通文档标记语言</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err="1" smtClean="0">
                <a:latin typeface="微软雅黑" panose="020B0503020204020204" pitchFamily="34" charset="-122"/>
                <a:ea typeface="微软雅黑" panose="020B0503020204020204" pitchFamily="34" charset="-122"/>
              </a:rPr>
              <a:t>Github</a:t>
            </a:r>
            <a:r>
              <a:rPr lang="en-US" altLang="zh-CN" sz="1600" spc="300" dirty="0" smtClean="0">
                <a:latin typeface="微软雅黑" panose="020B0503020204020204" pitchFamily="34" charset="-122"/>
                <a:ea typeface="微软雅黑" panose="020B0503020204020204" pitchFamily="34" charset="-122"/>
              </a:rPr>
              <a:t>/</a:t>
            </a:r>
            <a:r>
              <a:rPr lang="en-US" altLang="zh-CN" sz="1600" spc="300" dirty="0" err="1" smtClean="0">
                <a:latin typeface="微软雅黑" panose="020B0503020204020204" pitchFamily="34" charset="-122"/>
                <a:ea typeface="微软雅黑" panose="020B0503020204020204" pitchFamily="34" charset="-122"/>
              </a:rPr>
              <a:t>git</a:t>
            </a:r>
            <a:r>
              <a:rPr lang="en-US" altLang="zh-CN" sz="1600" spc="300" dirty="0" smtClean="0">
                <a:latin typeface="微软雅黑" panose="020B0503020204020204" pitchFamily="34" charset="-122"/>
                <a:ea typeface="微软雅黑" panose="020B0503020204020204" pitchFamily="34" charset="-122"/>
              </a:rPr>
              <a:t>:</a:t>
            </a:r>
            <a:r>
              <a:rPr lang="zh-CN" altLang="en-US" sz="1600" spc="300" dirty="0" smtClean="0">
                <a:latin typeface="微软雅黑" panose="020B0503020204020204" pitchFamily="34" charset="-122"/>
                <a:ea typeface="微软雅黑" panose="020B0503020204020204" pitchFamily="34" charset="-122"/>
              </a:rPr>
              <a:t>版本控制</a:t>
            </a:r>
            <a:endParaRPr lang="en-US" altLang="zh-CN" sz="1600" spc="300" dirty="0" smtClean="0">
              <a:latin typeface="微软雅黑" panose="020B0503020204020204" pitchFamily="34" charset="-122"/>
              <a:ea typeface="微软雅黑" panose="020B0503020204020204" pitchFamily="34" charset="-122"/>
            </a:endParaRPr>
          </a:p>
          <a:p>
            <a:r>
              <a:rPr lang="en-US" altLang="zh-CN" sz="1600" spc="300" dirty="0" smtClean="0">
                <a:latin typeface="微软雅黑" panose="020B0503020204020204" pitchFamily="34" charset="-122"/>
                <a:ea typeface="微软雅黑" panose="020B0503020204020204" pitchFamily="34" charset="-122"/>
              </a:rPr>
              <a:t>(</a:t>
            </a:r>
            <a:r>
              <a:rPr lang="zh-CN" altLang="en-US" sz="1600" spc="300" dirty="0" smtClean="0">
                <a:latin typeface="微软雅黑" panose="020B0503020204020204" pitchFamily="34" charset="-122"/>
                <a:ea typeface="微软雅黑" panose="020B0503020204020204" pitchFamily="34" charset="-122"/>
              </a:rPr>
              <a:t>全球最大的同性社会</a:t>
            </a:r>
            <a:r>
              <a:rPr lang="en-US" altLang="zh-CN" sz="1600" spc="300" dirty="0">
                <a:latin typeface="微软雅黑" panose="020B0503020204020204" pitchFamily="34" charset="-122"/>
                <a:ea typeface="微软雅黑" panose="020B0503020204020204" pitchFamily="34" charset="-122"/>
              </a:rPr>
              <a:t>)</a:t>
            </a:r>
            <a:endParaRPr lang="en-US" altLang="zh-CN" sz="1600" spc="300" dirty="0" smtClean="0">
              <a:latin typeface="微软雅黑" panose="020B0503020204020204" pitchFamily="34" charset="-122"/>
              <a:ea typeface="微软雅黑" panose="020B0503020204020204" pitchFamily="34" charset="-122"/>
            </a:endParaRPr>
          </a:p>
          <a:p>
            <a:endParaRPr lang="en-US" altLang="zh-CN" sz="1600" spc="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778123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微软雅黑" panose="020B0503020204020204" pitchFamily="34" charset="-122"/>
                  <a:ea typeface="微软雅黑" panose="020B0503020204020204" pitchFamily="34" charset="-122"/>
                </a:rPr>
                <a:t>DAMEN</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研发</a:t>
            </a:r>
            <a:r>
              <a:rPr lang="zh-CN" altLang="en-US" sz="2800" b="1" spc="300" dirty="0" smtClean="0">
                <a:solidFill>
                  <a:srgbClr val="666666"/>
                </a:solidFill>
                <a:latin typeface="微软雅黑" panose="020B0503020204020204" pitchFamily="34" charset="-122"/>
                <a:ea typeface="微软雅黑" panose="020B0503020204020204" pitchFamily="34" charset="-122"/>
              </a:rPr>
              <a:t>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技术</a:t>
            </a:r>
            <a:r>
              <a:rPr lang="zh-CN" altLang="en-US" sz="2800" b="1" spc="300" dirty="0" smtClean="0">
                <a:solidFill>
                  <a:srgbClr val="00B050"/>
                </a:solidFill>
                <a:latin typeface="微软雅黑" panose="020B0503020204020204" pitchFamily="34" charset="-122"/>
                <a:ea typeface="微软雅黑" panose="020B0503020204020204" pitchFamily="34" charset="-122"/>
              </a:rPr>
              <a:t>简要</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5" y="2812140"/>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功能介绍</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软件演示</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未来展望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项目</a:t>
            </a:r>
            <a:r>
              <a:rPr lang="zh-CN" altLang="en-US" sz="2800" b="1" spc="300" dirty="0" smtClean="0">
                <a:solidFill>
                  <a:srgbClr val="666666"/>
                </a:solidFill>
                <a:latin typeface="微软雅黑" panose="020B0503020204020204" pitchFamily="34" charset="-122"/>
                <a:ea typeface="微软雅黑" panose="020B0503020204020204" pitchFamily="34" charset="-122"/>
              </a:rPr>
              <a:t>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研发</a:t>
              </a:r>
              <a:r>
                <a:rPr lang="zh-CN" altLang="en-US" sz="7200" b="1" spc="300" dirty="0">
                  <a:solidFill>
                    <a:schemeClr val="bg1"/>
                  </a:solidFill>
                  <a:latin typeface="微软雅黑" panose="020B0503020204020204" pitchFamily="34" charset="-122"/>
                  <a:ea typeface="微软雅黑" panose="020B0503020204020204" pitchFamily="34" charset="-122"/>
                </a:rPr>
                <a:t>背景</a:t>
              </a:r>
            </a:p>
            <a:p>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646331"/>
          </a:xfrm>
          <a:prstGeom prst="rect">
            <a:avLst/>
          </a:prstGeom>
        </p:spPr>
        <p:txBody>
          <a:bodyPr wrap="square">
            <a:spAutoFit/>
          </a:bodyPr>
          <a:lstStyle/>
          <a:p>
            <a:pPr lvl="0" algn="just"/>
            <a:r>
              <a:rPr lang="zh-CN" altLang="en-US" dirty="0" smtClean="0">
                <a:solidFill>
                  <a:srgbClr val="666666"/>
                </a:solidFill>
                <a:latin typeface="微软雅黑" panose="020B0503020204020204" pitchFamily="34" charset="-122"/>
                <a:ea typeface="微软雅黑" panose="020B0503020204020204" pitchFamily="34" charset="-122"/>
              </a:rPr>
              <a:t>　　随着技术的不断发展</a:t>
            </a:r>
            <a:r>
              <a:rPr lang="zh-CN" altLang="en-US" dirty="0">
                <a:solidFill>
                  <a:srgbClr val="666666"/>
                </a:solidFill>
                <a:latin typeface="微软雅黑" panose="020B0503020204020204" pitchFamily="34" charset="-122"/>
                <a:ea typeface="微软雅黑" panose="020B0503020204020204" pitchFamily="34" charset="-122"/>
              </a:rPr>
              <a:t>及网络带宽的不断改善，流媒体实时传输技术已</a:t>
            </a:r>
            <a:r>
              <a:rPr lang="zh-CN" altLang="en-US" dirty="0" smtClean="0">
                <a:solidFill>
                  <a:srgbClr val="666666"/>
                </a:solidFill>
                <a:latin typeface="微软雅黑" panose="020B0503020204020204" pitchFamily="34" charset="-122"/>
                <a:ea typeface="微软雅黑" panose="020B0503020204020204" pitchFamily="34" charset="-122"/>
              </a:rPr>
              <a:t>成为当前火热的话题。</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研发背景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功能介绍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技术简要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软件演示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未来展望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563144" y="1375062"/>
            <a:ext cx="4021138" cy="1938992"/>
          </a:xfrm>
          <a:prstGeom prst="rect">
            <a:avLst/>
          </a:prstGeom>
          <a:noFill/>
        </p:spPr>
        <p:txBody>
          <a:bodyPr wrap="square" rtlCol="0">
            <a:spAutoFit/>
          </a:bodyPr>
          <a:lstStyle/>
          <a:p>
            <a:r>
              <a:rPr lang="zh-CN" altLang="en-US" sz="4000" b="1" spc="300" dirty="0">
                <a:solidFill>
                  <a:schemeClr val="bg1"/>
                </a:solidFill>
                <a:latin typeface="微软雅黑" panose="020B0503020204020204" pitchFamily="34" charset="-122"/>
                <a:ea typeface="微软雅黑" panose="020B0503020204020204" pitchFamily="34" charset="-122"/>
              </a:rPr>
              <a:t>技术简要</a:t>
            </a:r>
          </a:p>
          <a:p>
            <a:r>
              <a:rPr lang="zh-CN" altLang="en-US" sz="4000" b="1" spc="300" dirty="0" smtClean="0">
                <a:solidFill>
                  <a:schemeClr val="bg1"/>
                </a:solidFill>
                <a:latin typeface="微软雅黑" panose="020B0503020204020204" pitchFamily="34" charset="-122"/>
                <a:ea typeface="微软雅黑" panose="020B0503020204020204" pitchFamily="34" charset="-122"/>
              </a:rPr>
              <a:t>功能介绍</a:t>
            </a:r>
          </a:p>
          <a:p>
            <a:r>
              <a:rPr lang="zh-CN" altLang="en-US" sz="4000" b="1" spc="300" dirty="0" smtClean="0">
                <a:solidFill>
                  <a:schemeClr val="bg1"/>
                </a:solidFill>
                <a:latin typeface="微软雅黑" panose="020B0503020204020204" pitchFamily="34" charset="-122"/>
                <a:ea typeface="微软雅黑" panose="020B0503020204020204" pitchFamily="34" charset="-122"/>
              </a:rPr>
              <a:t>软件演示</a:t>
            </a:r>
            <a:endParaRPr lang="zh-HK" altLang="en-US" sz="4000" b="1" spc="300" dirty="0">
              <a:solidFill>
                <a:schemeClr val="bg1"/>
              </a:solidFill>
              <a:latin typeface="微软雅黑" panose="020B0503020204020204" pitchFamily="34" charset="-122"/>
              <a:ea typeface="微软雅黑" panose="020B0503020204020204" pitchFamily="34" charset="-122"/>
            </a:endParaRPr>
          </a:p>
        </p:txBody>
      </p:sp>
      <p:sp>
        <p:nvSpPr>
          <p:cNvPr id="17" name="Freeform 6"/>
          <p:cNvSpPr>
            <a:spLocks/>
          </p:cNvSpPr>
          <p:nvPr/>
        </p:nvSpPr>
        <p:spPr bwMode="auto">
          <a:xfrm>
            <a:off x="1559719" y="1581924"/>
            <a:ext cx="1847850" cy="1720986"/>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7"/>
          <p:cNvSpPr>
            <a:spLocks/>
          </p:cNvSpPr>
          <p:nvPr/>
        </p:nvSpPr>
        <p:spPr bwMode="auto">
          <a:xfrm>
            <a:off x="1941459" y="2312109"/>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流程图: 资料带 5"/>
          <p:cNvSpPr/>
          <p:nvPr/>
        </p:nvSpPr>
        <p:spPr>
          <a:xfrm>
            <a:off x="1427747" y="4267200"/>
            <a:ext cx="5739440" cy="1371600"/>
          </a:xfrm>
          <a:prstGeom prst="flowChartPunchedTap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t>三　位　一　体</a:t>
            </a:r>
            <a:endParaRPr lang="zh-CN" altLang="en-US" sz="4800" b="1" dirty="0"/>
          </a:p>
        </p:txBody>
      </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351965" y="853694"/>
            <a:ext cx="4021138" cy="707886"/>
          </a:xfrm>
          <a:prstGeom prst="rect">
            <a:avLst/>
          </a:prstGeom>
          <a:noFill/>
        </p:spPr>
        <p:txBody>
          <a:bodyPr wrap="square" rtlCol="0">
            <a:spAutoFit/>
          </a:bodyPr>
          <a:lstStyle/>
          <a:p>
            <a:pPr algn="ctr"/>
            <a:r>
              <a:rPr lang="zh-CN" altLang="en-US" sz="4000" b="1" spc="300" dirty="0" smtClean="0">
                <a:latin typeface="微软雅黑" panose="020B0503020204020204" pitchFamily="34" charset="-122"/>
                <a:ea typeface="微软雅黑" panose="020B0503020204020204" pitchFamily="34" charset="-122"/>
              </a:rPr>
              <a:t>计划架构图</a:t>
            </a:r>
            <a:endParaRPr lang="zh-HK" altLang="en-US" sz="4000" b="1" spc="300" dirty="0">
              <a:latin typeface="微软雅黑" panose="020B0503020204020204" pitchFamily="34" charset="-122"/>
              <a:ea typeface="微软雅黑" panose="020B0503020204020204" pitchFamily="34" charset="-122"/>
            </a:endParaRPr>
          </a:p>
        </p:txBody>
      </p:sp>
      <p:sp>
        <p:nvSpPr>
          <p:cNvPr id="3" name="圆角矩形 2"/>
          <p:cNvSpPr/>
          <p:nvPr/>
        </p:nvSpPr>
        <p:spPr>
          <a:xfrm>
            <a:off x="1723605" y="1732546"/>
            <a:ext cx="685516" cy="10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10" name="圆角矩形 9"/>
          <p:cNvSpPr/>
          <p:nvPr/>
        </p:nvSpPr>
        <p:spPr>
          <a:xfrm>
            <a:off x="6335803" y="1732545"/>
            <a:ext cx="685516" cy="10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管理端</a:t>
            </a:r>
            <a:endParaRPr lang="zh-CN" altLang="en-US" dirty="0"/>
          </a:p>
        </p:txBody>
      </p:sp>
      <p:sp>
        <p:nvSpPr>
          <p:cNvPr id="11" name="圆角矩形 10"/>
          <p:cNvSpPr/>
          <p:nvPr/>
        </p:nvSpPr>
        <p:spPr>
          <a:xfrm>
            <a:off x="4019776" y="1732546"/>
            <a:ext cx="685516" cy="10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PC</a:t>
            </a:r>
          </a:p>
          <a:p>
            <a:pPr algn="ctr"/>
            <a:r>
              <a:rPr lang="zh-CN" altLang="en-US" dirty="0"/>
              <a:t>端</a:t>
            </a:r>
          </a:p>
        </p:txBody>
      </p:sp>
      <p:sp>
        <p:nvSpPr>
          <p:cNvPr id="4" name="圆角矩形 3"/>
          <p:cNvSpPr/>
          <p:nvPr/>
        </p:nvSpPr>
        <p:spPr>
          <a:xfrm>
            <a:off x="1050675" y="3400915"/>
            <a:ext cx="6623716" cy="2959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FFFF00"/>
                </a:solidFill>
              </a:rPr>
              <a:t>服务器层</a:t>
            </a:r>
            <a:endParaRPr lang="zh-CN" altLang="en-US" sz="3200" dirty="0">
              <a:solidFill>
                <a:srgbClr val="FFFF00"/>
              </a:solidFill>
            </a:endParaRPr>
          </a:p>
        </p:txBody>
      </p:sp>
      <p:sp>
        <p:nvSpPr>
          <p:cNvPr id="16" name="圆角矩形 15"/>
          <p:cNvSpPr/>
          <p:nvPr/>
        </p:nvSpPr>
        <p:spPr>
          <a:xfrm>
            <a:off x="1460030" y="3613471"/>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流媒体</a:t>
            </a:r>
            <a:endParaRPr lang="zh-CN" altLang="en-US" dirty="0"/>
          </a:p>
        </p:txBody>
      </p:sp>
      <p:sp>
        <p:nvSpPr>
          <p:cNvPr id="19" name="圆角矩形 18"/>
          <p:cNvSpPr/>
          <p:nvPr/>
        </p:nvSpPr>
        <p:spPr>
          <a:xfrm>
            <a:off x="3819294" y="5466334"/>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20" name="圆角矩形 19"/>
          <p:cNvSpPr/>
          <p:nvPr/>
        </p:nvSpPr>
        <p:spPr>
          <a:xfrm>
            <a:off x="3756200" y="3613471"/>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r>
              <a:rPr lang="zh-CN" altLang="en-US" dirty="0" smtClean="0"/>
              <a:t>接口</a:t>
            </a:r>
            <a:endParaRPr lang="zh-CN" altLang="en-US" dirty="0"/>
          </a:p>
        </p:txBody>
      </p:sp>
      <p:cxnSp>
        <p:nvCxnSpPr>
          <p:cNvPr id="21" name="直接箭头连接符 20"/>
          <p:cNvCxnSpPr/>
          <p:nvPr/>
        </p:nvCxnSpPr>
        <p:spPr>
          <a:xfrm flipH="1">
            <a:off x="4968866" y="2823411"/>
            <a:ext cx="1709697" cy="7900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9" idx="0"/>
          </p:cNvCxnSpPr>
          <p:nvPr/>
        </p:nvCxnSpPr>
        <p:spPr>
          <a:xfrm>
            <a:off x="4425627" y="4363453"/>
            <a:ext cx="0" cy="110288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362534" y="2823411"/>
            <a:ext cx="2" cy="7900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351965" y="2823410"/>
            <a:ext cx="1467327" cy="79006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 idx="2"/>
            <a:endCxn id="16" idx="0"/>
          </p:cNvCxnSpPr>
          <p:nvPr/>
        </p:nvCxnSpPr>
        <p:spPr>
          <a:xfrm>
            <a:off x="2066363" y="2823411"/>
            <a:ext cx="0" cy="7900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054530"/>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351965" y="853694"/>
            <a:ext cx="4021138" cy="707886"/>
          </a:xfrm>
          <a:prstGeom prst="rect">
            <a:avLst/>
          </a:prstGeom>
          <a:noFill/>
        </p:spPr>
        <p:txBody>
          <a:bodyPr wrap="square" rtlCol="0">
            <a:spAutoFit/>
          </a:bodyPr>
          <a:lstStyle/>
          <a:p>
            <a:pPr algn="ctr"/>
            <a:r>
              <a:rPr lang="zh-CN" altLang="en-US" sz="4000" b="1" spc="300" dirty="0" smtClean="0">
                <a:latin typeface="微软雅黑" panose="020B0503020204020204" pitchFamily="34" charset="-122"/>
                <a:ea typeface="微软雅黑" panose="020B0503020204020204" pitchFamily="34" charset="-122"/>
              </a:rPr>
              <a:t>现实架构图</a:t>
            </a:r>
            <a:endParaRPr lang="zh-HK" altLang="en-US" sz="4000" b="1" spc="300" dirty="0">
              <a:latin typeface="微软雅黑" panose="020B0503020204020204" pitchFamily="34" charset="-122"/>
              <a:ea typeface="微软雅黑" panose="020B0503020204020204" pitchFamily="34" charset="-122"/>
            </a:endParaRPr>
          </a:p>
        </p:txBody>
      </p:sp>
      <p:sp>
        <p:nvSpPr>
          <p:cNvPr id="3" name="圆角矩形 2"/>
          <p:cNvSpPr/>
          <p:nvPr/>
        </p:nvSpPr>
        <p:spPr>
          <a:xfrm>
            <a:off x="1723605" y="1732546"/>
            <a:ext cx="685516" cy="10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10" name="圆角矩形 9"/>
          <p:cNvSpPr/>
          <p:nvPr/>
        </p:nvSpPr>
        <p:spPr>
          <a:xfrm>
            <a:off x="6335803" y="1732545"/>
            <a:ext cx="685516" cy="10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管理端</a:t>
            </a:r>
            <a:endParaRPr lang="zh-CN" altLang="en-US" dirty="0"/>
          </a:p>
        </p:txBody>
      </p:sp>
      <p:sp>
        <p:nvSpPr>
          <p:cNvPr id="11" name="圆角矩形 10"/>
          <p:cNvSpPr/>
          <p:nvPr/>
        </p:nvSpPr>
        <p:spPr>
          <a:xfrm>
            <a:off x="4019776" y="1732546"/>
            <a:ext cx="685516" cy="10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PC</a:t>
            </a:r>
          </a:p>
          <a:p>
            <a:pPr algn="ctr"/>
            <a:r>
              <a:rPr lang="zh-CN" altLang="en-US" dirty="0"/>
              <a:t>端</a:t>
            </a:r>
            <a:endParaRPr lang="zh-CN" altLang="en-US" dirty="0"/>
          </a:p>
        </p:txBody>
      </p:sp>
      <p:sp>
        <p:nvSpPr>
          <p:cNvPr id="4" name="圆角矩形 3"/>
          <p:cNvSpPr/>
          <p:nvPr/>
        </p:nvSpPr>
        <p:spPr>
          <a:xfrm>
            <a:off x="1050675" y="3400915"/>
            <a:ext cx="6623716" cy="2959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FFFF00"/>
                </a:solidFill>
              </a:rPr>
              <a:t>服务器层</a:t>
            </a:r>
            <a:endParaRPr lang="zh-CN" altLang="en-US" sz="3200" dirty="0">
              <a:solidFill>
                <a:srgbClr val="FFFF00"/>
              </a:solidFill>
            </a:endParaRPr>
          </a:p>
        </p:txBody>
      </p:sp>
      <p:sp>
        <p:nvSpPr>
          <p:cNvPr id="15" name="圆角矩形 14"/>
          <p:cNvSpPr/>
          <p:nvPr/>
        </p:nvSpPr>
        <p:spPr>
          <a:xfrm>
            <a:off x="5974197" y="3613471"/>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Tomcat</a:t>
            </a:r>
            <a:endParaRPr lang="zh-CN" altLang="en-US" dirty="0"/>
          </a:p>
        </p:txBody>
      </p:sp>
      <p:sp>
        <p:nvSpPr>
          <p:cNvPr id="16" name="圆角矩形 15"/>
          <p:cNvSpPr/>
          <p:nvPr/>
        </p:nvSpPr>
        <p:spPr>
          <a:xfrm>
            <a:off x="1460030" y="3613471"/>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流媒体</a:t>
            </a:r>
            <a:endParaRPr lang="zh-CN" altLang="en-US" dirty="0"/>
          </a:p>
        </p:txBody>
      </p:sp>
      <p:sp>
        <p:nvSpPr>
          <p:cNvPr id="19" name="圆角矩形 18"/>
          <p:cNvSpPr/>
          <p:nvPr/>
        </p:nvSpPr>
        <p:spPr>
          <a:xfrm>
            <a:off x="3819294" y="5466334"/>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20" name="圆角矩形 19"/>
          <p:cNvSpPr/>
          <p:nvPr/>
        </p:nvSpPr>
        <p:spPr>
          <a:xfrm>
            <a:off x="3756200" y="3613471"/>
            <a:ext cx="1212666" cy="65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数据接口</a:t>
            </a:r>
            <a:r>
              <a:rPr lang="en-US" altLang="zh-CN" dirty="0"/>
              <a:t/>
            </a:r>
            <a:br>
              <a:rPr lang="en-US" altLang="zh-CN" dirty="0"/>
            </a:br>
            <a:r>
              <a:rPr lang="en-US" altLang="zh-CN" dirty="0"/>
              <a:t>(apache</a:t>
            </a:r>
            <a:r>
              <a:rPr lang="en-US" altLang="zh-CN" dirty="0" smtClean="0"/>
              <a:t>)</a:t>
            </a:r>
            <a:endParaRPr lang="zh-CN" altLang="en-US" dirty="0"/>
          </a:p>
        </p:txBody>
      </p:sp>
      <p:cxnSp>
        <p:nvCxnSpPr>
          <p:cNvPr id="7" name="直接箭头连接符 6"/>
          <p:cNvCxnSpPr/>
          <p:nvPr/>
        </p:nvCxnSpPr>
        <p:spPr>
          <a:xfrm flipH="1">
            <a:off x="5031960" y="4271211"/>
            <a:ext cx="1341143" cy="125529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678561" y="2823411"/>
            <a:ext cx="2" cy="7900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9" idx="0"/>
          </p:cNvCxnSpPr>
          <p:nvPr/>
        </p:nvCxnSpPr>
        <p:spPr>
          <a:xfrm>
            <a:off x="4425627" y="4363453"/>
            <a:ext cx="0" cy="110288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362534" y="2823411"/>
            <a:ext cx="2" cy="7900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351965" y="2823410"/>
            <a:ext cx="1467327" cy="79006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 idx="2"/>
            <a:endCxn id="16" idx="0"/>
          </p:cNvCxnSpPr>
          <p:nvPr/>
        </p:nvCxnSpPr>
        <p:spPr>
          <a:xfrm>
            <a:off x="2066363" y="2823411"/>
            <a:ext cx="0" cy="79006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49909"/>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 y="0"/>
            <a:ext cx="9123752" cy="6858000"/>
          </a:xfrm>
          <a:prstGeom prst="rect">
            <a:avLst/>
          </a:prstGeom>
        </p:spPr>
      </p:pic>
      <p:sp>
        <p:nvSpPr>
          <p:cNvPr id="7" name="文本框 12"/>
          <p:cNvSpPr txBox="1"/>
          <p:nvPr/>
        </p:nvSpPr>
        <p:spPr>
          <a:xfrm>
            <a:off x="2561431" y="1166515"/>
            <a:ext cx="4021138" cy="707886"/>
          </a:xfrm>
          <a:prstGeom prst="rect">
            <a:avLst/>
          </a:prstGeom>
          <a:noFill/>
        </p:spPr>
        <p:txBody>
          <a:bodyPr wrap="square" rtlCol="0">
            <a:spAutoFit/>
          </a:bodyPr>
          <a:lstStyle/>
          <a:p>
            <a:pPr algn="ctr"/>
            <a:r>
              <a:rPr lang="zh-CN" altLang="en-US" sz="4000" b="1" spc="300" dirty="0" smtClean="0">
                <a:solidFill>
                  <a:schemeClr val="bg1"/>
                </a:solidFill>
                <a:latin typeface="微软雅黑" panose="020B0503020204020204" pitchFamily="34" charset="-122"/>
                <a:ea typeface="微软雅黑" panose="020B0503020204020204" pitchFamily="34" charset="-122"/>
              </a:rPr>
              <a:t>模块介绍</a:t>
            </a:r>
            <a:endParaRPr lang="zh-CN" altLang="en-US" sz="4000" b="1" spc="3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013284" y="1973179"/>
            <a:ext cx="6063916" cy="3600986"/>
          </a:xfrm>
          <a:prstGeom prst="rect">
            <a:avLst/>
          </a:prstGeom>
          <a:noFill/>
        </p:spPr>
        <p:txBody>
          <a:bodyPr wrap="square" rtlCol="0">
            <a:spAutoFit/>
          </a:bodyPr>
          <a:lstStyle/>
          <a:p>
            <a:r>
              <a:rPr lang="en-US" altLang="zh-CN" sz="3200" dirty="0" smtClean="0">
                <a:solidFill>
                  <a:schemeClr val="bg1"/>
                </a:solidFill>
              </a:rPr>
              <a:t>1</a:t>
            </a:r>
            <a:r>
              <a:rPr lang="zh-CN" altLang="en-US" sz="3200" dirty="0" smtClean="0">
                <a:solidFill>
                  <a:schemeClr val="bg1"/>
                </a:solidFill>
              </a:rPr>
              <a:t>　前端</a:t>
            </a:r>
            <a:endParaRPr lang="en-US" altLang="zh-CN" sz="3200" dirty="0" smtClean="0">
              <a:solidFill>
                <a:schemeClr val="bg1"/>
              </a:solidFill>
            </a:endParaRPr>
          </a:p>
          <a:p>
            <a:endParaRPr lang="en-US" altLang="zh-CN" sz="1600" dirty="0" smtClean="0">
              <a:solidFill>
                <a:schemeClr val="bg1"/>
              </a:solidFill>
            </a:endParaRPr>
          </a:p>
          <a:p>
            <a:r>
              <a:rPr lang="en-US" altLang="zh-CN" sz="3200" dirty="0" smtClean="0">
                <a:solidFill>
                  <a:schemeClr val="bg1"/>
                </a:solidFill>
              </a:rPr>
              <a:t>2</a:t>
            </a:r>
            <a:r>
              <a:rPr lang="zh-CN" altLang="en-US" sz="3200" dirty="0" smtClean="0">
                <a:solidFill>
                  <a:schemeClr val="bg1"/>
                </a:solidFill>
              </a:rPr>
              <a:t>　接口</a:t>
            </a:r>
            <a:endParaRPr lang="en-US" altLang="zh-CN" sz="3200" dirty="0" smtClean="0">
              <a:solidFill>
                <a:schemeClr val="bg1"/>
              </a:solidFill>
            </a:endParaRPr>
          </a:p>
          <a:p>
            <a:endParaRPr lang="en-US" altLang="zh-CN" sz="1600" dirty="0" smtClean="0">
              <a:solidFill>
                <a:schemeClr val="bg1"/>
              </a:solidFill>
            </a:endParaRPr>
          </a:p>
          <a:p>
            <a:r>
              <a:rPr lang="en-US" altLang="zh-CN" sz="3200" dirty="0" smtClean="0">
                <a:solidFill>
                  <a:schemeClr val="bg1"/>
                </a:solidFill>
              </a:rPr>
              <a:t>3</a:t>
            </a:r>
            <a:r>
              <a:rPr lang="zh-CN" altLang="en-US" sz="3200" dirty="0" smtClean="0">
                <a:solidFill>
                  <a:schemeClr val="bg1"/>
                </a:solidFill>
              </a:rPr>
              <a:t>　管理端</a:t>
            </a:r>
            <a:endParaRPr lang="en-US" altLang="zh-CN" sz="3200" dirty="0" smtClean="0">
              <a:solidFill>
                <a:schemeClr val="bg1"/>
              </a:solidFill>
            </a:endParaRPr>
          </a:p>
          <a:p>
            <a:endParaRPr lang="en-US" altLang="zh-CN" sz="1600" dirty="0" smtClean="0">
              <a:solidFill>
                <a:schemeClr val="bg1"/>
              </a:solidFill>
            </a:endParaRPr>
          </a:p>
          <a:p>
            <a:r>
              <a:rPr lang="en-US" altLang="zh-CN" sz="3200" dirty="0" smtClean="0">
                <a:solidFill>
                  <a:schemeClr val="bg1"/>
                </a:solidFill>
              </a:rPr>
              <a:t>4</a:t>
            </a:r>
            <a:r>
              <a:rPr lang="zh-CN" altLang="en-US" sz="3200" dirty="0" smtClean="0">
                <a:solidFill>
                  <a:schemeClr val="bg1"/>
                </a:solidFill>
              </a:rPr>
              <a:t>　</a:t>
            </a:r>
            <a:r>
              <a:rPr lang="en-US" altLang="zh-CN" sz="3200" dirty="0" smtClean="0">
                <a:solidFill>
                  <a:schemeClr val="bg1"/>
                </a:solidFill>
              </a:rPr>
              <a:t>android</a:t>
            </a:r>
          </a:p>
          <a:p>
            <a:endParaRPr lang="en-US" altLang="zh-CN" sz="1600" dirty="0">
              <a:solidFill>
                <a:schemeClr val="bg1"/>
              </a:solidFill>
            </a:endParaRPr>
          </a:p>
          <a:p>
            <a:r>
              <a:rPr lang="en-US" altLang="zh-CN" sz="3200" dirty="0" smtClean="0">
                <a:solidFill>
                  <a:schemeClr val="bg1"/>
                </a:solidFill>
              </a:rPr>
              <a:t>5</a:t>
            </a:r>
            <a:r>
              <a:rPr lang="zh-CN" altLang="en-US" sz="3200" dirty="0" smtClean="0">
                <a:solidFill>
                  <a:schemeClr val="bg1"/>
                </a:solidFill>
              </a:rPr>
              <a:t>　</a:t>
            </a:r>
            <a:r>
              <a:rPr lang="zh-CN" altLang="en-US" sz="2400" dirty="0" smtClean="0">
                <a:solidFill>
                  <a:schemeClr val="bg1"/>
                </a:solidFill>
              </a:rPr>
              <a:t>其他技术</a:t>
            </a:r>
            <a:endParaRPr lang="en-US" altLang="zh-CN" sz="2400" dirty="0" smtClean="0">
              <a:solidFill>
                <a:schemeClr val="bg1"/>
              </a:solidFill>
            </a:endParaRPr>
          </a:p>
        </p:txBody>
      </p:sp>
    </p:spTree>
    <p:extLst>
      <p:ext uri="{BB962C8B-B14F-4D97-AF65-F5344CB8AC3E}">
        <p14:creationId xmlns:p14="http://schemas.microsoft.com/office/powerpoint/2010/main" val="1482311596"/>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565</Words>
  <Application>Microsoft Office PowerPoint</Application>
  <PresentationFormat>全屏显示(4:3)</PresentationFormat>
  <Paragraphs>106</Paragraphs>
  <Slides>17</Slides>
  <Notes>0</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李伟豪</cp:lastModifiedBy>
  <cp:revision>132</cp:revision>
  <dcterms:created xsi:type="dcterms:W3CDTF">2015-02-19T23:46:49Z</dcterms:created>
  <dcterms:modified xsi:type="dcterms:W3CDTF">2016-12-14T15:51:20Z</dcterms:modified>
</cp:coreProperties>
</file>