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</p:sldIdLst>
  <p:sldSz cy="10287000" cx="18288000"/>
  <p:notesSz cx="6858000" cy="9144000"/>
  <p:embeddedFontLst>
    <p:embeddedFont>
      <p:font typeface="Montserrat"/>
      <p:regular r:id="rId44"/>
      <p:bold r:id="rId45"/>
      <p:italic r:id="rId46"/>
      <p:boldItalic r:id="rId47"/>
    </p:embeddedFont>
    <p:embeddedFont>
      <p:font typeface="Roboto Mono"/>
      <p:regular r:id="rId48"/>
      <p:bold r:id="rId49"/>
      <p:italic r:id="rId50"/>
      <p:boldItalic r:id="rId5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52" roundtripDataSignature="AMtx7mgOvcvAnCKHvLuTKyWnYITXIyxE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font" Target="fonts/Montserrat-regular.fntdata"/><Relationship Id="rId43" Type="http://schemas.openxmlformats.org/officeDocument/2006/relationships/slide" Target="slides/slide38.xml"/><Relationship Id="rId46" Type="http://schemas.openxmlformats.org/officeDocument/2006/relationships/font" Target="fonts/Montserrat-italic.fntdata"/><Relationship Id="rId45" Type="http://schemas.openxmlformats.org/officeDocument/2006/relationships/font" Target="fonts/Montserrat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Mono-regular.fntdata"/><Relationship Id="rId47" Type="http://schemas.openxmlformats.org/officeDocument/2006/relationships/font" Target="fonts/Montserrat-boldItalic.fntdata"/><Relationship Id="rId49" Type="http://schemas.openxmlformats.org/officeDocument/2006/relationships/font" Target="fonts/Roboto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font" Target="fonts/RobotoMono-boldItalic.fntdata"/><Relationship Id="rId50" Type="http://schemas.openxmlformats.org/officeDocument/2006/relationships/font" Target="fonts/RobotoMono-italic.fntdata"/><Relationship Id="rId52" Type="http://customschemas.google.com/relationships/presentationmetadata" Target="meta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74655cf913_0_1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57" name="Google Shape;157;g374655cf913_0_14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74655cf913_0_1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65" name="Google Shape;165;g374655cf913_0_15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74655cf913_0_1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73" name="Google Shape;173;g374655cf913_0_18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74655cf913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1" name="Google Shape;181;g374655cf913_0_16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374655cf913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89" name="Google Shape;189;g374655cf913_0_17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35b9bdc63c5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97" name="Google Shape;197;g35b9bdc63c5_0_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06" name="Google Shape;206;p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74655cf913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15" name="Google Shape;215;g374655cf913_0_5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374655cf913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24" name="Google Shape;224;g374655cf913_0_6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4655cf913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33" name="Google Shape;233;g374655cf913_0_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87" name="Google Shape;87;p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4655cf913_0_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42" name="Google Shape;242;g374655cf913_0_7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74655cf913_0_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51" name="Google Shape;251;g374655cf913_0_8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374655cf913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1" name="Google Shape;261;g374655cf913_0_9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74655cf913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69" name="Google Shape;269;g374655cf913_0_192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74655cf913_0_24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7" name="Google Shape;277;g374655cf913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374655cf913_0_25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2" name="Google Shape;282;g374655cf913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374655cf913_0_24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g374655cf913_0_2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74655cf913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292" name="Google Shape;292;g374655cf913_0_20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74655cf913_0_25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0" name="Google Shape;300;g374655cf913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374655cf913_0_25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5" name="Google Shape;305;g374655cf913_0_2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374655cf913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96" name="Google Shape;96;g374655cf913_0_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374655cf913_0_26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374655cf913_0_2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4655cf913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15" name="Google Shape;315;g374655cf913_0_21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374655cf913_0_26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3" name="Google Shape;323;g374655cf913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374655cf913_0_26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374655cf913_0_2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4655cf913_0_27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3" name="Google Shape;333;g374655cf913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374655cf913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38" name="Google Shape;338;g374655cf913_0_27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374655cf913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46" name="Google Shape;346;g374655cf913_0_2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374655cf913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54" name="Google Shape;354;g374655cf913_0_29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362" name="Google Shape;362;p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74655cf913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05" name="Google Shape;105;g374655cf913_0_1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74655cf913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14" name="Google Shape;114;g374655cf913_0_2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374655cf913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23" name="Google Shape;123;g374655cf913_0_3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32" name="Google Shape;132;p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374655cf913_0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0" name="Google Shape;140;g374655cf913_0_124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374655cf913_0_1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  <p:sp>
        <p:nvSpPr>
          <p:cNvPr id="149" name="Google Shape;149;g374655cf913_0_14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4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4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2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6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2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24.png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5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15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4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7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19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3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Google Shape;159;g374655cf913_0_14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g374655cf913_0_14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1" name="Google Shape;161;g374655cf913_0_149"/>
          <p:cNvSpPr txBox="1"/>
          <p:nvPr/>
        </p:nvSpPr>
        <p:spPr>
          <a:xfrm>
            <a:off x="2086927" y="1297175"/>
            <a:ext cx="614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- Aritméticos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374655cf913_0_149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 	- Adição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  	- Subtração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  	- Multiplicação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  	- Divisão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	- Resto da divisão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	- Exponenciação</a:t>
            </a:r>
            <a:b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++   - Incremento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-- 	- Decremento</a:t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7" name="Google Shape;167;g374655cf913_0_15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g374655cf913_0_15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g374655cf913_0_157"/>
          <p:cNvSpPr txBox="1"/>
          <p:nvPr/>
        </p:nvSpPr>
        <p:spPr>
          <a:xfrm>
            <a:off x="2086927" y="1297175"/>
            <a:ext cx="614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- Lógicos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g374655cf913_0_157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&amp;&amp;  	- E (and)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||     	- Ou (or)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      	- Não (not)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374655cf913_0_18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374655cf913_0_18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g374655cf913_0_183"/>
          <p:cNvSpPr txBox="1"/>
          <p:nvPr/>
        </p:nvSpPr>
        <p:spPr>
          <a:xfrm>
            <a:off x="2086927" y="1297175"/>
            <a:ext cx="6142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Condicional If e Else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374655cf913_0_183" title="Captura de Tela 2025-08-11 às 19.12.53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90050" y="3429000"/>
            <a:ext cx="6848675" cy="3898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74655cf913_0_1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g374655cf913_0_16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8753375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g374655cf913_0_165"/>
          <p:cNvSpPr txBox="1"/>
          <p:nvPr/>
        </p:nvSpPr>
        <p:spPr>
          <a:xfrm>
            <a:off x="2086925" y="1297175"/>
            <a:ext cx="743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Caixas de Mensagens e Diálogo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g374655cf913_0_165"/>
          <p:cNvSpPr txBox="1"/>
          <p:nvPr/>
        </p:nvSpPr>
        <p:spPr>
          <a:xfrm>
            <a:off x="1763475" y="3177075"/>
            <a:ext cx="125124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As funções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permitem a receber texto e exibi-los em uma caixa de de mensagem ou de dialogo.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let nome = </a:t>
            </a: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prompt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(“texto apresentado na caixa de texto.”);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</a:t>
            </a: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Exibe uma caixa de diálogo  com um campo de texto e os botões “OK” e “Cancelar”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highlight>
                  <a:srgbClr val="FFFF00"/>
                </a:highlight>
                <a:latin typeface="Arial"/>
                <a:ea typeface="Arial"/>
                <a:cs typeface="Arial"/>
                <a:sym typeface="Arial"/>
              </a:rPr>
              <a:t>alert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(“Olá, “+ nome + “!”);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Exibe uma caixa de diálogo com o texto e um botão “Ok”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900"/>
              <a:buFont typeface="Arial"/>
              <a:buNone/>
            </a:pPr>
            <a:r>
              <a:t/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1" name="Google Shape;191;g374655cf913_0_1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374655cf913_0_17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0" y="868600"/>
            <a:ext cx="8753375" cy="1390850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74655cf913_0_174"/>
          <p:cNvSpPr txBox="1"/>
          <p:nvPr/>
        </p:nvSpPr>
        <p:spPr>
          <a:xfrm>
            <a:off x="2086925" y="1297175"/>
            <a:ext cx="74304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Caixas de Mensagens e Diálogo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4" name="Google Shape;194;g374655cf913_0_174"/>
          <p:cNvSpPr txBox="1"/>
          <p:nvPr/>
        </p:nvSpPr>
        <p:spPr>
          <a:xfrm>
            <a:off x="1763475" y="3177075"/>
            <a:ext cx="125124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Exemplo: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&lt;body&gt;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&lt;script&gt;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let nome = prompt("Qual é o seu nome?");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	alert("Olá, " + nome + "! Seja bem-vindo(a)!");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&lt;/script&gt;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&lt;/body&gt;</a:t>
            </a:r>
            <a:endParaRPr b="0" i="0" sz="23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t/>
            </a:r>
            <a:endParaRPr b="0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9" name="Google Shape;199;g35b9bdc63c5_0_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35b9bdc63c5_0_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01" name="Google Shape;201;g35b9bdc63c5_0_9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String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g35b9bdc63c5_0_9" title="Captura de Tela 2025-08-11 às 17.00.40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543425" y="3981450"/>
            <a:ext cx="9201150" cy="2324100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g35b9bdc63c5_0_9"/>
          <p:cNvSpPr txBox="1"/>
          <p:nvPr/>
        </p:nvSpPr>
        <p:spPr>
          <a:xfrm>
            <a:off x="2001400" y="2920350"/>
            <a:ext cx="61581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Usada para guardar textos.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8" name="Google Shape;208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5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Number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1" name="Google Shape;211;p5" title="Captura de Tela 2025-08-11 às 17.01.08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254575" y="3528725"/>
            <a:ext cx="5440925" cy="2790941"/>
          </a:xfrm>
          <a:prstGeom prst="rect">
            <a:avLst/>
          </a:prstGeom>
          <a:noFill/>
          <a:ln>
            <a:noFill/>
          </a:ln>
        </p:spPr>
      </p:pic>
      <p:sp>
        <p:nvSpPr>
          <p:cNvPr id="212" name="Google Shape;212;p5"/>
          <p:cNvSpPr txBox="1"/>
          <p:nvPr/>
        </p:nvSpPr>
        <p:spPr>
          <a:xfrm>
            <a:off x="1917425" y="2785200"/>
            <a:ext cx="85515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Guarda números inteiros ou decimais.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7" name="Google Shape;217;g374655cf913_0_5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374655cf913_0_5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g374655cf913_0_55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Boolean (Lógico)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374655cf913_0_55" title="Captura de Tela 2025-08-11 às 17.01.53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114275" y="3584150"/>
            <a:ext cx="6747525" cy="2742025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g374655cf913_0_55"/>
          <p:cNvSpPr txBox="1"/>
          <p:nvPr/>
        </p:nvSpPr>
        <p:spPr>
          <a:xfrm>
            <a:off x="1315625" y="2743200"/>
            <a:ext cx="7557900" cy="52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Só tem dois valores: </a:t>
            </a:r>
            <a:r>
              <a:rPr b="0" i="0" lang="en-US" sz="2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true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(verdadeiro) ou </a:t>
            </a:r>
            <a:r>
              <a:rPr b="0" i="0" lang="en-US" sz="2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false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(falso).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6" name="Google Shape;226;g374655cf913_0_6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27" name="Google Shape;227;g374655cf913_0_6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g374655cf913_0_63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Null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9" name="Google Shape;229;g374655cf913_0_63" title="Captura de Tela 2025-08-11 às 17.02.30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699775" y="4158125"/>
            <a:ext cx="9240225" cy="174815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g374655cf913_0_63"/>
          <p:cNvSpPr txBox="1"/>
          <p:nvPr/>
        </p:nvSpPr>
        <p:spPr>
          <a:xfrm>
            <a:off x="1725950" y="2924088"/>
            <a:ext cx="95409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Significa que a variável foi intencionalmente “esvaziada”.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Google Shape;235;g374655cf913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6" name="Google Shape;236;g374655cf913_0_7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37" name="Google Shape;237;g374655cf913_0_71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Undefined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8" name="Google Shape;238;g374655cf913_0_71" title="Captura de Tela 2025-08-11 às 17.03.36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981725" y="3636225"/>
            <a:ext cx="7113549" cy="22560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g374655cf913_0_71"/>
          <p:cNvSpPr txBox="1"/>
          <p:nvPr/>
        </p:nvSpPr>
        <p:spPr>
          <a:xfrm>
            <a:off x="1315625" y="2771225"/>
            <a:ext cx="99231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Variável criada mas sem valor definido.</a:t>
            </a:r>
            <a:endParaRPr b="0" i="0" sz="25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" name="Google Shape;89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0" name="Google Shape;90;p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2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2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en-US" sz="28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O que é variável?</a:t>
            </a:r>
            <a:endParaRPr b="0" i="0" sz="28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Uma </a:t>
            </a: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variável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como uma “caixinha” onde guardamos informações para usar no código.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Cada variável tem: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nome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(para identificá-la)</a:t>
            </a:r>
            <a:b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Um valor</a:t>
            </a:r>
            <a:r>
              <a:rPr b="0" i="0" lang="en-US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(o conteúdo guardado)</a:t>
            </a:r>
            <a:endParaRPr b="0" i="0" sz="2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3100" u="none" cap="none" strike="noStrike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</p:txBody>
      </p:sp>
      <p:pic>
        <p:nvPicPr>
          <p:cNvPr id="93" name="Google Shape;93;p2" title="Captura de Tela 2025-08-11 às 14.20.06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36350" y="6480025"/>
            <a:ext cx="12028751" cy="1497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4" name="Google Shape;244;g374655cf913_0_7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45" name="Google Shape;245;g374655cf913_0_7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46" name="Google Shape;246;g374655cf913_0_79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Object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7" name="Google Shape;247;g374655cf913_0_79" title="Captura de Tela 2025-08-11 às 17.04.09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419025" y="3769550"/>
            <a:ext cx="4916250" cy="3634775"/>
          </a:xfrm>
          <a:prstGeom prst="rect">
            <a:avLst/>
          </a:prstGeom>
          <a:noFill/>
          <a:ln>
            <a:noFill/>
          </a:ln>
        </p:spPr>
      </p:pic>
      <p:sp>
        <p:nvSpPr>
          <p:cNvPr id="248" name="Google Shape;248;g374655cf913_0_79"/>
          <p:cNvSpPr txBox="1"/>
          <p:nvPr/>
        </p:nvSpPr>
        <p:spPr>
          <a:xfrm>
            <a:off x="1441675" y="2673200"/>
            <a:ext cx="7893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Guarda dados organizados em pares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chave: valor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3" name="Google Shape;253;g374655cf913_0_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54" name="Google Shape;254;g374655cf913_0_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g374655cf913_0_87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Lista/ Array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g374655cf913_0_87" title="Captura de Tela 2025-08-11 às 17.04.49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9675" y="3824950"/>
            <a:ext cx="9489175" cy="20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g374655cf913_0_87"/>
          <p:cNvSpPr txBox="1"/>
          <p:nvPr/>
        </p:nvSpPr>
        <p:spPr>
          <a:xfrm>
            <a:off x="1609550" y="2673225"/>
            <a:ext cx="78237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Coleção de valores em uma lista.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8" name="Google Shape;258;g374655cf913_0_87"/>
          <p:cNvSpPr txBox="1"/>
          <p:nvPr/>
        </p:nvSpPr>
        <p:spPr>
          <a:xfrm>
            <a:off x="5652825" y="7024400"/>
            <a:ext cx="9560700" cy="9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Obs: Arrays tem números de elementos fixos, enquanto que as listas têm número de elementos variáveis.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3" name="Google Shape;263;g374655cf913_0_9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g374655cf913_0_9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65" name="Google Shape;265;g374655cf913_0_95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Lista/ Array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6" name="Google Shape;266;g374655cf913_0_95" title="Captura de Tela 2025-08-11 às 17.04.49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529675" y="3824950"/>
            <a:ext cx="9489175" cy="20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1" name="Google Shape;271;g374655cf913_0_19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g374655cf913_0_19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g374655cf913_0_192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g374655cf913_0_192"/>
          <p:cNvSpPr txBox="1"/>
          <p:nvPr/>
        </p:nvSpPr>
        <p:spPr>
          <a:xfrm>
            <a:off x="2086925" y="1805075"/>
            <a:ext cx="10623000" cy="459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1. Operadores Algébricos</a:t>
            </a:r>
            <a:endParaRPr b="1" i="0" sz="2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Enunciado:</a:t>
            </a:r>
            <a:b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Crie uma página com dois campos numéricos e um botão.</a:t>
            </a:r>
            <a:b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Ao clicar no botão, mostre na tela: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Soma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Subtração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Multiplicação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Divisão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Resto da divisão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 de implementação:</a:t>
            </a:r>
            <a:endParaRPr b="1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HTML: </a:t>
            </a:r>
            <a:r>
              <a:rPr b="0" i="0" lang="en-US" sz="26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type="number"&gt;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os dois valores e </a:t>
            </a:r>
            <a:r>
              <a:rPr b="0" i="0" lang="en-US" sz="26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&lt;button&gt;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executar.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JS: Use </a:t>
            </a:r>
            <a:r>
              <a:rPr b="0" i="0" lang="en-US" sz="26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-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*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6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6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%</a:t>
            </a: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937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●"/>
            </a:pPr>
            <a:r>
              <a:rPr b="0" i="0" lang="en-US" sz="26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CSS: Coloque margens para separar os resultados.</a:t>
            </a:r>
            <a:endParaRPr b="0" i="0" sz="26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t/>
            </a:r>
            <a:endParaRPr b="0" i="0" sz="3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Google Shape;279;g374655cf913_0_241" title="Captura de Tela 2025-08-11 às 20.03.53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777050" y="248150"/>
            <a:ext cx="11175050" cy="11888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4" name="Google Shape;284;g374655cf913_0_250" title="Captura de Tela 2025-08-11 às 20.07.21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265925" y="152400"/>
            <a:ext cx="4796439" cy="9982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9" name="Google Shape;289;g374655cf913_0_245" title="Captura de Tela 2025-08-11 às 20.04.0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2700" y="753975"/>
            <a:ext cx="17164050" cy="8515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Google Shape;294;g374655cf913_0_2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295" name="Google Shape;295;g374655cf913_0_20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296" name="Google Shape;296;g374655cf913_0_201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7" name="Google Shape;297;g374655cf913_0_201"/>
          <p:cNvSpPr txBox="1"/>
          <p:nvPr/>
        </p:nvSpPr>
        <p:spPr>
          <a:xfrm>
            <a:off x="3338750" y="2259450"/>
            <a:ext cx="10798200" cy="653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rgbClr val="000000"/>
              </a:buClr>
              <a:buSzPts val="2700"/>
              <a:buFont typeface="Arial"/>
              <a:buNone/>
            </a:pPr>
            <a:r>
              <a:rPr b="1" i="0" lang="en-US" sz="2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2. Operadores Lógicos</a:t>
            </a:r>
            <a:endParaRPr b="1" i="0" sz="2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Enunciado:</a:t>
            </a:r>
            <a:b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Crie um formulário onde o usuário digite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idade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marque se possui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CNH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Ao clicar em "Verificar", use operadores lógicos para: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"Pode dirigir"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se idade ≥ 18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tiver CNH.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Mostrar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"Não pode dirigir"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nos outros casos.</a:t>
            </a:r>
            <a:b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 de implementação:</a:t>
            </a:r>
            <a:endParaRPr b="1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HTML: </a:t>
            </a:r>
            <a:r>
              <a:rPr b="0" i="0" lang="en-US" sz="25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type="number"&gt;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idade, </a:t>
            </a:r>
            <a:r>
              <a:rPr b="0" i="0" lang="en-US" sz="25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&lt;input type="checkbox"&gt;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para CNH.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JS: Use </a:t>
            </a:r>
            <a:r>
              <a:rPr b="0" i="0" lang="en-US" sz="25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25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25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873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●"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CSS: Mostre o resultado com cor verde (pode dirigir) ou vermelha (não pode).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2" name="Google Shape;302;g374655cf913_0_254" title="Captura de Tela 2025-08-11 às 20.11.49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180975" y="200025"/>
            <a:ext cx="8590451" cy="10086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g374655cf913_0_257" title="Captura de Tela 2025-08-11 às 20.12.1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13913" y="152400"/>
            <a:ext cx="4260186" cy="99821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g374655cf913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g374655cf913_0_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4655cf913_0_3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g374655cf913_0_3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let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variável que pode ser alterada.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const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valor fixo.</a:t>
            </a:r>
            <a:b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var</a:t>
            </a:r>
            <a:r>
              <a:rPr b="0" i="0" lang="en-US" sz="2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→ forma mais antiga.</a:t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2" name="Google Shape;102;g374655cf913_0_3" title="Captura de Tela 2025-08-11 às 14.11.51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039300" y="4079725"/>
            <a:ext cx="6462350" cy="26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2" name="Google Shape;312;g374655cf913_0_260" title="Captura de Tela 2025-08-11 às 20.11.56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02838" y="883300"/>
            <a:ext cx="13082324" cy="852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7" name="Google Shape;317;g374655cf913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18" name="Google Shape;318;g374655cf913_0_21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19" name="Google Shape;319;g374655cf913_0_211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Exercício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g374655cf913_0_211"/>
          <p:cNvSpPr txBox="1"/>
          <p:nvPr/>
        </p:nvSpPr>
        <p:spPr>
          <a:xfrm>
            <a:off x="2397500" y="2470000"/>
            <a:ext cx="10798200" cy="6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3. Operadores Relacionais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Enunciado:</a:t>
            </a:r>
            <a:b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Peça ao usuário dois números e mostre: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é maior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Qual é menor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são iguais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Dica de implementação: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JS: Use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&gt;=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&lt;=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CSS: Destaque o maior número com negrito.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g374655cf913_0_266" title="Captura de Tela 2025-08-11 às 20.14.2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29250" y="295275"/>
            <a:ext cx="7429500" cy="9696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0" name="Google Shape;330;g374655cf913_0_269" title="Captura de Tela 2025-08-11 às 20.14.37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80625" y="152400"/>
            <a:ext cx="12136256" cy="998220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5" name="Google Shape;335;g374655cf913_0_272" title="Captura de Tela 2025-08-11 às 20.14.48.png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190875" y="304800"/>
            <a:ext cx="4829601" cy="99822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0" name="Google Shape;340;g374655cf913_0_27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1" name="Google Shape;341;g374655cf913_0_27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42" name="Google Shape;342;g374655cf913_0_278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g374655cf913_0_278"/>
          <p:cNvSpPr txBox="1"/>
          <p:nvPr/>
        </p:nvSpPr>
        <p:spPr>
          <a:xfrm>
            <a:off x="2307275" y="2496550"/>
            <a:ext cx="12250800" cy="69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Desafio 1 – Calculadora de Média</a:t>
            </a:r>
            <a:endParaRPr b="1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Conteúdo: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Operadores algébricos</a:t>
            </a:r>
            <a:b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b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usuário digita 3 notas. Ao clicar em "Calcular Média", a página mostra:</a:t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Média das notas (com duas casas decimais)</a:t>
            </a:r>
            <a:b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98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Situação: Aprovado (média ≥ 7), Recuperação (5 ≤ média &lt; 7), Reprovado (média &lt; 5)</a:t>
            </a:r>
            <a:b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Reforça: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uso de </a:t>
            </a:r>
            <a:r>
              <a:rPr b="0" i="0" lang="en-US" sz="3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+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3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/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3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if/else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br>
              <a:rPr b="0" i="0" lang="en-US" sz="1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1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8" name="Google Shape;348;g374655cf913_0_28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49" name="Google Shape;349;g374655cf913_0_28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50" name="Google Shape;350;g374655cf913_0_286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 2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1" name="Google Shape;351;g374655cf913_0_286"/>
          <p:cNvSpPr txBox="1"/>
          <p:nvPr/>
        </p:nvSpPr>
        <p:spPr>
          <a:xfrm>
            <a:off x="2307275" y="2496550"/>
            <a:ext cx="12250800" cy="64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rPr b="1" i="0" lang="en-US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Desafio 2 – Acesso Permitido</a:t>
            </a:r>
            <a:endParaRPr b="1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100"/>
              <a:buFont typeface="Arial"/>
              <a:buNone/>
            </a:pP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Conteúdo: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Operadores lógicos</a:t>
            </a:r>
            <a:b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b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usuário informa se tem 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login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se tem 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senha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(dois checkboxes).</a:t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Se os dois estiverem marcados → "Acesso liberado" (verde)</a:t>
            </a:r>
            <a:b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254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100"/>
              <a:buFont typeface="Arial"/>
              <a:buChar char="●"/>
            </a:pP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Caso contrário → "Acesso negado" (vermelho)</a:t>
            </a:r>
            <a:b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Reforça: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uso de </a:t>
            </a:r>
            <a:r>
              <a:rPr b="0" i="0" lang="en-US" sz="3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&amp;&amp;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||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</a:t>
            </a:r>
            <a:r>
              <a:rPr b="0" i="0" lang="en-US" sz="31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</a:t>
            </a:r>
            <a:r>
              <a:rPr b="0" i="0" lang="en-US" sz="31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1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6" name="Google Shape;356;g374655cf913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g374655cf913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374655cf913_0_294"/>
          <p:cNvSpPr txBox="1"/>
          <p:nvPr/>
        </p:nvSpPr>
        <p:spPr>
          <a:xfrm>
            <a:off x="2156888" y="13100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Desafio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g374655cf913_0_294"/>
          <p:cNvSpPr txBox="1"/>
          <p:nvPr/>
        </p:nvSpPr>
        <p:spPr>
          <a:xfrm>
            <a:off x="2307275" y="2496550"/>
            <a:ext cx="12250800" cy="725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Desafio 3 – Comparar Três Números</a:t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Conteúdo: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Operadores relacionais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Descrição:</a:t>
            </a:r>
            <a:b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O usuário digita 3 números. Ao clicar em "Comparar":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 o maior número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 o menor número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4191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rial"/>
              <a:buChar char="●"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Mostra se há números iguais</a:t>
            </a:r>
            <a:b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Reforça: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uso de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&gt;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&lt;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==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!=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e múltiplos </a:t>
            </a:r>
            <a:r>
              <a:rPr b="0" i="0" lang="en-US" sz="3000" u="none" cap="none" strike="noStrike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if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marR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700"/>
              <a:buFont typeface="Arial"/>
              <a:buNone/>
            </a:pPr>
            <a:r>
              <a:t/>
            </a:r>
            <a:endParaRPr b="1" i="0" sz="37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4" name="Google Shape;364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g374655cf913_0_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08" name="Google Shape;108;g374655cf913_0_1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g374655cf913_0_13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374655cf913_0_13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1" name="Google Shape;111;g374655cf913_0_13" title="Captura de Tela 2025-08-11 às 16.49.09.png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876000" y="2234388"/>
            <a:ext cx="11220450" cy="56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g374655cf913_0_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7" name="Google Shape;117;g374655cf913_0_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g374655cf913_0_27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374655cf913_0_27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374655cf913_0_27"/>
          <p:cNvSpPr txBox="1"/>
          <p:nvPr/>
        </p:nvSpPr>
        <p:spPr>
          <a:xfrm>
            <a:off x="2076000" y="4543200"/>
            <a:ext cx="1413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hoisting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o comportamento do JavaScript de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mover automaticamente as declarações de variáveis e funções para o topo do escopo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(antes do código ser executado). Isso significa que você pode usar variáveis e funções antes da linha onde elas aparecem — mas o valor só será atribuído depois.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5" name="Google Shape;125;g374655cf913_0_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374655cf913_0_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374655cf913_0_36"/>
          <p:cNvSpPr txBox="1"/>
          <p:nvPr/>
        </p:nvSpPr>
        <p:spPr>
          <a:xfrm>
            <a:off x="1793025" y="1310075"/>
            <a:ext cx="72483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Variáveis e Tipos de Dados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g374655cf913_0_36"/>
          <p:cNvSpPr txBox="1"/>
          <p:nvPr/>
        </p:nvSpPr>
        <p:spPr>
          <a:xfrm>
            <a:off x="1707500" y="3023125"/>
            <a:ext cx="8747400" cy="34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g374655cf913_0_36"/>
          <p:cNvSpPr txBox="1"/>
          <p:nvPr/>
        </p:nvSpPr>
        <p:spPr>
          <a:xfrm>
            <a:off x="2076000" y="4543200"/>
            <a:ext cx="14136000" cy="2031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hoisting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é o comportamento do JavaScript de </a:t>
            </a:r>
            <a:r>
              <a:rPr b="1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mover automaticamente as declarações de variáveis e funções para o topo do escopo</a:t>
            </a:r>
            <a:r>
              <a:rPr b="0" i="0" lang="en-US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(antes do código ser executado). Isso significa que você pode usar variáveis e funções antes da linha onde elas aparecem — mas o valor só será atribuído depois.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7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3"/>
          <p:cNvSpPr txBox="1"/>
          <p:nvPr/>
        </p:nvSpPr>
        <p:spPr>
          <a:xfrm>
            <a:off x="2086913" y="1297172"/>
            <a:ext cx="5440938" cy="5078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Tipos de Dados em JS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7" name="Google Shape;137;p3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JavaScript é </a:t>
            </a:r>
            <a:r>
              <a:rPr b="1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dinamicamente tipado</a:t>
            </a: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, ou seja, você não precisa dizer qual é o tipo — ele descobre sozinho.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Os principais tipos são: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Mesmo não pre definindo os tipos de variáveis elas podem receber tipos: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String – var nome = “Vitor”;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Inteiro – var idade = 40;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Flutuante – var peso = 68.35;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Booleano – var frequente = true;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Lista – var dias = [1,2,3,4,5];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Objetos – var pessoa = {nome: “Vitor”, idade: 40, peso: 68.35 };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2" name="Google Shape;142;g374655cf913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374655cf913_0_12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g374655cf913_0_124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g374655cf913_0_124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   -  Atribuição Simples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+= -  Atribuição de adição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-=  -  Atribuição de subtração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*=  - Atribuição de multiplicação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/=  - Atribuição de divisão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%= - Atribuição de resto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9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**=  - Atribuição de Exponencial</a:t>
            </a:r>
            <a:endParaRPr b="0" i="0" sz="29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6" name="Google Shape;146;g374655cf913_0_1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52400"/>
            <a:ext cx="18288000" cy="10286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1" name="Google Shape;151;g374655cf913_0_1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g374655cf913_0_1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63952" y="868610"/>
            <a:ext cx="7763360" cy="1390830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g374655cf913_0_141"/>
          <p:cNvSpPr txBox="1"/>
          <p:nvPr/>
        </p:nvSpPr>
        <p:spPr>
          <a:xfrm>
            <a:off x="2086913" y="1297172"/>
            <a:ext cx="5440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b="1" i="0" lang="en-US" sz="3300" u="none" cap="none" strike="noStrik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Operadores - Relacional </a:t>
            </a:r>
            <a:endParaRPr b="1" i="0" sz="3300" u="none" cap="none" strike="noStrike">
              <a:solidFill>
                <a:srgbClr val="7EB61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g374655cf913_0_141"/>
          <p:cNvSpPr txBox="1"/>
          <p:nvPr/>
        </p:nvSpPr>
        <p:spPr>
          <a:xfrm>
            <a:off x="1763475" y="3177075"/>
            <a:ext cx="10539000" cy="4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   -  igualdade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=== -  exatamente igual (conteúdo e tipo, necessário por não ter declaração de tipo)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!=   -  diferente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!== - Exatamente diferente (conteúdo e tipo)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	- menor que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&lt;=  - igual ou menor que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	- maior que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i="0" lang="en-US" sz="25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&gt;=  - igual ou maior que</a:t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  <dc:creator>Isaias Dias</dc:creator>
</cp:coreProperties>
</file>