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10287000" cx="18288000"/>
  <p:notesSz cx="6858000" cy="9144000"/>
  <p:embeddedFontLst>
    <p:embeddedFont>
      <p:font typeface="Montserrat"/>
      <p:regular r:id="rId68"/>
      <p:bold r:id="rId69"/>
      <p:italic r:id="rId70"/>
      <p:boldItalic r:id="rId71"/>
    </p:embeddedFont>
    <p:embeddedFont>
      <p:font typeface="Roboto Mono"/>
      <p:regular r:id="rId72"/>
      <p:bold r:id="rId73"/>
      <p:italic r:id="rId74"/>
      <p:boldItalic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76" roundtripDataSignature="AMtx7mhSY1wTX9sAcV8P9ohlpph6Dkp3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3A736C-8E63-440E-9D30-BB3CFFB31966}">
  <a:tblStyle styleId="{3D3A736C-8E63-440E-9D30-BB3CFFB319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obotoMono-bold.fntdata"/><Relationship Id="rId72" Type="http://schemas.openxmlformats.org/officeDocument/2006/relationships/font" Target="fonts/RobotoMono-regular.fntdata"/><Relationship Id="rId31" Type="http://schemas.openxmlformats.org/officeDocument/2006/relationships/slide" Target="slides/slide25.xml"/><Relationship Id="rId75" Type="http://schemas.openxmlformats.org/officeDocument/2006/relationships/font" Target="fonts/RobotoMono-boldItalic.fntdata"/><Relationship Id="rId30" Type="http://schemas.openxmlformats.org/officeDocument/2006/relationships/slide" Target="slides/slide24.xml"/><Relationship Id="rId74" Type="http://schemas.openxmlformats.org/officeDocument/2006/relationships/font" Target="fonts/RobotoMono-italic.fntdata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76" Type="http://customschemas.google.com/relationships/presentationmetadata" Target="meta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Montserrat-boldItalic.fntdata"/><Relationship Id="rId70" Type="http://schemas.openxmlformats.org/officeDocument/2006/relationships/font" Target="fonts/Montserrat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Montserrat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Montserrat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3422e34d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373422e34df_0_1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3422e34df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3422e34df_0_1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3422e34d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73422e34df_0_1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3422e34d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g373422e34df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3422e34d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373422e34df_0_1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3422e34d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73422e34df_0_1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3422e34df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373422e34df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3422e34df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4" name="Google Shape;204;g373422e34df_0_1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3422e34d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373422e34df_0_1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3422e34df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73422e34df_0_2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422e3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373422e34d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73422e34df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73422e34df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73422e34df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73422e34df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73422e34d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373422e34df_0_1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3422e34df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3" name="Google Shape;253;g373422e34df_0_5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3422e34df_0_60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73422e34df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3422e34df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4" name="Google Shape;274;g373422e34df_0_2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3422e34df_0_5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73422e34df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3422e34df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7" name="Google Shape;287;g373422e34df_0_2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73422e34df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373422e34df_0_2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3422e34df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4" name="Google Shape;304;g373422e34df_0_2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3422e34df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g373422e34df_0_2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73422e34df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1" name="Google Shape;321;g373422e34df_0_29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73422e34df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0" name="Google Shape;330;g373422e34df_0_3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3422e34d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373422e34df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3422e34df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7" name="Google Shape;347;g373422e34df_0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3422e34d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5" name="Google Shape;355;g373422e34df_0_3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73422e34df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3" name="Google Shape;363;g373422e34df_0_3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73422e34df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1" name="Google Shape;371;g373422e34df_0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2" name="Google Shape;3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73422e34df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9" name="Google Shape;389;g373422e34df_0_5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3422e34df_0_6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3422e34df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73422e34d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2" name="Google Shape;402;g373422e34df_0_3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73422e34df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3" name="Google Shape;413;g373422e34df_0_3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3422e34df_0_5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3422e34df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73422e34df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9" name="Google Shape;429;g373422e34df_0_4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3422e34df_0_4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1" name="Google Shape;441;g373422e34df_0_4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3422e34d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373422e34df_0_4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73422e34df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67" name="Google Shape;467;g373422e34df_0_4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73422e34df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1" name="Google Shape;481;g373422e34df_0_4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3422e34df_0_5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3422e34d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73422e34df_0_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94" name="Google Shape;494;g373422e34df_0_4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73422e34df_0_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g373422e34df_0_4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373422e34df_0_5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0" name="Google Shape;520;g373422e34df_0_5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73422e34df_0_6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373422e34d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3422e34df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7" name="Google Shape;537;g373422e34df_0_5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73422e34df_0_6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0" name="Google Shape;550;g373422e34df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373422e34df_0_6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373422e34df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73422e34df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0" name="Google Shape;560;g373422e34df_0_5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g373422e34df_0_6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2" name="Google Shape;572;g373422e34df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73422e34df_0_6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73422e34df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3422e34d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73422e34df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73422e34df_0_6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73422e34df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7" name="Google Shape;58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3422e34d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g373422e34df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422e34df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73422e34df_0_1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3422e34df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73422e34df_0_1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hyperlink" Target="http://script.j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Relationship Id="rId4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2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2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g373422e34df_0_1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373422e34df_0_1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73422e34df_0_123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73422e34df_0_123"/>
          <p:cNvSpPr txBox="1"/>
          <p:nvPr/>
        </p:nvSpPr>
        <p:spPr>
          <a:xfrm>
            <a:off x="1205675" y="3180900"/>
            <a:ext cx="165744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endParaRPr sz="7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&lt;html lang="pt-BR"&gt; ... &lt;/html&gt;</a:t>
            </a:r>
            <a:endParaRPr b="1" sz="39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3700">
                <a:solidFill>
                  <a:schemeClr val="dk1"/>
                </a:solidFill>
              </a:rPr>
              <a:t>Essa tag envolve </a:t>
            </a:r>
            <a:r>
              <a:rPr b="1" lang="en-US" sz="3700">
                <a:solidFill>
                  <a:schemeClr val="dk1"/>
                </a:solidFill>
              </a:rPr>
              <a:t>toda a página</a:t>
            </a:r>
            <a:r>
              <a:rPr lang="en-US" sz="3700">
                <a:solidFill>
                  <a:schemeClr val="dk1"/>
                </a:solidFill>
              </a:rPr>
              <a:t>.</a:t>
            </a:r>
            <a:br>
              <a:rPr lang="en-US" sz="3700">
                <a:solidFill>
                  <a:schemeClr val="dk1"/>
                </a:solidFill>
              </a:rPr>
            </a:br>
            <a:endParaRPr sz="3700">
              <a:solidFill>
                <a:schemeClr val="dk1"/>
              </a:solidFill>
            </a:endParaRPr>
          </a:p>
          <a:p>
            <a:pPr indent="-463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Char char="●"/>
            </a:pPr>
            <a:r>
              <a:rPr lang="en-US" sz="3700">
                <a:solidFill>
                  <a:schemeClr val="dk1"/>
                </a:solidFill>
              </a:rPr>
              <a:t>O atributo </a:t>
            </a:r>
            <a:r>
              <a:rPr lang="en-US" sz="3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lang="pt-BR"</a:t>
            </a:r>
            <a:r>
              <a:rPr lang="en-US" sz="3700">
                <a:solidFill>
                  <a:schemeClr val="dk1"/>
                </a:solidFill>
              </a:rPr>
              <a:t> indica que o conteúdo está em </a:t>
            </a:r>
            <a:r>
              <a:rPr b="1" lang="en-US" sz="3700">
                <a:solidFill>
                  <a:schemeClr val="dk1"/>
                </a:solidFill>
              </a:rPr>
              <a:t>português do Brasil</a:t>
            </a:r>
            <a:r>
              <a:rPr lang="en-US" sz="3700">
                <a:solidFill>
                  <a:schemeClr val="dk1"/>
                </a:solidFill>
              </a:rPr>
              <a:t>.</a:t>
            </a:r>
            <a:endParaRPr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3422e34df_0_1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73422e34df_0_1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73422e34df_0_131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73422e34df_0_131"/>
          <p:cNvSpPr txBox="1"/>
          <p:nvPr/>
        </p:nvSpPr>
        <p:spPr>
          <a:xfrm>
            <a:off x="1205675" y="3180900"/>
            <a:ext cx="165744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 ... &lt;/head&gt;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chemeClr val="dk1"/>
                </a:solidFill>
              </a:rPr>
              <a:t>A seção </a:t>
            </a:r>
            <a:r>
              <a:rPr lang="en-US" sz="3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r>
              <a:rPr lang="en-US" sz="3400">
                <a:solidFill>
                  <a:schemeClr val="dk1"/>
                </a:solidFill>
              </a:rPr>
              <a:t> contém </a:t>
            </a:r>
            <a:r>
              <a:rPr b="1" lang="en-US" sz="3400">
                <a:solidFill>
                  <a:schemeClr val="dk1"/>
                </a:solidFill>
              </a:rPr>
              <a:t>informações invisíveis ao usuário</a:t>
            </a:r>
            <a:r>
              <a:rPr lang="en-US" sz="3400">
                <a:solidFill>
                  <a:schemeClr val="dk1"/>
                </a:solidFill>
              </a:rPr>
              <a:t>, usadas para configurar a página:</a:t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sz="3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&lt;meta charset="UTF-8"&gt;</a:t>
            </a:r>
            <a:endParaRPr sz="3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73422e34df_0_1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73422e34df_0_1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73422e34df_0_139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g373422e34df_0_139"/>
          <p:cNvSpPr txBox="1"/>
          <p:nvPr/>
        </p:nvSpPr>
        <p:spPr>
          <a:xfrm>
            <a:off x="1205675" y="3180900"/>
            <a:ext cx="165744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</a:t>
            </a:r>
            <a:endParaRPr sz="3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3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&lt;meta charset="UTF-8"&gt;</a:t>
            </a:r>
            <a:endParaRPr sz="3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</a:rPr>
              <a:t>Define o </a:t>
            </a:r>
            <a:r>
              <a:rPr b="1" lang="en-US" sz="4300">
                <a:solidFill>
                  <a:schemeClr val="dk1"/>
                </a:solidFill>
              </a:rPr>
              <a:t>conjunto de caracteres</a:t>
            </a:r>
            <a:r>
              <a:rPr lang="en-US" sz="4300">
                <a:solidFill>
                  <a:schemeClr val="dk1"/>
                </a:solidFill>
              </a:rPr>
              <a:t> usado (UTF-8) → permite acentos e símbolos.</a:t>
            </a:r>
            <a:endParaRPr sz="6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373422e34df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73422e34df_0_1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73422e34df_0_147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73422e34df_0_147"/>
          <p:cNvSpPr txBox="1"/>
          <p:nvPr/>
        </p:nvSpPr>
        <p:spPr>
          <a:xfrm>
            <a:off x="1205675" y="40445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</a:rPr>
              <a:t>&lt;title&gt;Meu Primeiro Site&lt;/title&gt;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</a:rPr>
              <a:t>Define o título da aba do navegador.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373422e34df_0_1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g373422e34df_0_1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73422e34df_0_163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g373422e34df_0_163"/>
          <p:cNvSpPr txBox="1"/>
          <p:nvPr/>
        </p:nvSpPr>
        <p:spPr>
          <a:xfrm>
            <a:off x="1205675" y="40445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solidFill>
                  <a:schemeClr val="dk1"/>
                </a:solidFill>
              </a:rPr>
              <a:t>&lt;link rel="stylesheet" href="style.css"&gt;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700">
                <a:solidFill>
                  <a:schemeClr val="dk1"/>
                </a:solidFill>
              </a:rPr>
              <a:t>Conecta o arquivo externo de CSS, que será usado para estilizar a página.</a:t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g373422e34df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73422e34df_0_1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73422e34df_0_171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73422e34df_0_171"/>
          <p:cNvSpPr txBox="1"/>
          <p:nvPr/>
        </p:nvSpPr>
        <p:spPr>
          <a:xfrm>
            <a:off x="1205675" y="40445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 ... &lt;/body&gt;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>
                <a:solidFill>
                  <a:schemeClr val="dk1"/>
                </a:solidFill>
              </a:rPr>
              <a:t>Tudo que estiver dentro do </a:t>
            </a:r>
            <a:r>
              <a:rPr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</a:t>
            </a:r>
            <a:r>
              <a:rPr lang="en-US" sz="3600">
                <a:solidFill>
                  <a:schemeClr val="dk1"/>
                </a:solidFill>
              </a:rPr>
              <a:t> será </a:t>
            </a:r>
            <a:r>
              <a:rPr b="1" lang="en-US" sz="3600">
                <a:solidFill>
                  <a:schemeClr val="dk1"/>
                </a:solidFill>
              </a:rPr>
              <a:t>visível</a:t>
            </a:r>
            <a:r>
              <a:rPr lang="en-US" sz="3600">
                <a:solidFill>
                  <a:schemeClr val="dk1"/>
                </a:solidFill>
              </a:rPr>
              <a:t> para o usuário no navegador.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g373422e34df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373422e34df_0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73422e34df_0_179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73422e34df_0_179"/>
          <p:cNvSpPr txBox="1"/>
          <p:nvPr/>
        </p:nvSpPr>
        <p:spPr>
          <a:xfrm>
            <a:off x="1205675" y="40445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&lt;h1&gt;Bem-vindo(a) ao meu primeiro site!&lt;/h1&gt;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&lt;h1&gt; é um título de nível 1 (o mais importante na hierarquia de títulos HTML).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73422e34df_0_1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73422e34df_0_1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g373422e34df_0_187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73422e34df_0_187"/>
          <p:cNvSpPr txBox="1"/>
          <p:nvPr/>
        </p:nvSpPr>
        <p:spPr>
          <a:xfrm>
            <a:off x="1205675" y="40445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&lt;p&gt;Este é um parágrafo.&lt;/p&gt;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&lt;p&gt; define um parágrafo de texto.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73422e34df_0_1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373422e34df_0_1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373422e34df_0_195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73422e34df_0_195"/>
          <p:cNvSpPr txBox="1"/>
          <p:nvPr/>
        </p:nvSpPr>
        <p:spPr>
          <a:xfrm>
            <a:off x="1205675" y="31809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&lt;button onclick="mostrarMensagem()"&gt;Clique aqui&lt;/button&gt;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&lt;button&gt; é um botão clicável.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 atributo onclick="mostrarMensagem()" faz com que a função mostrarMensagem() (que está no JavaScript) seja executada quando o botão for clicado.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373422e34df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373422e34df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373422e34df_0_203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73422e34df_0_203"/>
          <p:cNvSpPr txBox="1"/>
          <p:nvPr/>
        </p:nvSpPr>
        <p:spPr>
          <a:xfrm>
            <a:off x="1205675" y="31809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 id="mensagem"&gt;&lt;/p&gt;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Um segundo parágrafo, vazio por enquanto.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 atributo id="mensagem" serve para que o JavaScript possa encontrar e alterar esse elemento depois.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373422e34d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373422e34df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3422e34df_0_0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Bem Vindos!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373422e34df_0_0"/>
          <p:cNvSpPr txBox="1"/>
          <p:nvPr/>
        </p:nvSpPr>
        <p:spPr>
          <a:xfrm>
            <a:off x="2729675" y="3429000"/>
            <a:ext cx="106254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Desenvolvimento </a:t>
            </a:r>
            <a:r>
              <a:rPr b="1" i="1"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Front-end</a:t>
            </a:r>
            <a:endParaRPr b="1" i="1"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Professora: Pricylla Cavalcante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373422e34df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g373422e34df_0_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373422e34df_0_211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73422e34df_0_211"/>
          <p:cNvSpPr txBox="1"/>
          <p:nvPr/>
        </p:nvSpPr>
        <p:spPr>
          <a:xfrm>
            <a:off x="1205675" y="31809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&lt;script src="</a:t>
            </a:r>
            <a:r>
              <a:rPr b="1" lang="en-US" sz="3600" u="sng">
                <a:solidFill>
                  <a:schemeClr val="hlink"/>
                </a:solidFill>
                <a:latin typeface="Roboto Mono"/>
                <a:ea typeface="Roboto Mono"/>
                <a:cs typeface="Roboto Mono"/>
                <a:sym typeface="Roboto Mono"/>
                <a:hlinkClick r:id="rId5"/>
              </a:rPr>
              <a:t>script.js</a:t>
            </a: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"&gt;&lt;/script&gt;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Importa o arquivo JavaScript externo, que contém a função mostrarMensagem().</a:t>
            </a:r>
            <a:endParaRPr b="1" sz="36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g373422e34df_0_2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73422e34df_0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73422e34df_0_219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Resumo da Estrutura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373422e34df_0_219"/>
          <p:cNvSpPr txBox="1"/>
          <p:nvPr/>
        </p:nvSpPr>
        <p:spPr>
          <a:xfrm>
            <a:off x="763950" y="3180900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Parte     Função</a:t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&lt;!DOCTYPE&gt;  Indica o tipo de documento (HTML5)</a:t>
            </a:r>
            <a:endParaRPr b="1" sz="2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&lt;html&gt;      Raiz do documento HTML</a:t>
            </a:r>
            <a:endParaRPr b="1" sz="2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&lt;head&gt;      Configurações da página (meta, título, link          para CSS, etc.)</a:t>
            </a:r>
            <a:endParaRPr b="1" sz="2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&lt;body&gt;      Conteúdo visível da página (textos, botões, imagens, scripts, etc.)</a:t>
            </a:r>
            <a:endParaRPr b="1" sz="2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g373422e34df_0_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373422e34df_0_1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73422e34df_0_156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373422e34df_0_156"/>
          <p:cNvSpPr txBox="1"/>
          <p:nvPr/>
        </p:nvSpPr>
        <p:spPr>
          <a:xfrm>
            <a:off x="1205675" y="404450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g373422e34df_0_156" title="Captura de Tela 2025-08-06 às 11.21.0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4662" y="2259450"/>
            <a:ext cx="7861125" cy="641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g373422e34df_0_5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73422e34df_0_5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73422e34df_0_524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 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73422e34df_0_524"/>
          <p:cNvSpPr txBox="1"/>
          <p:nvPr/>
        </p:nvSpPr>
        <p:spPr>
          <a:xfrm>
            <a:off x="1269150" y="2259450"/>
            <a:ext cx="14339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700">
                <a:solidFill>
                  <a:schemeClr val="dk1"/>
                </a:solidFill>
              </a:rPr>
              <a:t>Atividade 1: Criando sua Primeira Página HTML</a:t>
            </a:r>
            <a:endParaRPr b="1" sz="2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Objetivo:</a:t>
            </a:r>
            <a:r>
              <a:rPr lang="en-US" sz="2500">
                <a:solidFill>
                  <a:schemeClr val="dk1"/>
                </a:solidFill>
              </a:rPr>
              <a:t> Estruturar um site básico com títulos, parágrafos e botões.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Tarefa:</a:t>
            </a:r>
            <a:endParaRPr b="1"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Crie um arquivo 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index.html</a:t>
            </a:r>
            <a:b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n-US" sz="2500">
                <a:solidFill>
                  <a:schemeClr val="dk1"/>
                </a:solidFill>
              </a:rPr>
              <a:t>Adicione: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Um título (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&lt;h1&gt;</a:t>
            </a:r>
            <a:r>
              <a:rPr lang="en-US" sz="2500">
                <a:solidFill>
                  <a:schemeClr val="dk1"/>
                </a:solidFill>
              </a:rPr>
              <a:t>)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Um subtítulo (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&lt;h2&gt;</a:t>
            </a:r>
            <a:r>
              <a:rPr lang="en-US" sz="2500">
                <a:solidFill>
                  <a:schemeClr val="dk1"/>
                </a:solidFill>
              </a:rPr>
              <a:t>)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Dois parágrafos (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US" sz="2500">
                <a:solidFill>
                  <a:schemeClr val="dk1"/>
                </a:solidFill>
              </a:rPr>
              <a:t>)</a:t>
            </a:r>
            <a:br>
              <a:rPr lang="en-US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○"/>
            </a:pPr>
            <a:r>
              <a:rPr lang="en-US" sz="2500">
                <a:solidFill>
                  <a:schemeClr val="dk1"/>
                </a:solidFill>
              </a:rPr>
              <a:t>Um botão (</a:t>
            </a: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&lt;button&gt;</a:t>
            </a:r>
            <a:r>
              <a:rPr lang="en-US" sz="2500">
                <a:solidFill>
                  <a:schemeClr val="dk1"/>
                </a:solidFill>
              </a:rPr>
              <a:t>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373422e34df_0_601" title="Captura de Tela 2025-08-06 às 18.01.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155525"/>
            <a:ext cx="7848600" cy="997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35b9bdc63c5_0_9"/>
          <p:cNvSpPr txBox="1"/>
          <p:nvPr/>
        </p:nvSpPr>
        <p:spPr>
          <a:xfrm>
            <a:off x="763950" y="3180900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100">
                <a:solidFill>
                  <a:schemeClr val="dk1"/>
                </a:solidFill>
              </a:rPr>
              <a:t>Explicação teórica </a:t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O que é CSS</a:t>
            </a:r>
            <a:br>
              <a:rPr lang="en-US" sz="3100">
                <a:solidFill>
                  <a:schemeClr val="dk1"/>
                </a:solidFill>
              </a:rPr>
            </a:b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Formas de aplicar (inline, internal, external)</a:t>
            </a:r>
            <a:br>
              <a:rPr lang="en-US" sz="3100">
                <a:solidFill>
                  <a:schemeClr val="dk1"/>
                </a:solidFill>
              </a:rPr>
            </a:br>
            <a:endParaRPr sz="31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3100">
                <a:solidFill>
                  <a:schemeClr val="dk1"/>
                </a:solidFill>
              </a:rPr>
              <a:t>Seletores: tag, classe, id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g373422e34df_0_2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g373422e34df_0_2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373422e34df_0_247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73422e34df_0_247"/>
          <p:cNvSpPr txBox="1"/>
          <p:nvPr/>
        </p:nvSpPr>
        <p:spPr>
          <a:xfrm>
            <a:off x="763050" y="288517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chemeClr val="dk1"/>
                </a:solidFill>
              </a:rPr>
              <a:t>CSS</a:t>
            </a:r>
            <a:r>
              <a:rPr lang="en-US" sz="2400">
                <a:solidFill>
                  <a:schemeClr val="dk1"/>
                </a:solidFill>
              </a:rPr>
              <a:t> significa </a:t>
            </a:r>
            <a:r>
              <a:rPr b="1" lang="en-US" sz="2400">
                <a:solidFill>
                  <a:schemeClr val="dk1"/>
                </a:solidFill>
              </a:rPr>
              <a:t>Cascading Style Sheets</a:t>
            </a:r>
            <a:r>
              <a:rPr lang="en-US" sz="2400">
                <a:solidFill>
                  <a:schemeClr val="dk1"/>
                </a:solidFill>
              </a:rPr>
              <a:t> (Folhas de Estilo em Cascata).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É a </a:t>
            </a:r>
            <a:r>
              <a:rPr b="1" lang="en-US" sz="2400">
                <a:solidFill>
                  <a:schemeClr val="dk1"/>
                </a:solidFill>
              </a:rPr>
              <a:t>linguagem usada para estilizar páginas HTML</a:t>
            </a:r>
            <a:r>
              <a:rPr lang="en-US" sz="2400">
                <a:solidFill>
                  <a:schemeClr val="dk1"/>
                </a:solidFill>
              </a:rPr>
              <a:t>, ou seja, </a:t>
            </a:r>
            <a:r>
              <a:rPr b="1" lang="en-US" sz="2400">
                <a:solidFill>
                  <a:schemeClr val="dk1"/>
                </a:solidFill>
              </a:rPr>
              <a:t>mudar a aparência visual</a:t>
            </a:r>
            <a:r>
              <a:rPr lang="en-US" sz="2400">
                <a:solidFill>
                  <a:schemeClr val="dk1"/>
                </a:solidFill>
              </a:rPr>
              <a:t> dos elementos como: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Cor do texto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Cor de fundo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Tamanho da fonte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Espaçamento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Bordas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Posição dos elementos na tela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>
                <a:solidFill>
                  <a:schemeClr val="dk1"/>
                </a:solidFill>
              </a:rPr>
              <a:t>E muito mais!</a:t>
            </a:r>
            <a:endParaRPr sz="2400">
              <a:solidFill>
                <a:schemeClr val="dk1"/>
              </a:solidFill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Enquanto o HTML </a:t>
            </a:r>
            <a:r>
              <a:rPr b="1" lang="en-US" sz="2400">
                <a:solidFill>
                  <a:schemeClr val="dk1"/>
                </a:solidFill>
              </a:rPr>
              <a:t>estrutura</a:t>
            </a:r>
            <a:r>
              <a:rPr lang="en-US" sz="2400">
                <a:solidFill>
                  <a:schemeClr val="dk1"/>
                </a:solidFill>
              </a:rPr>
              <a:t> o conteúdo, o CSS </a:t>
            </a:r>
            <a:r>
              <a:rPr b="1" lang="en-US" sz="2400">
                <a:solidFill>
                  <a:schemeClr val="dk1"/>
                </a:solidFill>
              </a:rPr>
              <a:t>define como ele vai parecer</a:t>
            </a:r>
            <a:r>
              <a:rPr lang="en-US" sz="2400">
                <a:solidFill>
                  <a:schemeClr val="dk1"/>
                </a:solidFill>
              </a:rPr>
              <a:t>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73422e34df_0_516" title="Captura de Tela 2025-08-06 às 17.03.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7725" y="76200"/>
            <a:ext cx="5084361" cy="101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373422e34df_0_2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373422e34df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73422e34df_0_258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373422e34df_0_258"/>
          <p:cNvSpPr txBox="1"/>
          <p:nvPr/>
        </p:nvSpPr>
        <p:spPr>
          <a:xfrm>
            <a:off x="763050" y="288517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body { ... }</a:t>
            </a:r>
            <a:endParaRPr b="1" sz="3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3" name="Google Shape;293;g373422e34df_0_258" title="Captura de Tela 2025-08-06 às 15.35.0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2602" y="3880350"/>
            <a:ext cx="7258775" cy="459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g373422e34df_0_2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g373422e34df_0_2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g373422e34df_0_267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73422e34df_0_267"/>
          <p:cNvSpPr txBox="1"/>
          <p:nvPr/>
        </p:nvSpPr>
        <p:spPr>
          <a:xfrm>
            <a:off x="763050" y="288517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Explicação: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body</a:t>
            </a:r>
            <a:r>
              <a:rPr lang="en-US" sz="2600">
                <a:solidFill>
                  <a:schemeClr val="dk1"/>
                </a:solidFill>
              </a:rPr>
              <a:t> → Aplica os estilos ao </a:t>
            </a:r>
            <a:r>
              <a:rPr b="1" lang="en-US" sz="2600">
                <a:solidFill>
                  <a:schemeClr val="dk1"/>
                </a:solidFill>
              </a:rPr>
              <a:t>corpo da página inteira</a:t>
            </a:r>
            <a:r>
              <a:rPr lang="en-US" sz="2600">
                <a:solidFill>
                  <a:schemeClr val="dk1"/>
                </a:solidFill>
              </a:rPr>
              <a:t>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font-family: Arial, sans-serif;</a:t>
            </a:r>
            <a:r>
              <a:rPr lang="en-US" sz="2600">
                <a:solidFill>
                  <a:schemeClr val="dk1"/>
                </a:solidFill>
              </a:rPr>
              <a:t> → Define a </a:t>
            </a:r>
            <a:r>
              <a:rPr b="1" lang="en-US" sz="2600">
                <a:solidFill>
                  <a:schemeClr val="dk1"/>
                </a:solidFill>
              </a:rPr>
              <a:t>fonte do texto</a:t>
            </a:r>
            <a:r>
              <a:rPr lang="en-US" sz="2600">
                <a:solidFill>
                  <a:schemeClr val="dk1"/>
                </a:solidFill>
              </a:rPr>
              <a:t>. Primeiro tenta Arial, depois qualquer fonte “sem serifa”.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background-color: #f0f0f0;</a:t>
            </a:r>
            <a:r>
              <a:rPr lang="en-US" sz="2600">
                <a:solidFill>
                  <a:schemeClr val="dk1"/>
                </a:solidFill>
              </a:rPr>
              <a:t> → Muda a </a:t>
            </a:r>
            <a:r>
              <a:rPr b="1" lang="en-US" sz="2600">
                <a:solidFill>
                  <a:schemeClr val="dk1"/>
                </a:solidFill>
              </a:rPr>
              <a:t>cor de fundo</a:t>
            </a:r>
            <a:r>
              <a:rPr lang="en-US" sz="2600">
                <a:solidFill>
                  <a:schemeClr val="dk1"/>
                </a:solidFill>
              </a:rPr>
              <a:t> da página para um tom cinza claro.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text-align: center;</a:t>
            </a:r>
            <a:r>
              <a:rPr lang="en-US" sz="2600">
                <a:solidFill>
                  <a:schemeClr val="dk1"/>
                </a:solidFill>
              </a:rPr>
              <a:t> → </a:t>
            </a:r>
            <a:r>
              <a:rPr b="1" lang="en-US" sz="2600">
                <a:solidFill>
                  <a:schemeClr val="dk1"/>
                </a:solidFill>
              </a:rPr>
              <a:t>Centraliza</a:t>
            </a:r>
            <a:r>
              <a:rPr lang="en-US" sz="2600">
                <a:solidFill>
                  <a:schemeClr val="dk1"/>
                </a:solidFill>
              </a:rPr>
              <a:t> todo o texto.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padding: 50px;</a:t>
            </a:r>
            <a:r>
              <a:rPr lang="en-US" sz="2600">
                <a:solidFill>
                  <a:schemeClr val="dk1"/>
                </a:solidFill>
              </a:rPr>
              <a:t> → Adiciona </a:t>
            </a:r>
            <a:r>
              <a:rPr b="1" lang="en-US" sz="2600">
                <a:solidFill>
                  <a:schemeClr val="dk1"/>
                </a:solidFill>
              </a:rPr>
              <a:t>espaço interno</a:t>
            </a:r>
            <a:r>
              <a:rPr lang="en-US" sz="2600">
                <a:solidFill>
                  <a:schemeClr val="dk1"/>
                </a:solidFill>
              </a:rPr>
              <a:t> (acolchoamento) ao redor de todo o conteúdo da página.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Objetivo de Hoje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53275" y="3180900"/>
            <a:ext cx="1388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Compreender a estrutura básica de um arquivo HTML.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Aplicar estilos simples com CSS.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interatividade básica com JavaScript.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Testar um projeto localmente no navegador.</a:t>
            </a:r>
            <a:b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06;g373422e34df_0_2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g373422e34df_0_2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73422e34df_0_27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g373422e34df_0_275"/>
          <p:cNvSpPr txBox="1"/>
          <p:nvPr/>
        </p:nvSpPr>
        <p:spPr>
          <a:xfrm>
            <a:off x="763050" y="288517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h1 { ... }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373422e34df_0_275" title="Captura de Tela 2025-08-06 às 15.47.0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3575" y="3702046"/>
            <a:ext cx="5440800" cy="360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g373422e34df_0_2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73422e34df_0_2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373422e34df_0_29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73422e34df_0_291"/>
          <p:cNvSpPr txBox="1"/>
          <p:nvPr/>
        </p:nvSpPr>
        <p:spPr>
          <a:xfrm>
            <a:off x="763050" y="3429000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Explicação: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en-US" sz="2600">
                <a:solidFill>
                  <a:schemeClr val="dk1"/>
                </a:solidFill>
              </a:rPr>
              <a:t> → Aplica o estilo ao </a:t>
            </a:r>
            <a:r>
              <a:rPr b="1" lang="en-US" sz="2600">
                <a:solidFill>
                  <a:schemeClr val="dk1"/>
                </a:solidFill>
              </a:rPr>
              <a:t>título principal</a:t>
            </a:r>
            <a:r>
              <a:rPr lang="en-US" sz="2600">
                <a:solidFill>
                  <a:schemeClr val="dk1"/>
                </a:solidFill>
              </a:rPr>
              <a:t> da página.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color: #2c3e50;</a:t>
            </a:r>
            <a:r>
              <a:rPr lang="en-US" sz="2600">
                <a:solidFill>
                  <a:schemeClr val="dk1"/>
                </a:solidFill>
              </a:rPr>
              <a:t> → Define a </a:t>
            </a:r>
            <a:r>
              <a:rPr b="1" lang="en-US" sz="2600">
                <a:solidFill>
                  <a:schemeClr val="dk1"/>
                </a:solidFill>
              </a:rPr>
              <a:t>cor do texto</a:t>
            </a:r>
            <a:r>
              <a:rPr lang="en-US" sz="2600">
                <a:solidFill>
                  <a:schemeClr val="dk1"/>
                </a:solidFill>
              </a:rPr>
              <a:t> do título (um tom azul escuro).</a:t>
            </a:r>
            <a:endParaRPr sz="2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3" name="Google Shape;323;g373422e34df_0_2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g373422e34df_0_2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g373422e34df_0_299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373422e34df_0_299"/>
          <p:cNvSpPr txBox="1"/>
          <p:nvPr/>
        </p:nvSpPr>
        <p:spPr>
          <a:xfrm>
            <a:off x="995400" y="271082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</a:rPr>
              <a:t>button { ... }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7" name="Google Shape;327;g373422e34df_0_299" title="Captura de Tela 2025-08-06 às 15.48.2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625" y="3429000"/>
            <a:ext cx="5604800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g373422e34df_0_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g373422e34df_0_30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g373422e34df_0_308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373422e34df_0_308"/>
          <p:cNvSpPr txBox="1"/>
          <p:nvPr/>
        </p:nvSpPr>
        <p:spPr>
          <a:xfrm>
            <a:off x="1122150" y="235172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Explicação:</a:t>
            </a:r>
            <a:endParaRPr b="1"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</a:t>
            </a:r>
            <a:r>
              <a:rPr lang="en-US" sz="2500">
                <a:solidFill>
                  <a:schemeClr val="dk1"/>
                </a:solidFill>
              </a:rPr>
              <a:t> → Aplica estilo a todos os </a:t>
            </a:r>
            <a:r>
              <a:rPr b="1" lang="en-US" sz="2500">
                <a:solidFill>
                  <a:schemeClr val="dk1"/>
                </a:solidFill>
              </a:rPr>
              <a:t>botões</a:t>
            </a:r>
            <a:r>
              <a:rPr lang="en-US" sz="2500">
                <a:solidFill>
                  <a:schemeClr val="dk1"/>
                </a:solidFill>
              </a:rPr>
              <a:t> da página.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background-color: #3498db;</a:t>
            </a:r>
            <a:r>
              <a:rPr lang="en-US" sz="2500">
                <a:solidFill>
                  <a:schemeClr val="dk1"/>
                </a:solidFill>
              </a:rPr>
              <a:t> → Cor de fundo azul do botão.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color: white;</a:t>
            </a:r>
            <a:r>
              <a:rPr lang="en-US" sz="2500">
                <a:solidFill>
                  <a:schemeClr val="dk1"/>
                </a:solidFill>
              </a:rPr>
              <a:t> → Cor da </a:t>
            </a:r>
            <a:r>
              <a:rPr b="1" lang="en-US" sz="2500">
                <a:solidFill>
                  <a:schemeClr val="dk1"/>
                </a:solidFill>
              </a:rPr>
              <a:t>letra</a:t>
            </a:r>
            <a:r>
              <a:rPr lang="en-US" sz="2500">
                <a:solidFill>
                  <a:schemeClr val="dk1"/>
                </a:solidFill>
              </a:rPr>
              <a:t> (branca).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border: none;</a:t>
            </a:r>
            <a:r>
              <a:rPr lang="en-US" sz="2500">
                <a:solidFill>
                  <a:schemeClr val="dk1"/>
                </a:solidFill>
              </a:rPr>
              <a:t> → </a:t>
            </a:r>
            <a:r>
              <a:rPr b="1" lang="en-US" sz="2500">
                <a:solidFill>
                  <a:schemeClr val="dk1"/>
                </a:solidFill>
              </a:rPr>
              <a:t>Remove a borda</a:t>
            </a:r>
            <a:r>
              <a:rPr lang="en-US" sz="2500">
                <a:solidFill>
                  <a:schemeClr val="dk1"/>
                </a:solidFill>
              </a:rPr>
              <a:t> padrão do botão.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padding: 10px 20px;</a:t>
            </a:r>
            <a:r>
              <a:rPr lang="en-US" sz="2500">
                <a:solidFill>
                  <a:schemeClr val="dk1"/>
                </a:solidFill>
              </a:rPr>
              <a:t> → Espaço interno: 10px na vertical, 20px na horizontal.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font-size: 16px;</a:t>
            </a:r>
            <a:r>
              <a:rPr lang="en-US" sz="2500">
                <a:solidFill>
                  <a:schemeClr val="dk1"/>
                </a:solidFill>
              </a:rPr>
              <a:t> → Tamanho da fonte do botão.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cursor: pointer;</a:t>
            </a:r>
            <a:r>
              <a:rPr lang="en-US" sz="2500">
                <a:solidFill>
                  <a:schemeClr val="dk1"/>
                </a:solidFill>
              </a:rPr>
              <a:t> → Altera o cursor para uma </a:t>
            </a:r>
            <a:r>
              <a:rPr b="1" lang="en-US" sz="2500">
                <a:solidFill>
                  <a:schemeClr val="dk1"/>
                </a:solidFill>
              </a:rPr>
              <a:t>mãozinha</a:t>
            </a:r>
            <a:r>
              <a:rPr lang="en-US" sz="2500">
                <a:solidFill>
                  <a:schemeClr val="dk1"/>
                </a:solidFill>
              </a:rPr>
              <a:t> ao passar o mouse.</a:t>
            </a:r>
            <a:endParaRPr sz="2500">
              <a:solidFill>
                <a:schemeClr val="dk1"/>
              </a:solidFill>
            </a:endParaRPr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margin-top: 20px;</a:t>
            </a:r>
            <a:r>
              <a:rPr lang="en-US" sz="2500">
                <a:solidFill>
                  <a:schemeClr val="dk1"/>
                </a:solidFill>
              </a:rPr>
              <a:t> → Adiciona espaço acima do botão.</a:t>
            </a:r>
            <a:endParaRPr sz="2500">
              <a:solidFill>
                <a:schemeClr val="dk1"/>
              </a:solidFill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Char char="●"/>
            </a:pPr>
            <a:r>
              <a:rPr lang="en-US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border-radius: 5px;</a:t>
            </a:r>
            <a:r>
              <a:rPr lang="en-US" sz="2500">
                <a:solidFill>
                  <a:schemeClr val="dk1"/>
                </a:solidFill>
              </a:rPr>
              <a:t> → Deixa os </a:t>
            </a:r>
            <a:r>
              <a:rPr b="1" lang="en-US" sz="2500">
                <a:solidFill>
                  <a:schemeClr val="dk1"/>
                </a:solidFill>
              </a:rPr>
              <a:t>cantos arredondados</a:t>
            </a:r>
            <a:r>
              <a:rPr lang="en-US" sz="25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373422e34df_0_3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73422e34df_0_3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373422e34df_0_316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73422e34df_0_316"/>
          <p:cNvSpPr txBox="1"/>
          <p:nvPr/>
        </p:nvSpPr>
        <p:spPr>
          <a:xfrm>
            <a:off x="1122150" y="2351725"/>
            <a:ext cx="16761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</a:rPr>
              <a:t>button:hover { ... }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4" name="Google Shape;344;g373422e34df_0_316" title="Captura de Tela 2025-08-06 às 15.50.46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4119" y="3586069"/>
            <a:ext cx="7221525" cy="2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g373422e34df_0_3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73422e34df_0_3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g373422e34df_0_32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3422e34df_0_325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Explicação: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button:hover</a:t>
            </a:r>
            <a:r>
              <a:rPr lang="en-US" sz="3200">
                <a:solidFill>
                  <a:schemeClr val="dk1"/>
                </a:solidFill>
              </a:rPr>
              <a:t> → Aplica o estilo quando o usuário </a:t>
            </a:r>
            <a:r>
              <a:rPr b="1" lang="en-US" sz="3200">
                <a:solidFill>
                  <a:schemeClr val="dk1"/>
                </a:solidFill>
              </a:rPr>
              <a:t>passa o mouse</a:t>
            </a:r>
            <a:r>
              <a:rPr lang="en-US" sz="3200">
                <a:solidFill>
                  <a:schemeClr val="dk1"/>
                </a:solidFill>
              </a:rPr>
              <a:t> sobre o botão.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background-color: #2980b9;</a:t>
            </a:r>
            <a:r>
              <a:rPr lang="en-US" sz="3200">
                <a:solidFill>
                  <a:schemeClr val="dk1"/>
                </a:solidFill>
              </a:rPr>
              <a:t> → Muda a cor de fundo para um tom </a:t>
            </a:r>
            <a:r>
              <a:rPr b="1" lang="en-US" sz="3200">
                <a:solidFill>
                  <a:schemeClr val="dk1"/>
                </a:solidFill>
              </a:rPr>
              <a:t>azul mais escuro</a:t>
            </a:r>
            <a:r>
              <a:rPr lang="en-US" sz="3200">
                <a:solidFill>
                  <a:schemeClr val="dk1"/>
                </a:solidFill>
              </a:rPr>
              <a:t>, criando um </a:t>
            </a:r>
            <a:r>
              <a:rPr b="1" lang="en-US" sz="3200">
                <a:solidFill>
                  <a:schemeClr val="dk1"/>
                </a:solidFill>
              </a:rPr>
              <a:t>efeito de destaque</a:t>
            </a:r>
            <a:r>
              <a:rPr lang="en-US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g373422e34df_0_3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g373422e34df_0_3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g373422e34df_0_33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373422e34df_0_333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900">
                <a:solidFill>
                  <a:schemeClr val="dk1"/>
                </a:solidFill>
              </a:rPr>
              <a:t>Explicação:</a:t>
            </a:r>
            <a:endParaRPr b="1"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#mensagem</a:t>
            </a:r>
            <a:r>
              <a:rPr lang="en-US" sz="2900">
                <a:solidFill>
                  <a:schemeClr val="dk1"/>
                </a:solidFill>
              </a:rPr>
              <a:t> → Aplica o estilo ao elemento com o </a:t>
            </a:r>
            <a:r>
              <a:rPr b="1" lang="en-US" sz="2900">
                <a:solidFill>
                  <a:schemeClr val="dk1"/>
                </a:solidFill>
              </a:rPr>
              <a:t>ID "mensagem"</a:t>
            </a:r>
            <a:r>
              <a:rPr lang="en-US" sz="2900">
                <a:solidFill>
                  <a:schemeClr val="dk1"/>
                </a:solidFill>
              </a:rPr>
              <a:t>, usado no HTML (</a:t>
            </a: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 id="mensagem"&gt;&lt;/p&gt;</a:t>
            </a:r>
            <a:r>
              <a:rPr lang="en-US" sz="2900">
                <a:solidFill>
                  <a:schemeClr val="dk1"/>
                </a:solidFill>
              </a:rPr>
              <a:t>).</a:t>
            </a:r>
            <a:br>
              <a:rPr lang="en-US" sz="2900">
                <a:solidFill>
                  <a:schemeClr val="dk1"/>
                </a:solidFill>
              </a:rPr>
            </a:b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margin-top: 20px;</a:t>
            </a:r>
            <a:r>
              <a:rPr lang="en-US" sz="2900">
                <a:solidFill>
                  <a:schemeClr val="dk1"/>
                </a:solidFill>
              </a:rPr>
              <a:t> → Adiciona espaço acima da mensagem.</a:t>
            </a:r>
            <a:br>
              <a:rPr lang="en-US" sz="2900">
                <a:solidFill>
                  <a:schemeClr val="dk1"/>
                </a:solidFill>
              </a:rPr>
            </a:br>
            <a:endParaRPr sz="2900">
              <a:solidFill>
                <a:schemeClr val="dk1"/>
              </a:solidFill>
            </a:endParaRPr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Char char="●"/>
            </a:pP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font-weight: bold;</a:t>
            </a:r>
            <a:r>
              <a:rPr lang="en-US" sz="2900">
                <a:solidFill>
                  <a:schemeClr val="dk1"/>
                </a:solidFill>
              </a:rPr>
              <a:t> → Deixa o texto em </a:t>
            </a:r>
            <a:r>
              <a:rPr b="1" lang="en-US" sz="2900">
                <a:solidFill>
                  <a:schemeClr val="dk1"/>
                </a:solidFill>
              </a:rPr>
              <a:t>negrito</a:t>
            </a:r>
            <a:r>
              <a:rPr lang="en-US" sz="2900">
                <a:solidFill>
                  <a:schemeClr val="dk1"/>
                </a:solidFill>
              </a:rPr>
              <a:t>.</a:t>
            </a:r>
            <a:br>
              <a:rPr lang="en-US" sz="2900">
                <a:solidFill>
                  <a:schemeClr val="dk1"/>
                </a:solidFill>
              </a:rPr>
            </a:br>
            <a:endParaRPr sz="29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29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color: #27ae60;</a:t>
            </a:r>
            <a:r>
              <a:rPr lang="en-US" sz="2900">
                <a:solidFill>
                  <a:schemeClr val="dk1"/>
                </a:solidFill>
              </a:rPr>
              <a:t> → Define a cor da mensagem como </a:t>
            </a:r>
            <a:r>
              <a:rPr b="1" lang="en-US" sz="2900">
                <a:solidFill>
                  <a:schemeClr val="dk1"/>
                </a:solidFill>
              </a:rPr>
              <a:t>verde vibrante</a:t>
            </a:r>
            <a:r>
              <a:rPr lang="en-US" sz="2900">
                <a:solidFill>
                  <a:schemeClr val="dk1"/>
                </a:solidFill>
              </a:rPr>
              <a:t>.</a:t>
            </a:r>
            <a:br>
              <a:rPr lang="en-US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g373422e34df_0_3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373422e34df_0_3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g373422e34df_0_342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Estilização com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373422e34df_0_342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Explicação: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button:hover</a:t>
            </a:r>
            <a:r>
              <a:rPr lang="en-US" sz="3200">
                <a:solidFill>
                  <a:schemeClr val="dk1"/>
                </a:solidFill>
              </a:rPr>
              <a:t> → Aplica o estilo quando o usuário </a:t>
            </a:r>
            <a:r>
              <a:rPr b="1" lang="en-US" sz="3200">
                <a:solidFill>
                  <a:schemeClr val="dk1"/>
                </a:solidFill>
              </a:rPr>
              <a:t>passa o mouse</a:t>
            </a:r>
            <a:r>
              <a:rPr lang="en-US" sz="3200">
                <a:solidFill>
                  <a:schemeClr val="dk1"/>
                </a:solidFill>
              </a:rPr>
              <a:t> sobre o botão.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background-color: #2980b9;</a:t>
            </a:r>
            <a:r>
              <a:rPr lang="en-US" sz="3200">
                <a:solidFill>
                  <a:schemeClr val="dk1"/>
                </a:solidFill>
              </a:rPr>
              <a:t> → Muda a cor de fundo para um tom </a:t>
            </a:r>
            <a:r>
              <a:rPr b="1" lang="en-US" sz="3200">
                <a:solidFill>
                  <a:schemeClr val="dk1"/>
                </a:solidFill>
              </a:rPr>
              <a:t>azul mais escuro</a:t>
            </a:r>
            <a:r>
              <a:rPr lang="en-US" sz="3200">
                <a:solidFill>
                  <a:schemeClr val="dk1"/>
                </a:solidFill>
              </a:rPr>
              <a:t>, criando um </a:t>
            </a:r>
            <a:r>
              <a:rPr b="1" lang="en-US" sz="3200">
                <a:solidFill>
                  <a:schemeClr val="dk1"/>
                </a:solidFill>
              </a:rPr>
              <a:t>efeito de destaque</a:t>
            </a:r>
            <a:r>
              <a:rPr lang="en-US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Google Shape;373;g373422e34df_0_3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g373422e34df_0_3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g373422e34df_0_350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Resumo visual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g373422e34df_0_350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373422e34df_0_350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g373422e34df_0_350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9" name="Google Shape;379;g373422e34df_0_350"/>
          <p:cNvGraphicFramePr/>
          <p:nvPr/>
        </p:nvGraphicFramePr>
        <p:xfrm>
          <a:off x="1480575" y="29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{3D3A736C-8E63-440E-9D30-BB3CFFB31966}</a:tableStyleId>
              </a:tblPr>
              <a:tblGrid>
                <a:gridCol w="6079200"/>
                <a:gridCol w="6079200"/>
              </a:tblGrid>
              <a:tr h="552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Seletor</a:t>
                      </a:r>
                      <a:endParaRPr b="1"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O que afeta</a:t>
                      </a:r>
                      <a:endParaRPr b="1" sz="3200"/>
                    </a:p>
                  </a:txBody>
                  <a:tcPr marT="91425" marB="91425" marR="91425" marL="91425"/>
                </a:tc>
              </a:tr>
              <a:tr h="5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body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Toda a página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5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h1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Títulos principais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5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button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botões </a:t>
                      </a:r>
                      <a:r>
                        <a:rPr lang="en-US" sz="3200"/>
                        <a:t>padrão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5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button:houver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Botões quando o mouse passa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53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#mensagem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Um único parágrafo com id="mensagem"</a:t>
                      </a:r>
                      <a:endParaRPr sz="3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5" title="Captura de Tela 2025-08-06 às 16.04.3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1350" y="460750"/>
            <a:ext cx="4195300" cy="832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HTML, CSS E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1053275" y="2520500"/>
            <a:ext cx="14643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Instalação e configuração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Abrir o VS Code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uma pasta do projeto chamada meu-primeiro-site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Criar os arquivos: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style.css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script.js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Google Shape;391;g373422e34df_0_5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373422e34df_0_5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g373422e34df_0_53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CSS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g373422e34df_0_533"/>
          <p:cNvSpPr txBox="1"/>
          <p:nvPr/>
        </p:nvSpPr>
        <p:spPr>
          <a:xfrm>
            <a:off x="1059100" y="237137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Atividade 2: Aplicando Estilo com CSS Externo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Objetivo:</a:t>
            </a:r>
            <a:r>
              <a:rPr lang="en-US" sz="2100">
                <a:solidFill>
                  <a:schemeClr val="dk1"/>
                </a:solidFill>
              </a:rPr>
              <a:t> Praticar a separação entre conteúdo e estilo.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Tarefa: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Crie um arquivo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style.css</a:t>
            </a:r>
            <a:r>
              <a:rPr lang="en-US" sz="2100">
                <a:solidFill>
                  <a:schemeClr val="dk1"/>
                </a:solidFill>
              </a:rPr>
              <a:t> e conecte ao HTML.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Estilize os elementos com: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Cor de fundo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Cor do texto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Fonte personalizada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Centralização do conteúdo (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text-align</a:t>
            </a:r>
            <a:r>
              <a:rPr lang="en-US" sz="2100">
                <a:solidFill>
                  <a:schemeClr val="dk1"/>
                </a:solidFill>
              </a:rPr>
              <a:t>)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Efeito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hover</a:t>
            </a:r>
            <a:r>
              <a:rPr lang="en-US" sz="2100">
                <a:solidFill>
                  <a:schemeClr val="dk1"/>
                </a:solidFill>
              </a:rPr>
              <a:t> no botão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g373422e34df_0_605" title="Captura de Tela 2025-08-06 às 18.11.5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2300" y="76200"/>
            <a:ext cx="8423391" cy="1013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g373422e34df_0_3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g373422e34df_0_3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g373422e34df_0_386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g373422e34df_0_386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g373422e34df_0_386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g373422e34df_0_386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g373422e34df_0_386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Explicação teórica</a:t>
            </a:r>
            <a:endParaRPr b="1"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O que é JavaScript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Como conectar ao HTML (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&lt;script src="..."</a:t>
            </a:r>
            <a:r>
              <a:rPr lang="en-US" sz="3200">
                <a:solidFill>
                  <a:schemeClr val="dk1"/>
                </a:solidFill>
              </a:rPr>
              <a:t>)</a:t>
            </a:r>
            <a:br>
              <a:rPr lang="en-US" sz="3200">
                <a:solidFill>
                  <a:schemeClr val="dk1"/>
                </a:solidFill>
              </a:rPr>
            </a:b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O que são funções e eventos (onclick)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373422e34df_0_3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373422e34df_0_3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373422e34df_0_398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373422e34df_0_398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g373422e34df_0_398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g373422e34df_0_398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g373422e34df_0_398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Explicação teórica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</a:rPr>
              <a:t>JavaScript</a:t>
            </a:r>
            <a:r>
              <a:rPr lang="en-US" sz="3200">
                <a:solidFill>
                  <a:schemeClr val="dk1"/>
                </a:solidFill>
              </a:rPr>
              <a:t> é uma </a:t>
            </a:r>
            <a:r>
              <a:rPr b="1" lang="en-US" sz="3200">
                <a:solidFill>
                  <a:schemeClr val="dk1"/>
                </a:solidFill>
              </a:rPr>
              <a:t>linguagem de programação</a:t>
            </a:r>
            <a:r>
              <a:rPr lang="en-US" sz="3200">
                <a:solidFill>
                  <a:schemeClr val="dk1"/>
                </a:solidFill>
              </a:rPr>
              <a:t> usada para tornar páginas da web </a:t>
            </a:r>
            <a:r>
              <a:rPr b="1" lang="en-US" sz="3200">
                <a:solidFill>
                  <a:schemeClr val="dk1"/>
                </a:solidFill>
              </a:rPr>
              <a:t>interativas</a:t>
            </a:r>
            <a:r>
              <a:rPr lang="en-US" sz="3200">
                <a:solidFill>
                  <a:schemeClr val="dk1"/>
                </a:solidFill>
              </a:rPr>
              <a:t>.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6" name="Google Shape;426;g373422e34df_0_520" title="Captura de Tela 2025-08-06 às 17.08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400" y="3005650"/>
            <a:ext cx="15684501" cy="241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g373422e34df_0_4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g373422e34df_0_4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g373422e34df_0_409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g373422e34df_0_409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g373422e34df_0_409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g373422e34df_0_409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g373422e34df_0_409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800">
                <a:solidFill>
                  <a:schemeClr val="dk1"/>
                </a:solidFill>
              </a:rPr>
              <a:t>Como conectar o JavaScript ao HTML?</a:t>
            </a:r>
            <a:endParaRPr b="1" sz="3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Para usar JavaScript em um site, você deve conectar o arquivo </a:t>
            </a:r>
            <a:r>
              <a:rPr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.js</a:t>
            </a:r>
            <a:r>
              <a:rPr lang="en-US" sz="3200">
                <a:solidFill>
                  <a:schemeClr val="dk1"/>
                </a:solidFill>
              </a:rPr>
              <a:t> ao seu HTML usando a tag: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8" name="Google Shape;438;g373422e34df_0_409" title="Captura de Tela 2025-08-06 às 16.22.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02617" y="5729317"/>
            <a:ext cx="7763350" cy="1732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g373422e34df_0_4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44" name="Google Shape;444;g373422e34df_0_4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45" name="Google Shape;445;g373422e34df_0_421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g373422e34df_0_421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g373422e34df_0_421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g373422e34df_0_421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g373422e34df_0_421"/>
          <p:cNvSpPr txBox="1"/>
          <p:nvPr/>
        </p:nvSpPr>
        <p:spPr>
          <a:xfrm>
            <a:off x="910925" y="309102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Onde colocar isso?</a:t>
            </a:r>
            <a:endParaRPr b="1" sz="34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Normalmente, </a:t>
            </a:r>
            <a:r>
              <a:rPr b="1" lang="en-US" sz="3200">
                <a:solidFill>
                  <a:schemeClr val="dk1"/>
                </a:solidFill>
              </a:rPr>
              <a:t>antes do fechamento da tag </a:t>
            </a:r>
            <a:r>
              <a:rPr b="1"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&lt;/body&gt;</a:t>
            </a:r>
            <a:r>
              <a:rPr lang="en-US" sz="3200">
                <a:solidFill>
                  <a:schemeClr val="dk1"/>
                </a:solidFill>
              </a:rPr>
              <a:t>, assim: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50" name="Google Shape;450;g373422e34df_0_421" title="Captura de Tela 2025-08-06 às 16.22.5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69662" y="4931850"/>
            <a:ext cx="8040675" cy="29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g373422e34df_0_421"/>
          <p:cNvSpPr txBox="1"/>
          <p:nvPr/>
        </p:nvSpPr>
        <p:spPr>
          <a:xfrm>
            <a:off x="910925" y="8035825"/>
            <a:ext cx="15980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Isso garante que o HTML carregue primeiro e </a:t>
            </a:r>
            <a:r>
              <a:rPr b="1" lang="en-US" sz="3200">
                <a:solidFill>
                  <a:schemeClr val="dk1"/>
                </a:solidFill>
              </a:rPr>
              <a:t>depois o JavaScript entre em ação</a:t>
            </a:r>
            <a:r>
              <a:rPr lang="en-US" sz="32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373422e34df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g373422e34df_0_4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g373422e34df_0_437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373422e34df_0_437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g373422e34df_0_437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g373422e34df_0_437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g373422e34df_0_437"/>
          <p:cNvSpPr txBox="1"/>
          <p:nvPr/>
        </p:nvSpPr>
        <p:spPr>
          <a:xfrm>
            <a:off x="1034225" y="236527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700">
                <a:solidFill>
                  <a:schemeClr val="dk1"/>
                </a:solidFill>
              </a:rPr>
              <a:t>O que são funções e eventos (ex: </a:t>
            </a:r>
            <a:r>
              <a:rPr b="1" lang="en-US" sz="3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b="1" lang="en-US" sz="3700">
                <a:solidFill>
                  <a:schemeClr val="dk1"/>
                </a:solidFill>
              </a:rPr>
              <a:t>)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300">
                <a:solidFill>
                  <a:schemeClr val="dk1"/>
                </a:solidFill>
              </a:rPr>
              <a:t> Funções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Uma </a:t>
            </a:r>
            <a:r>
              <a:rPr b="1" lang="en-US" sz="3100">
                <a:solidFill>
                  <a:schemeClr val="dk1"/>
                </a:solidFill>
              </a:rPr>
              <a:t>função</a:t>
            </a:r>
            <a:r>
              <a:rPr lang="en-US" sz="3100">
                <a:solidFill>
                  <a:schemeClr val="dk1"/>
                </a:solidFill>
              </a:rPr>
              <a:t> em JavaScript é um </a:t>
            </a:r>
            <a:r>
              <a:rPr b="1" lang="en-US" sz="3100">
                <a:solidFill>
                  <a:schemeClr val="dk1"/>
                </a:solidFill>
              </a:rPr>
              <a:t>bloco de código que executa uma tarefa</a:t>
            </a:r>
            <a:r>
              <a:rPr lang="en-US" sz="3100">
                <a:solidFill>
                  <a:schemeClr val="dk1"/>
                </a:solidFill>
              </a:rPr>
              <a:t>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dk1"/>
                </a:solidFill>
              </a:rPr>
              <a:t>Ela pode ser chamada (executada) sempre que precisar.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g373422e34df_0_437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64" name="Google Shape;464;g373422e34df_0_437" title="Captura de Tela 2025-08-06 às 16.31.4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600" y="5852251"/>
            <a:ext cx="7035900" cy="26300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g373422e34df_0_4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373422e34df_0_4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373422e34df_0_451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g373422e34df_0_451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g373422e34df_0_451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g373422e34df_0_451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g373422e34df_0_451"/>
          <p:cNvSpPr txBox="1"/>
          <p:nvPr/>
        </p:nvSpPr>
        <p:spPr>
          <a:xfrm>
            <a:off x="1034225" y="236527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700">
                <a:solidFill>
                  <a:schemeClr val="dk1"/>
                </a:solidFill>
              </a:rPr>
              <a:t>O que são funções e eventos (ex: </a:t>
            </a:r>
            <a:r>
              <a:rPr b="1" lang="en-US" sz="3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onclick</a:t>
            </a:r>
            <a:r>
              <a:rPr b="1" lang="en-US" sz="3700">
                <a:solidFill>
                  <a:schemeClr val="dk1"/>
                </a:solidFill>
              </a:rPr>
              <a:t>)</a:t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300">
                <a:solidFill>
                  <a:schemeClr val="dk1"/>
                </a:solidFill>
              </a:rPr>
              <a:t> Funções</a:t>
            </a:r>
            <a:endParaRPr b="1" sz="3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Uma </a:t>
            </a:r>
            <a:r>
              <a:rPr b="1" lang="en-US" sz="3100">
                <a:solidFill>
                  <a:schemeClr val="dk1"/>
                </a:solidFill>
              </a:rPr>
              <a:t>função</a:t>
            </a:r>
            <a:r>
              <a:rPr lang="en-US" sz="3100">
                <a:solidFill>
                  <a:schemeClr val="dk1"/>
                </a:solidFill>
              </a:rPr>
              <a:t> em JavaScript é um </a:t>
            </a:r>
            <a:r>
              <a:rPr b="1" lang="en-US" sz="3100">
                <a:solidFill>
                  <a:schemeClr val="dk1"/>
                </a:solidFill>
              </a:rPr>
              <a:t>bloco de código que executa uma tarefa</a:t>
            </a:r>
            <a:r>
              <a:rPr lang="en-US" sz="3100">
                <a:solidFill>
                  <a:schemeClr val="dk1"/>
                </a:solidFill>
              </a:rPr>
              <a:t>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1"/>
                </a:solidFill>
              </a:rPr>
              <a:t>Ela pode ser chamada (executada) sempre que precisar.</a:t>
            </a:r>
            <a:endParaRPr sz="3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g373422e34df_0_451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7" name="Google Shape;477;g373422e34df_0_451" title="Captura de Tela 2025-08-06 às 16.31.49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6600" y="5852251"/>
            <a:ext cx="7035900" cy="2630023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g373422e34df_0_451"/>
          <p:cNvSpPr txBox="1"/>
          <p:nvPr/>
        </p:nvSpPr>
        <p:spPr>
          <a:xfrm>
            <a:off x="13504350" y="6889500"/>
            <a:ext cx="4127400" cy="18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Essa função, quando chamada, exibe um alerta na tela.</a:t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g373422e34df_0_4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4" name="Google Shape;484;g373422e34df_0_4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g373422e34df_0_466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g373422e34df_0_466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g373422e34df_0_466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g373422e34df_0_466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g373422e34df_0_466"/>
          <p:cNvSpPr txBox="1"/>
          <p:nvPr/>
        </p:nvSpPr>
        <p:spPr>
          <a:xfrm>
            <a:off x="1034225" y="236527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400">
                <a:solidFill>
                  <a:schemeClr val="dk1"/>
                </a:solidFill>
              </a:rPr>
              <a:t>Eventos</a:t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Um </a:t>
            </a:r>
            <a:r>
              <a:rPr b="1" lang="en-US" sz="3200">
                <a:solidFill>
                  <a:schemeClr val="dk1"/>
                </a:solidFill>
              </a:rPr>
              <a:t>evento</a:t>
            </a:r>
            <a:r>
              <a:rPr lang="en-US" sz="3200">
                <a:solidFill>
                  <a:schemeClr val="dk1"/>
                </a:solidFill>
              </a:rPr>
              <a:t> é uma </a:t>
            </a:r>
            <a:r>
              <a:rPr b="1" lang="en-US" sz="3200">
                <a:solidFill>
                  <a:schemeClr val="dk1"/>
                </a:solidFill>
              </a:rPr>
              <a:t>ação do usuário</a:t>
            </a:r>
            <a:r>
              <a:rPr lang="en-US" sz="3200">
                <a:solidFill>
                  <a:schemeClr val="dk1"/>
                </a:solidFill>
              </a:rPr>
              <a:t>, como: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clicar em um botão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digitar algo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passar o mouse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enviar um formulário</a:t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g373422e34df_0_466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g373422e34df_0_466"/>
          <p:cNvSpPr txBox="1"/>
          <p:nvPr/>
        </p:nvSpPr>
        <p:spPr>
          <a:xfrm>
            <a:off x="2391850" y="7125625"/>
            <a:ext cx="15218700" cy="22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Você pode dizer ao JavaScript:</a:t>
            </a:r>
            <a:br>
              <a:rPr lang="en-US" sz="3200">
                <a:solidFill>
                  <a:schemeClr val="dk1"/>
                </a:solidFill>
              </a:rPr>
            </a:br>
            <a:r>
              <a:rPr lang="en-US" sz="3200">
                <a:solidFill>
                  <a:schemeClr val="dk1"/>
                </a:solidFill>
              </a:rPr>
              <a:t> </a:t>
            </a:r>
            <a:r>
              <a:rPr b="1" lang="en-US" sz="3200">
                <a:solidFill>
                  <a:schemeClr val="dk1"/>
                </a:solidFill>
              </a:rPr>
              <a:t>"Quando esse evento acontecer, execute essa função."</a:t>
            </a:r>
            <a:endParaRPr b="1"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373422e34df_0_512" title="Captura de Tela 2025-08-06 às 17.01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75" y="899138"/>
            <a:ext cx="12716925" cy="91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g373422e34df_0_4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g373422e34df_0_4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g373422e34df_0_480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Interatividade com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g373422e34df_0_480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g373422e34df_0_480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g373422e34df_0_480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2" name="Google Shape;502;g373422e34df_0_480"/>
          <p:cNvSpPr txBox="1"/>
          <p:nvPr/>
        </p:nvSpPr>
        <p:spPr>
          <a:xfrm>
            <a:off x="1034225" y="236527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chemeClr val="dk1"/>
                </a:solidFill>
              </a:rPr>
              <a:t>Eventos</a:t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g373422e34df_0_480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g373422e34df_0_480"/>
          <p:cNvSpPr txBox="1"/>
          <p:nvPr/>
        </p:nvSpPr>
        <p:spPr>
          <a:xfrm>
            <a:off x="1375825" y="7016225"/>
            <a:ext cx="16255800" cy="12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200"/>
              </a:spcBef>
              <a:spcAft>
                <a:spcPts val="3200"/>
              </a:spcAft>
              <a:buNone/>
            </a:pPr>
            <a:r>
              <a:rPr lang="en-US" sz="3200">
                <a:solidFill>
                  <a:schemeClr val="dk1"/>
                </a:solidFill>
              </a:rPr>
              <a:t>Aqui, </a:t>
            </a:r>
            <a:r>
              <a:rPr b="1" lang="en-US" sz="3200">
                <a:solidFill>
                  <a:schemeClr val="dk1"/>
                </a:solidFill>
              </a:rPr>
              <a:t>quando o botão é clicado (click = evento), a função </a:t>
            </a:r>
            <a:r>
              <a:rPr b="1" lang="en-US" sz="3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mostrarMensagem()</a:t>
            </a:r>
            <a:r>
              <a:rPr b="1" lang="en-US" sz="3200">
                <a:solidFill>
                  <a:schemeClr val="dk1"/>
                </a:solidFill>
              </a:rPr>
              <a:t> é chamada.</a:t>
            </a:r>
            <a:endParaRPr sz="3200">
              <a:solidFill>
                <a:schemeClr val="dk1"/>
              </a:solidFill>
            </a:endParaRPr>
          </a:p>
        </p:txBody>
      </p:sp>
      <p:pic>
        <p:nvPicPr>
          <p:cNvPr id="505" name="Google Shape;505;g373422e34df_0_480" title="Captura de Tela 2025-08-06 às 16.35.18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80175" y="4135853"/>
            <a:ext cx="11991571" cy="202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0" name="Google Shape;510;g373422e34df_0_4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g373422e34df_0_4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g373422e34df_0_494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Resumo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g373422e34df_0_494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g373422e34df_0_494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g373422e34df_0_494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g373422e34df_0_494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517" name="Google Shape;517;g373422e34df_0_494"/>
          <p:cNvGraphicFramePr/>
          <p:nvPr/>
        </p:nvGraphicFramePr>
        <p:xfrm>
          <a:off x="1866050" y="2964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{3D3A736C-8E63-440E-9D30-BB3CFFB31966}</a:tableStyleId>
              </a:tblPr>
              <a:tblGrid>
                <a:gridCol w="3470500"/>
                <a:gridCol w="90813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Conceito</a:t>
                      </a:r>
                      <a:endParaRPr b="1"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/>
                        <a:t>O que é </a:t>
                      </a:r>
                      <a:endParaRPr b="1" sz="3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JavaScript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Linguagem que aciona comportamento a página web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&lt;script src&gt;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conecta um arquivo JS ao HTML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função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Bloco de códico que executa uma ação especifica</a:t>
                      </a:r>
                      <a:endParaRPr sz="3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Evento oncLick</a:t>
                      </a:r>
                      <a:endParaRPr sz="3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Dispara uma função quando o usuário clica em algo</a:t>
                      </a:r>
                      <a:endParaRPr sz="3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" name="Google Shape;522;g373422e34df_0_5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373422e34df_0_5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g373422e34df_0_541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</a:t>
            </a: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g373422e34df_0_541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373422e34df_0_541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g373422e34df_0_541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g373422e34df_0_541"/>
          <p:cNvSpPr txBox="1"/>
          <p:nvPr/>
        </p:nvSpPr>
        <p:spPr>
          <a:xfrm>
            <a:off x="1034225" y="2725100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Atividade 3: Adicionando Interatividade com JavaScript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Objetivo:</a:t>
            </a:r>
            <a:r>
              <a:rPr lang="en-US" sz="2100">
                <a:solidFill>
                  <a:schemeClr val="dk1"/>
                </a:solidFill>
              </a:rPr>
              <a:t> Criar uma função que reage a um clique.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1"/>
                </a:solidFill>
              </a:rPr>
              <a:t>Tarefa: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Crie um arquivo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script.js</a:t>
            </a:r>
            <a:b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Escreva uma função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mostrarMensagem()</a:t>
            </a:r>
            <a:r>
              <a:rPr lang="en-US" sz="2100">
                <a:solidFill>
                  <a:schemeClr val="dk1"/>
                </a:solidFill>
              </a:rPr>
              <a:t> que: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Pega um parágrafo com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id="mensagem"</a:t>
            </a:r>
            <a:b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○"/>
            </a:pPr>
            <a:r>
              <a:rPr lang="en-US" sz="2100">
                <a:solidFill>
                  <a:schemeClr val="dk1"/>
                </a:solidFill>
              </a:rPr>
              <a:t>Muda seu conteúdo com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textContent</a:t>
            </a:r>
            <a:b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Conecte o arquivo JS ao HTML com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&lt;script src="script.js"&gt;&lt;/script&gt;</a:t>
            </a:r>
            <a:endParaRPr sz="2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g373422e34df_0_541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4" name="Google Shape;534;g373422e34df_0_609" title="Captura de Tela 2025-08-06 às 18.15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8075" y="1189550"/>
            <a:ext cx="14287100" cy="712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g373422e34df_0_5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g373422e34df_0_5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g373422e34df_0_555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373422e34df_0_555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g373422e34df_0_555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g373422e34df_0_555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g373422e34df_0_555"/>
          <p:cNvSpPr txBox="1"/>
          <p:nvPr/>
        </p:nvSpPr>
        <p:spPr>
          <a:xfrm>
            <a:off x="1034225" y="2725100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</a:rPr>
              <a:t>Atividade 4: Modificando a Mensagem</a:t>
            </a:r>
            <a:endParaRPr b="1"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Objetivo:</a:t>
            </a:r>
            <a:r>
              <a:rPr lang="en-US" sz="2600">
                <a:solidFill>
                  <a:schemeClr val="dk1"/>
                </a:solidFill>
              </a:rPr>
              <a:t> Usar variáveis e lógica básica.</a:t>
            </a: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600">
                <a:solidFill>
                  <a:schemeClr val="dk1"/>
                </a:solidFill>
              </a:rPr>
              <a:t>Tarefa:</a:t>
            </a:r>
            <a:endParaRPr b="1"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Use uma variável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nome</a:t>
            </a:r>
            <a:r>
              <a:rPr lang="en-US" sz="2600">
                <a:solidFill>
                  <a:schemeClr val="dk1"/>
                </a:solidFill>
              </a:rPr>
              <a:t> no script.</a:t>
            </a: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Ao clicar no botão, exiba:</a:t>
            </a:r>
            <a:br>
              <a:rPr lang="en-US" sz="2600">
                <a:solidFill>
                  <a:schemeClr val="dk1"/>
                </a:solidFill>
              </a:rPr>
            </a:br>
            <a:r>
              <a:rPr lang="en-US" sz="2600">
                <a:solidFill>
                  <a:schemeClr val="dk1"/>
                </a:solidFill>
              </a:rPr>
              <a:t>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"Olá, [nome]! Seja bem-vindo(a)!"</a:t>
            </a:r>
            <a:endParaRPr sz="2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Dica: </a:t>
            </a:r>
            <a:endParaRPr sz="2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g373422e34df_0_555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47" name="Google Shape;547;g373422e34df_0_555" title="Captura de Tela 2025-08-06 às 17.28.1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94077" y="7115949"/>
            <a:ext cx="11103077" cy="13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" name="Google Shape;552;g373422e34df_0_613" title="Captura de Tela 2025-08-06 às 18.19.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147950"/>
            <a:ext cx="8906925" cy="9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g373422e34df_0_617" title="Captura de Tela 2025-08-06 às 18.20.2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7575" y="1443575"/>
            <a:ext cx="12589925" cy="63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g373422e34df_0_5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875" y="-89875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373422e34df_0_5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g373422e34df_0_568"/>
          <p:cNvSpPr txBox="1"/>
          <p:nvPr/>
        </p:nvSpPr>
        <p:spPr>
          <a:xfrm>
            <a:off x="1748250" y="1310075"/>
            <a:ext cx="7035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Atividade JavaScript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g373422e34df_0_568"/>
          <p:cNvSpPr txBox="1"/>
          <p:nvPr/>
        </p:nvSpPr>
        <p:spPr>
          <a:xfrm>
            <a:off x="910925" y="3091025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g373422e34df_0_568"/>
          <p:cNvSpPr txBox="1"/>
          <p:nvPr/>
        </p:nvSpPr>
        <p:spPr>
          <a:xfrm>
            <a:off x="1866050" y="29643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g373422e34df_0_568"/>
          <p:cNvSpPr txBox="1"/>
          <p:nvPr/>
        </p:nvSpPr>
        <p:spPr>
          <a:xfrm>
            <a:off x="8946850" y="3180900"/>
            <a:ext cx="50880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2600">
                <a:solidFill>
                  <a:schemeClr val="dk1"/>
                </a:solidFill>
              </a:rPr>
            </a:br>
            <a:endParaRPr sz="2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g373422e34df_0_568"/>
          <p:cNvSpPr txBox="1"/>
          <p:nvPr/>
        </p:nvSpPr>
        <p:spPr>
          <a:xfrm>
            <a:off x="1157525" y="2492275"/>
            <a:ext cx="157341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500">
                <a:solidFill>
                  <a:schemeClr val="dk1"/>
                </a:solidFill>
              </a:rPr>
              <a:t>Atividade 5: Desafio – Crie sua "Página de Apresentação"</a:t>
            </a:r>
            <a:endParaRPr b="1" sz="2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Objetivo:</a:t>
            </a:r>
            <a:r>
              <a:rPr lang="en-US" sz="2300">
                <a:solidFill>
                  <a:schemeClr val="dk1"/>
                </a:solidFill>
              </a:rPr>
              <a:t> Integrar HTML, CSS e JS em um mini-projeto.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300">
                <a:solidFill>
                  <a:schemeClr val="dk1"/>
                </a:solidFill>
              </a:rPr>
              <a:t>Tarefa:</a:t>
            </a:r>
            <a:endParaRPr b="1" sz="2300">
              <a:solidFill>
                <a:schemeClr val="dk1"/>
              </a:solidFill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US" sz="2300">
                <a:solidFill>
                  <a:schemeClr val="dk1"/>
                </a:solidFill>
              </a:rPr>
              <a:t>Crie uma página com: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Seu nome (título)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Uma descrição sobre você (parágrafos)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Um botão “Me apresentar”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○"/>
            </a:pPr>
            <a:r>
              <a:rPr lang="en-US" sz="2300">
                <a:solidFill>
                  <a:schemeClr val="dk1"/>
                </a:solidFill>
              </a:rPr>
              <a:t>Ao clicar, aparece uma mensagem no parágrafo com seu nome e hobby.</a:t>
            </a:r>
            <a:br>
              <a:rPr lang="en-US" sz="2300">
                <a:solidFill>
                  <a:schemeClr val="dk1"/>
                </a:solidFill>
              </a:rPr>
            </a:b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g373422e34df_0_568"/>
          <p:cNvSpPr txBox="1"/>
          <p:nvPr/>
        </p:nvSpPr>
        <p:spPr>
          <a:xfrm>
            <a:off x="910925" y="8035825"/>
            <a:ext cx="1598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g373422e34df_0_622" title="Captura de Tela 2025-08-06 às 18.28.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50" y="152400"/>
            <a:ext cx="11736030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9" name="Google Shape;579;g373422e34df_0_628" title="Captura de Tela 2025-08-06 às 18.29.2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575" y="0"/>
            <a:ext cx="4969925" cy="1038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73422e34df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g373422e34df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73422e34df_0_87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73422e34df_0_87"/>
          <p:cNvSpPr txBox="1"/>
          <p:nvPr/>
        </p:nvSpPr>
        <p:spPr>
          <a:xfrm>
            <a:off x="1205675" y="3688900"/>
            <a:ext cx="14643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Explicação teórica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que são tags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Estrutura básica de um arquivo 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4" name="Google Shape;584;g373422e34df_0_632" title="Captura de Tela 2025-08-06 às 18.31.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813" y="1650050"/>
            <a:ext cx="17206374" cy="551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9" name="Google Shape;58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g373422e34df_0_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g373422e34df_0_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73422e34df_0_98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73422e34df_0_98"/>
          <p:cNvSpPr txBox="1"/>
          <p:nvPr/>
        </p:nvSpPr>
        <p:spPr>
          <a:xfrm>
            <a:off x="1205675" y="3180900"/>
            <a:ext cx="14643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Tags são os blocos de construção do HTML. Elas indicam ao navegador como o conteúdo da página deve ser interpretado e exibido.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tag normalmente tem: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abertura (ex: &lt;p&gt;)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um fechamento (ex: &lt;/p&gt;)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g373422e34df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73422e34df_0_10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73422e34df_0_107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373422e34df_0_107"/>
          <p:cNvSpPr txBox="1"/>
          <p:nvPr/>
        </p:nvSpPr>
        <p:spPr>
          <a:xfrm>
            <a:off x="1205675" y="3180900"/>
            <a:ext cx="14643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&lt;p&gt;Esse é um parágrafo.&lt;/p&gt;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73422e34df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73422e34df_0_1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73422e34df_0_115"/>
          <p:cNvSpPr txBox="1"/>
          <p:nvPr/>
        </p:nvSpPr>
        <p:spPr>
          <a:xfrm>
            <a:off x="2086929" y="1297175"/>
            <a:ext cx="7209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-US" sz="3300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Estruturação com HTML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73422e34df_0_115"/>
          <p:cNvSpPr txBox="1"/>
          <p:nvPr/>
        </p:nvSpPr>
        <p:spPr>
          <a:xfrm>
            <a:off x="1205675" y="3180900"/>
            <a:ext cx="14643900" cy="3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Exemplo: 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&lt;!DOCTYPE html&gt;</a:t>
            </a:r>
            <a:endParaRPr b="1" sz="4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Essa linha não é uma tag, é uma declaração que diz ao navegador que este documento usa o HTML5, a versão atual da linguagem.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