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3" r:id="rId5"/>
    <p:sldMasterId id="2147493465" r:id="rId6"/>
    <p:sldMasterId id="2147493458" r:id="rId7"/>
  </p:sldMasterIdLst>
  <p:sldIdLst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2" r:id="rId23"/>
    <p:sldId id="265" r:id="rId24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66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VN\copsCloud\cops-cloud-package\cops-doc\&#32479;&#35745;&#25968;&#2545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工单数量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统计值!$F$3:$L$3</c:f>
              <c:numCache>
                <c:formatCode>General</c:formatCode>
                <c:ptCount val="7"/>
                <c:pt idx="0">
                  <c:v>27</c:v>
                </c:pt>
                <c:pt idx="1">
                  <c:v>62</c:v>
                </c:pt>
                <c:pt idx="2">
                  <c:v>60</c:v>
                </c:pt>
                <c:pt idx="3">
                  <c:v>49</c:v>
                </c:pt>
                <c:pt idx="4">
                  <c:v>51</c:v>
                </c:pt>
                <c:pt idx="5">
                  <c:v>22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AB-49F8-BB0E-84C6AA29CBC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48050016"/>
        <c:axId val="548060512"/>
      </c:barChart>
      <c:catAx>
        <c:axId val="54805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60512"/>
        <c:crosses val="autoZero"/>
        <c:auto val="1"/>
        <c:lblAlgn val="ctr"/>
        <c:lblOffset val="100"/>
        <c:noMultiLvlLbl val="0"/>
      </c:catAx>
      <c:valAx>
        <c:axId val="548060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产品直通率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指标!$F$2:$L$2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指标!$F$4:$L$4</c:f>
              <c:numCache>
                <c:formatCode>0.00%</c:formatCode>
                <c:ptCount val="7"/>
                <c:pt idx="0">
                  <c:v>1.1622276029055689E-2</c:v>
                </c:pt>
                <c:pt idx="1">
                  <c:v>0.48938551798672225</c:v>
                </c:pt>
                <c:pt idx="2">
                  <c:v>0.47737596507279179</c:v>
                </c:pt>
                <c:pt idx="3">
                  <c:v>0.36974476032371861</c:v>
                </c:pt>
                <c:pt idx="4">
                  <c:v>0.64769608551206126</c:v>
                </c:pt>
                <c:pt idx="5">
                  <c:v>0.82711841451853185</c:v>
                </c:pt>
                <c:pt idx="6">
                  <c:v>0.55062552126772313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E8-4F27-9B6C-C6FEA15264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2700616"/>
        <c:axId val="782698976"/>
        <c:axId val="0"/>
      </c:bar3DChart>
      <c:catAx>
        <c:axId val="78270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698976"/>
        <c:crosses val="autoZero"/>
        <c:auto val="1"/>
        <c:lblAlgn val="ctr"/>
        <c:lblOffset val="100"/>
        <c:noMultiLvlLbl val="0"/>
      </c:catAx>
      <c:valAx>
        <c:axId val="78269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70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产品不良率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指标!$F$2:$L$2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指标!$F$5:$L$5</c:f>
              <c:numCache>
                <c:formatCode>0.00%</c:formatCode>
                <c:ptCount val="7"/>
                <c:pt idx="0">
                  <c:v>3.9822413561146242E-2</c:v>
                </c:pt>
                <c:pt idx="1">
                  <c:v>2.9182482347659279E-2</c:v>
                </c:pt>
                <c:pt idx="2">
                  <c:v>4.1777920182277758E-2</c:v>
                </c:pt>
                <c:pt idx="3">
                  <c:v>3.456658492376586E-2</c:v>
                </c:pt>
                <c:pt idx="4">
                  <c:v>3.1011032189814117E-2</c:v>
                </c:pt>
                <c:pt idx="5">
                  <c:v>1.9052348811485587E-2</c:v>
                </c:pt>
                <c:pt idx="6">
                  <c:v>1.6635316247354807E-2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7F-4A53-A70A-943A234C45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2700616"/>
        <c:axId val="782698976"/>
        <c:axId val="0"/>
      </c:bar3DChart>
      <c:catAx>
        <c:axId val="78270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698976"/>
        <c:crosses val="autoZero"/>
        <c:auto val="1"/>
        <c:lblAlgn val="ctr"/>
        <c:lblOffset val="100"/>
        <c:noMultiLvlLbl val="0"/>
      </c:catAx>
      <c:valAx>
        <c:axId val="78269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70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产品维修率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指标!$F$2:$L$2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指标!$F$6:$L$6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8.9536829363807899E-3</c:v>
                </c:pt>
                <c:pt idx="3">
                  <c:v>1.4372534385328926E-2</c:v>
                </c:pt>
                <c:pt idx="4">
                  <c:v>1.0216110019646365E-2</c:v>
                </c:pt>
                <c:pt idx="5">
                  <c:v>4.5147745998781012E-3</c:v>
                </c:pt>
                <c:pt idx="6">
                  <c:v>7.8180108158946628E-3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9-4A34-8327-F7B3E54A3C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2700616"/>
        <c:axId val="782698976"/>
        <c:axId val="0"/>
      </c:bar3DChart>
      <c:catAx>
        <c:axId val="78270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698976"/>
        <c:crosses val="autoZero"/>
        <c:auto val="1"/>
        <c:lblAlgn val="ctr"/>
        <c:lblOffset val="100"/>
        <c:noMultiLvlLbl val="0"/>
      </c:catAx>
      <c:valAx>
        <c:axId val="78269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70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产品完成率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指标!$F$7:$L$7</c:f>
              <c:strCache>
                <c:ptCount val="7"/>
                <c:pt idx="0">
                  <c:v>1.16%</c:v>
                </c:pt>
                <c:pt idx="1">
                  <c:v>48.94%</c:v>
                </c:pt>
                <c:pt idx="2">
                  <c:v>47.74%</c:v>
                </c:pt>
                <c:pt idx="3">
                  <c:v>36.97%</c:v>
                </c:pt>
                <c:pt idx="4">
                  <c:v>64.77%</c:v>
                </c:pt>
                <c:pt idx="5">
                  <c:v>82.71%</c:v>
                </c:pt>
                <c:pt idx="6">
                  <c:v>55.06%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指标!$F$2:$L$2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指标!$F$7:$L$7</c:f>
              <c:numCache>
                <c:formatCode>0.00%</c:formatCode>
                <c:ptCount val="7"/>
                <c:pt idx="0">
                  <c:v>1.1622276029055689E-2</c:v>
                </c:pt>
                <c:pt idx="1">
                  <c:v>0.48938551798672225</c:v>
                </c:pt>
                <c:pt idx="2">
                  <c:v>0.47737596507279179</c:v>
                </c:pt>
                <c:pt idx="3">
                  <c:v>0.36974476032371861</c:v>
                </c:pt>
                <c:pt idx="4">
                  <c:v>0.64769608551206126</c:v>
                </c:pt>
                <c:pt idx="5">
                  <c:v>0.82711841451853185</c:v>
                </c:pt>
                <c:pt idx="6">
                  <c:v>0.55062552126772313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F-4A38-9138-1B706267F9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2700616"/>
        <c:axId val="782698976"/>
        <c:axId val="0"/>
      </c:bar3DChart>
      <c:catAx>
        <c:axId val="78270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698976"/>
        <c:crosses val="autoZero"/>
        <c:auto val="1"/>
        <c:lblAlgn val="ctr"/>
        <c:lblOffset val="100"/>
        <c:noMultiLvlLbl val="0"/>
      </c:catAx>
      <c:valAx>
        <c:axId val="78269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70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产品总数量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elete val="1"/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  <c:extLst xmlns:c15="http://schemas.microsoft.com/office/drawing/2012/chart"/>
            </c:strRef>
          </c:cat>
          <c:val>
            <c:numRef>
              <c:f>统计值!#REF!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050A-4575-AAAE-16ADF9B1B1E2}"/>
            </c:ext>
          </c:extLst>
        </c:ser>
        <c:ser>
          <c:idx val="1"/>
          <c:order val="1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统计值!$F$4:$L$4</c:f>
              <c:numCache>
                <c:formatCode>General</c:formatCode>
                <c:ptCount val="7"/>
                <c:pt idx="0">
                  <c:v>16520</c:v>
                </c:pt>
                <c:pt idx="1">
                  <c:v>51816</c:v>
                </c:pt>
                <c:pt idx="2">
                  <c:v>62301</c:v>
                </c:pt>
                <c:pt idx="3">
                  <c:v>48190</c:v>
                </c:pt>
                <c:pt idx="4">
                  <c:v>34615</c:v>
                </c:pt>
                <c:pt idx="5">
                  <c:v>44302</c:v>
                </c:pt>
                <c:pt idx="6">
                  <c:v>17985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0A-4575-AAAE-16ADF9B1B1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48050016"/>
        <c:axId val="548060512"/>
        <c:extLst/>
      </c:barChart>
      <c:catAx>
        <c:axId val="54805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60512"/>
        <c:crosses val="autoZero"/>
        <c:auto val="1"/>
        <c:lblAlgn val="ctr"/>
        <c:lblOffset val="100"/>
        <c:noMultiLvlLbl val="0"/>
      </c:catAx>
      <c:valAx>
        <c:axId val="548060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无数据产品数量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  <c:extLst xmlns:c15="http://schemas.microsoft.com/office/drawing/2012/chart"/>
            </c:strRef>
          </c:cat>
          <c:val>
            <c:numRef>
              <c:f>统计值!#REF!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F5D1-491D-87F7-79AF9C7BC5A3}"/>
            </c:ext>
          </c:extLst>
        </c:ser>
        <c:ser>
          <c:idx val="1"/>
          <c:order val="1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统计值!$F$5:$L$5</c:f>
              <c:numCache>
                <c:formatCode>General</c:formatCode>
                <c:ptCount val="7"/>
                <c:pt idx="0">
                  <c:v>1654</c:v>
                </c:pt>
                <c:pt idx="1">
                  <c:v>2814</c:v>
                </c:pt>
                <c:pt idx="2">
                  <c:v>6123</c:v>
                </c:pt>
                <c:pt idx="3">
                  <c:v>1295</c:v>
                </c:pt>
                <c:pt idx="4">
                  <c:v>1530</c:v>
                </c:pt>
                <c:pt idx="5">
                  <c:v>3</c:v>
                </c:pt>
                <c:pt idx="6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D1-491D-87F7-79AF9C7BC5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48050016"/>
        <c:axId val="548060512"/>
        <c:extLst/>
      </c:barChart>
      <c:catAx>
        <c:axId val="54805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60512"/>
        <c:crosses val="autoZero"/>
        <c:auto val="1"/>
        <c:lblAlgn val="ctr"/>
        <c:lblOffset val="100"/>
        <c:noMultiLvlLbl val="0"/>
      </c:catAx>
      <c:valAx>
        <c:axId val="548060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数据不完整数量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  <c:extLst xmlns:c15="http://schemas.microsoft.com/office/drawing/2012/chart"/>
            </c:strRef>
          </c:cat>
          <c:val>
            <c:numRef>
              <c:f>统计值!#REF!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C6A6-4909-A711-F78DCA15190B}"/>
            </c:ext>
          </c:extLst>
        </c:ser>
        <c:ser>
          <c:idx val="1"/>
          <c:order val="1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统计值!$F$6:$L$6</c:f>
              <c:numCache>
                <c:formatCode>General</c:formatCode>
                <c:ptCount val="7"/>
                <c:pt idx="0">
                  <c:v>14082</c:v>
                </c:pt>
                <c:pt idx="1">
                  <c:v>21770</c:v>
                </c:pt>
                <c:pt idx="2">
                  <c:v>29868</c:v>
                </c:pt>
                <c:pt idx="3">
                  <c:v>28235</c:v>
                </c:pt>
                <c:pt idx="4">
                  <c:v>9833</c:v>
                </c:pt>
                <c:pt idx="5">
                  <c:v>6812</c:v>
                </c:pt>
                <c:pt idx="6">
                  <c:v>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6-4909-A711-F78DCA15190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48050016"/>
        <c:axId val="548060512"/>
        <c:extLst/>
      </c:barChart>
      <c:catAx>
        <c:axId val="54805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60512"/>
        <c:crosses val="autoZero"/>
        <c:auto val="1"/>
        <c:lblAlgn val="ctr"/>
        <c:lblOffset val="100"/>
        <c:noMultiLvlLbl val="0"/>
      </c:catAx>
      <c:valAx>
        <c:axId val="548060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完整产品数量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  <c:extLst xmlns:c15="http://schemas.microsoft.com/office/drawing/2012/chart"/>
            </c:strRef>
          </c:cat>
          <c:val>
            <c:numRef>
              <c:f>统计值!#REF!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B32-4DFF-8510-36FBB75E9BBC}"/>
            </c:ext>
          </c:extLst>
        </c:ser>
        <c:ser>
          <c:idx val="1"/>
          <c:order val="1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统计值!$F$7:$L$7</c:f>
              <c:numCache>
                <c:formatCode>General</c:formatCode>
                <c:ptCount val="7"/>
                <c:pt idx="0">
                  <c:v>192</c:v>
                </c:pt>
                <c:pt idx="1">
                  <c:v>25358</c:v>
                </c:pt>
                <c:pt idx="2">
                  <c:v>29741</c:v>
                </c:pt>
                <c:pt idx="3">
                  <c:v>17818</c:v>
                </c:pt>
                <c:pt idx="4">
                  <c:v>22420</c:v>
                </c:pt>
                <c:pt idx="5">
                  <c:v>36643</c:v>
                </c:pt>
                <c:pt idx="6">
                  <c:v>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32-4DFF-8510-36FBB75E9B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48050016"/>
        <c:axId val="548060512"/>
        <c:extLst/>
      </c:barChart>
      <c:catAx>
        <c:axId val="54805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60512"/>
        <c:crosses val="autoZero"/>
        <c:auto val="1"/>
        <c:lblAlgn val="ctr"/>
        <c:lblOffset val="100"/>
        <c:noMultiLvlLbl val="0"/>
      </c:catAx>
      <c:valAx>
        <c:axId val="548060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带厂外码数量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  <c:extLst xmlns:c15="http://schemas.microsoft.com/office/drawing/2012/chart"/>
            </c:strRef>
          </c:cat>
          <c:val>
            <c:numRef>
              <c:f>统计值!#REF!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C1A4-496A-9F6F-612396E6E923}"/>
            </c:ext>
          </c:extLst>
        </c:ser>
        <c:ser>
          <c:idx val="1"/>
          <c:order val="1"/>
          <c:tx>
            <c:strRef>
              <c:f>统计值!$F$8:$L$8</c:f>
              <c:strCache>
                <c:ptCount val="7"/>
                <c:pt idx="0">
                  <c:v>14790</c:v>
                </c:pt>
                <c:pt idx="1">
                  <c:v>44144</c:v>
                </c:pt>
                <c:pt idx="2">
                  <c:v>56793</c:v>
                </c:pt>
                <c:pt idx="3">
                  <c:v>47315</c:v>
                </c:pt>
                <c:pt idx="4">
                  <c:v>33223</c:v>
                </c:pt>
                <c:pt idx="5">
                  <c:v>43015</c:v>
                </c:pt>
                <c:pt idx="6">
                  <c:v>14025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统计值!$F$8:$L$8</c:f>
              <c:numCache>
                <c:formatCode>General</c:formatCode>
                <c:ptCount val="7"/>
                <c:pt idx="0">
                  <c:v>14790</c:v>
                </c:pt>
                <c:pt idx="1">
                  <c:v>44144</c:v>
                </c:pt>
                <c:pt idx="2">
                  <c:v>56793</c:v>
                </c:pt>
                <c:pt idx="3">
                  <c:v>47315</c:v>
                </c:pt>
                <c:pt idx="4">
                  <c:v>33223</c:v>
                </c:pt>
                <c:pt idx="5">
                  <c:v>43015</c:v>
                </c:pt>
                <c:pt idx="6">
                  <c:v>14025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4-496A-9F6F-612396E6E92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48050016"/>
        <c:axId val="548060512"/>
        <c:extLst/>
      </c:barChart>
      <c:catAx>
        <c:axId val="54805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60512"/>
        <c:crosses val="autoZero"/>
        <c:auto val="1"/>
        <c:lblAlgn val="ctr"/>
        <c:lblOffset val="100"/>
        <c:noMultiLvlLbl val="0"/>
      </c:catAx>
      <c:valAx>
        <c:axId val="548060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异常产品数量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  <c:extLst xmlns:c15="http://schemas.microsoft.com/office/drawing/2012/chart"/>
            </c:strRef>
          </c:cat>
          <c:val>
            <c:numRef>
              <c:f>统计值!#REF!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0593-4228-B438-E4E8EDBD388E}"/>
            </c:ext>
          </c:extLst>
        </c:ser>
        <c:ser>
          <c:idx val="1"/>
          <c:order val="1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统计值!$F$9:$L$9</c:f>
              <c:numCache>
                <c:formatCode>General</c:formatCode>
                <c:ptCount val="7"/>
                <c:pt idx="0">
                  <c:v>592</c:v>
                </c:pt>
                <c:pt idx="1">
                  <c:v>1430</c:v>
                </c:pt>
                <c:pt idx="2">
                  <c:v>2347</c:v>
                </c:pt>
                <c:pt idx="3">
                  <c:v>1621</c:v>
                </c:pt>
                <c:pt idx="4">
                  <c:v>1026</c:v>
                </c:pt>
                <c:pt idx="5">
                  <c:v>844</c:v>
                </c:pt>
                <c:pt idx="6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3-4228-B438-E4E8EDBD388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48050016"/>
        <c:axId val="548060512"/>
        <c:extLst/>
      </c:barChart>
      <c:catAx>
        <c:axId val="54805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60512"/>
        <c:crosses val="autoZero"/>
        <c:auto val="1"/>
        <c:lblAlgn val="ctr"/>
        <c:lblOffset val="100"/>
        <c:noMultiLvlLbl val="0"/>
      </c:catAx>
      <c:valAx>
        <c:axId val="548060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HID</a:t>
            </a:r>
            <a:r>
              <a:rPr lang="zh-CN"/>
              <a:t>维修数量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  <c:extLst xmlns:c15="http://schemas.microsoft.com/office/drawing/2012/chart"/>
            </c:strRef>
          </c:cat>
          <c:val>
            <c:numRef>
              <c:f>统计值!#REF!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A579-42B0-81EC-545848F35F2C}"/>
            </c:ext>
          </c:extLst>
        </c:ser>
        <c:ser>
          <c:idx val="1"/>
          <c:order val="1"/>
          <c:tx>
            <c:strRef>
              <c:f>统计值!$F$10:$L$10</c:f>
              <c:strCache>
                <c:ptCount val="7"/>
                <c:pt idx="0">
                  <c:v>0</c:v>
                </c:pt>
                <c:pt idx="1">
                  <c:v>0</c:v>
                </c:pt>
                <c:pt idx="2">
                  <c:v>503</c:v>
                </c:pt>
                <c:pt idx="3">
                  <c:v>674</c:v>
                </c:pt>
                <c:pt idx="4">
                  <c:v>338</c:v>
                </c:pt>
                <c:pt idx="5">
                  <c:v>200</c:v>
                </c:pt>
                <c:pt idx="6">
                  <c:v>133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统计值!$F$2:$L$2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统计值!$F$10:$L$10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503</c:v>
                </c:pt>
                <c:pt idx="3">
                  <c:v>674</c:v>
                </c:pt>
                <c:pt idx="4">
                  <c:v>338</c:v>
                </c:pt>
                <c:pt idx="5">
                  <c:v>200</c:v>
                </c:pt>
                <c:pt idx="6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79-42B0-81EC-545848F35F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48050016"/>
        <c:axId val="548060512"/>
        <c:extLst/>
      </c:barChart>
      <c:catAx>
        <c:axId val="548050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60512"/>
        <c:crosses val="autoZero"/>
        <c:auto val="1"/>
        <c:lblAlgn val="ctr"/>
        <c:lblOffset val="100"/>
        <c:noMultiLvlLbl val="0"/>
      </c:catAx>
      <c:valAx>
        <c:axId val="5480605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0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产品数据覆盖率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指标!$F$2:$L$2</c:f>
              <c:strCache>
                <c:ptCount val="7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  <c:pt idx="4">
                  <c:v>七月</c:v>
                </c:pt>
                <c:pt idx="5">
                  <c:v>八月</c:v>
                </c:pt>
                <c:pt idx="6">
                  <c:v>九月</c:v>
                </c:pt>
              </c:strCache>
            </c:strRef>
          </c:cat>
          <c:val>
            <c:numRef>
              <c:f>指标!$F$3:$L$3</c:f>
              <c:numCache>
                <c:formatCode>0.00%</c:formatCode>
                <c:ptCount val="7"/>
                <c:pt idx="0">
                  <c:v>0.89987893462469737</c:v>
                </c:pt>
                <c:pt idx="1">
                  <c:v>0.94569245020842985</c:v>
                </c:pt>
                <c:pt idx="2">
                  <c:v>0.90171907353011993</c:v>
                </c:pt>
                <c:pt idx="3">
                  <c:v>0.97312720481427684</c:v>
                </c:pt>
                <c:pt idx="4">
                  <c:v>0.95579950888343201</c:v>
                </c:pt>
                <c:pt idx="5">
                  <c:v>0.99993228296690895</c:v>
                </c:pt>
                <c:pt idx="6">
                  <c:v>0.94589936057825963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71-4FEF-AC5E-2E9CFE762E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2700616"/>
        <c:axId val="782698976"/>
        <c:axId val="0"/>
      </c:bar3DChart>
      <c:catAx>
        <c:axId val="78270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698976"/>
        <c:crosses val="autoZero"/>
        <c:auto val="1"/>
        <c:lblAlgn val="ctr"/>
        <c:lblOffset val="100"/>
        <c:noMultiLvlLbl val="0"/>
      </c:catAx>
      <c:valAx>
        <c:axId val="78269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70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5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48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58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95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2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  <p:sldLayoutId id="21474934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D0E30E-C40E-421F-94A0-E1BCACF50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1502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九、</a:t>
            </a:r>
            <a:r>
              <a:rPr kumimoji="1" lang="en-US" altLang="zh-CN" dirty="0"/>
              <a:t>HID</a:t>
            </a:r>
            <a:r>
              <a:rPr kumimoji="1" lang="zh-CN" altLang="en-US" dirty="0"/>
              <a:t>维修分布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B216F-3374-4CCF-865E-B2333529F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21825"/>
              </p:ext>
            </p:extLst>
          </p:nvPr>
        </p:nvGraphicFramePr>
        <p:xfrm>
          <a:off x="1829594" y="734798"/>
          <a:ext cx="85344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82797428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736880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94572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60551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283637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035632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234922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168196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518532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911048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559861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项目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28035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HID</a:t>
                      </a:r>
                      <a:r>
                        <a:rPr lang="zh-CN" altLang="en-US" sz="1050" u="none" strike="noStrike">
                          <a:effectLst/>
                        </a:rPr>
                        <a:t>维修数量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309847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EE2A6C2-170A-4515-8E34-B8CCEB504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873200"/>
              </p:ext>
            </p:extLst>
          </p:nvPr>
        </p:nvGraphicFramePr>
        <p:xfrm>
          <a:off x="1829593" y="1096748"/>
          <a:ext cx="8534399" cy="484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1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十、产品数据覆盖率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0BCA8F-6D25-45EB-8D48-B3270BD6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06811"/>
              </p:ext>
            </p:extLst>
          </p:nvPr>
        </p:nvGraphicFramePr>
        <p:xfrm>
          <a:off x="1759744" y="734798"/>
          <a:ext cx="86741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422356295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38554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02238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810973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066114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474720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477120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573660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671937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132911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0765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787703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9203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产品数据覆盖率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94.78%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89.99%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94.57%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90.17%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97.31%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95.58%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99.99%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94.59%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20201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1875B-8DBB-4F4F-990E-C3D90DE0C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643522"/>
              </p:ext>
            </p:extLst>
          </p:nvPr>
        </p:nvGraphicFramePr>
        <p:xfrm>
          <a:off x="1759744" y="1096748"/>
          <a:ext cx="8674100" cy="4792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67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十一、产品直通率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8CBBF67-611A-4C73-A156-CA211D983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26738"/>
              </p:ext>
            </p:extLst>
          </p:nvPr>
        </p:nvGraphicFramePr>
        <p:xfrm>
          <a:off x="1759744" y="738075"/>
          <a:ext cx="86741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13509545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226164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76177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51956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503694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3551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18136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80873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414579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371302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426612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6654651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6303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产品直通率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48.57%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48.94%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47.74%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36.97%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64.77%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82.71%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55.06%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6084184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F511087-0A85-48A2-8C71-62CFCE2FD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404788"/>
              </p:ext>
            </p:extLst>
          </p:nvPr>
        </p:nvGraphicFramePr>
        <p:xfrm>
          <a:off x="1759744" y="1100025"/>
          <a:ext cx="8674100" cy="501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2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十二、产品不良率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4F35FE-721C-4E5D-8A03-419EA93DD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7940"/>
              </p:ext>
            </p:extLst>
          </p:nvPr>
        </p:nvGraphicFramePr>
        <p:xfrm>
          <a:off x="1759744" y="734798"/>
          <a:ext cx="86741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7385783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51544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539589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34423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76058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16634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86545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055609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669355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500043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976667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172957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037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产品不良率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3.12%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3.98%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2.92%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4.18%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3.46%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3.10%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1.91%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1.66%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305668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D2BFC52-BAF9-4603-B152-52902A64B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484137"/>
              </p:ext>
            </p:extLst>
          </p:nvPr>
        </p:nvGraphicFramePr>
        <p:xfrm>
          <a:off x="1759744" y="1096747"/>
          <a:ext cx="8674100" cy="4767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36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十三、产品维修率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6675C61-7EDE-40E4-838E-0EFFB3A4A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00273"/>
              </p:ext>
            </p:extLst>
          </p:nvPr>
        </p:nvGraphicFramePr>
        <p:xfrm>
          <a:off x="1759744" y="734798"/>
          <a:ext cx="86741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12265673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210288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71398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727551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007104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258816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49437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3192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770895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084326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560645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9992741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8724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产品维修率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1.02%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475300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6B2FC799-CA30-4007-ADA5-2D414F612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643818"/>
              </p:ext>
            </p:extLst>
          </p:nvPr>
        </p:nvGraphicFramePr>
        <p:xfrm>
          <a:off x="1759743" y="1096748"/>
          <a:ext cx="8674099" cy="502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14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十四、产品完成率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AD7286-09D8-4826-B221-3F4734EFA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18020"/>
              </p:ext>
            </p:extLst>
          </p:nvPr>
        </p:nvGraphicFramePr>
        <p:xfrm>
          <a:off x="1759744" y="734798"/>
          <a:ext cx="86741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30845565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915127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187224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552019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28187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18198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991964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08563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69051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328058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171984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012849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指标值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2294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产品完成率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51.53%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48.94%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47.74%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36.97%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64.77%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82.71%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55.06%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6502501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65D38C1-D04C-4320-9590-E6AE4AC57E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334150"/>
              </p:ext>
            </p:extLst>
          </p:nvPr>
        </p:nvGraphicFramePr>
        <p:xfrm>
          <a:off x="1759743" y="1096748"/>
          <a:ext cx="8674099" cy="502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349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维修产品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故障分布</a:t>
            </a:r>
          </a:p>
        </p:txBody>
      </p:sp>
      <p:sp>
        <p:nvSpPr>
          <p:cNvPr id="16" name="矩形 55"/>
          <p:cNvSpPr/>
          <p:nvPr/>
        </p:nvSpPr>
        <p:spPr>
          <a:xfrm>
            <a:off x="901999" y="1564123"/>
            <a:ext cx="3250552" cy="255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dirty="0">
                <a:solidFill>
                  <a:srgbClr val="404040"/>
                </a:solidFill>
                <a:latin typeface="Arial"/>
              </a:rPr>
              <a:t>故障原因主要集中在</a:t>
            </a:r>
            <a:endParaRPr lang="en-US" altLang="zh-CN" dirty="0">
              <a:solidFill>
                <a:srgbClr val="40404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Arial"/>
              </a:rPr>
              <a:t>产品不启动（</a:t>
            </a:r>
            <a:r>
              <a:rPr lang="en-US" altLang="zh-CN" dirty="0">
                <a:solidFill>
                  <a:srgbClr val="404040"/>
                </a:solidFill>
                <a:latin typeface="Arial"/>
              </a:rPr>
              <a:t>50%</a:t>
            </a:r>
            <a:r>
              <a:rPr lang="zh-CN" altLang="en-US" dirty="0">
                <a:solidFill>
                  <a:srgbClr val="404040"/>
                </a:solidFill>
                <a:latin typeface="Arial"/>
              </a:rPr>
              <a:t>）</a:t>
            </a:r>
            <a:endParaRPr lang="en-US" altLang="zh-CN" dirty="0">
              <a:solidFill>
                <a:srgbClr val="40404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Arial"/>
              </a:rPr>
              <a:t>产品炸机（</a:t>
            </a:r>
            <a:r>
              <a:rPr lang="en-US" altLang="zh-CN" dirty="0">
                <a:solidFill>
                  <a:srgbClr val="404040"/>
                </a:solidFill>
                <a:latin typeface="Arial"/>
              </a:rPr>
              <a:t>19%</a:t>
            </a:r>
            <a:r>
              <a:rPr lang="zh-CN" altLang="en-US" dirty="0">
                <a:solidFill>
                  <a:srgbClr val="404040"/>
                </a:solidFill>
                <a:latin typeface="Arial"/>
              </a:rPr>
              <a:t>）</a:t>
            </a:r>
            <a:endParaRPr lang="en-US" altLang="zh-CN" dirty="0">
              <a:solidFill>
                <a:srgbClr val="40404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Arial"/>
              </a:rPr>
              <a:t>未知原因（</a:t>
            </a:r>
            <a:r>
              <a:rPr lang="en-US" altLang="zh-CN" dirty="0">
                <a:solidFill>
                  <a:srgbClr val="404040"/>
                </a:solidFill>
                <a:latin typeface="Arial"/>
              </a:rPr>
              <a:t>5%</a:t>
            </a:r>
            <a:r>
              <a:rPr lang="zh-CN" altLang="en-US" dirty="0">
                <a:solidFill>
                  <a:srgbClr val="404040"/>
                </a:solidFill>
                <a:latin typeface="Arial"/>
              </a:rPr>
              <a:t>）</a:t>
            </a:r>
            <a:endParaRPr lang="en-US" altLang="zh-CN" dirty="0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FA705-8B40-4FB9-801E-B4011FFD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39" y="985837"/>
            <a:ext cx="6038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维修产品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责任分布</a:t>
            </a:r>
          </a:p>
        </p:txBody>
      </p:sp>
      <p:sp>
        <p:nvSpPr>
          <p:cNvPr id="16" name="矩形 55"/>
          <p:cNvSpPr/>
          <p:nvPr/>
        </p:nvSpPr>
        <p:spPr>
          <a:xfrm>
            <a:off x="901999" y="1564123"/>
            <a:ext cx="3250552" cy="255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dirty="0">
                <a:solidFill>
                  <a:srgbClr val="404040"/>
                </a:solidFill>
                <a:latin typeface="Arial"/>
              </a:rPr>
              <a:t>责任部门主要集中在</a:t>
            </a:r>
            <a:endParaRPr lang="en-US" altLang="zh-CN" dirty="0">
              <a:solidFill>
                <a:srgbClr val="40404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Arial"/>
              </a:rPr>
              <a:t>生产部门（</a:t>
            </a:r>
            <a:r>
              <a:rPr lang="en-US" altLang="zh-CN" dirty="0">
                <a:solidFill>
                  <a:srgbClr val="404040"/>
                </a:solidFill>
                <a:latin typeface="Arial"/>
              </a:rPr>
              <a:t>70%</a:t>
            </a:r>
            <a:r>
              <a:rPr lang="zh-CN" altLang="en-US" dirty="0">
                <a:solidFill>
                  <a:srgbClr val="404040"/>
                </a:solidFill>
                <a:latin typeface="Arial"/>
              </a:rPr>
              <a:t>）</a:t>
            </a:r>
            <a:endParaRPr lang="en-US" altLang="zh-CN" dirty="0">
              <a:solidFill>
                <a:srgbClr val="40404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Arial"/>
              </a:rPr>
              <a:t>工程部门（</a:t>
            </a:r>
            <a:r>
              <a:rPr lang="en-US" altLang="zh-CN" dirty="0">
                <a:solidFill>
                  <a:srgbClr val="404040"/>
                </a:solidFill>
                <a:latin typeface="Arial"/>
              </a:rPr>
              <a:t>22%</a:t>
            </a:r>
            <a:r>
              <a:rPr lang="zh-CN" altLang="en-US" dirty="0">
                <a:solidFill>
                  <a:srgbClr val="404040"/>
                </a:solidFill>
                <a:latin typeface="Arial"/>
              </a:rPr>
              <a:t>）</a:t>
            </a:r>
            <a:endParaRPr lang="en-US" altLang="zh-CN" dirty="0">
              <a:solidFill>
                <a:srgbClr val="40404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Arial"/>
              </a:rPr>
              <a:t>品质中心（</a:t>
            </a:r>
            <a:r>
              <a:rPr lang="en-US" altLang="zh-CN" dirty="0">
                <a:solidFill>
                  <a:srgbClr val="404040"/>
                </a:solidFill>
                <a:latin typeface="Arial"/>
              </a:rPr>
              <a:t>5%</a:t>
            </a:r>
            <a:r>
              <a:rPr lang="zh-CN" altLang="en-US" dirty="0">
                <a:solidFill>
                  <a:srgbClr val="404040"/>
                </a:solidFill>
                <a:latin typeface="Arial"/>
              </a:rPr>
              <a:t>）</a:t>
            </a:r>
            <a:endParaRPr lang="en-US" altLang="zh-CN" dirty="0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A21F15-5C5F-4CE5-9084-5409D853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09" y="1065707"/>
            <a:ext cx="5438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一、总览（</a:t>
            </a:r>
            <a:r>
              <a:rPr kumimoji="1" lang="en-US" altLang="zh-CN" dirty="0"/>
              <a:t>2019-01-01~2019-10-01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E79C3A4-1116-4C4A-9B6D-021E18C0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46100"/>
              </p:ext>
            </p:extLst>
          </p:nvPr>
        </p:nvGraphicFramePr>
        <p:xfrm>
          <a:off x="780175" y="1164016"/>
          <a:ext cx="5805183" cy="4655889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2137">
                  <a:extLst>
                    <a:ext uri="{9D8B030D-6E8A-4147-A177-3AD203B41FA5}">
                      <a16:colId xmlns:a16="http://schemas.microsoft.com/office/drawing/2014/main" val="3074050943"/>
                    </a:ext>
                  </a:extLst>
                </a:gridCol>
                <a:gridCol w="3044541">
                  <a:extLst>
                    <a:ext uri="{9D8B030D-6E8A-4147-A177-3AD203B41FA5}">
                      <a16:colId xmlns:a16="http://schemas.microsoft.com/office/drawing/2014/main" val="4292584133"/>
                    </a:ext>
                  </a:extLst>
                </a:gridCol>
                <a:gridCol w="1908505">
                  <a:extLst>
                    <a:ext uri="{9D8B030D-6E8A-4147-A177-3AD203B41FA5}">
                      <a16:colId xmlns:a16="http://schemas.microsoft.com/office/drawing/2014/main" val="142581852"/>
                    </a:ext>
                  </a:extLst>
                </a:gridCol>
              </a:tblGrid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编号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项目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数量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238889"/>
                  </a:ext>
                </a:extLst>
              </a:tr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工单数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289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65494"/>
                  </a:ext>
                </a:extLst>
              </a:tr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产品总数量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275729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90615"/>
                  </a:ext>
                </a:extLst>
              </a:tr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无数据产品数量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14392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46875"/>
                  </a:ext>
                </a:extLst>
              </a:tr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数据不完整数量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117376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97229"/>
                  </a:ext>
                </a:extLst>
              </a:tr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完整产品数量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142075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0937139"/>
                  </a:ext>
                </a:extLst>
              </a:tr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带厂外码数量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253305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177662"/>
                  </a:ext>
                </a:extLst>
              </a:tr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异常产品数量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8143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280284"/>
                  </a:ext>
                </a:extLst>
              </a:tr>
              <a:tr h="5173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HID</a:t>
                      </a:r>
                      <a:r>
                        <a:rPr lang="zh-CN" altLang="en-US" sz="2000" u="none" strike="noStrike">
                          <a:effectLst/>
                        </a:rPr>
                        <a:t>维修数量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1848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245288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7C65C80-0574-4C07-9E74-FFC3CFF20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18557"/>
              </p:ext>
            </p:extLst>
          </p:nvPr>
        </p:nvGraphicFramePr>
        <p:xfrm>
          <a:off x="7036659" y="1962255"/>
          <a:ext cx="4308387" cy="2586507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681443">
                  <a:extLst>
                    <a:ext uri="{9D8B030D-6E8A-4147-A177-3AD203B41FA5}">
                      <a16:colId xmlns:a16="http://schemas.microsoft.com/office/drawing/2014/main" val="2493765291"/>
                    </a:ext>
                  </a:extLst>
                </a:gridCol>
                <a:gridCol w="1626944">
                  <a:extLst>
                    <a:ext uri="{9D8B030D-6E8A-4147-A177-3AD203B41FA5}">
                      <a16:colId xmlns:a16="http://schemas.microsoft.com/office/drawing/2014/main" val="672322629"/>
                    </a:ext>
                  </a:extLst>
                </a:gridCol>
              </a:tblGrid>
              <a:tr h="47841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指标项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指标值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44049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产品数据覆盖率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94.78%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207405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产品直通率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48.57%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2889053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产品不良率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3.12%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284026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产品维修率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0.71%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913611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产品完成率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51.53%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018779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F752A65-4972-49BD-A66D-205B1EACEBAE}"/>
              </a:ext>
            </a:extLst>
          </p:cNvPr>
          <p:cNvSpPr txBox="1"/>
          <p:nvPr/>
        </p:nvSpPr>
        <p:spPr>
          <a:xfrm>
            <a:off x="6799766" y="5252999"/>
            <a:ext cx="478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注：系统在本年</a:t>
            </a:r>
            <a:r>
              <a:rPr lang="en-US" altLang="zh-CN" sz="1400" dirty="0"/>
              <a:t>4</a:t>
            </a:r>
            <a:r>
              <a:rPr lang="zh-CN" altLang="en-US" sz="1400" dirty="0"/>
              <a:t>月份正式测试运行，因此</a:t>
            </a:r>
            <a:r>
              <a:rPr lang="en-US" altLang="zh-CN" sz="1400" dirty="0"/>
              <a:t>1</a:t>
            </a:r>
            <a:r>
              <a:rPr lang="zh-CN" altLang="en-US" sz="1400" dirty="0"/>
              <a:t>月到</a:t>
            </a:r>
            <a:r>
              <a:rPr lang="en-US" altLang="zh-CN" sz="1400" dirty="0"/>
              <a:t>4</a:t>
            </a:r>
            <a:r>
              <a:rPr lang="zh-CN" altLang="en-US" sz="1400" dirty="0"/>
              <a:t>月数据不够完整，可能存在部分丢失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115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二、工单分布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6B609BC-A3B2-4FF8-9114-A380ECB1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41494"/>
              </p:ext>
            </p:extLst>
          </p:nvPr>
        </p:nvGraphicFramePr>
        <p:xfrm>
          <a:off x="1828800" y="736284"/>
          <a:ext cx="85344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41298928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191932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038902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950566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31627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312414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607426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505511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41055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6563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3575465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项目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25470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工单数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0112788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C4555B0-786B-41CA-A149-A056F82DC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946659"/>
              </p:ext>
            </p:extLst>
          </p:nvPr>
        </p:nvGraphicFramePr>
        <p:xfrm>
          <a:off x="1828799" y="1098234"/>
          <a:ext cx="8534399" cy="502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三、产品总数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C32ACA-FC77-4641-A118-6EBCD59A1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52157"/>
              </p:ext>
            </p:extLst>
          </p:nvPr>
        </p:nvGraphicFramePr>
        <p:xfrm>
          <a:off x="1829594" y="734798"/>
          <a:ext cx="85344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85477773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530498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08617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45756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31553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588896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386976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165128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013610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65519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6071734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项目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1705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产品总数量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275729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16520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51816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62301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48190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34615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44302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17985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48438"/>
                  </a:ext>
                </a:extLst>
              </a:tr>
            </a:tbl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72483F8-FFD0-4317-A747-207196098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683627"/>
              </p:ext>
            </p:extLst>
          </p:nvPr>
        </p:nvGraphicFramePr>
        <p:xfrm>
          <a:off x="1829594" y="1096748"/>
          <a:ext cx="8534400" cy="5026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2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四、无数据产品数量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F1C8E9-865F-4729-AE2F-5CE4798A4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53487"/>
              </p:ext>
            </p:extLst>
          </p:nvPr>
        </p:nvGraphicFramePr>
        <p:xfrm>
          <a:off x="2724944" y="734798"/>
          <a:ext cx="67437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2585885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672683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047892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84543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606348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247407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759679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230367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25974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554044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数量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99439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14392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2814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97832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83861EC-84BA-4C8F-B037-CBC81A7BD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071863"/>
              </p:ext>
            </p:extLst>
          </p:nvPr>
        </p:nvGraphicFramePr>
        <p:xfrm>
          <a:off x="2724944" y="1096749"/>
          <a:ext cx="6743700" cy="489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8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五、数据不完整数量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C0918D-4B44-4204-9F9F-D4B11BAEF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23667"/>
              </p:ext>
            </p:extLst>
          </p:nvPr>
        </p:nvGraphicFramePr>
        <p:xfrm>
          <a:off x="1829594" y="667686"/>
          <a:ext cx="85344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81684508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77243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60073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0766728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556888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700536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419190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573224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486558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276645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2826509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项目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515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数据不完整数量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117376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14082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21770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29868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9833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6812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6776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415353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0942F9F-C2D1-43EA-AA0A-C8C654BCD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208102"/>
              </p:ext>
            </p:extLst>
          </p:nvPr>
        </p:nvGraphicFramePr>
        <p:xfrm>
          <a:off x="1829594" y="1029636"/>
          <a:ext cx="8534400" cy="4918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00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09892" y="182347"/>
            <a:ext cx="6573807" cy="552451"/>
          </a:xfrm>
        </p:spPr>
        <p:txBody>
          <a:bodyPr/>
          <a:lstStyle/>
          <a:p>
            <a:r>
              <a:rPr kumimoji="1" lang="zh-CN" altLang="en-US" dirty="0"/>
              <a:t>六、完整产品数量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90CA420-E085-43FE-877A-71BA8429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25160"/>
              </p:ext>
            </p:extLst>
          </p:nvPr>
        </p:nvGraphicFramePr>
        <p:xfrm>
          <a:off x="1828800" y="734798"/>
          <a:ext cx="85344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39160699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64820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0239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096687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158877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887982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473834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140899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920560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476010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452548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项目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34855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完整产品数量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142075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25358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29741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17818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22420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36643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9903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024351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DFFE2B0-8566-426C-9DBA-FC4DF6146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928712"/>
              </p:ext>
            </p:extLst>
          </p:nvPr>
        </p:nvGraphicFramePr>
        <p:xfrm>
          <a:off x="1828800" y="1096748"/>
          <a:ext cx="8534400" cy="4909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11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09892" y="182347"/>
            <a:ext cx="6573807" cy="552451"/>
          </a:xfrm>
        </p:spPr>
        <p:txBody>
          <a:bodyPr/>
          <a:lstStyle/>
          <a:p>
            <a:r>
              <a:rPr kumimoji="1" lang="zh-CN" altLang="en-US" dirty="0"/>
              <a:t>七、带产外码数量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520409-A958-4B82-856D-116ED293A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30241"/>
              </p:ext>
            </p:extLst>
          </p:nvPr>
        </p:nvGraphicFramePr>
        <p:xfrm>
          <a:off x="1828800" y="734798"/>
          <a:ext cx="85344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5786391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135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883990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58049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168610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44688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405039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6260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2983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724946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3103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项目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0719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带厂外码数量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253305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14790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44144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56793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47315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33223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43015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14025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921842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3D4124CA-B482-41A9-B83E-CB255FC05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712433"/>
              </p:ext>
            </p:extLst>
          </p:nvPr>
        </p:nvGraphicFramePr>
        <p:xfrm>
          <a:off x="1828800" y="1096748"/>
          <a:ext cx="8534400" cy="493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79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八、异常产品数量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702C40-B8D5-451A-BD48-2C272027C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86779"/>
              </p:ext>
            </p:extLst>
          </p:nvPr>
        </p:nvGraphicFramePr>
        <p:xfrm>
          <a:off x="1828800" y="734798"/>
          <a:ext cx="85344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77574693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254188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819909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268748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402444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46745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051315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04998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208891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930778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590792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项目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一月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二月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五月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六月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七月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八月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九月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3709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异常产品数量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512334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1D78332-6F82-4675-8735-3611CD78D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59160"/>
              </p:ext>
            </p:extLst>
          </p:nvPr>
        </p:nvGraphicFramePr>
        <p:xfrm>
          <a:off x="1828799" y="1096748"/>
          <a:ext cx="8534399" cy="487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50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_1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模板页面_2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模板页面_3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PLUS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缤纷糖果色面积图表</Template>
  <TotalTime>199</TotalTime>
  <Words>597</Words>
  <Application>Microsoft Office PowerPoint</Application>
  <PresentationFormat>自定义</PresentationFormat>
  <Paragraphs>372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Arial</vt:lpstr>
      <vt:lpstr>Century Gothic</vt:lpstr>
      <vt:lpstr>Segoe UI Light</vt:lpstr>
      <vt:lpstr>模板页面_1</vt:lpstr>
      <vt:lpstr>模板页面_2</vt:lpstr>
      <vt:lpstr>模板页面_3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17</cp:revision>
  <dcterms:created xsi:type="dcterms:W3CDTF">2019-10-14T06:09:05Z</dcterms:created>
  <dcterms:modified xsi:type="dcterms:W3CDTF">2019-10-15T05:58:24Z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