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96" r:id="rId2"/>
    <p:sldId id="257" r:id="rId3"/>
    <p:sldId id="29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8" r:id="rId19"/>
    <p:sldId id="273" r:id="rId20"/>
    <p:sldId id="274" r:id="rId21"/>
    <p:sldId id="275" r:id="rId22"/>
    <p:sldId id="276" r:id="rId23"/>
    <p:sldId id="277" r:id="rId24"/>
    <p:sldId id="301" r:id="rId25"/>
    <p:sldId id="278" r:id="rId26"/>
    <p:sldId id="279" r:id="rId27"/>
    <p:sldId id="29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0" r:id="rId38"/>
    <p:sldId id="291" r:id="rId39"/>
    <p:sldId id="292" r:id="rId40"/>
    <p:sldId id="293" r:id="rId41"/>
    <p:sldId id="294" r:id="rId42"/>
    <p:sldId id="300" r:id="rId4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A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434" autoAdjust="0"/>
  </p:normalViewPr>
  <p:slideViewPr>
    <p:cSldViewPr>
      <p:cViewPr varScale="1">
        <p:scale>
          <a:sx n="101" d="100"/>
          <a:sy n="101" d="100"/>
        </p:scale>
        <p:origin x="30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6827CED-73A5-41DB-ADDF-5C52CB945849}" type="datetimeFigureOut">
              <a:rPr lang="en-US"/>
              <a:pPr>
                <a:defRPr/>
              </a:pPr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86EFD79-5493-4129-A832-C16B607AA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1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87C64F-E5E2-4403-9941-590A751AE9C6}" type="datetimeFigureOut">
              <a:rPr lang="en-US"/>
              <a:pPr>
                <a:defRPr/>
              </a:pPr>
              <a:t>5/29/2018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F03E531-A775-4177-9C1C-40E5E21C9B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45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It might be useful to really stress that production must precede consumption, that producers are not “our enemies.”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F67003-94D9-4D6E-8028-70A22AB6C83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23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The bulk of the remainder of this chapter is concerned about costs of production.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We know that the ATC has a minimum point. That’s where the production manager would like to be.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The other decision makers in the firm have different ideas.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The owner will prevail and will try to maximize profit.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C68693-F5DF-4ED8-BDA6-2F5B23233E7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16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As MPP falls, the added output per added worker decreases. Assume each worker costs the same to hire.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Then as MPP falls, MC (the added cost to produce more output) rises. 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The reverse is true at the start-up: MPP rises and MC falls.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B5DD97-C5F7-4E5B-BD95-6BD60EB85E1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98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Summarizes the previous slide.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842D92-D0C8-461D-97F4-2A1405DABD1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41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This formally defines MC.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3D1DDE-B121-447B-93C5-B689EF34AA2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56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FC are the costs of the fixed input (capital). VC are the costs of the variable input (raw materials, labor). They add up to total costs.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693EE6-8E9B-48E4-AB19-EF750D92C71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7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Emphasize that FC stay the same no matter what the output level is, including zero output.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C20A3D-20C0-467D-9195-53092949B92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95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If nothing is produced, no raw materials or labor are needed, so VC = 0 when output = 0.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VC rise fast during start-up (when MPP is rising). VC rise more slowly during the middle or production range.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VC again rise fast as maximum capacity to produce is approached (MPP goes negative).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08356-3295-4E15-A2DB-6687EBB4581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26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Cost per unit produced is the preferred measure for the production manager. For each level of q, divide q into FC, VC, and TC to get the variables on the slide.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It would not be difficult to create an in-class exercise requiring students to actually do this.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FEF657-55E7-4D51-8DF1-AAFD50529FE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55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Discuss the general shapes of the three curves. AFC continuously decreases with increasing q.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AVC falls at low output, hits a minimum, then rises as q increases.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ATC is the sum of AFC and AVC. So it falls at low levels of q as q increases, hits its minimum, then rises along with AVC at higher levels of q.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At low levels of q, ATC is dominated by AFC. At high levels of q, ATC is dominated by AVC.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BB854B-E605-4B9D-B281-A580EB6C6D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36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Summarizes the previous slide.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F66A17-DE46-4031-8493-CBADCB06FEA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It might be wise to move a bit more slowly through this chapter.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Cost curves are boring, and most students have little experience to draw upon in business.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8825A5-BCFD-48A4-B864-7C42AF6D017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79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This point is the production manager’s dream: to produce at minimum average cost.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It is also the economist’s dream, since at this point production occurs at the minimum consumption of resources (i.e., efficiently).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FEF237-C7EA-4F10-B3DB-A27A70CC1DE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48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Time to drive the MC curve through the ATC curve at its minimum point.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You could use GPA as an example of the MC - ATC relationship. 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If you have a B average (equivalent to ATC), and you make a C in the next class (equivalent to MC below ATC), your GPA goes down.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If you have a B average (equivalent to ATC), and you make an A in the next class (equivalent to MC above ATC), your GPA goes up.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8EA1B0-1625-4B90-AA96-A49AE0156F1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40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Here is a stylized picture of the cost curves.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MC shoots up through the minimum points of both the AVC and the ATC curves.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AFC has no minimum point. It has no direct relationship with MC.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AFC is asymptotic to both the </a:t>
            </a:r>
            <a:r>
              <a:rPr lang="en-US" i="0" dirty="0"/>
              <a:t>x</a:t>
            </a:r>
            <a:r>
              <a:rPr lang="en-US" dirty="0"/>
              <a:t>- and </a:t>
            </a:r>
            <a:r>
              <a:rPr lang="en-US" i="0" dirty="0"/>
              <a:t>y</a:t>
            </a:r>
            <a:r>
              <a:rPr lang="en-US" dirty="0"/>
              <a:t>-axes.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6DF327-F2F2-495C-980E-BB24A5C6AC9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38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We switch now from the concern of the production manager to the concern of the owners.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Economists also look to this concept when considering costs. Economists want to include all resources consumed in production, implicit and explicit.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The owners also want to do this. 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In particular, the implicit costs are for resources that the owners usually input into the production. </a:t>
            </a: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16E2C7-A9BD-4B06-B7AD-25A93CDD778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40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We switch now from the concern of the production manager to the concern of the owners.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Economists also look to this concept when considering costs. Economists want to include all resources consumed in production, implicit and explicit.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The owners also want to do this. 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In particular, the implicit costs are for resources that the owners usually input into the production. </a:t>
            </a: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16E2C7-A9BD-4B06-B7AD-25A93CDD778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37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Since the owners contribute the resources that generate implicit costs and there might be no paper trail accounting for them, only the owners can evaluate them.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They do this by recognizing their opportunity cost.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894A6A-C56A-4631-975F-83E4F4C0992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96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The owners decide whether to acquire fixed assets in a start-up or an expansion.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Also the owners decide whether to close and dispose of fixed assets.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Thus in the long run, all costs become variable as fixed costs can be increased or decreased.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D8D066-5B47-47F9-B07D-C8DDDD5E74B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57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Here are three plants, of different sizes. As size grows, the AVC drops. 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Sculpting the three plants for outputs that don’t overlap gives us a look at long-run ATC.</a:t>
            </a: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ABCCA2-7AE4-4FB3-A9FA-50AE7C95162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820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Now expand the possibilities of plant size, and the long-run ATC curve smoothes out.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Its MC curve intersects the long-run ATC at its minimum point.</a:t>
            </a: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D84566-BB4A-4E70-8186-DBCA28CD88B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88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Costs fall as size increases due to economies of scale.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In many cases, efficiencies can be obtained in a larger facility than in a smaller one.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Each type of production tends to have its “ideal size” where economies of scale have been achieved.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Each was probably found by trial and error. This is the reason why many retail outlets are the same size, many supermarkets are the same size, etc.</a:t>
            </a: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F7C573-A433-4FAD-BCA9-4701BD1349B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5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This exercise is simple but gets the productivity point across.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86AB4A-CC4D-448F-A061-C3B31DAA5BF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032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If a plant is built that is larger than the ideal size, costs rise.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There are many examples of diseconomies of scale in government bureaucracies.</a:t>
            </a: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71D32A-3ECF-4769-B32E-8EE38BDC751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060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“We are exporting American jobs overseas when we buy foreign goods.”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All firms, U.S. and foreign, are seeking ways to lower costs. 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Some do silly things like moving production to places where wages are low but worker productivity is also low. 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“You get what you pay for.”</a:t>
            </a: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FB414F-7461-49DA-ADF1-60F5EC9E85A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516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Productivity gains come from advances in physical capital and human capital.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The United</a:t>
            </a:r>
            <a:r>
              <a:rPr lang="en-US" baseline="0" dirty="0"/>
              <a:t> States</a:t>
            </a:r>
            <a:r>
              <a:rPr lang="en-US" dirty="0"/>
              <a:t> is a world leader in doing this.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BBAE6D-9DFB-4D5C-8A47-7C2777ED97A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554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The world will become even more competitive as other countries improve productivity. However, low-wage countries with improved productivity also have rising wages.</a:t>
            </a: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494457-D318-4D37-A4AA-73603398A96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566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Here begins the summary of the chapter.</a:t>
            </a: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DCB381-8705-4D90-95C9-289C41EED80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7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Right away, we introduce the decisions a firm has to make: What mix of resources will I use? How much of each?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What happens if I increase one resource but not the other?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C3A17E-B889-4D83-9142-9A661601624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7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In the short run, we will keep capital fixed and vary labor.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It will be a long-run decision to increase or decrease capital.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277A87-121D-454C-A81F-7BE95ED7E73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0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Point out diminishing marginal returns setting in as more workers are added to the fixed amount of capital.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683E7F-9A19-48BC-8EC2-B40EF2E776B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10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It might be useful to point out the parallel between MPP and MU.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“Anytime you put a variable amount of something into a fixed-size facility, diminishing returns occur.”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Pizza into a fixed-size stomach; workers into a fixed-size workplace.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F682D9-DA94-4EAF-9681-D46F534D198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18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At the third worker, MPP stops increasing and will decrease with added workers. 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Total output continues to increase, but at a decreasing rate, as shown by diminishing MPP.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F154FD-FC24-4C14-A735-2F1E018C3F6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61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This formalizes the definition.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Now might be the time to discuss when MPP goes negative and total output (utility) begins to decrease.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Too many workers get in each other’s way and retard production.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Too many slices of pizza make the consumer feel sick.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3B5B7C-FAA0-4735-B9CB-A05FFB044A6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4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5AD917B5-721D-418A-A2CF-B31259CF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18172B21-BBDB-4D3D-931A-7BF5561AE83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705600"/>
            <a:ext cx="9144000" cy="1524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66800" y="2130425"/>
            <a:ext cx="7391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A1A37D6-F027-4046-A328-4714F27E79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376355-3B88-455B-9FC6-5CB5D4FD5815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8C461DF-1EA9-4BE2-B528-4FFE9A81AD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BA36D4E-2B50-4578-902A-7A8F688926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B7818-7B6B-424C-B919-FAB2C5F8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1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64D312-EE93-4D45-8DD3-86F0D82F16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CB66B2-B926-47F7-B39D-82C6EE73CE8D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FADED0-34B0-47E9-9729-F0A93CAAB6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B6C2B4-9346-46DC-AE84-B3B7CEFA31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B7818-7B6B-424C-B919-FAB2C5F8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0"/>
            <a:ext cx="20193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0"/>
            <a:ext cx="5905500" cy="61261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34AC24-5247-4A83-9FF1-7E86A9B57B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C58C30-A301-49EF-BC33-9B15367BF5CF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391459-B0A1-4A4C-A8EB-6A88B70678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A64E9-6C89-4706-BC8E-C6320E8050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B7818-7B6B-424C-B919-FAB2C5F8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54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2642616"/>
            <a:ext cx="9144000" cy="3986784"/>
            <a:chOff x="0" y="2176938"/>
            <a:chExt cx="12192000" cy="3827622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2451258"/>
              <a:ext cx="12192000" cy="3553302"/>
            </a:xfrm>
            <a:prstGeom prst="rect">
              <a:avLst/>
            </a:prstGeom>
            <a:solidFill>
              <a:srgbClr val="F6EBD6"/>
            </a:solidFill>
            <a:ln>
              <a:solidFill>
                <a:srgbClr val="F6E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426720" y="2420778"/>
              <a:ext cx="4937760" cy="3732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538480" y="2176938"/>
              <a:ext cx="4714240" cy="5486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pc="100" baseline="0" dirty="0">
                  <a:latin typeface="Century Gothic" panose="020B0502020202020204" pitchFamily="34" charset="0"/>
                </a:rPr>
                <a:t>LEARNING OBJECTIVES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040" y="594044"/>
            <a:ext cx="5836920" cy="870822"/>
          </a:xfrm>
        </p:spPr>
        <p:txBody>
          <a:bodyPr anchor="t">
            <a:noAutofit/>
          </a:bodyPr>
          <a:lstStyle>
            <a:lvl1pPr algn="l">
              <a:defRPr sz="6000" kern="1200" spc="-151" baseline="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Title: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20040" y="1492648"/>
            <a:ext cx="5836920" cy="613171"/>
          </a:xfrm>
        </p:spPr>
        <p:txBody>
          <a:bodyPr>
            <a:noAutofit/>
          </a:bodyPr>
          <a:lstStyle>
            <a:lvl1pPr marL="0" indent="0">
              <a:buNone/>
              <a:defRPr sz="3600" spc="-150" baseline="0">
                <a:solidFill>
                  <a:schemeClr val="accent5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sz="3600" kern="1200" spc="-151" baseline="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Subtitle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209040" y="3606800"/>
            <a:ext cx="7711758" cy="2672080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>
              <a:buNone/>
              <a:defRPr/>
            </a:lvl2pPr>
          </a:lstStyle>
          <a:p>
            <a:pPr marL="0" indent="0"/>
            <a:r>
              <a:rPr lang="en-US" sz="2000" dirty="0">
                <a:latin typeface="Arial" panose="020B0604020202020204" pitchFamily="34" charset="0"/>
              </a:rPr>
              <a:t>LO</a:t>
            </a:r>
          </a:p>
          <a:p>
            <a:pPr marL="0" indent="0"/>
            <a:r>
              <a:rPr lang="en-US" sz="2000" dirty="0">
                <a:latin typeface="Arial" panose="020B0604020202020204" pitchFamily="34" charset="0"/>
              </a:rPr>
              <a:t>LO</a:t>
            </a:r>
          </a:p>
          <a:p>
            <a:pPr marL="0" indent="0"/>
            <a:r>
              <a:rPr lang="en-US" sz="2000" dirty="0">
                <a:latin typeface="Arial" panose="020B0604020202020204" pitchFamily="34" charset="0"/>
              </a:rPr>
              <a:t>LO</a:t>
            </a:r>
          </a:p>
          <a:p>
            <a:pPr marL="0" indent="0"/>
            <a:r>
              <a:rPr lang="en-US" sz="2000" dirty="0">
                <a:latin typeface="Arial" panose="020B0604020202020204" pitchFamily="34" charset="0"/>
              </a:rPr>
              <a:t>LO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1" y="3606800"/>
            <a:ext cx="888999" cy="2672080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sz="20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LO1-1</a:t>
            </a:r>
          </a:p>
          <a:p>
            <a:r>
              <a:rPr lang="en-US" sz="20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LO1-2   </a:t>
            </a:r>
          </a:p>
          <a:p>
            <a:pPr marL="0" indent="0"/>
            <a:r>
              <a:rPr lang="en-US" sz="20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LO1-3  </a:t>
            </a:r>
          </a:p>
          <a:p>
            <a:pPr marL="0" indent="0"/>
            <a:r>
              <a:rPr lang="en-US" sz="20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LO1-4  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1760" y="121920"/>
            <a:ext cx="2459038" cy="245872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0" spc="-800" baseline="0">
                <a:solidFill>
                  <a:schemeClr val="accent1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330200" y="3200400"/>
            <a:ext cx="6283960" cy="396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354" indent="-91435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7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</a:rPr>
              <a:t>After learning</a:t>
            </a:r>
            <a:r>
              <a:rPr lang="en-US" baseline="0" dirty="0">
                <a:latin typeface="Arial" panose="020B0604020202020204" pitchFamily="34" charset="0"/>
              </a:rPr>
              <a:t> about </a:t>
            </a:r>
            <a:r>
              <a:rPr lang="en-US" dirty="0">
                <a:latin typeface="Arial" panose="020B0604020202020204" pitchFamily="34" charset="0"/>
              </a:rPr>
              <a:t>this chapter, you should know</a:t>
            </a:r>
          </a:p>
        </p:txBody>
      </p:sp>
      <p:sp>
        <p:nvSpPr>
          <p:cNvPr id="18" name="Subtitle 2"/>
          <p:cNvSpPr txBox="1">
            <a:spLocks/>
          </p:cNvSpPr>
          <p:nvPr userDrawn="1"/>
        </p:nvSpPr>
        <p:spPr>
          <a:xfrm>
            <a:off x="6802120" y="309564"/>
            <a:ext cx="1864360" cy="396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354" indent="-91435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1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7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2400" i="0" spc="200" baseline="0" dirty="0">
                <a:solidFill>
                  <a:schemeClr val="accent5"/>
                </a:solidFill>
                <a:latin typeface="Century Gothic" panose="020B0502020202020204" pitchFamily="34" charset="0"/>
              </a:rPr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94456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EDC087-0C43-4C20-8D1F-C1D9CC8146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A8B58D-F19C-4BC0-BF3E-B44E108C2591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2724E6-6ECF-4918-AB88-5D600C9DCC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8221AC-042A-4D91-9120-8761A5B433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684620-0C45-4239-A4BE-21A56E8C4C08}"/>
              </a:ext>
            </a:extLst>
          </p:cNvPr>
          <p:cNvSpPr/>
          <p:nvPr userDrawn="1"/>
        </p:nvSpPr>
        <p:spPr>
          <a:xfrm>
            <a:off x="0" y="6614160"/>
            <a:ext cx="9144000" cy="32004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2BD2D-39CD-472F-AA1E-CEC5EE88F094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078876-D164-4690-BAFD-FB4524EA9F3F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5B17BF-21B7-412B-9C37-0BA7F89B1A2C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BB8C63-5187-4172-BF0A-92B164CBD966}"/>
              </a:ext>
            </a:extLst>
          </p:cNvPr>
          <p:cNvSpPr/>
          <p:nvPr userDrawn="1"/>
        </p:nvSpPr>
        <p:spPr>
          <a:xfrm>
            <a:off x="132756" y="6510178"/>
            <a:ext cx="88784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i="0" kern="120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©2019 McGraw-Hill</a:t>
            </a:r>
            <a:r>
              <a:rPr lang="en-US" sz="900" b="1" i="0" kern="1200" baseline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Education. All rights reserved. No reproduction or distribution without the prior written consent of McGraw-Hill Education.</a:t>
            </a:r>
            <a:endParaRPr lang="en-US" sz="900" i="1" kern="1200" dirty="0">
              <a:solidFill>
                <a:schemeClr val="bg2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0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7B1389-E22D-44CF-8109-F9BDD4A369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B0A4FC-9B3B-4923-B384-DD95B2F5FC18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8D5D4-4D5B-4FB3-98E8-1B86246B79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EAA653-E498-4BAC-A376-F9BC4EE77F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B7818-7B6B-424C-B919-FAB2C5F8D6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600200"/>
            <a:ext cx="3695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695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B3046A-C876-44DE-BF0E-7964D6D076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79DF25-8DB6-4C5B-891A-7C5D9B343B4F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30B6E88-AF71-4049-9A6A-30F9F9CC8D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EBEA008-50CC-4365-8EE6-C87ED0C53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774C1-621A-4B8B-BE9E-912FFEC580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7C28E-A9DB-45BC-8279-87EDB525673D}"/>
              </a:ext>
            </a:extLst>
          </p:cNvPr>
          <p:cNvSpPr/>
          <p:nvPr userDrawn="1"/>
        </p:nvSpPr>
        <p:spPr>
          <a:xfrm>
            <a:off x="0" y="6431914"/>
            <a:ext cx="9144000" cy="41148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7BFDC4-C7BB-4F33-9246-BDC904B9C4DF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D1F8D1-5BED-4418-A1BA-1DE77C51008F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26BE6-0872-4DBE-BA97-CFB5CA8714A4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0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65CBF8F-B0B8-4567-A168-79A085B3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60C79-C36C-4C58-9E2E-50990402966A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A7D2493-273A-40AF-AFE6-C8BED9082E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47B3723-7741-4E4F-8128-8894C4E7A0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774C1-621A-4B8B-BE9E-912FFEC580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06CAF3-C969-4623-8C20-0EA56E9DF0C4}"/>
              </a:ext>
            </a:extLst>
          </p:cNvPr>
          <p:cNvSpPr/>
          <p:nvPr userDrawn="1"/>
        </p:nvSpPr>
        <p:spPr>
          <a:xfrm>
            <a:off x="0" y="6431914"/>
            <a:ext cx="9144000" cy="41148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9B9BD4-A950-4D11-B642-6272218A5DB1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D0B6F7-FEC5-46C1-B6E8-F90266FFD316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84CED0-E696-4666-B397-70E6E7D1F4DF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4E8DB75-52CD-4BE8-948B-3EB944CA4B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99F0C-D139-4625-A195-6BE9D79E4CB0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5DB604-D864-4BE5-AB0E-0F1C50640E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CDD885-4051-4768-A0AB-83DF6EEA30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774C1-621A-4B8B-BE9E-912FFEC580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67A92-2457-4959-9B12-4983B7ED326C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FE81B2-460F-4B61-8566-A1CDCA11B281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8D5CBA-3834-4AD4-A045-2AA51B804299}"/>
              </a:ext>
            </a:extLst>
          </p:cNvPr>
          <p:cNvSpPr/>
          <p:nvPr userDrawn="1"/>
        </p:nvSpPr>
        <p:spPr>
          <a:xfrm>
            <a:off x="0" y="6431914"/>
            <a:ext cx="9144000" cy="41148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CE63AA-BE51-437A-9D61-D117AE048792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0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72FA708-5B37-46FC-9C08-3D582CAFE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DF5CB7-AB2A-4A16-9074-5D1E903F5E34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558D16B-3982-4086-B2D1-4887236D74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38D790-8F45-4391-8DBB-714C6CE673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774C1-621A-4B8B-BE9E-912FFEC580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D2C651-F61A-4A11-9DD1-DF6D83E47286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E53E7-4075-4328-9092-1A9A1FE55D44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24272-B073-49B8-B171-D67EF9330BD7}"/>
              </a:ext>
            </a:extLst>
          </p:cNvPr>
          <p:cNvSpPr/>
          <p:nvPr userDrawn="1"/>
        </p:nvSpPr>
        <p:spPr>
          <a:xfrm>
            <a:off x="0" y="6431914"/>
            <a:ext cx="9144000" cy="41148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1B6084-CBB0-4FF5-BA0F-918DE6758904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F25288-A578-4A48-A818-16444707D4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673C37-515F-4C50-8841-2B9D7E708551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4613623-E4B0-49E8-955C-9DDDB0D0B1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73D54BB-082B-4976-9F51-7CAF6C0B54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774C1-621A-4B8B-BE9E-912FFEC580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CF9FF1-88A7-4A91-81CC-D1883E260B44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71E2A9-6338-40E8-9050-3E62505903FA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9404A-C75F-4F6C-86FC-F28CE2F80B58}"/>
              </a:ext>
            </a:extLst>
          </p:cNvPr>
          <p:cNvSpPr/>
          <p:nvPr userDrawn="1"/>
        </p:nvSpPr>
        <p:spPr>
          <a:xfrm>
            <a:off x="0" y="6431914"/>
            <a:ext cx="9144000" cy="41148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63363-B73A-4635-BC8C-CACA657D36E8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2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2B10516-B4F0-435E-9D46-F3ECE6D827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4F28B7-4A57-47B3-B24F-364782AE9FF5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743AB32-8C5A-4C32-991A-F1829A8B10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AAD3E4A-9554-426B-B629-088189171B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774C1-621A-4B8B-BE9E-912FFEC580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E17D73-8A34-4A5C-9C16-4A6DE70FAD5C}"/>
              </a:ext>
            </a:extLst>
          </p:cNvPr>
          <p:cNvSpPr/>
          <p:nvPr userDrawn="1"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9B1820-32D8-4908-AD2D-604B20E71E66}"/>
              </a:ext>
            </a:extLst>
          </p:cNvPr>
          <p:cNvSpPr/>
          <p:nvPr userDrawn="1"/>
        </p:nvSpPr>
        <p:spPr>
          <a:xfrm>
            <a:off x="0" y="-1"/>
            <a:ext cx="9144000" cy="9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8B431-A181-4AC6-B747-F48915190E99}"/>
              </a:ext>
            </a:extLst>
          </p:cNvPr>
          <p:cNvSpPr/>
          <p:nvPr userDrawn="1"/>
        </p:nvSpPr>
        <p:spPr>
          <a:xfrm>
            <a:off x="0" y="6431914"/>
            <a:ext cx="9144000" cy="411480"/>
          </a:xfrm>
          <a:prstGeom prst="rect">
            <a:avLst/>
          </a:prstGeom>
          <a:solidFill>
            <a:srgbClr val="F6EBD6"/>
          </a:solidFill>
          <a:ln>
            <a:solidFill>
              <a:srgbClr val="F6EB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82D0A0-AD53-40CF-A5EF-518308F8B821}"/>
              </a:ext>
            </a:extLst>
          </p:cNvPr>
          <p:cNvSpPr/>
          <p:nvPr userDrawn="1"/>
        </p:nvSpPr>
        <p:spPr>
          <a:xfrm>
            <a:off x="0" y="6711317"/>
            <a:ext cx="9144000" cy="137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3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17AC886-020D-460B-B32B-89FBB4FB12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00200"/>
            <a:ext cx="7543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7A1F026-6524-43CE-ABBE-A422BF111E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Arial" pitchFamily="34" charset="0"/>
              </a:defRPr>
            </a:lvl1pPr>
          </a:lstStyle>
          <a:p>
            <a:fld id="{F27FFDAF-B408-440C-A429-1DA79A8F17E4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BF3280FA-559B-4DBB-9D55-CE70FD3F83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1271E74-FDF9-4ED0-A23E-B350D25A87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7-</a:t>
            </a:r>
            <a:fld id="{82FB7818-7B6B-424C-B919-FAB2C5F8D6F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2F205D7-624F-4B6D-8936-FCBB1F368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1" name="Rectangle 7">
            <a:extLst>
              <a:ext uri="{FF2B5EF4-FFF2-40B4-BE49-F238E27FC236}">
                <a16:creationId xmlns:a16="http://schemas.microsoft.com/office/drawing/2014/main" id="{F3F93F16-CADE-4FB9-A3BE-006F7FC37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0"/>
            <a:ext cx="8077200" cy="1447800"/>
          </a:xfrm>
          <a:prstGeom prst="rect">
            <a:avLst/>
          </a:prstGeom>
          <a:solidFill>
            <a:srgbClr val="336699">
              <a:alpha val="5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1B3321C7-282E-4393-8829-976732BDA14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620256"/>
            <a:ext cx="9144000" cy="237744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CE644D-4089-41E7-B975-D783BD0B3A2E}"/>
              </a:ext>
            </a:extLst>
          </p:cNvPr>
          <p:cNvSpPr/>
          <p:nvPr userDrawn="1"/>
        </p:nvSpPr>
        <p:spPr>
          <a:xfrm>
            <a:off x="247250" y="6627168"/>
            <a:ext cx="872114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©2019 McGraw-Hill Education. All rights reserved. No reproduction</a:t>
            </a:r>
            <a:r>
              <a:rPr lang="en-US" sz="9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distribution without the prior written consent of McGraw-Hill Education.</a:t>
            </a:r>
            <a:endParaRPr lang="en-US" sz="9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88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sz="5400" dirty="0"/>
              <a:t>The Costs of Production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39858" y="3599759"/>
            <a:ext cx="8264284" cy="2672080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LO7-1</a:t>
            </a:r>
            <a:r>
              <a:rPr lang="en-US" b="1" dirty="0"/>
              <a:t> </a:t>
            </a:r>
            <a:r>
              <a:rPr lang="en-US" dirty="0"/>
              <a:t>What the production function represents.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LO7-2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dirty="0"/>
              <a:t>What the law of diminishing returns means.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LO7-3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dirty="0"/>
              <a:t>How the various measures of cost relate to each other.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LO7-4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How economic and accounting costs differ.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LO7-5</a:t>
            </a:r>
            <a:r>
              <a:rPr lang="en-US" b="1" dirty="0"/>
              <a:t> </a:t>
            </a:r>
            <a:r>
              <a:rPr lang="en-US" dirty="0"/>
              <a:t>What (dis)economies of scale are.</a:t>
            </a:r>
          </a:p>
          <a:p>
            <a:endParaRPr lang="en-US" b="1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764458" y="0"/>
            <a:ext cx="2379542" cy="2672080"/>
          </a:xfrm>
        </p:spPr>
        <p:txBody>
          <a:bodyPr/>
          <a:lstStyle/>
          <a:p>
            <a:r>
              <a:rPr lang="en-US" sz="21000" dirty="0">
                <a:solidFill>
                  <a:schemeClr val="accent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066800" y="120869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Diminishing Marginal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68670"/>
            <a:ext cx="7620000" cy="4557494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Law of diminishing returns: </a:t>
            </a:r>
            <a:r>
              <a:rPr lang="en-US" dirty="0"/>
              <a:t>the marginal physical product of a variable input declines as more of it is employed with a given quantity of other (fixed) inputs.</a:t>
            </a:r>
          </a:p>
          <a:p>
            <a:pPr lvl="1" eaLnBrk="1" hangingPunct="1"/>
            <a:r>
              <a:rPr lang="en-US" sz="3200" dirty="0"/>
              <a:t>Added output begins to decrease and ultimately goes negative as more and more workers are added with no increase in capital.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066800" y="15766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Resource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014" y="1676400"/>
            <a:ext cx="7543800" cy="4525963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The sales manager wants to maximize sales revenue.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The production manager wants to minimize production costs.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The business owner wants, instead, to maximize profit.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There is no reason to expect these three goals to occur at the same output.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2954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Resource Costs II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209800"/>
            <a:ext cx="7696200" cy="417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66799" y="12954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As MPP diminishes, it takes more variable input to make a product, so marginal costs (MC) rise.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1043152" y="31531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Resource Costs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152" y="1479332"/>
            <a:ext cx="7643648" cy="4646832"/>
          </a:xfrm>
        </p:spPr>
        <p:txBody>
          <a:bodyPr>
            <a:no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As MPP decreases with added workers, we continue to pay the added workers, but we get less added product with each added worker.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Therefore, the cost per added product increases as MPP declines.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Marginal cost (MC): </a:t>
            </a:r>
            <a:r>
              <a:rPr lang="en-US" dirty="0"/>
              <a:t>the increase in total cost associated with a one-unit increase in production.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Marginal Cost (MC)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895601"/>
            <a:ext cx="7696200" cy="3048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When MPP decreases, MC must increase, and vice versa.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For any production with fixed capital, the MC curve will fall at low levels of production but will rise sharply at higher levels when diminishing marginal returns set in.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1219200"/>
            <a:ext cx="66294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accent2"/>
                </a:solidFill>
              </a:rPr>
              <a:t>		          	      </a:t>
            </a:r>
            <a:r>
              <a:rPr lang="en-US" sz="2200" b="1" dirty="0">
                <a:solidFill>
                  <a:schemeClr val="accent2"/>
                </a:solidFill>
              </a:rPr>
              <a:t>Change in total cost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2"/>
                </a:solidFill>
              </a:rPr>
              <a:t> Marginal cost (MC) =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chemeClr val="accent2"/>
                </a:solidFill>
              </a:rPr>
              <a:t>                     		       Change in output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b="1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4572000" y="1905000"/>
            <a:ext cx="28956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051034" y="19050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Dollar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034" y="1676400"/>
            <a:ext cx="7848600" cy="4906963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Total cost (TC): </a:t>
            </a:r>
            <a:r>
              <a:rPr lang="en-US" sz="2800" dirty="0"/>
              <a:t>the market value of all resources used to produce a good or service.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Fixed cost (FC): </a:t>
            </a:r>
            <a:r>
              <a:rPr lang="en-US" sz="2800" dirty="0"/>
              <a:t>costs of production that don’t change when the rate of output is altered.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Variable cost (VC): </a:t>
            </a:r>
            <a:r>
              <a:rPr lang="en-US" sz="2800" dirty="0"/>
              <a:t>costs of production that change when the rate of output is altered.</a:t>
            </a:r>
          </a:p>
          <a:p>
            <a:pPr eaLnBrk="1" hangingPunct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7366" y="5181600"/>
            <a:ext cx="7543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2"/>
                </a:solidFill>
              </a:rPr>
              <a:t>  Total Costs  = Fixed costs + Variable costs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2"/>
                </a:solidFill>
              </a:rPr>
              <a:t>   TC     =    FC      +      VC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058917" y="7620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Fixed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310" y="1905000"/>
            <a:ext cx="7543800" cy="452596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Payments for the fixed inputs.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Includes the cost of basic plants and equipment.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Must be paid even if output is zero.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Do not increase as output increases.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Variable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959" y="1752600"/>
            <a:ext cx="7543800" cy="452596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Payments for the variable inputs.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Include the costs of labor and raw materials.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At zero output, these costs are zero.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As output increases, variable costs increase rapidly at first, then more slowly, and finally very fast as the firm approaches maximum capacity.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Dollar Costs II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2700" y="2502859"/>
            <a:ext cx="2522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TC = FC + VC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5173701"/>
            <a:ext cx="7466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FC exist at Q = 0 and stay the same at all levels of output.</a:t>
            </a:r>
          </a:p>
          <a:p>
            <a:r>
              <a:rPr lang="en-US" sz="2000" dirty="0"/>
              <a:t>VC start at 0 when Q = 0, increase rapidly to point B, then less so to point G. At point G, VC rise steeply.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40947"/>
            <a:ext cx="5295900" cy="406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Average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448" y="1752600"/>
            <a:ext cx="7543800" cy="4525963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Average total cost (ATC): </a:t>
            </a:r>
            <a:r>
              <a:rPr lang="en-US" dirty="0"/>
              <a:t>total cost divided by the quantity of output in a given time period.</a:t>
            </a:r>
          </a:p>
          <a:p>
            <a:pPr lvl="1">
              <a:defRPr/>
            </a:pPr>
            <a:r>
              <a:rPr lang="en-US" dirty="0"/>
              <a:t>ATC = TC / Q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Average fixed costs (AFC): </a:t>
            </a:r>
            <a:r>
              <a:rPr lang="en-US" dirty="0"/>
              <a:t>total fixed cost divided by the quantity of output in a given time period.</a:t>
            </a:r>
          </a:p>
          <a:p>
            <a:pPr lvl="1">
              <a:defRPr/>
            </a:pPr>
            <a:r>
              <a:rPr lang="en-US" dirty="0"/>
              <a:t>AFC = FC / Q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Average variable cost (AVC): </a:t>
            </a:r>
            <a:r>
              <a:rPr lang="en-US" dirty="0"/>
              <a:t>total variable cost divided by the quantity of output in a given time period.</a:t>
            </a:r>
          </a:p>
          <a:p>
            <a:pPr lvl="1">
              <a:defRPr/>
            </a:pPr>
            <a:r>
              <a:rPr lang="en-US" dirty="0"/>
              <a:t>AVC = VC / Q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066800" y="168166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The Costs of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467600" cy="452596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Before anyone can consume to satisfy wants and needs, goods and services must be produced.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Producers are profit-seeking, so they aim to produce a salable product at the lowest cost of resources used.</a:t>
            </a:r>
          </a:p>
          <a:p>
            <a:pPr eaLnBrk="1" hangingPunct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7-0</a:t>
            </a:r>
            <a:fld id="{D6AEC7BF-3734-4446-B59D-919843EE84E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Average Costs II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447801"/>
            <a:ext cx="6934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Characteristics of the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Cost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752600"/>
            <a:ext cx="7420303" cy="4754563"/>
          </a:xfrm>
        </p:spPr>
        <p:txBody>
          <a:bodyPr>
            <a:no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Falling AFC: </a:t>
            </a:r>
            <a:r>
              <a:rPr lang="en-US" sz="2800" dirty="0"/>
              <a:t>as output increases, AFC decreases rapidly.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U-shaped AVC: </a:t>
            </a:r>
            <a:r>
              <a:rPr lang="en-US" sz="2800" dirty="0"/>
              <a:t>AVC decreases at first, hits a minimum, and then rises as output increases (as a result of diminishing returns).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U-shaped ATC: </a:t>
            </a:r>
            <a:r>
              <a:rPr lang="en-US" sz="2800" dirty="0"/>
              <a:t>at low output, falling AFC dominates and ATC decreases. As output increases, rising AVC begins to dominate. ATC hits a minimum, then begins to rise.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Minimum Average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48600" cy="4717777"/>
          </a:xfrm>
        </p:spPr>
        <p:txBody>
          <a:bodyPr>
            <a:no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3000" dirty="0"/>
              <a:t>The output at which ATC switches from being dominated by AFC to being dominated by rising AVC is the point where average costs are minimal.</a:t>
            </a:r>
          </a:p>
          <a:p>
            <a:pPr lvl="1" eaLnBrk="1" hangingPunct="1"/>
            <a:r>
              <a:rPr lang="en-US" dirty="0"/>
              <a:t>At this output the firm can produce at the lowest cost per unit.</a:t>
            </a:r>
          </a:p>
          <a:p>
            <a:pPr lvl="1" eaLnBrk="1" hangingPunct="1"/>
            <a:r>
              <a:rPr lang="en-US" dirty="0"/>
              <a:t>And the firm minimizes the amount of resources being used.</a:t>
            </a:r>
          </a:p>
          <a:p>
            <a:pPr lvl="1" eaLnBrk="1" hangingPunct="1"/>
            <a:r>
              <a:rPr lang="en-US" dirty="0"/>
              <a:t>However, this is not necessarily the output where </a:t>
            </a:r>
            <a:r>
              <a:rPr lang="en-US" b="1" dirty="0">
                <a:solidFill>
                  <a:schemeClr val="accent2"/>
                </a:solidFill>
              </a:rPr>
              <a:t>profit</a:t>
            </a:r>
            <a:r>
              <a:rPr lang="en-US" dirty="0"/>
              <a:t> is maximized.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Marginal Cost (MC)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667000"/>
            <a:ext cx="7886700" cy="391669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/>
              <a:t>Diminishing returns in production cause MC to increase as output increases.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/>
              <a:t>After a brief drop in MC at low output, MC rises rapidly as output increases.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/>
              <a:t>As MC rises, it intersects ATC at its minimum point.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/>
              <a:t>ATC decreases when MC&lt;ATC.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/>
              <a:t>ATC increases when MC&gt;ATC.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400" y="1435430"/>
            <a:ext cx="64008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accent2"/>
                </a:solidFill>
              </a:rPr>
              <a:t>		       	 </a:t>
            </a:r>
            <a:r>
              <a:rPr lang="en-US" sz="2000" b="1" dirty="0">
                <a:solidFill>
                  <a:schemeClr val="accent2"/>
                </a:solidFill>
              </a:rPr>
              <a:t>Change in total cost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2"/>
                </a:solidFill>
              </a:rPr>
              <a:t>Marginal cost (MC) =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2"/>
                </a:solidFill>
              </a:rPr>
              <a:t>                   		  Change in output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572000" y="1905000"/>
            <a:ext cx="25146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447800"/>
          </a:xfrm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A Guide to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72248" cy="4876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Total costs are made up of fixed costs and variable costs: TC = FC + VC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An average cost is a cost divided by the quantity of output: ATC = TC/Q; AVC = VC/Q; AFC = FC/Q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Also, ATC = AFC + AVC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Marginal cost is the increase in total costs when an additional unit of output is produced.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MC = (change in total cost)/(change in output)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96" y="1582876"/>
            <a:ext cx="5912779" cy="466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1066800" y="135076"/>
            <a:ext cx="8077200" cy="1447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Summary of the Basic Cost Curves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3941867"/>
            <a:ext cx="259558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Note that</a:t>
            </a:r>
          </a:p>
          <a:p>
            <a:r>
              <a:rPr lang="en-US" sz="2200" dirty="0"/>
              <a:t>MC intersects</a:t>
            </a:r>
          </a:p>
          <a:p>
            <a:r>
              <a:rPr lang="en-US" sz="2200" dirty="0"/>
              <a:t>AVC at its</a:t>
            </a:r>
          </a:p>
          <a:p>
            <a:r>
              <a:rPr lang="en-US" sz="2200" dirty="0"/>
              <a:t>minimum point (n)</a:t>
            </a:r>
          </a:p>
          <a:p>
            <a:r>
              <a:rPr lang="en-US" sz="2200" dirty="0"/>
              <a:t>and ATC at its </a:t>
            </a:r>
          </a:p>
          <a:p>
            <a:r>
              <a:rPr lang="en-US" sz="2200" dirty="0"/>
              <a:t>minimum point (m)</a:t>
            </a:r>
            <a:r>
              <a:rPr lang="en-US" sz="20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Economic vs. Accounting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7543800" cy="42973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Accountants count only dollar costs of production – that is, the explicit costs.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lvl="1"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Explicit costs: </a:t>
            </a:r>
            <a:r>
              <a:rPr lang="en-US" sz="3200" dirty="0"/>
              <a:t>a payment made for the use of a resource.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Economic vs. Accounting Costs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5438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Economists add the value of all other resources used in production, including resources not paid for in dollars. </a:t>
            </a:r>
          </a:p>
          <a:p>
            <a:pPr lvl="1"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Implicit costs: </a:t>
            </a:r>
            <a:r>
              <a:rPr lang="en-US" sz="3200" dirty="0"/>
              <a:t>the value of resources used in production, even when no direct payment is made.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Economic vs. Accounting Costs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172" y="2362200"/>
            <a:ext cx="7886700" cy="418190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/>
              <a:t>Explicit costs can be identified by the accountant with a paper trail denominated in dollars.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/>
              <a:t>Implicit costs are the cost of resources for which no payment is made – that is, the opportunity cost of using those resources. They can be identified only by the entrepreneur.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447800"/>
            <a:ext cx="8001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accent2"/>
                </a:solidFill>
              </a:rPr>
              <a:t>    </a:t>
            </a:r>
            <a:r>
              <a:rPr lang="en-US" sz="2400" b="1" dirty="0">
                <a:solidFill>
                  <a:schemeClr val="accent2"/>
                </a:solidFill>
              </a:rPr>
              <a:t>Economic cost = Explicit costs + Implicit costs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Long-Run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696200" cy="50292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/>
              <a:t>The short run is characterized by fixed costs</a:t>
            </a:r>
            <a:r>
              <a:rPr lang="en-US" dirty="0"/>
              <a:t>. </a:t>
            </a:r>
          </a:p>
          <a:p>
            <a:pPr lvl="1">
              <a:defRPr/>
            </a:pPr>
            <a:r>
              <a:rPr lang="en-US" sz="2600" dirty="0"/>
              <a:t>The objective is to make the best use of those fixed inputs while making the production decision.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/>
              <a:t>In the long run, we can change the plants and equipment.</a:t>
            </a:r>
          </a:p>
          <a:p>
            <a:pPr lvl="1">
              <a:defRPr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Long run: </a:t>
            </a:r>
            <a:r>
              <a:rPr lang="en-US" sz="2600" dirty="0"/>
              <a:t>a period of time long enough for all inputs to be varied.</a:t>
            </a:r>
          </a:p>
          <a:p>
            <a:pPr lvl="1">
              <a:defRPr/>
            </a:pPr>
            <a:r>
              <a:rPr lang="en-US" sz="2600" dirty="0"/>
              <a:t>There are no fixed costs in the long run. All costs are variable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045779" y="15240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The Costs of Production II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045779" y="1639614"/>
            <a:ext cx="7543800" cy="452596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In this chapter we look at the costs of production. </a:t>
            </a:r>
          </a:p>
          <a:p>
            <a:pPr lvl="1" eaLnBrk="1" hangingPunct="1"/>
            <a:r>
              <a:rPr lang="en-US" sz="3200" dirty="0"/>
              <a:t>How much output can a firm produce?</a:t>
            </a:r>
          </a:p>
          <a:p>
            <a:pPr lvl="1" eaLnBrk="1" hangingPunct="1"/>
            <a:r>
              <a:rPr lang="en-US" sz="3200" dirty="0"/>
              <a:t>How do the costs of production vary with the rate of output?</a:t>
            </a:r>
          </a:p>
          <a:p>
            <a:pPr lvl="1" eaLnBrk="1" hangingPunct="1"/>
            <a:r>
              <a:rPr lang="en-US" sz="3200" dirty="0"/>
              <a:t>Do larger firms have a cost advantage over smaller firms?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7-0</a:t>
            </a:r>
            <a:fld id="{D6AEC7BF-3734-4446-B59D-919843EE84E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429000"/>
            <a:ext cx="5257800" cy="287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Long-Run Average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620000" cy="46783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In the long run, a firm can build a plant of any desired size.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As plant size gets larger, each plant’s ATC curve has a lower minimum point.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In this case, building a larger plant would lower production costs.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429000"/>
            <a:ext cx="5867400" cy="2905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Long-Run Average Costs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2400" dirty="0"/>
              <a:t>There are unlimited options.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dirty="0"/>
              <a:t>One option delivers the lowest ATC.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dirty="0"/>
              <a:t>It is at this point where the long-run marginal cost curve intersects the long-run average total cost curve.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4"/>
          <p:cNvSpPr>
            <a:spLocks noGrp="1"/>
          </p:cNvSpPr>
          <p:nvPr>
            <p:ph type="title"/>
          </p:nvPr>
        </p:nvSpPr>
        <p:spPr>
          <a:xfrm>
            <a:off x="987972" y="15766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Economies of Scale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7972" y="1463566"/>
            <a:ext cx="7851228" cy="4662597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Economies of scale: </a:t>
            </a:r>
            <a:r>
              <a:rPr lang="en-US" dirty="0"/>
              <a:t>reductions in minimum average costs that come through increases in the size (scale) of plants and equipment.</a:t>
            </a:r>
          </a:p>
          <a:p>
            <a:pPr lvl="1" eaLnBrk="1" hangingPunct="1"/>
            <a:r>
              <a:rPr lang="en-US" dirty="0"/>
              <a:t>Larger plants reduce minimum average costs.</a:t>
            </a:r>
          </a:p>
          <a:p>
            <a:pPr lvl="1" eaLnBrk="1" hangingPunct="1"/>
            <a:r>
              <a:rPr lang="en-US" dirty="0"/>
              <a:t>Greater efficiency may come from:</a:t>
            </a:r>
          </a:p>
          <a:p>
            <a:pPr lvl="2" eaLnBrk="1" hangingPunct="1"/>
            <a:r>
              <a:rPr lang="en-US" dirty="0"/>
              <a:t>specialization vs. multifunction workers.</a:t>
            </a:r>
          </a:p>
          <a:p>
            <a:pPr lvl="2" eaLnBrk="1" hangingPunct="1"/>
            <a:r>
              <a:rPr lang="en-US" dirty="0"/>
              <a:t>mass production vs. small batch mode production.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Diseconomies of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620000" cy="4983163"/>
          </a:xfrm>
        </p:spPr>
        <p:txBody>
          <a:bodyPr>
            <a:no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If the plant size gets too big, however, long-run average costs begin to rise, creating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diseconomies of scale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lvl="1" eaLnBrk="1" hangingPunct="1"/>
            <a:r>
              <a:rPr lang="en-US" dirty="0"/>
              <a:t>Operating efficiency may be reduced.</a:t>
            </a:r>
          </a:p>
          <a:p>
            <a:pPr lvl="1" eaLnBrk="1" hangingPunct="1"/>
            <a:r>
              <a:rPr lang="en-US" dirty="0"/>
              <a:t>Worker alienation may increase.</a:t>
            </a:r>
          </a:p>
          <a:p>
            <a:pPr lvl="1" eaLnBrk="1" hangingPunct="1"/>
            <a:r>
              <a:rPr lang="en-US" dirty="0"/>
              <a:t>Rigid corporate structures emerge.</a:t>
            </a:r>
          </a:p>
          <a:p>
            <a:pPr lvl="1" eaLnBrk="1" hangingPunct="1"/>
            <a:r>
              <a:rPr lang="en-US" dirty="0"/>
              <a:t>Off-site management may be unresponsive.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Bigger isn’t always better.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1066800" y="215462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u="sng" dirty="0">
                <a:solidFill>
                  <a:schemeClr val="tx1"/>
                </a:solidFill>
              </a:rPr>
              <a:t>Application: The Economy Tomorrow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37747"/>
            <a:ext cx="7772400" cy="4843901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/>
              <a:t>Global competitiveness</a:t>
            </a:r>
          </a:p>
          <a:p>
            <a:pPr lvl="1">
              <a:defRPr/>
            </a:pPr>
            <a:r>
              <a:rPr lang="en-US" sz="2600" dirty="0"/>
              <a:t>Lower-cost production allows a firm to compete more effectively in global markets.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/>
              <a:t>Cheap foreign labor? </a:t>
            </a:r>
          </a:p>
          <a:p>
            <a:pPr lvl="1">
              <a:defRPr/>
            </a:pPr>
            <a:r>
              <a:rPr lang="en-US" sz="2400" dirty="0"/>
              <a:t>A lower wage does not mean lower labor costs.</a:t>
            </a:r>
          </a:p>
          <a:p>
            <a:pPr lvl="1">
              <a:defRPr/>
            </a:pPr>
            <a:r>
              <a:rPr lang="en-US" sz="2400" dirty="0"/>
              <a:t>Lower wages usually are paid to those with lower productivity (output per hour), and vice versa.</a:t>
            </a:r>
          </a:p>
          <a:p>
            <a:pPr lvl="1"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Unit labor cost </a:t>
            </a:r>
            <a:r>
              <a:rPr lang="en-US" sz="2400" dirty="0"/>
              <a:t>(wage divided by output per hour) is the true measure of labor cost.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1040524" y="152400"/>
            <a:ext cx="8077200" cy="1447800"/>
          </a:xfrm>
          <a:noFill/>
        </p:spPr>
        <p:txBody>
          <a:bodyPr/>
          <a:lstStyle/>
          <a:p>
            <a:r>
              <a:rPr lang="en-US" sz="4000" u="sng" dirty="0">
                <a:solidFill>
                  <a:schemeClr val="tx1"/>
                </a:solidFill>
              </a:rPr>
              <a:t>Application: The Economy Tomorrow II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1"/>
            <a:ext cx="6960476" cy="1828800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sz="2400" dirty="0"/>
              <a:t>Changes in technology or managerial knowledge push the production function upward and shift MC and ATC downward.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400" dirty="0"/>
              <a:t>International competitiveness will increase.</a:t>
            </a:r>
          </a:p>
        </p:txBody>
      </p:sp>
      <p:pic>
        <p:nvPicPr>
          <p:cNvPr id="6" name="Picture 5" descr="Two graphs: one showing the production function shifting upward and one showing a corresponding decrease in ATC and MC.&#10;">
            <a:extLst>
              <a:ext uri="{FF2B5EF4-FFF2-40B4-BE49-F238E27FC236}">
                <a16:creationId xmlns:a16="http://schemas.microsoft.com/office/drawing/2014/main" id="{5FF894F5-17AE-4D09-A6CF-ED080271F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4" y="3276601"/>
            <a:ext cx="7486646" cy="29771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>
          <a:xfrm>
            <a:off x="1056290" y="152400"/>
            <a:ext cx="8077200" cy="1447800"/>
          </a:xfrm>
          <a:noFill/>
        </p:spPr>
        <p:txBody>
          <a:bodyPr/>
          <a:lstStyle/>
          <a:p>
            <a:r>
              <a:rPr lang="en-US" sz="4000" u="sng" dirty="0">
                <a:solidFill>
                  <a:schemeClr val="tx1"/>
                </a:solidFill>
              </a:rPr>
              <a:t>Application: The Economy Tomorrow III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173" y="1752600"/>
            <a:ext cx="7696200" cy="452596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/>
              <a:t>Productivity advances and lower costs of production will:</a:t>
            </a:r>
          </a:p>
          <a:p>
            <a:pPr lvl="1">
              <a:defRPr/>
            </a:pPr>
            <a:r>
              <a:rPr lang="en-US" sz="2600" dirty="0"/>
              <a:t>enable us to produce more goods and services with available resources.</a:t>
            </a:r>
          </a:p>
          <a:p>
            <a:pPr lvl="1">
              <a:defRPr/>
            </a:pPr>
            <a:r>
              <a:rPr lang="en-US" sz="2600" dirty="0"/>
              <a:t>improve our competitiveness in global markets.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3000" dirty="0"/>
              <a:t>U.S. productivity must continue to advance at a brisk pace if we want to stay competitive in the economy tomorrow.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1079938" y="152400"/>
            <a:ext cx="8077200" cy="1447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Revisiting the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938" y="1600200"/>
            <a:ext cx="7606862" cy="4525963"/>
          </a:xfrm>
        </p:spPr>
        <p:txBody>
          <a:bodyPr/>
          <a:lstStyle/>
          <a:p>
            <a:pPr eaLnBrk="1" hangingPunct="1"/>
            <a:r>
              <a:rPr lang="en-US" b="1" dirty="0"/>
              <a:t>LO7-1 Know what the production function represents.</a:t>
            </a:r>
          </a:p>
          <a:p>
            <a:pPr lvl="1" eaLnBrk="1" hangingPunct="1"/>
            <a:r>
              <a:rPr lang="en-US" dirty="0"/>
              <a:t>A production function indicates the maximum amount of output that can be produced with different combinations of inputs.</a:t>
            </a:r>
          </a:p>
          <a:p>
            <a:pPr lvl="1" eaLnBrk="1" hangingPunct="1"/>
            <a:r>
              <a:rPr lang="en-US" dirty="0"/>
              <a:t>As the variable input is increased, more output is produced. This is measured by marginal physical product (MPP).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1066800" y="120869"/>
            <a:ext cx="8077200" cy="1447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Revisiting the Learning Objectives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772400" cy="4724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/>
              <a:t>LO7-2 Know how the law of diminishing returns applies to the production process.</a:t>
            </a:r>
          </a:p>
          <a:p>
            <a:pPr lvl="1" eaLnBrk="1" hangingPunct="1"/>
            <a:r>
              <a:rPr lang="en-US" dirty="0"/>
              <a:t>Given a fixed input (usually capital), adding a variable input (usually labor) will increase total product but at a diminishing rate. </a:t>
            </a:r>
          </a:p>
          <a:p>
            <a:pPr lvl="2" eaLnBrk="1" hangingPunct="1"/>
            <a:r>
              <a:rPr lang="en-US" dirty="0"/>
              <a:t>The MPP of the variable input tends to decline as more of it is used in a given production facility.</a:t>
            </a:r>
          </a:p>
          <a:p>
            <a:pPr lvl="1" eaLnBrk="1" hangingPunct="1"/>
            <a:r>
              <a:rPr lang="en-US" dirty="0"/>
              <a:t>As returns diminish and MPP declines, marginal cost (MC) increases.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447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Revisiting the Learning Objectives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7543800" cy="4525963"/>
          </a:xfrm>
        </p:spPr>
        <p:txBody>
          <a:bodyPr/>
          <a:lstStyle/>
          <a:p>
            <a:pPr eaLnBrk="1" hangingPunct="1"/>
            <a:r>
              <a:rPr lang="en-US" b="1" dirty="0"/>
              <a:t>LO7-3 Know how the various measures of cost are related.</a:t>
            </a:r>
          </a:p>
          <a:p>
            <a:pPr lvl="1" eaLnBrk="1" hangingPunct="1"/>
            <a:r>
              <a:rPr lang="en-US" dirty="0"/>
              <a:t>Total costs equal total fixed costs plus total variable costs. TC = FC + VC.</a:t>
            </a:r>
          </a:p>
          <a:p>
            <a:pPr lvl="1" eaLnBrk="1" hangingPunct="1"/>
            <a:r>
              <a:rPr lang="en-US" dirty="0"/>
              <a:t>Average costs are calculated by dividing each of the above by quantity produced.</a:t>
            </a:r>
          </a:p>
          <a:p>
            <a:pPr lvl="2" eaLnBrk="1" hangingPunct="1"/>
            <a:r>
              <a:rPr lang="en-US" dirty="0"/>
              <a:t>ATC = TC/Q; AFC = FC/Q; AVC = VC/Q.</a:t>
            </a:r>
          </a:p>
          <a:p>
            <a:pPr lvl="1" eaLnBrk="1" hangingPunct="1"/>
            <a:r>
              <a:rPr lang="en-US" dirty="0"/>
              <a:t>MC intersects ATC at its minimum point.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066800" y="31531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The Costs of Production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310" y="1397876"/>
            <a:ext cx="7620000" cy="4495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/>
              <a:t>Costs are not the only consideration. Productivity is also important.</a:t>
            </a:r>
          </a:p>
          <a:p>
            <a:pPr lvl="1">
              <a:defRPr/>
            </a:pPr>
            <a:r>
              <a:rPr lang="en-US" dirty="0"/>
              <a:t>Paying $10 an hour to typist A who types 90 words a minute is a lot cheaper than paying $2 an hour to typist B who types 10 words a minute.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/>
              <a:t>Exercise: Compare the cost of words per hour in the example above.</a:t>
            </a:r>
          </a:p>
          <a:p>
            <a:pPr lvl="1">
              <a:defRPr/>
            </a:pPr>
            <a:r>
              <a:rPr lang="en-US" dirty="0"/>
              <a:t>A: 5,400 words/$10 = 540 words/$1</a:t>
            </a:r>
          </a:p>
          <a:p>
            <a:pPr lvl="1">
              <a:defRPr/>
            </a:pPr>
            <a:r>
              <a:rPr lang="en-US" dirty="0"/>
              <a:t>B: 600 words/$2 = 300 words/$1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7-0</a:t>
            </a:r>
            <a:fld id="{D6AEC7BF-3734-4446-B59D-919843EE84E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447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Revisiting the Learning Objectives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586" y="1752600"/>
            <a:ext cx="75438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/>
              <a:t>LO7-4 Know how economic and accounting costs differ.</a:t>
            </a:r>
          </a:p>
          <a:p>
            <a:pPr lvl="1" eaLnBrk="1" hangingPunct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Economic costs </a:t>
            </a:r>
            <a:r>
              <a:rPr lang="en-US" dirty="0"/>
              <a:t>include the value of all resources used.</a:t>
            </a:r>
          </a:p>
          <a:p>
            <a:pPr lvl="2" eaLnBrk="1" hangingPunct="1"/>
            <a:r>
              <a:rPr lang="en-US" dirty="0"/>
              <a:t>They equal the sum of explicit costs and implicit costs.</a:t>
            </a:r>
          </a:p>
          <a:p>
            <a:pPr lvl="1" eaLnBrk="1" hangingPunct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Accounting costs </a:t>
            </a:r>
            <a:r>
              <a:rPr lang="en-US" dirty="0"/>
              <a:t>include only those dollar costs actually paid.</a:t>
            </a:r>
          </a:p>
          <a:p>
            <a:pPr lvl="2" eaLnBrk="1" hangingPunct="1"/>
            <a:r>
              <a:rPr lang="en-US" dirty="0"/>
              <a:t>They equal explicit costs only.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1447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Revisiting the Learning Objectives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696200" cy="4525963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LO7-5 Know what (dis)economies of scale are.</a:t>
            </a:r>
          </a:p>
          <a:p>
            <a:pPr lvl="1">
              <a:spcBef>
                <a:spcPts val="0"/>
              </a:spcBef>
              <a:defRPr/>
            </a:pPr>
            <a:r>
              <a:rPr lang="en-US" sz="2400" dirty="0"/>
              <a:t>In the long run, the size (scale) of production can be varied.</a:t>
            </a:r>
          </a:p>
          <a:p>
            <a:pPr lvl="1">
              <a:spcBef>
                <a:spcPts val="0"/>
              </a:spcBef>
              <a:defRPr/>
            </a:pPr>
            <a:r>
              <a:rPr lang="en-US" sz="2400" dirty="0"/>
              <a:t>The long-run ATC indicates a size where the lowest cost of production can be found.</a:t>
            </a:r>
          </a:p>
          <a:p>
            <a:pPr lvl="1">
              <a:spcBef>
                <a:spcPts val="0"/>
              </a:spcBef>
              <a:defRPr/>
            </a:pPr>
            <a:r>
              <a:rPr lang="en-US" sz="2400" dirty="0"/>
              <a:t>Economies of scale arise when cost savings occur as size increases.</a:t>
            </a:r>
          </a:p>
          <a:p>
            <a:pPr lvl="1">
              <a:spcBef>
                <a:spcPts val="0"/>
              </a:spcBef>
              <a:defRPr/>
            </a:pPr>
            <a:r>
              <a:rPr lang="en-US" sz="2400" dirty="0"/>
              <a:t>Diseconomies of scale arise when costs increase as plant size grows beyond the minimum ATC point.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Looking Ahead: </a:t>
            </a:r>
            <a:r>
              <a:rPr lang="en-US" sz="4000">
                <a:solidFill>
                  <a:schemeClr val="tx1"/>
                </a:solidFill>
              </a:rPr>
              <a:t>Chapter 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The Competitive Firm</a:t>
            </a:r>
          </a:p>
          <a:p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After learning about this chapter, you should know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How profits are computed.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The characteristics of perfectly competitive firms.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How a competitive firm maximizes profit.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When a firm will shut down.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The difference between production and investment  decisions.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What shapes or shifts a firm’s supply curve.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</a:t>
            </a:r>
            <a:fld id="{D6AEC7BF-3734-4446-B59D-919843EE84E1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The Production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620000" cy="452596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Production function: </a:t>
            </a:r>
            <a:r>
              <a:rPr lang="en-US" sz="3000" dirty="0"/>
              <a:t>shows the maximum quantity of a good attainable from different combinations of factor inputs.</a:t>
            </a:r>
          </a:p>
          <a:p>
            <a:pPr lvl="1" eaLnBrk="1" hangingPunct="1"/>
            <a:r>
              <a:rPr lang="en-US" dirty="0"/>
              <a:t>How much can we produce with the land, labor, and capital available?</a:t>
            </a:r>
          </a:p>
          <a:p>
            <a:pPr lvl="1" eaLnBrk="1" hangingPunct="1"/>
            <a:r>
              <a:rPr lang="en-US" dirty="0"/>
              <a:t>Consider the land to be a fixed amount.</a:t>
            </a:r>
          </a:p>
          <a:p>
            <a:pPr lvl="1" eaLnBrk="1" hangingPunct="1"/>
            <a:r>
              <a:rPr lang="en-US" dirty="0"/>
              <a:t>Capital can be varied in the long run.</a:t>
            </a:r>
          </a:p>
          <a:p>
            <a:pPr lvl="1" eaLnBrk="1" hangingPunct="1"/>
            <a:r>
              <a:rPr lang="en-US" dirty="0"/>
              <a:t>Only labor can be varied in the short run production period.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7-0</a:t>
            </a:r>
            <a:fld id="{D6AEC7BF-3734-4446-B59D-919843EE84E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040524" y="7937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The Production Function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In order for labor to produce, it needs land and capital. With neither, production is zero.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/>
              <a:t>With fixed land and capital, adding more labor will increase production.</a:t>
            </a:r>
          </a:p>
          <a:p>
            <a:pPr lvl="1" eaLnBrk="1" hangingPunct="1"/>
            <a:r>
              <a:rPr lang="en-US" sz="3200" dirty="0"/>
              <a:t>First, at a rapid rate as the added workers put the capital to full use.</a:t>
            </a:r>
          </a:p>
          <a:p>
            <a:pPr lvl="1" eaLnBrk="1" hangingPunct="1"/>
            <a:r>
              <a:rPr lang="en-US" sz="3200" dirty="0"/>
              <a:t>Later, more workers will not add as much new production as workers overwhelm the available capital.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7-0</a:t>
            </a:r>
            <a:fld id="{D6AEC7BF-3734-4446-B59D-919843EE84E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066800" y="86047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The Production Function III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1470785"/>
            <a:ext cx="7620000" cy="4830763"/>
          </a:xfrm>
        </p:spPr>
        <p:txBody>
          <a:bodyPr/>
          <a:lstStyle/>
          <a:p>
            <a:pPr eaLnBrk="1" hangingPunct="1"/>
            <a:r>
              <a:rPr lang="en-US" sz="2600" dirty="0"/>
              <a:t>The productivity of any factor of production (e.g., labor) depends on the amount of other resources (land and capital) available to it.</a:t>
            </a:r>
          </a:p>
          <a:p>
            <a:pPr lvl="1" eaLnBrk="1" hangingPunct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918585"/>
            <a:ext cx="5257800" cy="348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7-0</a:t>
            </a:r>
            <a:fld id="{D6AEC7BF-3734-4446-B59D-919843EE84E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The Production Function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91920"/>
            <a:ext cx="3505200" cy="478504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sz="2400" dirty="0"/>
              <a:t>Capital is fixed. As labor increases, output increases but ultimately at a slower rate. Output maxes out at point H and begins to decline.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The measure of added output as labor increases 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marginal physical product (MPP).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6950" y="2286000"/>
            <a:ext cx="43370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7-0</a:t>
            </a:r>
            <a:fld id="{D6AEC7BF-3734-4446-B59D-919843EE84E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018235" y="314960"/>
            <a:ext cx="8077200" cy="1447800"/>
          </a:xfrm>
          <a:noFill/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</a:rPr>
              <a:t>Marginal Physical Product (MPP)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18235" y="1762760"/>
            <a:ext cx="3476208" cy="4414203"/>
          </a:xfrm>
        </p:spPr>
        <p:txBody>
          <a:bodyPr/>
          <a:lstStyle/>
          <a:p>
            <a:r>
              <a:rPr lang="en-US" sz="2800" dirty="0"/>
              <a:t>Marginal physical product (MPP) goes up at low levels of output but peaks and then diminishes throughout other levels of production.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4443" y="2133600"/>
            <a:ext cx="464955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7-0</a:t>
            </a:r>
            <a:fld id="{D6AEC7BF-3734-4446-B59D-919843EE84E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3691</Words>
  <Application>Microsoft Office PowerPoint</Application>
  <PresentationFormat>On-screen Show (4:3)</PresentationFormat>
  <Paragraphs>363</Paragraphs>
  <Slides>42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Narrow</vt:lpstr>
      <vt:lpstr>Calibri</vt:lpstr>
      <vt:lpstr>Century Gothic</vt:lpstr>
      <vt:lpstr>Cordia New</vt:lpstr>
      <vt:lpstr>Times New Roman</vt:lpstr>
      <vt:lpstr>Custom Design</vt:lpstr>
      <vt:lpstr>The Costs of Production</vt:lpstr>
      <vt:lpstr>The Costs of Production</vt:lpstr>
      <vt:lpstr>The Costs of Production II</vt:lpstr>
      <vt:lpstr>The Costs of Production III</vt:lpstr>
      <vt:lpstr>The Production Function</vt:lpstr>
      <vt:lpstr>The Production Function II</vt:lpstr>
      <vt:lpstr>The Production Function III</vt:lpstr>
      <vt:lpstr>The Production Function IV</vt:lpstr>
      <vt:lpstr>Marginal Physical Product (MPP)</vt:lpstr>
      <vt:lpstr>Diminishing Marginal Returns</vt:lpstr>
      <vt:lpstr>Resource Costs</vt:lpstr>
      <vt:lpstr>Resource Costs II</vt:lpstr>
      <vt:lpstr>Resource Costs III</vt:lpstr>
      <vt:lpstr>Marginal Cost (MC)</vt:lpstr>
      <vt:lpstr>Dollar Costs</vt:lpstr>
      <vt:lpstr>Fixed Costs</vt:lpstr>
      <vt:lpstr>Variable Costs</vt:lpstr>
      <vt:lpstr>Dollar Costs II</vt:lpstr>
      <vt:lpstr>Average Costs</vt:lpstr>
      <vt:lpstr>Average Costs II</vt:lpstr>
      <vt:lpstr>Characteristics of the  Cost Curves</vt:lpstr>
      <vt:lpstr>Minimum Average Cost</vt:lpstr>
      <vt:lpstr>Marginal Cost (MC)</vt:lpstr>
      <vt:lpstr>A Guide to Costs</vt:lpstr>
      <vt:lpstr>Summary of the Basic Cost Curves</vt:lpstr>
      <vt:lpstr>Economic vs. Accounting Costs</vt:lpstr>
      <vt:lpstr>Economic vs. Accounting Costs II</vt:lpstr>
      <vt:lpstr>Economic vs. Accounting Costs III</vt:lpstr>
      <vt:lpstr>Long-Run Costs</vt:lpstr>
      <vt:lpstr>Long-Run Average Costs</vt:lpstr>
      <vt:lpstr>Long-Run Average Costs II</vt:lpstr>
      <vt:lpstr>Economies of Scale</vt:lpstr>
      <vt:lpstr>Diseconomies of Scale</vt:lpstr>
      <vt:lpstr>Application: The Economy Tomorrow</vt:lpstr>
      <vt:lpstr>Application: The Economy Tomorrow II</vt:lpstr>
      <vt:lpstr>Application: The Economy Tomorrow III</vt:lpstr>
      <vt:lpstr>Revisiting the Learning Objectives</vt:lpstr>
      <vt:lpstr>Revisiting the Learning Objectives II</vt:lpstr>
      <vt:lpstr>Revisiting the Learning Objectives III</vt:lpstr>
      <vt:lpstr>Revisiting the Learning Objectives IV</vt:lpstr>
      <vt:lpstr>Revisiting the Learning Objectives V</vt:lpstr>
      <vt:lpstr>Looking Ahead: Chapter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Costs of Production</dc:title>
  <dc:creator>mikel</dc:creator>
  <cp:lastModifiedBy>Huenecke, Adam</cp:lastModifiedBy>
  <cp:revision>66</cp:revision>
  <dcterms:created xsi:type="dcterms:W3CDTF">2011-06-30T13:39:50Z</dcterms:created>
  <dcterms:modified xsi:type="dcterms:W3CDTF">2018-05-29T18:52:06Z</dcterms:modified>
</cp:coreProperties>
</file>