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90" r:id="rId2"/>
    <p:sldId id="257" r:id="rId3"/>
    <p:sldId id="258" r:id="rId4"/>
    <p:sldId id="291" r:id="rId5"/>
    <p:sldId id="289" r:id="rId6"/>
    <p:sldId id="292" r:id="rId7"/>
    <p:sldId id="261" r:id="rId8"/>
    <p:sldId id="293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6" r:id="rId31"/>
    <p:sldId id="283" r:id="rId32"/>
    <p:sldId id="284" r:id="rId33"/>
    <p:sldId id="285" r:id="rId34"/>
    <p:sldId id="286" r:id="rId35"/>
    <p:sldId id="287" r:id="rId36"/>
    <p:sldId id="288" r:id="rId37"/>
    <p:sldId id="295" r:id="rId38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KER, DIANNA L." initials="PDL" lastIdx="2" clrIdx="0">
    <p:extLst>
      <p:ext uri="{19B8F6BF-5375-455C-9EA6-DF929625EA0E}">
        <p15:presenceInfo xmlns:p15="http://schemas.microsoft.com/office/powerpoint/2012/main" userId="S-1-5-21-48106794-361381082-1582045581-7464" providerId="AD"/>
      </p:ext>
    </p:extLst>
  </p:cmAuthor>
  <p:cmAuthor id="2" name="Home" initials="H" lastIdx="1" clrIdx="1">
    <p:extLst>
      <p:ext uri="{19B8F6BF-5375-455C-9EA6-DF929625EA0E}">
        <p15:presenceInfo xmlns:p15="http://schemas.microsoft.com/office/powerpoint/2012/main" userId="Ho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EE8"/>
    <a:srgbClr val="FFFF99"/>
    <a:srgbClr val="FFFF66"/>
    <a:srgbClr val="CC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7" autoAdjust="0"/>
    <p:restoredTop sz="92819" autoAdjust="0"/>
  </p:normalViewPr>
  <p:slideViewPr>
    <p:cSldViewPr>
      <p:cViewPr varScale="1">
        <p:scale>
          <a:sx n="99" d="100"/>
          <a:sy n="99" d="100"/>
        </p:scale>
        <p:origin x="33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6D61ED6-645F-447B-A79C-A3CC7F749D74}" type="datetimeFigureOut">
              <a:rPr lang="en-US"/>
              <a:pPr>
                <a:defRPr/>
              </a:pPr>
              <a:t>5/29/2018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ECA826A-A5A3-463F-9C87-63D884ACD2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333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4C56F96-2316-4520-89F1-5203FB24B1D6}" type="datetimeFigureOut">
              <a:rPr lang="en-US"/>
              <a:pPr>
                <a:defRPr/>
              </a:pPr>
              <a:t>5/29/2018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579AC9B-6C92-4506-9F42-3F9CD63922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33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79AC9B-6C92-4506-9F42-3F9CD639220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50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This figure serves as a good introduction to the next few chapters.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672366-A4F3-4B4A-A02E-44A124DD872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49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This is further introduction to the next few chapters.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6A45F6-4716-4222-BA98-35FBC97EF14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668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This is the first, and simplest to describe, market structure.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4D59C6-A6FA-40E3-88EF-A7CE02F063C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89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Example: An egg rancher takes his eggs to a central location where they are cleaned and graded. 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He is one of many farmers to do so. On the way into the facility, the current buying price is posted. 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It doesn’t matter how many eggs he has; that’s the price. So quantity can be higher or lower, but the price is the same.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Sketch that out on a graph, and the perceived demand curve is horizontal.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A97207-7D58-46BC-90CA-4DA394D15BD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95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Example: T-shirts sell for $5 at dozens of shops all over the boardwalk.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You insist on $10 for your shirts. What will the customers do?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Also, you would sell for $4 only if you wanted to get home early since you can sell all you have for $5.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845F4C-DE49-4596-97AD-42AE3EA8C1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242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Remember, this is the simple case.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There is no quality difference or price difference between competitors.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The only question left is “How many to produce?”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2BBE0A-CE39-45F0-BAF1-460FDF4C6DD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048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You could point out the break-even point </a:t>
            </a:r>
            <a:r>
              <a:rPr lang="en-US" i="1" dirty="0"/>
              <a:t>f</a:t>
            </a:r>
            <a:r>
              <a:rPr lang="en-US" dirty="0"/>
              <a:t>. 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You could point out that if you produce too much, costs will eat you up (point </a:t>
            </a:r>
            <a:r>
              <a:rPr lang="en-US" i="1" dirty="0"/>
              <a:t>g</a:t>
            </a:r>
            <a:r>
              <a:rPr lang="en-US" dirty="0"/>
              <a:t>).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Somewhere between points </a:t>
            </a:r>
            <a:r>
              <a:rPr lang="en-US" i="1" dirty="0"/>
              <a:t>f </a:t>
            </a:r>
            <a:r>
              <a:rPr lang="en-US" dirty="0"/>
              <a:t>and </a:t>
            </a:r>
            <a:r>
              <a:rPr lang="en-US" i="1" dirty="0"/>
              <a:t>g</a:t>
            </a:r>
            <a:r>
              <a:rPr lang="en-US" dirty="0"/>
              <a:t>, profits maximize.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It is difficult to identify point </a:t>
            </a:r>
            <a:r>
              <a:rPr lang="en-US" i="1" dirty="0"/>
              <a:t>h</a:t>
            </a:r>
            <a:r>
              <a:rPr lang="en-US" dirty="0"/>
              <a:t> as that point.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56AE42-488D-42B4-BA85-F7BC14FE05B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134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On this graph, it is much easier to find the profit-maximizing quantity.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Profits grow as long as we produce those units where MR=P=MC.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At the intersection of MR=P and MC, profits cease to be added.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If we go beyond that point, MR=P &lt; MC, and we make a loss on each unit we produce.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Clearly profits max out when we reach the intersection.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C609AA-4AC3-456C-AE5F-3E8BCCD3C25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10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If a firm finds itself producing where MR=P &lt; MC, it should cut back production, getting rid of those units on which it is losing money. Profits will rise.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984C11-6635-41ED-9FF9-C8812A6A09E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595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Summary slide.</a:t>
            </a: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7FA243-647B-4B6A-8967-1DF0409134D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47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Ask a businessman if he is in favor of competition, and he will probably answer “yes.” 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In reality, competition makes him work harder to be profitable. He would really like no competition.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04489E-1D37-4B97-B138-7E293B47F8A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408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Here is a good way to contrast some decisions a firm faces.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Produce at the lowest cost per unit (point </a:t>
            </a:r>
            <a:r>
              <a:rPr lang="en-US" i="1" dirty="0"/>
              <a:t>a</a:t>
            </a:r>
            <a:r>
              <a:rPr lang="en-US" dirty="0"/>
              <a:t>)?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Produce at maximum revenue (point </a:t>
            </a:r>
            <a:r>
              <a:rPr lang="en-US" i="1" dirty="0"/>
              <a:t>c</a:t>
            </a:r>
            <a:r>
              <a:rPr lang="en-US" dirty="0"/>
              <a:t>)?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Produce at maximum profit (point </a:t>
            </a:r>
            <a:r>
              <a:rPr lang="en-US" i="1" dirty="0"/>
              <a:t>b</a:t>
            </a:r>
            <a:r>
              <a:rPr lang="en-US" dirty="0"/>
              <a:t>)?</a:t>
            </a: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9DF1F1-BD97-4AFB-9158-9D49A4D3D81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74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Firms make losses sometimes.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Most react by either boosting sales (if possible) or reducing costs. 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Their intention is to get back to profitability.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However, at times the best decision is to shut down.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No production eliminates VC; only FC remain.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442833-10D5-47E0-AAFA-D35A8C7E497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91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As price falls, what was a profit becomes a loss.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P falling below ATC generates a loss.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If P falls below AVC, it is time to shut down.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904320-A235-42F8-9165-AB8139AA11E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753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Now we are in the long run.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The investment decision concerns paying for fixed inputs and incurring FC.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Shutdown is short-run in that it can be reversed.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Closing a factory and selling its assets is a long-run decision.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Same for opening a factory.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B8AA29-8336-4C2A-81E8-24BC6049812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90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This is a review of the law of supply and the determinants of supply.</a:t>
            </a: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00013F-5079-42F1-9C38-B916B821D83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3533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The MC curve relates to how much quantity the firm will produce at any given price.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Thus it is the firm’s supply curve (above the AVC minimum; shut down if below).</a:t>
            </a: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875D9F-6329-4311-902C-6BB4027FE76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28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If supply shifts right, the firm’s MC shifts right, and vice versa.</a:t>
            </a: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A2C2C1-2180-487D-8182-BFFB99390D1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1656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“Let’s raise taxes on business.”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Which tax gets raised or lowered is significant.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Want more production? Lower payroll taxes and profit taxes.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Want less production? Well …</a:t>
            </a: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8895EE-69FF-4765-9363-E0BB067034B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840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There are great possibilities to get students involved here in a discussion of buying online versus buying at the store.</a:t>
            </a: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706AAD-EBD3-42C9-86E4-C35BA5A7DB6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4751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There are great possibilities to get students involved here in a discussion of buying online versus buying at the store.</a:t>
            </a: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706AAD-EBD3-42C9-86E4-C35BA5A7DB6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85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We start simply. Perfect competition. Students may try to complicate the discussion right from the outset. 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Fend off these diversions until you get the basics down. Promise to return to their complications later.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A4C529-0C86-401C-987F-9DB4F091C96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018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Here begins the chapter review.</a:t>
            </a: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15D390-5BD2-47DF-BF02-84A5E0D7C05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118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Possible discussion: Is profit a good thing? Or should a firm operate only to serve the needs of society?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3D92D6-F2A3-4AEE-A1BB-E6716595957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75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could generate quite a spirited discussion here. Many students have been sufficiently</a:t>
            </a:r>
            <a:r>
              <a:rPr lang="en-US" baseline="0" dirty="0"/>
              <a:t> indoctrinated by media against the profit motive.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79AC9B-6C92-4506-9F42-3F9CD639220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46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Implicit costs are difficult for some students to grasp.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You could build a picture where a commuter, tired of the rat race, is considering quitting her job and opening a business.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What would she have to give up to do this? Obviously her day job. Maybe some savings that are earning interest. Maybe some assets she owns, like a building that she could lease. It wouldn’t be too hard to calculate the opportunity costs of lost salary and redeployment of assets as implicit costs of starting a business.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E3241F-BE3D-4F9F-B56D-06AC32F3AE7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46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Economists want to see the receivers of a good (the customers) pay exactly the cost of the resources used in producing that good.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If they pay more, economic profit exists. 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If they pay less, economic losses exist. 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If they pay exactly that amount, no economic profits exist, but the resources we cited as implicit costs are paid for. 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This is normal profit.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BFA3D3-12FC-4D2A-AA5B-497BCE81DDF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616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Economists want to see the receivers of a good (the customers) pay exactly the cost of the resources used in producing that good.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If they pay more, economic profit exists. 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If they pay less, economic losses exist. 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If they pay exactly that amount, no economic profits exist, but the resources we cited as implicit costs are paid for. 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This is normal profit.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BFA3D3-12FC-4D2A-AA5B-497BCE81DDF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36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A prospective businessperson should do homework before jumping in. 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If this person can’t see a return of more than the normal profit (what those assets are earning now), then the decision to start the business should be “no.”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Obviously there is uncertainty, and the risk factor needs to be included in the calculation.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131E05-F381-4EBE-A6F4-4FAAB65B989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06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5AD917B5-721D-418A-A2CF-B31259CF3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18172B21-BBDB-4D3D-931A-7BF5561AE83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705600"/>
            <a:ext cx="9144000" cy="1524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66800" y="2130425"/>
            <a:ext cx="7391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A1A37D6-F027-4046-A328-4714F27E79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8C461DF-1EA9-4BE2-B528-4FFE9A81AD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BA36D4E-2B50-4578-902A-7A8F688926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B7818-7B6B-424C-B919-FAB2C5F8D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20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64D312-EE93-4D45-8DD3-86F0D82F16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FADED0-34B0-47E9-9729-F0A93CAAB6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6C2B4-9346-46DC-AE84-B3B7CEFA31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B7818-7B6B-424C-B919-FAB2C5F8D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1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0"/>
            <a:ext cx="20193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0"/>
            <a:ext cx="5905500" cy="61261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34AC24-5247-4A83-9FF1-7E86A9B57B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391459-B0A1-4A4C-A8EB-6A88B70678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6A64E9-6C89-4706-BC8E-C6320E8050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B7818-7B6B-424C-B919-FAB2C5F8D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94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2642616"/>
            <a:ext cx="9144000" cy="3986784"/>
            <a:chOff x="0" y="2176938"/>
            <a:chExt cx="12192000" cy="3827622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2451258"/>
              <a:ext cx="12192000" cy="3553302"/>
            </a:xfrm>
            <a:prstGeom prst="rect">
              <a:avLst/>
            </a:prstGeom>
            <a:solidFill>
              <a:srgbClr val="F6EBD6"/>
            </a:solidFill>
            <a:ln>
              <a:solidFill>
                <a:srgbClr val="F6EB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426720" y="2420778"/>
              <a:ext cx="4937760" cy="3732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538480" y="2176938"/>
              <a:ext cx="4714240" cy="5486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pc="100" baseline="0" dirty="0">
                  <a:latin typeface="Century Gothic" panose="020B0502020202020204" pitchFamily="34" charset="0"/>
                </a:rPr>
                <a:t>LEARNING OBJECTIVES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0040" y="594044"/>
            <a:ext cx="5836920" cy="870822"/>
          </a:xfrm>
        </p:spPr>
        <p:txBody>
          <a:bodyPr anchor="t">
            <a:noAutofit/>
          </a:bodyPr>
          <a:lstStyle>
            <a:lvl1pPr algn="l">
              <a:defRPr sz="6000" kern="1200" spc="-151" baseline="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Title:</a:t>
            </a:r>
            <a:br>
              <a:rPr lang="en-US" dirty="0"/>
            </a:b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20040" y="1492648"/>
            <a:ext cx="5836920" cy="613171"/>
          </a:xfrm>
        </p:spPr>
        <p:txBody>
          <a:bodyPr>
            <a:noAutofit/>
          </a:bodyPr>
          <a:lstStyle>
            <a:lvl1pPr marL="0" indent="0">
              <a:buNone/>
              <a:defRPr sz="3600" spc="-150" baseline="0">
                <a:solidFill>
                  <a:schemeClr val="accent5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sz="3600" kern="1200" spc="-151" baseline="0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Subtitle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209040" y="3881120"/>
            <a:ext cx="7711758" cy="2672080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>
              <a:buNone/>
              <a:defRPr/>
            </a:lvl2pPr>
          </a:lstStyle>
          <a:p>
            <a:pPr marL="0" indent="0"/>
            <a:r>
              <a:rPr lang="en-US" sz="2000" dirty="0">
                <a:latin typeface="Arial" panose="020B0604020202020204" pitchFamily="34" charset="0"/>
              </a:rPr>
              <a:t>LO</a:t>
            </a:r>
          </a:p>
          <a:p>
            <a:pPr marL="0" indent="0"/>
            <a:r>
              <a:rPr lang="en-US" sz="2000" dirty="0">
                <a:latin typeface="Arial" panose="020B0604020202020204" pitchFamily="34" charset="0"/>
              </a:rPr>
              <a:t>LO</a:t>
            </a:r>
          </a:p>
          <a:p>
            <a:pPr marL="0" indent="0"/>
            <a:r>
              <a:rPr lang="en-US" sz="2000" dirty="0">
                <a:latin typeface="Arial" panose="020B0604020202020204" pitchFamily="34" charset="0"/>
              </a:rPr>
              <a:t>LO</a:t>
            </a:r>
          </a:p>
          <a:p>
            <a:pPr marL="0" indent="0"/>
            <a:r>
              <a:rPr lang="en-US" sz="2000" dirty="0">
                <a:latin typeface="Arial" panose="020B0604020202020204" pitchFamily="34" charset="0"/>
              </a:rPr>
              <a:t>LO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1" y="3881120"/>
            <a:ext cx="888999" cy="2672080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sz="2000" b="1" dirty="0">
                <a:solidFill>
                  <a:schemeClr val="accent4"/>
                </a:solidFill>
                <a:latin typeface="Arial Narrow" panose="020B0606020202030204" pitchFamily="34" charset="0"/>
              </a:rPr>
              <a:t>LO1-1</a:t>
            </a:r>
          </a:p>
          <a:p>
            <a:r>
              <a:rPr lang="en-US" sz="2000" b="1" dirty="0">
                <a:solidFill>
                  <a:schemeClr val="accent4"/>
                </a:solidFill>
                <a:latin typeface="Arial Narrow" panose="020B0606020202030204" pitchFamily="34" charset="0"/>
              </a:rPr>
              <a:t>LO1-2   </a:t>
            </a:r>
          </a:p>
          <a:p>
            <a:pPr marL="0" indent="0"/>
            <a:r>
              <a:rPr lang="en-US" sz="2000" b="1" dirty="0">
                <a:solidFill>
                  <a:schemeClr val="accent4"/>
                </a:solidFill>
                <a:latin typeface="Arial Narrow" panose="020B0606020202030204" pitchFamily="34" charset="0"/>
              </a:rPr>
              <a:t>LO1-3  </a:t>
            </a:r>
          </a:p>
          <a:p>
            <a:pPr marL="0" indent="0"/>
            <a:r>
              <a:rPr lang="en-US" sz="2000" b="1" dirty="0">
                <a:solidFill>
                  <a:schemeClr val="accent4"/>
                </a:solidFill>
                <a:latin typeface="Arial Narrow" panose="020B0606020202030204" pitchFamily="34" charset="0"/>
              </a:rPr>
              <a:t>LO1-4  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461760" y="121920"/>
            <a:ext cx="2459038" cy="245872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000" spc="-800" baseline="0">
                <a:solidFill>
                  <a:schemeClr val="accent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330200" y="3413760"/>
            <a:ext cx="6283960" cy="396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354" indent="-91435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178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</a:rPr>
              <a:t>After learning</a:t>
            </a:r>
            <a:r>
              <a:rPr lang="en-US" baseline="0" dirty="0">
                <a:latin typeface="Arial" panose="020B0604020202020204" pitchFamily="34" charset="0"/>
              </a:rPr>
              <a:t> about </a:t>
            </a:r>
            <a:r>
              <a:rPr lang="en-US" dirty="0">
                <a:latin typeface="Arial" panose="020B0604020202020204" pitchFamily="34" charset="0"/>
              </a:rPr>
              <a:t>this chapter, you should know</a:t>
            </a:r>
          </a:p>
        </p:txBody>
      </p:sp>
      <p:sp>
        <p:nvSpPr>
          <p:cNvPr id="18" name="Subtitle 2"/>
          <p:cNvSpPr txBox="1">
            <a:spLocks/>
          </p:cNvSpPr>
          <p:nvPr userDrawn="1"/>
        </p:nvSpPr>
        <p:spPr>
          <a:xfrm>
            <a:off x="6802120" y="309564"/>
            <a:ext cx="1864360" cy="396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354" indent="-91435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178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2400" i="0" spc="200" baseline="0" dirty="0">
                <a:solidFill>
                  <a:schemeClr val="accent5"/>
                </a:solidFill>
                <a:latin typeface="Century Gothic" panose="020B0502020202020204" pitchFamily="34" charset="0"/>
              </a:rPr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326492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EDC087-0C43-4C20-8D1F-C1D9CC8146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2724E6-6ECF-4918-AB88-5D600C9DCC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8221AC-042A-4D91-9120-8761A5B433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8-</a:t>
            </a:r>
            <a:fld id="{D6AEC7BF-3734-4446-B59D-919843EE84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684620-0C45-4239-A4BE-21A56E8C4C08}"/>
              </a:ext>
            </a:extLst>
          </p:cNvPr>
          <p:cNvSpPr/>
          <p:nvPr userDrawn="1"/>
        </p:nvSpPr>
        <p:spPr>
          <a:xfrm>
            <a:off x="0" y="6537960"/>
            <a:ext cx="9144000" cy="32004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B2BD2D-39CD-472F-AA1E-CEC5EE88F094}"/>
              </a:ext>
            </a:extLst>
          </p:cNvPr>
          <p:cNvSpPr/>
          <p:nvPr userDrawn="1"/>
        </p:nvSpPr>
        <p:spPr>
          <a:xfrm>
            <a:off x="0" y="6711317"/>
            <a:ext cx="9144000" cy="1371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078876-D164-4690-BAFD-FB4524EA9F3F}"/>
              </a:ext>
            </a:extLst>
          </p:cNvPr>
          <p:cNvSpPr/>
          <p:nvPr userDrawn="1"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5B17BF-21B7-412B-9C37-0BA7F89B1A2C}"/>
              </a:ext>
            </a:extLst>
          </p:cNvPr>
          <p:cNvSpPr/>
          <p:nvPr userDrawn="1"/>
        </p:nvSpPr>
        <p:spPr>
          <a:xfrm>
            <a:off x="0" y="-1"/>
            <a:ext cx="9144000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BB8C63-5187-4172-BF0A-92B164CBD966}"/>
              </a:ext>
            </a:extLst>
          </p:cNvPr>
          <p:cNvSpPr/>
          <p:nvPr userDrawn="1"/>
        </p:nvSpPr>
        <p:spPr>
          <a:xfrm>
            <a:off x="132756" y="6518709"/>
            <a:ext cx="887848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i="0" kern="1200" dirty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©2019 McGraw-Hill</a:t>
            </a:r>
            <a:r>
              <a:rPr lang="en-US" sz="900" b="1" i="0" kern="1200" baseline="0" dirty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Education. All rights reserved. No reproduction or distribution without the prior written consent of McGraw-Hill Education.</a:t>
            </a:r>
            <a:endParaRPr lang="en-US" sz="900" i="1" kern="1200" dirty="0">
              <a:solidFill>
                <a:schemeClr val="bg2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802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7B1389-E22D-44CF-8109-F9BDD4A369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48D5D4-4D5B-4FB3-98E8-1B86246B79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EAA653-E498-4BAC-A376-F9BC4EE77F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B7818-7B6B-424C-B919-FAB2C5F8D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9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600200"/>
            <a:ext cx="3695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1600200"/>
            <a:ext cx="3695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6B3046A-C876-44DE-BF0E-7964D6D076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30B6E88-AF71-4049-9A6A-30F9F9CC8D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EBEA008-50CC-4365-8EE6-C87ED0C53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774C1-621A-4B8B-BE9E-912FFEC580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27C28E-A9DB-45BC-8279-87EDB525673D}"/>
              </a:ext>
            </a:extLst>
          </p:cNvPr>
          <p:cNvSpPr/>
          <p:nvPr userDrawn="1"/>
        </p:nvSpPr>
        <p:spPr>
          <a:xfrm>
            <a:off x="0" y="6431914"/>
            <a:ext cx="9144000" cy="41148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7BFDC4-C7BB-4F33-9246-BDC904B9C4DF}"/>
              </a:ext>
            </a:extLst>
          </p:cNvPr>
          <p:cNvSpPr/>
          <p:nvPr userDrawn="1"/>
        </p:nvSpPr>
        <p:spPr>
          <a:xfrm>
            <a:off x="0" y="6711317"/>
            <a:ext cx="9144000" cy="1371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D1F8D1-5BED-4418-A1BA-1DE77C51008F}"/>
              </a:ext>
            </a:extLst>
          </p:cNvPr>
          <p:cNvSpPr/>
          <p:nvPr userDrawn="1"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126BE6-0872-4DBE-BA97-CFB5CA8714A4}"/>
              </a:ext>
            </a:extLst>
          </p:cNvPr>
          <p:cNvSpPr/>
          <p:nvPr userDrawn="1"/>
        </p:nvSpPr>
        <p:spPr>
          <a:xfrm>
            <a:off x="0" y="-1"/>
            <a:ext cx="9144000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3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65CBF8F-B0B8-4567-A168-79A085B37E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A7D2493-273A-40AF-AFE6-C8BED9082E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47B3723-7741-4E4F-8128-8894C4E7A0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774C1-621A-4B8B-BE9E-912FFEC580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06CAF3-C969-4623-8C20-0EA56E9DF0C4}"/>
              </a:ext>
            </a:extLst>
          </p:cNvPr>
          <p:cNvSpPr/>
          <p:nvPr userDrawn="1"/>
        </p:nvSpPr>
        <p:spPr>
          <a:xfrm>
            <a:off x="0" y="6431914"/>
            <a:ext cx="9144000" cy="41148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9B9BD4-A950-4D11-B642-6272218A5DB1}"/>
              </a:ext>
            </a:extLst>
          </p:cNvPr>
          <p:cNvSpPr/>
          <p:nvPr userDrawn="1"/>
        </p:nvSpPr>
        <p:spPr>
          <a:xfrm>
            <a:off x="0" y="6711317"/>
            <a:ext cx="9144000" cy="1371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D0B6F7-FEC5-46C1-B6E8-F90266FFD316}"/>
              </a:ext>
            </a:extLst>
          </p:cNvPr>
          <p:cNvSpPr/>
          <p:nvPr userDrawn="1"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84CED0-E696-4666-B397-70E6E7D1F4DF}"/>
              </a:ext>
            </a:extLst>
          </p:cNvPr>
          <p:cNvSpPr/>
          <p:nvPr userDrawn="1"/>
        </p:nvSpPr>
        <p:spPr>
          <a:xfrm>
            <a:off x="0" y="-1"/>
            <a:ext cx="9144000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7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4E8DB75-52CD-4BE8-948B-3EB944CA4B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5DB604-D864-4BE5-AB0E-0F1C50640E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4CDD885-4051-4768-A0AB-83DF6EEA30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774C1-621A-4B8B-BE9E-912FFEC580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67A92-2457-4959-9B12-4983B7ED326C}"/>
              </a:ext>
            </a:extLst>
          </p:cNvPr>
          <p:cNvSpPr/>
          <p:nvPr userDrawn="1"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FE81B2-460F-4B61-8566-A1CDCA11B281}"/>
              </a:ext>
            </a:extLst>
          </p:cNvPr>
          <p:cNvSpPr/>
          <p:nvPr userDrawn="1"/>
        </p:nvSpPr>
        <p:spPr>
          <a:xfrm>
            <a:off x="0" y="-1"/>
            <a:ext cx="9144000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8D5CBA-3834-4AD4-A045-2AA51B804299}"/>
              </a:ext>
            </a:extLst>
          </p:cNvPr>
          <p:cNvSpPr/>
          <p:nvPr userDrawn="1"/>
        </p:nvSpPr>
        <p:spPr>
          <a:xfrm>
            <a:off x="0" y="6431914"/>
            <a:ext cx="9144000" cy="41148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CE63AA-BE51-437A-9D61-D117AE048792}"/>
              </a:ext>
            </a:extLst>
          </p:cNvPr>
          <p:cNvSpPr/>
          <p:nvPr userDrawn="1"/>
        </p:nvSpPr>
        <p:spPr>
          <a:xfrm>
            <a:off x="0" y="6711317"/>
            <a:ext cx="9144000" cy="1371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48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572FA708-5B37-46FC-9C08-3D582CAFEE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558D16B-3982-4086-B2D1-4887236D74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738D790-8F45-4391-8DBB-714C6CE673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774C1-621A-4B8B-BE9E-912FFEC580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D2C651-F61A-4A11-9DD1-DF6D83E47286}"/>
              </a:ext>
            </a:extLst>
          </p:cNvPr>
          <p:cNvSpPr/>
          <p:nvPr userDrawn="1"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E53E7-4075-4328-9092-1A9A1FE55D44}"/>
              </a:ext>
            </a:extLst>
          </p:cNvPr>
          <p:cNvSpPr/>
          <p:nvPr userDrawn="1"/>
        </p:nvSpPr>
        <p:spPr>
          <a:xfrm>
            <a:off x="0" y="-1"/>
            <a:ext cx="9144000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24272-B073-49B8-B171-D67EF9330BD7}"/>
              </a:ext>
            </a:extLst>
          </p:cNvPr>
          <p:cNvSpPr/>
          <p:nvPr userDrawn="1"/>
        </p:nvSpPr>
        <p:spPr>
          <a:xfrm>
            <a:off x="0" y="6431914"/>
            <a:ext cx="9144000" cy="41148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1B6084-CBB0-4FF5-BA0F-918DE6758904}"/>
              </a:ext>
            </a:extLst>
          </p:cNvPr>
          <p:cNvSpPr/>
          <p:nvPr userDrawn="1"/>
        </p:nvSpPr>
        <p:spPr>
          <a:xfrm>
            <a:off x="0" y="6711317"/>
            <a:ext cx="9144000" cy="1371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0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EF25288-A578-4A48-A818-16444707D4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4613623-E4B0-49E8-955C-9DDDB0D0B1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73D54BB-082B-4976-9F51-7CAF6C0B54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774C1-621A-4B8B-BE9E-912FFEC580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CF9FF1-88A7-4A91-81CC-D1883E260B44}"/>
              </a:ext>
            </a:extLst>
          </p:cNvPr>
          <p:cNvSpPr/>
          <p:nvPr userDrawn="1"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71E2A9-6338-40E8-9050-3E62505903FA}"/>
              </a:ext>
            </a:extLst>
          </p:cNvPr>
          <p:cNvSpPr/>
          <p:nvPr userDrawn="1"/>
        </p:nvSpPr>
        <p:spPr>
          <a:xfrm>
            <a:off x="0" y="-1"/>
            <a:ext cx="9144000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F9404A-C75F-4F6C-86FC-F28CE2F80B58}"/>
              </a:ext>
            </a:extLst>
          </p:cNvPr>
          <p:cNvSpPr/>
          <p:nvPr userDrawn="1"/>
        </p:nvSpPr>
        <p:spPr>
          <a:xfrm>
            <a:off x="0" y="6431914"/>
            <a:ext cx="9144000" cy="41148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D63363-B73A-4635-BC8C-CACA657D36E8}"/>
              </a:ext>
            </a:extLst>
          </p:cNvPr>
          <p:cNvSpPr/>
          <p:nvPr userDrawn="1"/>
        </p:nvSpPr>
        <p:spPr>
          <a:xfrm>
            <a:off x="0" y="6711317"/>
            <a:ext cx="9144000" cy="1371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6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2B10516-B4F0-435E-9D46-F3ECE6D827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743AB32-8C5A-4C32-991A-F1829A8B10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AAD3E4A-9554-426B-B629-088189171B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774C1-621A-4B8B-BE9E-912FFEC580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E17D73-8A34-4A5C-9C16-4A6DE70FAD5C}"/>
              </a:ext>
            </a:extLst>
          </p:cNvPr>
          <p:cNvSpPr/>
          <p:nvPr userDrawn="1"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9B1820-32D8-4908-AD2D-604B20E71E66}"/>
              </a:ext>
            </a:extLst>
          </p:cNvPr>
          <p:cNvSpPr/>
          <p:nvPr userDrawn="1"/>
        </p:nvSpPr>
        <p:spPr>
          <a:xfrm>
            <a:off x="0" y="-1"/>
            <a:ext cx="9144000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38B431-A181-4AC6-B747-F48915190E99}"/>
              </a:ext>
            </a:extLst>
          </p:cNvPr>
          <p:cNvSpPr/>
          <p:nvPr userDrawn="1"/>
        </p:nvSpPr>
        <p:spPr>
          <a:xfrm>
            <a:off x="0" y="6431914"/>
            <a:ext cx="9144000" cy="41148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82D0A0-AD53-40CF-A5EF-518308F8B821}"/>
              </a:ext>
            </a:extLst>
          </p:cNvPr>
          <p:cNvSpPr/>
          <p:nvPr userDrawn="1"/>
        </p:nvSpPr>
        <p:spPr>
          <a:xfrm>
            <a:off x="0" y="6711317"/>
            <a:ext cx="9144000" cy="1371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5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17AC886-020D-460B-B32B-89FBB4FB12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00200"/>
            <a:ext cx="7543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7A1F026-6524-43CE-ABBE-A422BF111EA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BF3280FA-559B-4DBB-9D55-CE70FD3F838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31271E74-FDF9-4ED0-A23E-B350D25A87B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8-</a:t>
            </a:r>
            <a:fld id="{82FB7818-7B6B-424C-B919-FAB2C5F8D6F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2F205D7-624F-4B6D-8936-FCBB1F368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1" name="Rectangle 7">
            <a:extLst>
              <a:ext uri="{FF2B5EF4-FFF2-40B4-BE49-F238E27FC236}">
                <a16:creationId xmlns:a16="http://schemas.microsoft.com/office/drawing/2014/main" id="{F3F93F16-CADE-4FB9-A3BE-006F7FC37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0"/>
            <a:ext cx="8077200" cy="1447800"/>
          </a:xfrm>
          <a:prstGeom prst="rect">
            <a:avLst/>
          </a:prstGeom>
          <a:solidFill>
            <a:srgbClr val="336699">
              <a:alpha val="5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2" name="Rectangle 7">
            <a:extLst>
              <a:ext uri="{FF2B5EF4-FFF2-40B4-BE49-F238E27FC236}">
                <a16:creationId xmlns:a16="http://schemas.microsoft.com/office/drawing/2014/main" id="{1B3321C7-282E-4393-8829-976732BDA14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620256"/>
            <a:ext cx="9144000" cy="237744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E644D-4089-41E7-B975-D783BD0B3A2E}"/>
              </a:ext>
            </a:extLst>
          </p:cNvPr>
          <p:cNvSpPr/>
          <p:nvPr userDrawn="1"/>
        </p:nvSpPr>
        <p:spPr>
          <a:xfrm>
            <a:off x="247250" y="6629400"/>
            <a:ext cx="872114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 ©2019 McGraw-Hill Education. All rights reserved. No reproduction</a:t>
            </a:r>
            <a:r>
              <a:rPr lang="en-US" sz="9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distribution without the prior written consent of McGraw-Hill Education.</a:t>
            </a:r>
            <a:endParaRPr lang="en-US" sz="9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989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sz="5400" dirty="0"/>
              <a:t>The Competitive Firm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41061" y="3804920"/>
            <a:ext cx="8720959" cy="2672080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LO8-1</a:t>
            </a:r>
            <a:r>
              <a:rPr lang="en-US" dirty="0">
                <a:cs typeface="Arial" panose="020B0604020202020204" pitchFamily="34" charset="0"/>
              </a:rPr>
              <a:t>  </a:t>
            </a:r>
            <a:r>
              <a:rPr lang="en-US" dirty="0"/>
              <a:t>How profits are computed.</a:t>
            </a: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LO8-2</a:t>
            </a:r>
            <a:r>
              <a:rPr lang="en-US" dirty="0"/>
              <a:t>  The characteristics of perfectly competitive firms.</a:t>
            </a: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LO8-3</a:t>
            </a:r>
            <a:r>
              <a:rPr lang="en-US" dirty="0"/>
              <a:t>  How a competitive firm maximizes profit.</a:t>
            </a: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LO8-4</a:t>
            </a:r>
            <a:r>
              <a:rPr lang="en-US" dirty="0"/>
              <a:t>  When a firm will shut down. </a:t>
            </a: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LO8-5</a:t>
            </a:r>
            <a:r>
              <a:rPr lang="en-US" dirty="0"/>
              <a:t>  The difference between production and investment decisions.</a:t>
            </a: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LO8-6</a:t>
            </a:r>
            <a:r>
              <a:rPr lang="en-US" dirty="0"/>
              <a:t>  What shapes or shifts a firm’s supply curve.</a:t>
            </a:r>
          </a:p>
          <a:p>
            <a:endParaRPr lang="en-US" b="1" dirty="0">
              <a:cs typeface="Arial" panose="020B0604020202020204" pitchFamily="34" charset="0"/>
            </a:endParaRPr>
          </a:p>
          <a:p>
            <a:endParaRPr lang="en-US" b="1" dirty="0"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720839" y="0"/>
            <a:ext cx="2346961" cy="3107491"/>
          </a:xfrm>
        </p:spPr>
        <p:txBody>
          <a:bodyPr/>
          <a:lstStyle/>
          <a:p>
            <a:r>
              <a:rPr lang="en-US" sz="21000" b="1" dirty="0">
                <a:solidFill>
                  <a:schemeClr val="accent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066800" y="199697"/>
            <a:ext cx="8077200" cy="1447800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Entrepreneurship and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917" y="1647497"/>
            <a:ext cx="7543800" cy="4525963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 entrepreneur starts a business only if the prospect of earnings is greater than the alternative use of resources.</a:t>
            </a:r>
          </a:p>
          <a:p>
            <a:pPr lvl="1">
              <a:defRPr/>
            </a:pPr>
            <a:r>
              <a:rPr lang="en-US" dirty="0"/>
              <a:t>The owner expects a return of more than a normal profit.</a:t>
            </a:r>
          </a:p>
          <a:p>
            <a:pPr lvl="1">
              <a:defRPr/>
            </a:pPr>
            <a:r>
              <a:rPr lang="en-US" dirty="0"/>
              <a:t>There is no guarantee of profit. Thus, the owner is willing to undertake the risk of suffering economic losses.</a:t>
            </a:r>
          </a:p>
          <a:p>
            <a:pPr lvl="1">
              <a:defRPr/>
            </a:pPr>
            <a:r>
              <a:rPr lang="en-US" dirty="0"/>
              <a:t>The inducement to face this risk is the potential for economic profit.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8-</a:t>
            </a:r>
            <a:fld id="{D6AEC7BF-3734-4446-B59D-919843EE84E1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066800" y="47297"/>
            <a:ext cx="8077200" cy="1324303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Market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971800"/>
            <a:ext cx="7448550" cy="3205163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Market structure: </a:t>
            </a:r>
            <a:r>
              <a:rPr lang="en-US" sz="2800" dirty="0"/>
              <a:t>the number and relative size of firms in an industry.</a:t>
            </a:r>
          </a:p>
          <a:p>
            <a:r>
              <a:rPr lang="en-US" sz="2800" dirty="0"/>
              <a:t>The market structures range from monopoly at one extreme to perfect competition at the other extreme.  Most real-world firms are along the continuum of imperfect competition.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371600"/>
            <a:ext cx="8077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8-</a:t>
            </a:r>
            <a:fld id="{D6AEC7BF-3734-4446-B59D-919843EE84E1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1043152" y="152400"/>
            <a:ext cx="8077200" cy="1143000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A Survey of Market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152" y="2819400"/>
            <a:ext cx="7886700" cy="3509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Perfect competition: </a:t>
            </a:r>
            <a:r>
              <a:rPr lang="en-US" sz="2800" dirty="0"/>
              <a:t>a market in which no buyer or seller has market power.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Monopolistic competition: </a:t>
            </a:r>
            <a:r>
              <a:rPr lang="en-US" sz="2800" dirty="0"/>
              <a:t>a market with many firms and very little market power.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Oligopoly: </a:t>
            </a:r>
            <a:r>
              <a:rPr lang="en-US" sz="2800" dirty="0"/>
              <a:t>a market with a few firms, each having considerable market power.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Duopoly: </a:t>
            </a:r>
            <a:r>
              <a:rPr lang="en-US" sz="2800" dirty="0"/>
              <a:t>a market with two firms.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Monopoly: </a:t>
            </a:r>
            <a:r>
              <a:rPr lang="en-US" sz="2800" dirty="0"/>
              <a:t>a market with one firm only.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295400"/>
            <a:ext cx="805355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8-</a:t>
            </a:r>
            <a:fld id="{D6AEC7BF-3734-4446-B59D-919843EE84E1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1447800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Perfect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/>
              <a:t>Characteristics</a:t>
            </a:r>
          </a:p>
          <a:p>
            <a:pPr lvl="1" eaLnBrk="1" hangingPunct="1"/>
            <a:r>
              <a:rPr lang="en-US" dirty="0"/>
              <a:t>Many firms compete for consumer purchases.</a:t>
            </a:r>
          </a:p>
          <a:p>
            <a:pPr lvl="1" eaLnBrk="1" hangingPunct="1"/>
            <a:r>
              <a:rPr lang="en-US" dirty="0"/>
              <a:t>The products of each firm are identical.</a:t>
            </a:r>
          </a:p>
          <a:p>
            <a:pPr lvl="1" eaLnBrk="1" hangingPunct="1"/>
            <a:r>
              <a:rPr lang="en-US" dirty="0"/>
              <a:t>Low entry barriers make it easy to get into the business.</a:t>
            </a:r>
          </a:p>
          <a:p>
            <a:pPr lvl="1" eaLnBrk="1" hangingPunct="1"/>
            <a:r>
              <a:rPr lang="en-US" dirty="0"/>
              <a:t>No firm has any market power, thus they cannot manipulate the price. They are </a:t>
            </a:r>
            <a:r>
              <a:rPr lang="en-US" dirty="0">
                <a:solidFill>
                  <a:schemeClr val="tx2"/>
                </a:solidFill>
              </a:rPr>
              <a:t>price takers</a:t>
            </a:r>
            <a:r>
              <a:rPr lang="en-US" dirty="0"/>
              <a:t>. </a:t>
            </a:r>
          </a:p>
          <a:p>
            <a:pPr lvl="1" eaLnBrk="1" hangingPunct="1"/>
            <a:r>
              <a:rPr lang="en-US" dirty="0"/>
              <a:t>Each firm’s output is small relative to the total market amount.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8-</a:t>
            </a:r>
            <a:fld id="{D6AEC7BF-3734-4446-B59D-919843EE84E1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1066800" y="169718"/>
            <a:ext cx="8077200" cy="1447800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Market Demand vs. 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Firm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600" dirty="0"/>
              <a:t>Although the entire market has a typical downward-sloping demand curve, the individual firm </a:t>
            </a:r>
            <a:r>
              <a:rPr lang="en-US" sz="2600" i="1" dirty="0"/>
              <a:t>perceives</a:t>
            </a:r>
            <a:r>
              <a:rPr lang="en-US" sz="2600" dirty="0"/>
              <a:t> its demand curve to be horizontal.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904980"/>
            <a:ext cx="7924800" cy="3343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8-</a:t>
            </a:r>
            <a:fld id="{D6AEC7BF-3734-4446-B59D-919843EE84E1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1056290" y="152400"/>
            <a:ext cx="8077200" cy="1447800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A Firm’s Demand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290" y="1600200"/>
            <a:ext cx="75438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Why horizontal?</a:t>
            </a:r>
          </a:p>
          <a:p>
            <a:pPr lvl="1">
              <a:defRPr/>
            </a:pPr>
            <a:r>
              <a:rPr lang="en-US" dirty="0"/>
              <a:t>The firm is a price taker. It will charge only the market price.</a:t>
            </a:r>
          </a:p>
          <a:p>
            <a:pPr lvl="1">
              <a:defRPr/>
            </a:pPr>
            <a:r>
              <a:rPr lang="en-US" dirty="0"/>
              <a:t>If it raises its price, nobody will buy.</a:t>
            </a:r>
          </a:p>
          <a:p>
            <a:pPr lvl="1">
              <a:defRPr/>
            </a:pPr>
            <a:r>
              <a:rPr lang="en-US" dirty="0"/>
              <a:t>If it lowers its price, it will sell out, but it can do that at the market price.</a:t>
            </a:r>
          </a:p>
          <a:p>
            <a:pPr lvl="1">
              <a:defRPr/>
            </a:pPr>
            <a:r>
              <a:rPr lang="en-US" dirty="0"/>
              <a:t>It can sell increased quantities at the market price.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8-</a:t>
            </a:r>
            <a:fld id="{D6AEC7BF-3734-4446-B59D-919843EE84E1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1447800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The Production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8800"/>
            <a:ext cx="7543800" cy="4525963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/>
              <a:t>There are no pricing decisions. Firms take the market price.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/>
              <a:t>There are no quality decisions. All products are identical.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only decision left is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production decision</a:t>
            </a:r>
            <a:r>
              <a:rPr lang="en-US" dirty="0"/>
              <a:t>, i.e., how much to produce.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8-</a:t>
            </a:r>
            <a:fld id="{D6AEC7BF-3734-4446-B59D-919843EE84E1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077" y="190500"/>
            <a:ext cx="8077200" cy="1447800"/>
          </a:xfrm>
          <a:noFill/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The Production Decision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8800"/>
            <a:ext cx="3396814" cy="4508781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/>
              <a:t>The goal: to maximize profits, not revenues.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/>
              <a:t>Profit equals total revenue minus total costs.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/>
              <a:t>We need to find the output that maximizes profits.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/>
              <a:t>Is </a:t>
            </a:r>
            <a:r>
              <a:rPr lang="en-US" sz="2600" b="1" i="1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2600" dirty="0"/>
              <a:t> that output?</a:t>
            </a:r>
          </a:p>
        </p:txBody>
      </p:sp>
      <p:pic>
        <p:nvPicPr>
          <p:cNvPr id="3074" name="Picture 2" descr="Diagram showing a typical Total Revenue and Total Cost curve indicating output ranges of profit and loss.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3614" y="1828800"/>
            <a:ext cx="459466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8-</a:t>
            </a:r>
            <a:fld id="{D6AEC7BF-3734-4446-B59D-919843EE84E1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1035269" y="152400"/>
            <a:ext cx="8077200" cy="1447800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The Production Decision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269" y="1600200"/>
            <a:ext cx="7696200" cy="5029199"/>
          </a:xfrm>
        </p:spPr>
        <p:txBody>
          <a:bodyPr>
            <a:no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sz="2800" dirty="0"/>
              <a:t>Never produce a unit of output that yields less revenue than it costs.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800" dirty="0"/>
              <a:t>For perfect competition,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marginal revenue </a:t>
            </a:r>
            <a:r>
              <a:rPr lang="en-US" sz="2800" dirty="0"/>
              <a:t>is equal to price (MR = P), the added amount received from selling one more unit.</a:t>
            </a:r>
          </a:p>
          <a:p>
            <a:pPr eaLnBrk="1" hangingPunct="1">
              <a:buFont typeface="Arial" pitchFamily="34" charset="0"/>
              <a:buChar char="•"/>
            </a:pPr>
            <a:endParaRPr lang="en-US" sz="2800" dirty="0"/>
          </a:p>
          <a:p>
            <a:pPr marL="0" indent="0" eaLnBrk="1" hangingPunct="1">
              <a:buNone/>
            </a:pPr>
            <a:r>
              <a:rPr lang="en-US" sz="2800" dirty="0"/>
              <a:t>		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As output increases,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marginal cost (MC) </a:t>
            </a:r>
            <a:r>
              <a:rPr lang="en-US" sz="2800" dirty="0"/>
              <a:t>increases, squeezing the profit from the added units.</a:t>
            </a:r>
          </a:p>
          <a:p>
            <a:pPr eaLnBrk="1" hangingPunct="1">
              <a:buFont typeface="Arial" pitchFamily="34" charset="0"/>
              <a:buChar char="•"/>
            </a:pPr>
            <a:endParaRPr lang="en-US" sz="2800" dirty="0"/>
          </a:p>
          <a:p>
            <a:pPr eaLnBrk="1" hangingPunct="1"/>
            <a:endParaRPr lang="en-US" dirty="0">
              <a:latin typeface="Cambria" pitchFamily="18" charset="0"/>
            </a:endParaRPr>
          </a:p>
          <a:p>
            <a:pPr marL="0" indent="0" eaLnBrk="1" hangingPunct="1">
              <a:buNone/>
            </a:pPr>
            <a:endParaRPr lang="en-US" dirty="0">
              <a:latin typeface="Cambria" pitchFamily="18" charset="0"/>
            </a:endParaRPr>
          </a:p>
          <a:p>
            <a:pPr eaLnBrk="1" hangingPunct="1"/>
            <a:endParaRPr lang="en-US" dirty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3886200"/>
            <a:ext cx="5867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dirty="0">
                <a:solidFill>
                  <a:schemeClr val="accent2"/>
                </a:solidFill>
              </a:rPr>
              <a:t>	</a:t>
            </a:r>
          </a:p>
          <a:p>
            <a:pPr fontAlgn="auto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2400" b="1" dirty="0">
                <a:solidFill>
                  <a:schemeClr val="accent2"/>
                </a:solidFill>
              </a:rPr>
              <a:t> 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MR  =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Change in total revenue      	             Change in output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3429000" y="4351283"/>
            <a:ext cx="3581400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8-</a:t>
            </a:r>
            <a:fld id="{D6AEC7BF-3734-4446-B59D-919843EE84E1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1003621" y="152400"/>
            <a:ext cx="8077200" cy="1447800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The Production Decision 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621" y="1571297"/>
            <a:ext cx="3111179" cy="4785043"/>
          </a:xfrm>
        </p:spPr>
        <p:txBody>
          <a:bodyPr rtlCol="0"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600" dirty="0"/>
              <a:t>Compare P to MC</a:t>
            </a:r>
          </a:p>
          <a:p>
            <a:pPr>
              <a:defRPr/>
            </a:pPr>
            <a:r>
              <a:rPr lang="en-US" sz="2800" dirty="0"/>
              <a:t>If P&gt;MC, we add to profit by selling that one.</a:t>
            </a:r>
          </a:p>
          <a:p>
            <a:pPr>
              <a:defRPr/>
            </a:pPr>
            <a:r>
              <a:rPr lang="en-US" sz="2800" dirty="0"/>
              <a:t>If P&lt;MC, we make a loss by selling that one.</a:t>
            </a:r>
          </a:p>
          <a:p>
            <a:pPr>
              <a:defRPr/>
            </a:pPr>
            <a:r>
              <a:rPr lang="en-US" sz="2800" dirty="0"/>
              <a:t>If P=MC, we make no profit or loss on that one.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1752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8-</a:t>
            </a:r>
            <a:fld id="{D6AEC7BF-3734-4446-B59D-919843EE84E1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1447800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Competition and Profits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620000" cy="4678363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/>
              <a:t>The degree of competition is a major determinant of product prices, quality, and availability.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/>
              <a:t>All firms want to make a profit, but their opportunities to do so are limited by the amount of competition they face.</a:t>
            </a:r>
          </a:p>
          <a:p>
            <a:pPr lvl="1" eaLnBrk="1" hangingPunct="1"/>
            <a:r>
              <a:rPr lang="en-US" dirty="0"/>
              <a:t>Little competition, easier to be profitable.</a:t>
            </a:r>
          </a:p>
          <a:p>
            <a:pPr lvl="1" eaLnBrk="1" hangingPunct="1"/>
            <a:r>
              <a:rPr lang="en-US" dirty="0"/>
              <a:t>Lots of competition, much more difficult</a:t>
            </a:r>
            <a:r>
              <a:rPr lang="en-US" sz="320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8-0</a:t>
            </a:r>
            <a:fld id="{D6AEC7BF-3734-4446-B59D-919843EE84E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4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1447800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Profit Maximization Rule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58917" y="1571297"/>
            <a:ext cx="7772400" cy="4754563"/>
          </a:xfrm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3000" dirty="0"/>
              <a:t>For perfectly competitive firms (where P = MR)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2600" dirty="0"/>
              <a:t>If P &gt; MC, increase output and profits will grow.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2600" dirty="0"/>
              <a:t>If P &lt; MC, decrease output and losses will go away.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2600" dirty="0"/>
              <a:t>If P = MC, produce this output because it is the quantity at which profits are maximized.</a:t>
            </a:r>
          </a:p>
          <a:p>
            <a:pPr eaLnBrk="1" hangingPunct="1">
              <a:spcBef>
                <a:spcPts val="0"/>
              </a:spcBef>
            </a:pPr>
            <a:r>
              <a:rPr lang="en-US" sz="3000" dirty="0"/>
              <a:t>Profit maximization rule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2600" dirty="0"/>
              <a:t>Produce at that rate of output where marginal revenue (MR = P) equals marginal cost (MC).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8-</a:t>
            </a:r>
            <a:fld id="{D6AEC7BF-3734-4446-B59D-919843EE84E1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55624" y="278990"/>
            <a:ext cx="8077200" cy="1447800"/>
          </a:xfrm>
          <a:noFill/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Graphical Look at Profit Maximization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55624" y="1697887"/>
            <a:ext cx="3516376" cy="4785043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Here we relate ATC and MC to P=MR.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To maximize profits, choose the quantity  related to  point 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2400" dirty="0"/>
              <a:t>. That is where MR=MC.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Note that it is not the same as maximum </a:t>
            </a:r>
            <a:r>
              <a:rPr lang="en-US" sz="2400" i="1" dirty="0"/>
              <a:t>profit per unit (</a:t>
            </a:r>
            <a:r>
              <a:rPr lang="en-US" sz="2400" dirty="0"/>
              <a:t>point</a:t>
            </a:r>
            <a:r>
              <a:rPr lang="en-US" sz="2400" i="1" dirty="0"/>
              <a:t> 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2400" dirty="0"/>
              <a:t>) or maximum revenues (point 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dirty="0"/>
              <a:t>).</a:t>
            </a:r>
          </a:p>
        </p:txBody>
      </p:sp>
      <p:pic>
        <p:nvPicPr>
          <p:cNvPr id="9" name="Picture 8" descr="Diagram showing the Marginal Revenue, Marginal Cost, and Average Total Cost curves for a typical firm within a perfectly competitive market. ">
            <a:extLst>
              <a:ext uri="{FF2B5EF4-FFF2-40B4-BE49-F238E27FC236}">
                <a16:creationId xmlns:a16="http://schemas.microsoft.com/office/drawing/2014/main" id="{F5E68DBA-FC68-491E-BD7A-4A27D2F6D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81200"/>
            <a:ext cx="4381772" cy="40386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8-</a:t>
            </a:r>
            <a:fld id="{D6AEC7BF-3734-4446-B59D-919843EE84E1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4"/>
          <p:cNvSpPr>
            <a:spLocks noGrp="1"/>
          </p:cNvSpPr>
          <p:nvPr>
            <p:ph type="title"/>
          </p:nvPr>
        </p:nvSpPr>
        <p:spPr>
          <a:xfrm>
            <a:off x="1058917" y="136634"/>
            <a:ext cx="8077200" cy="1447800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The Shutdown Decision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58917" y="1600200"/>
            <a:ext cx="7627883" cy="4525963"/>
          </a:xfrm>
        </p:spPr>
        <p:txBody>
          <a:bodyPr>
            <a:norm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/>
              <a:t>Shutting down the firm does not eliminate all costs.</a:t>
            </a:r>
          </a:p>
          <a:p>
            <a:pPr lvl="1" eaLnBrk="1" hangingPunct="1"/>
            <a:r>
              <a:rPr lang="en-US" dirty="0"/>
              <a:t>Fixed costs must be paid even if all output ceases.</a:t>
            </a:r>
          </a:p>
          <a:p>
            <a:pPr lvl="1" eaLnBrk="1" hangingPunct="1"/>
            <a:r>
              <a:rPr lang="en-US" dirty="0"/>
              <a:t>If a firm makes losses, it cannot pay all its fixed costs and its variable costs.</a:t>
            </a:r>
          </a:p>
          <a:p>
            <a:pPr lvl="1" eaLnBrk="1" hangingPunct="1"/>
            <a:r>
              <a:rPr lang="en-US" dirty="0"/>
              <a:t>The firm will lose less by shutting down (output=0) if losses from continuing production exceed fixed costs.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8-</a:t>
            </a:r>
            <a:fld id="{D6AEC7BF-3734-4446-B59D-919843EE84E1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1032641" y="125625"/>
            <a:ext cx="8077200" cy="1322175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The Shutdown Decision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641" y="1358962"/>
            <a:ext cx="7882759" cy="1752600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200" dirty="0"/>
              <a:t>Always set P=MR=MC to maximize profits or minimize losses.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200" dirty="0"/>
              <a:t>If prices fall below ATC, a loss is made.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200" dirty="0"/>
              <a:t>The firm should not shut down until the price falls below AVC. When this happens the firm can’t pay its labor and suppliers, so shutting down is the best option.</a:t>
            </a:r>
          </a:p>
        </p:txBody>
      </p:sp>
      <p:pic>
        <p:nvPicPr>
          <p:cNvPr id="4" name="Picture 3" descr="Three diagrams showing cost and revenue for a competitive firm. First diagram shows the firm making a profit. Second shows a small loss. Third shows the shut down point when price is less than minimum AVC.">
            <a:extLst>
              <a:ext uri="{FF2B5EF4-FFF2-40B4-BE49-F238E27FC236}">
                <a16:creationId xmlns:a16="http://schemas.microsoft.com/office/drawing/2014/main" id="{2BAE46C7-9F66-44E5-8B28-C007D347E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1" y="3111563"/>
            <a:ext cx="8904889" cy="321303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8-</a:t>
            </a:r>
            <a:fld id="{D6AEC7BF-3734-4446-B59D-919843EE84E1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1056290" y="152400"/>
            <a:ext cx="8077200" cy="1447800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The Investment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290" y="1447800"/>
            <a:ext cx="7630510" cy="4678363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Investment decision: </a:t>
            </a:r>
            <a:r>
              <a:rPr lang="en-US" sz="3000" dirty="0"/>
              <a:t>the decision to build, buy, or lease plants and equipment or to enter or exit an industry.</a:t>
            </a:r>
          </a:p>
          <a:p>
            <a:pPr lvl="1">
              <a:defRPr/>
            </a:pPr>
            <a:r>
              <a:rPr lang="en-US" sz="2400" dirty="0"/>
              <a:t>The shutdown decision is a short-run decision. </a:t>
            </a:r>
          </a:p>
          <a:p>
            <a:pPr lvl="1">
              <a:defRPr/>
            </a:pPr>
            <a:r>
              <a:rPr lang="en-US" sz="2400" dirty="0"/>
              <a:t>Investment decisions are long-run.</a:t>
            </a:r>
          </a:p>
          <a:p>
            <a:pPr lvl="1">
              <a:defRPr/>
            </a:pPr>
            <a:r>
              <a:rPr lang="en-US" sz="2400" dirty="0"/>
              <a:t>Fixed costs are the owners’ investment in the business. They must generate enough revenue to recoup the investment.</a:t>
            </a:r>
          </a:p>
          <a:p>
            <a:pPr lvl="1">
              <a:defRPr/>
            </a:pPr>
            <a:r>
              <a:rPr lang="en-US" sz="2400" dirty="0"/>
              <a:t>Investment will occur if the anticipated profits are large enough to compensate for the effort and risk.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8-</a:t>
            </a:r>
            <a:fld id="{D6AEC7BF-3734-4446-B59D-919843EE84E1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1019503" y="152400"/>
            <a:ext cx="8077200" cy="1447800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Determinants of Supply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503" y="1447800"/>
            <a:ext cx="7667297" cy="4678363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In the short-run, a firm will increase output only if profits are increasing. Conversely, a firm will decrease output if profits are decreasing.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Each of these determinants affects a firm’s willingness and ability to supply a product:</a:t>
            </a:r>
          </a:p>
          <a:p>
            <a:pPr lvl="1">
              <a:defRPr/>
            </a:pPr>
            <a:r>
              <a:rPr lang="en-US" sz="2600" dirty="0"/>
              <a:t>the price of factor inputs</a:t>
            </a:r>
          </a:p>
          <a:p>
            <a:pPr lvl="1">
              <a:defRPr/>
            </a:pPr>
            <a:r>
              <a:rPr lang="en-US" sz="2600" dirty="0"/>
              <a:t>technology</a:t>
            </a:r>
          </a:p>
          <a:p>
            <a:pPr lvl="1">
              <a:defRPr/>
            </a:pPr>
            <a:r>
              <a:rPr lang="en-US" sz="2600" dirty="0"/>
              <a:t>expectations</a:t>
            </a:r>
          </a:p>
          <a:p>
            <a:pPr lvl="1">
              <a:defRPr/>
            </a:pPr>
            <a:r>
              <a:rPr lang="en-US" sz="2600" dirty="0"/>
              <a:t>taxes and subsidies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8-</a:t>
            </a:r>
            <a:fld id="{D6AEC7BF-3734-4446-B59D-919843EE84E1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1066800" y="136634"/>
            <a:ext cx="8077200" cy="1447800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The Short-Run Supply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772400" cy="4678363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The supply curve shows the quantity a firm is willing to supply at each price.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The profit maximization rule leads us to the short-run supply curve.</a:t>
            </a:r>
          </a:p>
          <a:p>
            <a:pPr lvl="1">
              <a:defRPr/>
            </a:pPr>
            <a:r>
              <a:rPr lang="en-US" sz="2400" dirty="0"/>
              <a:t>At any price, the firm sets output where:</a:t>
            </a:r>
          </a:p>
          <a:p>
            <a:pPr marL="457200" lvl="1" indent="0">
              <a:buNone/>
              <a:defRPr/>
            </a:pPr>
            <a:r>
              <a:rPr lang="en-US" sz="2400" dirty="0"/>
              <a:t>			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P = MR = MC</a:t>
            </a:r>
          </a:p>
          <a:p>
            <a:pPr lvl="1">
              <a:defRPr/>
            </a:pPr>
            <a:r>
              <a:rPr lang="en-US" sz="2400" dirty="0"/>
              <a:t>The firm resets this output when price changes.</a:t>
            </a:r>
          </a:p>
          <a:p>
            <a:pPr lvl="2">
              <a:defRPr/>
            </a:pPr>
            <a:r>
              <a:rPr lang="en-US" sz="2000" dirty="0"/>
              <a:t>Raise the price, produce more.</a:t>
            </a:r>
          </a:p>
          <a:p>
            <a:pPr lvl="2">
              <a:defRPr/>
            </a:pPr>
            <a:r>
              <a:rPr lang="en-US" sz="2000" dirty="0"/>
              <a:t>Lower the price, produce less.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The marginal cost curve is the firm’s short-run supply curve.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8-</a:t>
            </a:r>
            <a:fld id="{D6AEC7BF-3734-4446-B59D-919843EE84E1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>
          <a:xfrm>
            <a:off x="1066800" y="162910"/>
            <a:ext cx="8077200" cy="1447800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Supply Shifts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8800"/>
            <a:ext cx="7620000" cy="4297363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/>
              <a:t>If any determinant of supply changes, the supply curve shifts.</a:t>
            </a:r>
          </a:p>
          <a:p>
            <a:pPr lvl="1" eaLnBrk="1" hangingPunct="1"/>
            <a:r>
              <a:rPr lang="en-US" dirty="0"/>
              <a:t>A change that </a:t>
            </a:r>
            <a:r>
              <a:rPr lang="en-US" b="1" dirty="0"/>
              <a:t>lowers costs </a:t>
            </a:r>
            <a:r>
              <a:rPr lang="en-US" dirty="0"/>
              <a:t>will cause the supply curve to </a:t>
            </a:r>
            <a:r>
              <a:rPr lang="en-US" b="1" dirty="0"/>
              <a:t>shift right</a:t>
            </a:r>
            <a:r>
              <a:rPr lang="en-US" dirty="0"/>
              <a:t>.</a:t>
            </a:r>
          </a:p>
          <a:p>
            <a:pPr lvl="1" eaLnBrk="1" hangingPunct="1"/>
            <a:r>
              <a:rPr lang="en-US" dirty="0"/>
              <a:t>A change that </a:t>
            </a:r>
            <a:r>
              <a:rPr lang="en-US" b="1" dirty="0"/>
              <a:t>raises costs </a:t>
            </a:r>
            <a:r>
              <a:rPr lang="en-US" dirty="0"/>
              <a:t>will cause the supply curve to </a:t>
            </a:r>
            <a:r>
              <a:rPr lang="en-US" b="1" dirty="0"/>
              <a:t>shift left</a:t>
            </a:r>
            <a:r>
              <a:rPr lang="en-US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8-</a:t>
            </a:r>
            <a:fld id="{D6AEC7BF-3734-4446-B59D-919843EE84E1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1053662" y="152400"/>
            <a:ext cx="8077200" cy="1447800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Tax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662" y="1371601"/>
            <a:ext cx="7633138" cy="165537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If a tax increase increases MC, the firm will decrease output. If not, it just decreases profits.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Here are the impacts of various taxes on the firm’s decisions:</a:t>
            </a:r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 l="13301" t="35613" r="24680" b="22792"/>
          <a:stretch>
            <a:fillRect/>
          </a:stretch>
        </p:blipFill>
        <p:spPr bwMode="auto">
          <a:xfrm>
            <a:off x="152400" y="3026979"/>
            <a:ext cx="8978462" cy="3297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8-</a:t>
            </a:r>
            <a:fld id="{D6AEC7BF-3734-4446-B59D-919843EE84E1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>
          <a:xfrm>
            <a:off x="1058917" y="152400"/>
            <a:ext cx="8077200" cy="1447800"/>
          </a:xfrm>
          <a:noFill/>
        </p:spPr>
        <p:txBody>
          <a:bodyPr/>
          <a:lstStyle/>
          <a:p>
            <a:pPr eaLnBrk="1" hangingPunct="1"/>
            <a:r>
              <a:rPr lang="en-US" sz="4000" u="sng" dirty="0">
                <a:solidFill>
                  <a:schemeClr val="tx1"/>
                </a:solidFill>
              </a:rPr>
              <a:t>Application: The Economy Tomorrow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917" y="1905000"/>
            <a:ext cx="7627883" cy="4525963"/>
          </a:xfrm>
        </p:spPr>
        <p:txBody>
          <a:bodyPr>
            <a:no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/>
              <a:t>Taxing Business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Property Taxes: </a:t>
            </a:r>
            <a:r>
              <a:rPr lang="en-US" dirty="0"/>
              <a:t>a tax levied by local governments on land and buildings.</a:t>
            </a:r>
          </a:p>
          <a:p>
            <a:pPr lvl="2">
              <a:buFont typeface="Arial" pitchFamily="34" charset="0"/>
              <a:buChar char="•"/>
            </a:pPr>
            <a:r>
              <a:rPr lang="en-US" dirty="0"/>
              <a:t>Fixed cost that increases Average Total Cost.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Payroll Taxes: </a:t>
            </a:r>
            <a:r>
              <a:rPr lang="en-US" dirty="0"/>
              <a:t>taxes levied on the wages paid by the firm. </a:t>
            </a:r>
          </a:p>
          <a:p>
            <a:pPr lvl="2">
              <a:buFont typeface="Arial" pitchFamily="34" charset="0"/>
              <a:buChar char="•"/>
            </a:pPr>
            <a:r>
              <a:rPr lang="en-US" dirty="0"/>
              <a:t>Variable cost tied to the amount of workers.</a:t>
            </a:r>
          </a:p>
          <a:p>
            <a:pPr lvl="2">
              <a:buFont typeface="Arial" pitchFamily="34" charset="0"/>
              <a:buChar char="•"/>
            </a:pPr>
            <a:r>
              <a:rPr lang="en-US" dirty="0"/>
              <a:t>Increases both the Marginal Cost and Average Total cost.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8-</a:t>
            </a:r>
            <a:fld id="{D6AEC7BF-3734-4446-B59D-919843EE84E1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066800" y="7937"/>
            <a:ext cx="8077200" cy="1447800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Competition and Profits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5400"/>
            <a:ext cx="7772400" cy="4495801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dirty="0"/>
              <a:t>In this chapter we examine</a:t>
            </a:r>
          </a:p>
          <a:p>
            <a:pPr lvl="1">
              <a:spcBef>
                <a:spcPts val="0"/>
              </a:spcBef>
              <a:defRPr/>
            </a:pPr>
            <a:r>
              <a:rPr lang="en-US" sz="2600" dirty="0"/>
              <a:t>How firms make price and production decisions.</a:t>
            </a:r>
          </a:p>
          <a:p>
            <a:pPr lvl="1">
              <a:spcBef>
                <a:spcPts val="0"/>
              </a:spcBef>
              <a:defRPr/>
            </a:pPr>
            <a:r>
              <a:rPr lang="en-US" sz="2600" dirty="0"/>
              <a:t>How profits are computed.</a:t>
            </a:r>
          </a:p>
          <a:p>
            <a:pPr lvl="1">
              <a:spcBef>
                <a:spcPts val="0"/>
              </a:spcBef>
              <a:defRPr/>
            </a:pPr>
            <a:r>
              <a:rPr lang="en-US" sz="2600" dirty="0"/>
              <a:t>How perfectly competitive firms maximize profits.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dirty="0"/>
              <a:t>Specifically,</a:t>
            </a:r>
          </a:p>
          <a:p>
            <a:pPr lvl="1">
              <a:spcBef>
                <a:spcPts val="0"/>
              </a:spcBef>
              <a:defRPr/>
            </a:pPr>
            <a:r>
              <a:rPr lang="en-US" sz="2600" dirty="0"/>
              <a:t>What are profits?</a:t>
            </a:r>
          </a:p>
          <a:p>
            <a:pPr lvl="1">
              <a:spcBef>
                <a:spcPts val="0"/>
              </a:spcBef>
              <a:defRPr/>
            </a:pPr>
            <a:r>
              <a:rPr lang="en-US" sz="2600" dirty="0"/>
              <a:t>What are the unique characteristics of competitive firms?</a:t>
            </a:r>
          </a:p>
          <a:p>
            <a:pPr lvl="1">
              <a:spcBef>
                <a:spcPts val="0"/>
              </a:spcBef>
              <a:defRPr/>
            </a:pPr>
            <a:r>
              <a:rPr lang="en-US" sz="2600" dirty="0"/>
              <a:t>How much output will a competitive firm produce?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8-0</a:t>
            </a:r>
            <a:fld id="{D6AEC7BF-3734-4446-B59D-919843EE84E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>
          <a:xfrm>
            <a:off x="1058917" y="152400"/>
            <a:ext cx="8077200" cy="1447800"/>
          </a:xfrm>
          <a:noFill/>
        </p:spPr>
        <p:txBody>
          <a:bodyPr/>
          <a:lstStyle/>
          <a:p>
            <a:pPr eaLnBrk="1" hangingPunct="1"/>
            <a:r>
              <a:rPr lang="en-US" sz="4000" u="sng" dirty="0">
                <a:solidFill>
                  <a:schemeClr val="tx1"/>
                </a:solidFill>
              </a:rPr>
              <a:t>Application: The Economy Tomorrow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917" y="1905001"/>
            <a:ext cx="7627883" cy="4343400"/>
          </a:xfrm>
        </p:spPr>
        <p:txBody>
          <a:bodyPr>
            <a:no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/>
              <a:t>Taxing Business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Profit Taxes: </a:t>
            </a:r>
            <a:r>
              <a:rPr lang="en-US" dirty="0"/>
              <a:t>a tax levied on the profits of a business. </a:t>
            </a:r>
          </a:p>
          <a:p>
            <a:pPr lvl="2">
              <a:buFont typeface="Arial" pitchFamily="34" charset="0"/>
              <a:buChar char="•"/>
            </a:pPr>
            <a:r>
              <a:rPr lang="en-US" dirty="0"/>
              <a:t>Neither a fixed cost nor a variable cost.</a:t>
            </a:r>
          </a:p>
          <a:p>
            <a:pPr lvl="2">
              <a:buFont typeface="Arial" pitchFamily="34" charset="0"/>
              <a:buChar char="•"/>
            </a:pPr>
            <a:r>
              <a:rPr lang="en-US" dirty="0"/>
              <a:t>Reduces take-home (after-tax) profits of a business.</a:t>
            </a:r>
          </a:p>
          <a:p>
            <a:pPr lvl="2">
              <a:buFont typeface="Arial" pitchFamily="34" charset="0"/>
              <a:buChar char="•"/>
            </a:pPr>
            <a:r>
              <a:rPr lang="en-US" dirty="0"/>
              <a:t>May reduce investments in new businesses.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President Trump made reduction of corporate taxes a priority.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8-</a:t>
            </a:r>
            <a:fld id="{D6AEC7BF-3734-4446-B59D-919843EE84E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561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>
          <a:xfrm>
            <a:off x="1019503" y="272009"/>
            <a:ext cx="8077200" cy="1447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Revisiting the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503" y="2057400"/>
            <a:ext cx="7543800" cy="4449763"/>
          </a:xfrm>
        </p:spPr>
        <p:txBody>
          <a:bodyPr/>
          <a:lstStyle/>
          <a:p>
            <a:pPr eaLnBrk="1" hangingPunct="1"/>
            <a:r>
              <a:rPr lang="en-US" b="1" dirty="0"/>
              <a:t>LO8-1 Know how profits are computed.</a:t>
            </a:r>
          </a:p>
          <a:p>
            <a:pPr lvl="1" eaLnBrk="1" hangingPunct="1"/>
            <a:r>
              <a:rPr lang="en-US" sz="3000" dirty="0"/>
              <a:t>Economic profit is the difference between total revenue and total cost (including both explicit and implicit costs).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8-</a:t>
            </a:r>
            <a:fld id="{D6AEC7BF-3734-4446-B59D-919843EE84E1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>
          <a:xfrm>
            <a:off x="1045779" y="199697"/>
            <a:ext cx="8077200" cy="1447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Revisiting the Learning Objectives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779" y="1524000"/>
            <a:ext cx="7641021" cy="4822881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000" b="1" dirty="0"/>
              <a:t>LO8-2 Know the characteristics of perfectly competitive firms.</a:t>
            </a:r>
          </a:p>
          <a:p>
            <a:pPr lvl="1">
              <a:defRPr/>
            </a:pPr>
            <a:r>
              <a:rPr lang="en-US" sz="2400" dirty="0"/>
              <a:t>Many firms compete for consumer purchases.</a:t>
            </a:r>
          </a:p>
          <a:p>
            <a:pPr lvl="1">
              <a:defRPr/>
            </a:pPr>
            <a:r>
              <a:rPr lang="en-US" sz="2400" dirty="0"/>
              <a:t>The products of each firm are identical.</a:t>
            </a:r>
          </a:p>
          <a:p>
            <a:pPr lvl="1">
              <a:defRPr/>
            </a:pPr>
            <a:r>
              <a:rPr lang="en-US" sz="2400" dirty="0"/>
              <a:t>Low entry barriers make it easy to get into the business.</a:t>
            </a:r>
          </a:p>
          <a:p>
            <a:pPr lvl="1">
              <a:defRPr/>
            </a:pPr>
            <a:r>
              <a:rPr lang="en-US" sz="2400" dirty="0"/>
              <a:t>No firm has any market power; thus firms cannot manipulate the price. They are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price takers</a:t>
            </a:r>
            <a:r>
              <a:rPr lang="en-US" sz="2400" dirty="0"/>
              <a:t>. </a:t>
            </a:r>
          </a:p>
          <a:p>
            <a:pPr lvl="1">
              <a:defRPr/>
            </a:pPr>
            <a:r>
              <a:rPr lang="en-US" sz="2400" dirty="0"/>
              <a:t>Each firm’s output is small relative to the total market amount.</a:t>
            </a:r>
          </a:p>
          <a:p>
            <a:pPr lvl="1">
              <a:defRPr/>
            </a:pPr>
            <a:r>
              <a:rPr lang="en-US" sz="2400" dirty="0"/>
              <a:t>Each firm confronts a horizontal demand curve.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8-</a:t>
            </a:r>
            <a:fld id="{D6AEC7BF-3734-4446-B59D-919843EE84E1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>
          <a:xfrm>
            <a:off x="1051034" y="349469"/>
            <a:ext cx="8077200" cy="1447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Revisiting the Learning Objectives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428" y="1828800"/>
            <a:ext cx="7543800" cy="4525963"/>
          </a:xfrm>
        </p:spPr>
        <p:txBody>
          <a:bodyPr/>
          <a:lstStyle/>
          <a:p>
            <a:pPr eaLnBrk="1" hangingPunct="1"/>
            <a:r>
              <a:rPr lang="en-US" b="1" dirty="0"/>
              <a:t>LO8-3 Know how a competitive firm maximizes profit.</a:t>
            </a:r>
          </a:p>
          <a:p>
            <a:pPr lvl="1" eaLnBrk="1" hangingPunct="1"/>
            <a:r>
              <a:rPr lang="en-US" dirty="0"/>
              <a:t>The profit-maximizing firm will produce an output where marginal cost equals price (marginal revenue).</a:t>
            </a:r>
          </a:p>
          <a:p>
            <a:pPr marL="457200" lvl="1" indent="0" algn="ctr">
              <a:buNone/>
            </a:pPr>
            <a:r>
              <a:rPr lang="en-US" sz="3200" b="1" dirty="0">
                <a:solidFill>
                  <a:schemeClr val="accent2"/>
                </a:solidFill>
              </a:rPr>
              <a:t> P = MR = MC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8-</a:t>
            </a:r>
            <a:fld id="{D6AEC7BF-3734-4446-B59D-919843EE84E1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>
          <a:xfrm>
            <a:off x="1019503" y="304800"/>
            <a:ext cx="8077200" cy="1447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Revisiting the Learning Objectives 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503" y="1981200"/>
            <a:ext cx="7667297" cy="3962400"/>
          </a:xfrm>
        </p:spPr>
        <p:txBody>
          <a:bodyPr/>
          <a:lstStyle/>
          <a:p>
            <a:pPr eaLnBrk="1" hangingPunct="1"/>
            <a:r>
              <a:rPr lang="en-US" b="1" dirty="0"/>
              <a:t>LO8-4 Know when a firm will shut down.</a:t>
            </a:r>
          </a:p>
          <a:p>
            <a:pPr lvl="1" eaLnBrk="1" hangingPunct="1"/>
            <a:r>
              <a:rPr lang="en-US" dirty="0"/>
              <a:t>A loss occurs if price falls below ATC.</a:t>
            </a:r>
          </a:p>
          <a:p>
            <a:pPr lvl="1" eaLnBrk="1" hangingPunct="1"/>
            <a:r>
              <a:rPr lang="en-US" dirty="0"/>
              <a:t>If revenues at least cover variable costs, the firm’s operating loss is less than its fixed costs.</a:t>
            </a:r>
          </a:p>
          <a:p>
            <a:pPr lvl="1" eaLnBrk="1" hangingPunct="1"/>
            <a:r>
              <a:rPr lang="en-US" dirty="0"/>
              <a:t>A firm should not shut down until price falls below AVC.</a:t>
            </a:r>
          </a:p>
          <a:p>
            <a:pPr lvl="1" eaLnBrk="1" hangingPunct="1">
              <a:buFont typeface="Arial" charset="0"/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8-</a:t>
            </a:r>
            <a:fld id="{D6AEC7BF-3734-4446-B59D-919843EE84E1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8077200" cy="1447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Revisiting the Learning Objectives 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05000"/>
            <a:ext cx="7543800" cy="4525963"/>
          </a:xfrm>
        </p:spPr>
        <p:txBody>
          <a:bodyPr/>
          <a:lstStyle/>
          <a:p>
            <a:pPr eaLnBrk="1" hangingPunct="1"/>
            <a:r>
              <a:rPr lang="en-US" sz="3000" b="1" dirty="0"/>
              <a:t>LO8-5 Know the difference between production and investment decisions.</a:t>
            </a:r>
          </a:p>
          <a:p>
            <a:pPr lvl="1" eaLnBrk="1" hangingPunct="1"/>
            <a:r>
              <a:rPr lang="en-US" dirty="0"/>
              <a:t>In the short run, a firm determines how much to produce (the profit-maximizing output). That is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production decision</a:t>
            </a:r>
            <a:r>
              <a:rPr lang="en-US" dirty="0"/>
              <a:t>.</a:t>
            </a:r>
          </a:p>
          <a:p>
            <a:pPr lvl="1" eaLnBrk="1" hangingPunct="1"/>
            <a:r>
              <a:rPr lang="en-US" dirty="0"/>
              <a:t>In the long run, a firm must commit to incur fixed costs and to enter or exit an industry. That is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investment decision</a:t>
            </a:r>
            <a:r>
              <a:rPr lang="en-US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8-</a:t>
            </a:r>
            <a:fld id="{D6AEC7BF-3734-4446-B59D-919843EE84E1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1447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Revisiting the Learning Objectives 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662" y="1600200"/>
            <a:ext cx="7840717" cy="4614041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000" b="1" dirty="0"/>
              <a:t>LO8-6 Know what shapes or shifts a firm’s supply curve.</a:t>
            </a:r>
          </a:p>
          <a:p>
            <a:pPr lvl="1">
              <a:defRPr/>
            </a:pPr>
            <a:r>
              <a:rPr lang="en-US" sz="2400" dirty="0"/>
              <a:t>A firm’s MC curve is its supply curve (above the shutdown point at minimum AVC).</a:t>
            </a:r>
          </a:p>
          <a:p>
            <a:pPr lvl="1">
              <a:defRPr/>
            </a:pPr>
            <a:r>
              <a:rPr lang="en-US" sz="2400" dirty="0"/>
              <a:t>The determinants of supply include the price of inputs, technology, taxes, and expectations.</a:t>
            </a:r>
          </a:p>
          <a:p>
            <a:pPr lvl="1">
              <a:defRPr/>
            </a:pPr>
            <a:r>
              <a:rPr lang="en-US" sz="2400" dirty="0"/>
              <a:t>An increase in costs shifts the supply curve to the left, and vice versa.</a:t>
            </a:r>
          </a:p>
          <a:p>
            <a:pPr lvl="1">
              <a:defRPr/>
            </a:pPr>
            <a:r>
              <a:rPr lang="en-US" sz="2400" dirty="0"/>
              <a:t>Taxes affect business in different ways. Property taxes raise fixed costs; payroll taxes raise variable costs; profit taxes diminish after-tax profits.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8-</a:t>
            </a:r>
            <a:fld id="{D6AEC7BF-3734-4446-B59D-919843EE84E1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1447800"/>
          </a:xfrm>
          <a:noFill/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Looking Ahead: </a:t>
            </a:r>
            <a:r>
              <a:rPr lang="en-US" sz="4000">
                <a:solidFill>
                  <a:schemeClr val="tx1"/>
                </a:solidFill>
              </a:rPr>
              <a:t>Chapter 9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6200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Competitive Markets</a:t>
            </a:r>
          </a:p>
          <a:p>
            <a:endParaRPr lang="en-US" sz="1100" i="1" dirty="0"/>
          </a:p>
          <a:p>
            <a:pPr marL="0" indent="0">
              <a:buNone/>
            </a:pPr>
            <a:r>
              <a:rPr lang="en-US" sz="2400" i="1" dirty="0"/>
              <a:t>After learning about this chapter, you should know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600" dirty="0"/>
              <a:t>The market characteristics of perfect competition.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/>
              <a:t> How prices are established in competitive markets.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/>
              <a:t> Why long-run economic profits approach zero in competitive markets.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/>
              <a:t> How society benefits from market competition.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8-</a:t>
            </a:r>
            <a:fld id="{D6AEC7BF-3734-4446-B59D-919843EE84E1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1447800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The Profit Motive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696200" cy="4830763"/>
          </a:xfrm>
        </p:spPr>
        <p:txBody>
          <a:bodyPr>
            <a:noAutofit/>
          </a:bodyPr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The expectation of profit is the basic incentive to produce.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Profit: </a:t>
            </a:r>
            <a:r>
              <a:rPr lang="en-US" sz="2800" dirty="0"/>
              <a:t>the difference between total revenue and total cost.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The profit motive encourages firms to produce the goods and services that consumers desire, at prices they are willing to pay.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What will happen to a firm if it produces goods that no consumers want or are willing to pay for?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8-0</a:t>
            </a:r>
            <a:fld id="{D6AEC7BF-3734-4446-B59D-919843EE84E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3931"/>
            <a:ext cx="8077200" cy="1447800"/>
          </a:xfrm>
          <a:noFill/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Is the Profit Motive Bad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7543800" cy="4830764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buFont typeface="Arial" pitchFamily="34" charset="0"/>
              <a:buChar char="•"/>
            </a:pPr>
            <a:r>
              <a:rPr lang="en-US" sz="3000" dirty="0"/>
              <a:t>Some think so. They believe:</a:t>
            </a:r>
          </a:p>
          <a:p>
            <a:pPr lvl="1">
              <a:spcBef>
                <a:spcPts val="300"/>
              </a:spcBef>
            </a:pPr>
            <a:r>
              <a:rPr lang="en-US" sz="2600" dirty="0"/>
              <a:t>it results in inferior products at higher prices.</a:t>
            </a:r>
          </a:p>
          <a:p>
            <a:pPr lvl="1">
              <a:spcBef>
                <a:spcPts val="300"/>
              </a:spcBef>
            </a:pPr>
            <a:r>
              <a:rPr lang="en-US" sz="2600" dirty="0"/>
              <a:t>it leads to pollution, restricted competition, and an unsafe workplace.</a:t>
            </a:r>
          </a:p>
          <a:p>
            <a:pPr>
              <a:spcBef>
                <a:spcPts val="300"/>
              </a:spcBef>
              <a:buFont typeface="Arial" pitchFamily="34" charset="0"/>
              <a:buChar char="•"/>
            </a:pPr>
            <a:r>
              <a:rPr lang="en-US" sz="3000" dirty="0"/>
              <a:t>In reality: </a:t>
            </a:r>
          </a:p>
          <a:p>
            <a:pPr lvl="1">
              <a:spcBef>
                <a:spcPts val="300"/>
              </a:spcBef>
            </a:pPr>
            <a:r>
              <a:rPr lang="en-US" sz="2600" dirty="0"/>
              <a:t>it encourages firms to produce products customers desire at prices they are willing to pay.</a:t>
            </a:r>
          </a:p>
          <a:p>
            <a:pPr lvl="1">
              <a:spcBef>
                <a:spcPts val="300"/>
              </a:spcBef>
            </a:pPr>
            <a:r>
              <a:rPr lang="en-US" sz="2600" dirty="0"/>
              <a:t>it causes markets to adapt to changing economic conditions and customer preferences.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8-0</a:t>
            </a:r>
            <a:fld id="{D6AEC7BF-3734-4446-B59D-919843EE84E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1447800"/>
          </a:xfrm>
          <a:noFill/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Explicit and Implicit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076" y="1752600"/>
            <a:ext cx="7543800" cy="4114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Economic cost: </a:t>
            </a:r>
            <a:r>
              <a:rPr lang="en-US" dirty="0"/>
              <a:t>the value (i.e., opportunity cost) of all resources used to produce a good or service.</a:t>
            </a:r>
          </a:p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Explicit cost: </a:t>
            </a:r>
            <a:r>
              <a:rPr lang="en-US" dirty="0"/>
              <a:t>a payment made for the use of a resource.</a:t>
            </a:r>
          </a:p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Implicit cost: </a:t>
            </a:r>
            <a:r>
              <a:rPr lang="en-US" dirty="0"/>
              <a:t>the value of resources used for which no payment is made.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8-0</a:t>
            </a:r>
            <a:fld id="{D6AEC7BF-3734-4446-B59D-919843EE84E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066800" y="183931"/>
            <a:ext cx="8077200" cy="1447800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Economic vs. Accounting Profits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31731"/>
            <a:ext cx="7620000" cy="449443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Profit equals total revenue minus total costs.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800" dirty="0"/>
              <a:t>Economists include both implicit costs and explicit costs.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800" dirty="0"/>
              <a:t>Accountants include only explicit costs.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Economic profit, then, is smaller than accounting profit because more costs are subtracted.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029200"/>
            <a:ext cx="8534400" cy="990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</a:rPr>
              <a:t>Economic profit =  Total revenue  –  Explicit costs  –  Implicit costs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</a:rPr>
              <a:t>Accounting profit =  Total revenue  –  Explicit costs only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</a:rPr>
              <a:t>Economic profit =   Accounting profit  –   Implicit costs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8-0</a:t>
            </a:r>
            <a:fld id="{D6AEC7BF-3734-4446-B59D-919843EE84E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1447800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Normal Profit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545" y="1639614"/>
            <a:ext cx="75438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Normal profit: </a:t>
            </a:r>
            <a:r>
              <a:rPr lang="en-US" dirty="0"/>
              <a:t>the opportunity cost of capital.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The owner could have invested these resources elsewhere. If the opportunity cost is a lost return of 10%, then the owner will expect at least a 10% return in this business, preferably higher.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8-0</a:t>
            </a:r>
            <a:fld id="{D6AEC7BF-3734-4446-B59D-919843EE84E1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1447800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Normal Profit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7543800" cy="4525963"/>
          </a:xfrm>
        </p:spPr>
        <p:txBody>
          <a:bodyPr rtlCol="0"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/>
              <a:t>Normal profit is equivalent to an implicit cost.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Normal profit is earned if economic profit is zero which, it might surprise you, is the typical case.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 firm can earn a positive economic profit (greater than zero) if it earns more than its opportunity cost.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8-0</a:t>
            </a:r>
            <a:fld id="{D6AEC7BF-3734-4446-B59D-919843EE84E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</TotalTime>
  <Words>3265</Words>
  <Application>Microsoft Office PowerPoint</Application>
  <PresentationFormat>On-screen Show (4:3)</PresentationFormat>
  <Paragraphs>348</Paragraphs>
  <Slides>37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Arial Narrow</vt:lpstr>
      <vt:lpstr>Calibri</vt:lpstr>
      <vt:lpstr>Cambria</vt:lpstr>
      <vt:lpstr>Century Gothic</vt:lpstr>
      <vt:lpstr>Cordia New</vt:lpstr>
      <vt:lpstr>Times New Roman</vt:lpstr>
      <vt:lpstr>Custom Design</vt:lpstr>
      <vt:lpstr>The Competitive Firm</vt:lpstr>
      <vt:lpstr>Competition and Profits</vt:lpstr>
      <vt:lpstr>Competition and Profits II</vt:lpstr>
      <vt:lpstr>The Profit Motive</vt:lpstr>
      <vt:lpstr>Is the Profit Motive Bad?</vt:lpstr>
      <vt:lpstr>Explicit and Implicit Costs</vt:lpstr>
      <vt:lpstr>Economic vs. Accounting Profits</vt:lpstr>
      <vt:lpstr>Normal Profit</vt:lpstr>
      <vt:lpstr>Normal Profit II</vt:lpstr>
      <vt:lpstr>Entrepreneurship and Risk</vt:lpstr>
      <vt:lpstr>Market Structure</vt:lpstr>
      <vt:lpstr>A Survey of Market Structures</vt:lpstr>
      <vt:lpstr>Perfect Competition</vt:lpstr>
      <vt:lpstr>Market Demand vs.  Firm Demand</vt:lpstr>
      <vt:lpstr>A Firm’s Demand Curve</vt:lpstr>
      <vt:lpstr>The Production Decision</vt:lpstr>
      <vt:lpstr>The Production Decision II</vt:lpstr>
      <vt:lpstr>The Production Decision III</vt:lpstr>
      <vt:lpstr>The Production Decision IV</vt:lpstr>
      <vt:lpstr>Profit Maximization Rule</vt:lpstr>
      <vt:lpstr>Graphical Look at Profit Maximization</vt:lpstr>
      <vt:lpstr>The Shutdown Decision</vt:lpstr>
      <vt:lpstr>The Shutdown Decision II</vt:lpstr>
      <vt:lpstr>The Investment Decision</vt:lpstr>
      <vt:lpstr>Determinants of Supply</vt:lpstr>
      <vt:lpstr>The Short-Run Supply Curve</vt:lpstr>
      <vt:lpstr>Supply Shifts</vt:lpstr>
      <vt:lpstr>Tax Effects</vt:lpstr>
      <vt:lpstr>Application: The Economy Tomorrow</vt:lpstr>
      <vt:lpstr>Application: The Economy Tomorrow II</vt:lpstr>
      <vt:lpstr>Revisiting the Learning Objectives</vt:lpstr>
      <vt:lpstr>Revisiting the Learning Objectives II</vt:lpstr>
      <vt:lpstr>Revisiting the Learning Objectives III</vt:lpstr>
      <vt:lpstr>Revisiting the Learning Objectives IV</vt:lpstr>
      <vt:lpstr>Revisiting the Learning Objectives V</vt:lpstr>
      <vt:lpstr>Revisiting the Learning Objectives VI</vt:lpstr>
      <vt:lpstr>Looking Ahead: Chapter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Competitive Firm</dc:title>
  <dc:creator>mikel</dc:creator>
  <cp:lastModifiedBy>Huenecke, Adam</cp:lastModifiedBy>
  <cp:revision>66</cp:revision>
  <dcterms:created xsi:type="dcterms:W3CDTF">2011-06-30T19:52:09Z</dcterms:created>
  <dcterms:modified xsi:type="dcterms:W3CDTF">2018-05-29T18:51:43Z</dcterms:modified>
</cp:coreProperties>
</file>