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2"/>
  </p:notesMasterIdLst>
  <p:handoutMasterIdLst>
    <p:handoutMasterId r:id="rId33"/>
  </p:handoutMasterIdLst>
  <p:sldIdLst>
    <p:sldId id="284" r:id="rId2"/>
    <p:sldId id="257" r:id="rId3"/>
    <p:sldId id="258" r:id="rId4"/>
    <p:sldId id="260" r:id="rId5"/>
    <p:sldId id="261" r:id="rId6"/>
    <p:sldId id="286" r:id="rId7"/>
    <p:sldId id="287" r:id="rId8"/>
    <p:sldId id="262" r:id="rId9"/>
    <p:sldId id="264" r:id="rId10"/>
    <p:sldId id="265" r:id="rId11"/>
    <p:sldId id="288"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82" r:id="rId25"/>
    <p:sldId id="273" r:id="rId26"/>
    <p:sldId id="279" r:id="rId27"/>
    <p:sldId id="280" r:id="rId28"/>
    <p:sldId id="283" r:id="rId29"/>
    <p:sldId id="281" r:id="rId30"/>
    <p:sldId id="289" r:id="rId3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101" d="100"/>
          <a:sy n="101" d="100"/>
        </p:scale>
        <p:origin x="294" y="12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330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F36F92-809B-4C6B-A0B9-38E23DCBD123}" type="datetimeFigureOut">
              <a:rPr lang="en-US"/>
              <a:pPr>
                <a:defRPr/>
              </a:pPr>
              <a:t>5/29/2018</a:t>
            </a:fld>
            <a:endParaRPr lang="en-US"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EF6D3F1-030C-4329-AF4E-27CDEA381025}" type="slidenum">
              <a:rPr lang="en-US"/>
              <a:pPr>
                <a:defRPr/>
              </a:pPr>
              <a:t>‹#›</a:t>
            </a:fld>
            <a:endParaRPr lang="en-US" dirty="0"/>
          </a:p>
        </p:txBody>
      </p:sp>
    </p:spTree>
    <p:extLst>
      <p:ext uri="{BB962C8B-B14F-4D97-AF65-F5344CB8AC3E}">
        <p14:creationId xmlns:p14="http://schemas.microsoft.com/office/powerpoint/2010/main" val="3262180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5EC0B59-E95F-462E-BAC3-5F822CD6787A}"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4D7D771-16D9-4DD2-93DC-6AE51F0296E5}" type="slidenum">
              <a:rPr lang="en-US"/>
              <a:pPr>
                <a:defRPr/>
              </a:pPr>
              <a:t>‹#›</a:t>
            </a:fld>
            <a:endParaRPr lang="en-US" dirty="0"/>
          </a:p>
        </p:txBody>
      </p:sp>
    </p:spTree>
    <p:extLst>
      <p:ext uri="{BB962C8B-B14F-4D97-AF65-F5344CB8AC3E}">
        <p14:creationId xmlns:p14="http://schemas.microsoft.com/office/powerpoint/2010/main" val="557532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D7D771-16D9-4DD2-93DC-6AE51F0296E5}" type="slidenum">
              <a:rPr lang="en-US" smtClean="0"/>
              <a:pPr>
                <a:defRPr/>
              </a:pPr>
              <a:t>1</a:t>
            </a:fld>
            <a:endParaRPr lang="en-US" dirty="0"/>
          </a:p>
        </p:txBody>
      </p:sp>
    </p:spTree>
    <p:extLst>
      <p:ext uri="{BB962C8B-B14F-4D97-AF65-F5344CB8AC3E}">
        <p14:creationId xmlns:p14="http://schemas.microsoft.com/office/powerpoint/2010/main" val="150880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is difficult to find a market that acts completely in perfect competition.</a:t>
            </a:r>
          </a:p>
          <a:p>
            <a:pPr eaLnBrk="1" hangingPunct="1">
              <a:spcBef>
                <a:spcPct val="0"/>
              </a:spcBef>
            </a:pPr>
            <a:r>
              <a:rPr lang="en-US" dirty="0"/>
              <a:t>Some agricultural products come close. </a:t>
            </a:r>
          </a:p>
          <a:p>
            <a:pPr eaLnBrk="1" hangingPunct="1">
              <a:spcBef>
                <a:spcPct val="0"/>
              </a:spcBef>
            </a:pPr>
            <a:r>
              <a:rPr lang="en-US" dirty="0"/>
              <a:t>Eggs might be a good example.</a:t>
            </a:r>
          </a:p>
          <a:p>
            <a:pPr eaLnBrk="1" hangingPunct="1">
              <a:spcBef>
                <a:spcPct val="0"/>
              </a:spcBef>
            </a:pPr>
            <a:r>
              <a:rPr lang="en-US" dirty="0"/>
              <a:t>In not completely perfect, but close, markets, nonprice competition appears as indicated by quality improvements (making the product different) and cost reductions.</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E5C517-BD30-413F-978D-189D08DF5545}" type="slidenum">
              <a:rPr lang="en-US"/>
              <a:pPr fontAlgn="base">
                <a:spcBef>
                  <a:spcPct val="0"/>
                </a:spcBef>
                <a:spcAft>
                  <a:spcPct val="0"/>
                </a:spcAft>
                <a:defRPr/>
              </a:pPr>
              <a:t>10</a:t>
            </a:fld>
            <a:endParaRPr lang="en-US" dirty="0"/>
          </a:p>
        </p:txBody>
      </p:sp>
    </p:spTree>
    <p:extLst>
      <p:ext uri="{BB962C8B-B14F-4D97-AF65-F5344CB8AC3E}">
        <p14:creationId xmlns:p14="http://schemas.microsoft.com/office/powerpoint/2010/main" val="164892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It might be worthwhile to emphasize that the profit-max rules are used in ALL market structures.</a:t>
            </a:r>
          </a:p>
          <a:p>
            <a:pPr eaLnBrk="1" hangingPunct="1">
              <a:spcBef>
                <a:spcPct val="0"/>
              </a:spcBef>
            </a:pPr>
            <a:r>
              <a:rPr lang="en-US" dirty="0"/>
              <a:t>Also, this might be a good time to say that, even though each firm is producing an identical product, their cost structures do not need to be identical.</a:t>
            </a:r>
          </a:p>
          <a:p>
            <a:pPr eaLnBrk="1" hangingPunct="1">
              <a:spcBef>
                <a:spcPct val="0"/>
              </a:spcBef>
            </a:pPr>
            <a:r>
              <a:rPr lang="en-US" dirty="0"/>
              <a:t>Example: One producer operates in a high-rent city while a competitor operates in a low-rent rural area. </a:t>
            </a:r>
          </a:p>
          <a:p>
            <a:pPr eaLnBrk="1" hangingPunct="1">
              <a:spcBef>
                <a:spcPct val="0"/>
              </a:spcBef>
            </a:pPr>
            <a:r>
              <a:rPr lang="en-US" dirty="0"/>
              <a:t>When the price and profit squeeze starts, the high-cost operator will face the loss and shut down decision first, but the low-cost operator is still profitable.</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5337AF-3019-47D1-8CC6-4421754F181F}" type="slidenum">
              <a:rPr lang="en-US"/>
              <a:pPr fontAlgn="base">
                <a:spcBef>
                  <a:spcPct val="0"/>
                </a:spcBef>
                <a:spcAft>
                  <a:spcPct val="0"/>
                </a:spcAft>
                <a:defRPr/>
              </a:pPr>
              <a:t>12</a:t>
            </a:fld>
            <a:endParaRPr lang="en-US" dirty="0"/>
          </a:p>
        </p:txBody>
      </p:sp>
    </p:spTree>
    <p:extLst>
      <p:ext uri="{BB962C8B-B14F-4D97-AF65-F5344CB8AC3E}">
        <p14:creationId xmlns:p14="http://schemas.microsoft.com/office/powerpoint/2010/main" val="255354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Customers like the product; they are willing to pay more for it than needed to cover the cost of resources.</a:t>
            </a:r>
          </a:p>
          <a:p>
            <a:pPr eaLnBrk="1" hangingPunct="1">
              <a:spcBef>
                <a:spcPct val="0"/>
              </a:spcBef>
            </a:pPr>
            <a:r>
              <a:rPr lang="en-US" dirty="0"/>
              <a:t>Economic profits are being made.</a:t>
            </a:r>
          </a:p>
          <a:p>
            <a:pPr eaLnBrk="1" hangingPunct="1">
              <a:spcBef>
                <a:spcPct val="0"/>
              </a:spcBef>
            </a:pPr>
            <a:r>
              <a:rPr lang="en-US" dirty="0"/>
              <a:t>Low barriers allow new entrants. Market supply shifts right. Price falls.</a:t>
            </a:r>
          </a:p>
          <a:p>
            <a:pPr eaLnBrk="1" hangingPunct="1">
              <a:spcBef>
                <a:spcPct val="0"/>
              </a:spcBef>
            </a:pPr>
            <a:r>
              <a:rPr lang="en-US" dirty="0"/>
              <a:t>For each firm, output is reset to where P=MR=MC, and profits decrease.</a:t>
            </a:r>
          </a:p>
          <a:p>
            <a:pPr eaLnBrk="1" hangingPunct="1">
              <a:spcBef>
                <a:spcPct val="0"/>
              </a:spcBef>
            </a:pP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EAB9B0-A230-4A97-BC63-A3AE57621DC7}" type="slidenum">
              <a:rPr lang="en-US"/>
              <a:pPr fontAlgn="base">
                <a:spcBef>
                  <a:spcPct val="0"/>
                </a:spcBef>
                <a:spcAft>
                  <a:spcPct val="0"/>
                </a:spcAft>
                <a:defRPr/>
              </a:pPr>
              <a:t>13</a:t>
            </a:fld>
            <a:endParaRPr lang="en-US" dirty="0"/>
          </a:p>
        </p:txBody>
      </p:sp>
    </p:spTree>
    <p:extLst>
      <p:ext uri="{BB962C8B-B14F-4D97-AF65-F5344CB8AC3E}">
        <p14:creationId xmlns:p14="http://schemas.microsoft.com/office/powerpoint/2010/main" val="296073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New entrants continue to cause the market supply to shift right, and the price falls. </a:t>
            </a:r>
          </a:p>
          <a:p>
            <a:pPr eaLnBrk="1" hangingPunct="1">
              <a:spcBef>
                <a:spcPct val="0"/>
              </a:spcBef>
            </a:pPr>
            <a:r>
              <a:rPr lang="en-US" dirty="0"/>
              <a:t>The profit rectangle shrinks as prices fall. </a:t>
            </a:r>
          </a:p>
          <a:p>
            <a:pPr eaLnBrk="1" hangingPunct="1">
              <a:spcBef>
                <a:spcPct val="0"/>
              </a:spcBef>
            </a:pPr>
            <a:r>
              <a:rPr lang="en-US" dirty="0"/>
              <a:t>All firms reset output so that P=MR=MC, which maximizes the shrinking profit.</a:t>
            </a:r>
          </a:p>
          <a:p>
            <a:pPr eaLnBrk="1" hangingPunct="1">
              <a:spcBef>
                <a:spcPct val="0"/>
              </a:spcBef>
            </a:pPr>
            <a:r>
              <a:rPr lang="en-US" dirty="0"/>
              <a:t>High-cost firms begin to experience losses. (They still reset output so that P=MR=MC to minimize the loss.)</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AED9F4-727A-47F4-A5FF-09C7042B1698}" type="slidenum">
              <a:rPr lang="en-US"/>
              <a:pPr fontAlgn="base">
                <a:spcBef>
                  <a:spcPct val="0"/>
                </a:spcBef>
                <a:spcAft>
                  <a:spcPct val="0"/>
                </a:spcAft>
                <a:defRPr/>
              </a:pPr>
              <a:t>14</a:t>
            </a:fld>
            <a:endParaRPr lang="en-US" dirty="0"/>
          </a:p>
        </p:txBody>
      </p:sp>
    </p:spTree>
    <p:extLst>
      <p:ext uri="{BB962C8B-B14F-4D97-AF65-F5344CB8AC3E}">
        <p14:creationId xmlns:p14="http://schemas.microsoft.com/office/powerpoint/2010/main" val="1140331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Left panel: In the short run, say daily or weekly, the firm can only adjust output to the point where P=MR=MC to maximize profit.</a:t>
            </a:r>
          </a:p>
          <a:p>
            <a:pPr eaLnBrk="1" hangingPunct="1">
              <a:spcBef>
                <a:spcPct val="0"/>
              </a:spcBef>
            </a:pPr>
            <a:r>
              <a:rPr lang="en-US" dirty="0"/>
              <a:t>Right panel: The entrance of new firms in search of economic profit will continue until the price falls enough to yield zero economic profit. This is where the market will stabilize in the long run.</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CF2DA9-9F6A-4BC4-846D-9E50B68CD3E7}" type="slidenum">
              <a:rPr lang="en-US"/>
              <a:pPr fontAlgn="base">
                <a:spcBef>
                  <a:spcPct val="0"/>
                </a:spcBef>
                <a:spcAft>
                  <a:spcPct val="0"/>
                </a:spcAft>
                <a:defRPr/>
              </a:pPr>
              <a:t>15</a:t>
            </a:fld>
            <a:endParaRPr lang="en-US" dirty="0"/>
          </a:p>
        </p:txBody>
      </p:sp>
    </p:spTree>
    <p:extLst>
      <p:ext uri="{BB962C8B-B14F-4D97-AF65-F5344CB8AC3E}">
        <p14:creationId xmlns:p14="http://schemas.microsoft.com/office/powerpoint/2010/main" val="2169821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summarizes the individual firm’s rules for entry and exit.</a:t>
            </a:r>
          </a:p>
          <a:p>
            <a:pPr eaLnBrk="1" hangingPunct="1">
              <a:spcBef>
                <a:spcPct val="0"/>
              </a:spcBef>
            </a:pPr>
            <a:r>
              <a:rPr lang="en-US" dirty="0"/>
              <a:t>If a firm is already in the industry and makes economic profits, it should expand.</a:t>
            </a:r>
          </a:p>
          <a:p>
            <a:pPr eaLnBrk="1" hangingPunct="1">
              <a:spcBef>
                <a:spcPct val="0"/>
              </a:spcBef>
            </a:pPr>
            <a:r>
              <a:rPr lang="en-US" dirty="0"/>
              <a:t>With low entry barriers, other firms will enter in competition.</a:t>
            </a:r>
          </a:p>
          <a:p>
            <a:pPr eaLnBrk="1" hangingPunct="1">
              <a:spcBef>
                <a:spcPct val="0"/>
              </a:spcBef>
            </a:pPr>
            <a:r>
              <a:rPr lang="en-US" dirty="0"/>
              <a:t>When economic profits fall to zero, the firm is still earning a normal profit – that is, it is using resources in this business just as well as it could in its next best alternative use of those resources.</a:t>
            </a:r>
          </a:p>
          <a:p>
            <a:pPr eaLnBrk="1" hangingPunct="1">
              <a:spcBef>
                <a:spcPct val="0"/>
              </a:spcBef>
            </a:pPr>
            <a:r>
              <a:rPr lang="en-US" dirty="0"/>
              <a:t>In an economic loss situation, the firm has to decide whether to continue at a loss or shut down.</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F5C1D0-CF0A-4692-9C87-2244E7B18619}" type="slidenum">
              <a:rPr lang="en-US"/>
              <a:pPr fontAlgn="base">
                <a:spcBef>
                  <a:spcPct val="0"/>
                </a:spcBef>
                <a:spcAft>
                  <a:spcPct val="0"/>
                </a:spcAft>
                <a:defRPr/>
              </a:pPr>
              <a:t>16</a:t>
            </a:fld>
            <a:endParaRPr lang="en-US" dirty="0"/>
          </a:p>
        </p:txBody>
      </p:sp>
    </p:spTree>
    <p:extLst>
      <p:ext uri="{BB962C8B-B14F-4D97-AF65-F5344CB8AC3E}">
        <p14:creationId xmlns:p14="http://schemas.microsoft.com/office/powerpoint/2010/main" val="3192100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One alternative in a loss situation is to continue at a loss.</a:t>
            </a:r>
          </a:p>
          <a:p>
            <a:pPr eaLnBrk="1" hangingPunct="1">
              <a:spcBef>
                <a:spcPct val="0"/>
              </a:spcBef>
            </a:pPr>
            <a:r>
              <a:rPr lang="en-US" dirty="0"/>
              <a:t>The firm’s goal is to return to profitability.</a:t>
            </a:r>
          </a:p>
          <a:p>
            <a:pPr eaLnBrk="1" hangingPunct="1">
              <a:spcBef>
                <a:spcPct val="0"/>
              </a:spcBef>
            </a:pPr>
            <a:r>
              <a:rPr lang="en-US" dirty="0"/>
              <a:t>It can do this by lowering its cost structure.</a:t>
            </a:r>
          </a:p>
          <a:p>
            <a:pPr eaLnBrk="1" hangingPunct="1">
              <a:spcBef>
                <a:spcPct val="0"/>
              </a:spcBef>
            </a:pPr>
            <a:r>
              <a:rPr lang="en-US" dirty="0"/>
              <a:t>Note that the lower ATC drops below the price. P&gt;ATC means economic profits have returned.</a:t>
            </a:r>
          </a:p>
          <a:p>
            <a:pPr eaLnBrk="1" hangingPunct="1">
              <a:spcBef>
                <a:spcPct val="0"/>
              </a:spcBef>
            </a:pPr>
            <a:r>
              <a:rPr lang="en-US" dirty="0"/>
              <a:t>Note also that the lower MC has the effect of shifting right, so the P=MR=MC intersection occurs at a higher output.</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ABE199-D5E4-4600-947D-48B0AD3F42D1}" type="slidenum">
              <a:rPr lang="en-US"/>
              <a:pPr fontAlgn="base">
                <a:spcBef>
                  <a:spcPct val="0"/>
                </a:spcBef>
                <a:spcAft>
                  <a:spcPct val="0"/>
                </a:spcAft>
                <a:defRPr/>
              </a:pPr>
              <a:t>17</a:t>
            </a:fld>
            <a:endParaRPr lang="en-US" dirty="0"/>
          </a:p>
        </p:txBody>
      </p:sp>
    </p:spTree>
    <p:extLst>
      <p:ext uri="{BB962C8B-B14F-4D97-AF65-F5344CB8AC3E}">
        <p14:creationId xmlns:p14="http://schemas.microsoft.com/office/powerpoint/2010/main" val="116498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slide tells how a firm that is closing will dump its inventory onto the market at close-out prices.</a:t>
            </a:r>
          </a:p>
          <a:p>
            <a:pPr eaLnBrk="1" hangingPunct="1">
              <a:spcBef>
                <a:spcPct val="0"/>
              </a:spcBef>
            </a:pPr>
            <a:r>
              <a:rPr lang="en-US" dirty="0"/>
              <a:t>The resultant price drop could be short-lived, however. </a:t>
            </a:r>
          </a:p>
          <a:p>
            <a:pPr eaLnBrk="1" hangingPunct="1">
              <a:spcBef>
                <a:spcPct val="0"/>
              </a:spcBef>
            </a:pPr>
            <a:r>
              <a:rPr lang="en-US" dirty="0"/>
              <a:t>The losses other firms might experience also could be short-lived. </a:t>
            </a:r>
          </a:p>
          <a:p>
            <a:pPr eaLnBrk="1" hangingPunct="1">
              <a:spcBef>
                <a:spcPct val="0"/>
              </a:spcBef>
            </a:pPr>
            <a:r>
              <a:rPr lang="en-US" dirty="0"/>
              <a:t>They could return to profitability when the dumped products are sold and no more show up.</a:t>
            </a: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B45B30-8E1C-421E-97D9-5391E05FAC23}" type="slidenum">
              <a:rPr lang="en-US"/>
              <a:pPr fontAlgn="base">
                <a:spcBef>
                  <a:spcPct val="0"/>
                </a:spcBef>
                <a:spcAft>
                  <a:spcPct val="0"/>
                </a:spcAft>
                <a:defRPr/>
              </a:pPr>
              <a:t>18</a:t>
            </a:fld>
            <a:endParaRPr lang="en-US" dirty="0"/>
          </a:p>
        </p:txBody>
      </p:sp>
    </p:spTree>
    <p:extLst>
      <p:ext uri="{BB962C8B-B14F-4D97-AF65-F5344CB8AC3E}">
        <p14:creationId xmlns:p14="http://schemas.microsoft.com/office/powerpoint/2010/main" val="2956650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Here we move a bit away from the perfect competition model by allowing a firm to modify the product.</a:t>
            </a: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D42B00-920B-45B0-A830-166258B55AC0}" type="slidenum">
              <a:rPr lang="en-US"/>
              <a:pPr fontAlgn="base">
                <a:spcBef>
                  <a:spcPct val="0"/>
                </a:spcBef>
                <a:spcAft>
                  <a:spcPct val="0"/>
                </a:spcAft>
                <a:defRPr/>
              </a:pPr>
              <a:t>19</a:t>
            </a:fld>
            <a:endParaRPr lang="en-US" dirty="0"/>
          </a:p>
        </p:txBody>
      </p:sp>
    </p:spTree>
    <p:extLst>
      <p:ext uri="{BB962C8B-B14F-4D97-AF65-F5344CB8AC3E}">
        <p14:creationId xmlns:p14="http://schemas.microsoft.com/office/powerpoint/2010/main" val="1531432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Nobody is determining the mix of outputs.</a:t>
            </a:r>
          </a:p>
          <a:p>
            <a:pPr eaLnBrk="1" hangingPunct="1">
              <a:spcBef>
                <a:spcPct val="0"/>
              </a:spcBef>
            </a:pPr>
            <a:r>
              <a:rPr lang="en-US" dirty="0"/>
              <a:t>If consumers do not want to buy the good, firms quit making it.</a:t>
            </a:r>
          </a:p>
          <a:p>
            <a:pPr eaLnBrk="1" hangingPunct="1">
              <a:spcBef>
                <a:spcPct val="0"/>
              </a:spcBef>
            </a:pPr>
            <a:r>
              <a:rPr lang="en-US" dirty="0"/>
              <a:t>If consumers are overeager to buy the good, more firms will make it.</a:t>
            </a:r>
          </a:p>
          <a:p>
            <a:pPr eaLnBrk="1" hangingPunct="1">
              <a:spcBef>
                <a:spcPct val="0"/>
              </a:spcBef>
            </a:pPr>
            <a:r>
              <a:rPr lang="en-US" dirty="0"/>
              <a:t>The pursuit of economic profit and the flight from economic loss change the output mix.</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A64A7E-D777-40A2-9143-151F6BEC7EF4}" type="slidenum">
              <a:rPr lang="en-US"/>
              <a:pPr fontAlgn="base">
                <a:spcBef>
                  <a:spcPct val="0"/>
                </a:spcBef>
                <a:spcAft>
                  <a:spcPct val="0"/>
                </a:spcAft>
                <a:defRPr/>
              </a:pPr>
              <a:t>20</a:t>
            </a:fld>
            <a:endParaRPr lang="en-US" dirty="0"/>
          </a:p>
        </p:txBody>
      </p:sp>
    </p:spTree>
    <p:extLst>
      <p:ext uri="{BB962C8B-B14F-4D97-AF65-F5344CB8AC3E}">
        <p14:creationId xmlns:p14="http://schemas.microsoft.com/office/powerpoint/2010/main" val="409051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key point in the competitive market is the relentless profit squeeze.</a:t>
            </a:r>
          </a:p>
          <a:p>
            <a:pPr eaLnBrk="1" hangingPunct="1">
              <a:spcBef>
                <a:spcPct val="0"/>
              </a:spcBef>
            </a:pPr>
            <a:r>
              <a:rPr lang="en-US" dirty="0"/>
              <a:t>The long-run outcome is zero economic profits.</a:t>
            </a:r>
          </a:p>
          <a:p>
            <a:pPr eaLnBrk="1" hangingPunct="1">
              <a:spcBef>
                <a:spcPct val="0"/>
              </a:spcBef>
            </a:pPr>
            <a:r>
              <a:rPr lang="en-US" dirty="0"/>
              <a:t>Only normal profit will continue to exist – that is, owners will get a return on their investment equal to their opportunity cost.</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C71D53-088D-4E3A-AEEA-0C1A51431796}" type="slidenum">
              <a:rPr lang="en-US"/>
              <a:pPr fontAlgn="base">
                <a:spcBef>
                  <a:spcPct val="0"/>
                </a:spcBef>
                <a:spcAft>
                  <a:spcPct val="0"/>
                </a:spcAft>
                <a:defRPr/>
              </a:pPr>
              <a:t>2</a:t>
            </a:fld>
            <a:endParaRPr lang="en-US" dirty="0"/>
          </a:p>
        </p:txBody>
      </p:sp>
    </p:spTree>
    <p:extLst>
      <p:ext uri="{BB962C8B-B14F-4D97-AF65-F5344CB8AC3E}">
        <p14:creationId xmlns:p14="http://schemas.microsoft.com/office/powerpoint/2010/main" val="39847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Allocative efficiency: firms adjust their production mix to match the mix of goods and services the consumers want to buy.</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F49028-FFCA-44D6-A17C-A2619C56C473}" type="slidenum">
              <a:rPr lang="en-US"/>
              <a:pPr fontAlgn="base">
                <a:spcBef>
                  <a:spcPct val="0"/>
                </a:spcBef>
                <a:spcAft>
                  <a:spcPct val="0"/>
                </a:spcAft>
                <a:defRPr/>
              </a:pPr>
              <a:t>21</a:t>
            </a:fld>
            <a:endParaRPr lang="en-US" dirty="0"/>
          </a:p>
        </p:txBody>
      </p:sp>
    </p:spTree>
    <p:extLst>
      <p:ext uri="{BB962C8B-B14F-4D97-AF65-F5344CB8AC3E}">
        <p14:creationId xmlns:p14="http://schemas.microsoft.com/office/powerpoint/2010/main" val="372833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 the long run, economic profits reach zero and an industry stabilizes (no more entry, no more exit, no reason to change the output amount).</a:t>
            </a:r>
          </a:p>
          <a:p>
            <a:pPr eaLnBrk="1" hangingPunct="1">
              <a:spcBef>
                <a:spcPct val="0"/>
              </a:spcBef>
            </a:pPr>
            <a:r>
              <a:rPr lang="en-US" dirty="0"/>
              <a:t>Firms earn enough to deter them from considering switching to an alternative use of their resources in another industry. They earn normal profit.</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DFD180-A1DD-4542-95BE-0F02BA03A9CE}" type="slidenum">
              <a:rPr lang="en-US"/>
              <a:pPr fontAlgn="base">
                <a:spcBef>
                  <a:spcPct val="0"/>
                </a:spcBef>
                <a:spcAft>
                  <a:spcPct val="0"/>
                </a:spcAft>
                <a:defRPr/>
              </a:pPr>
              <a:t>22</a:t>
            </a:fld>
            <a:endParaRPr lang="en-US" dirty="0"/>
          </a:p>
        </p:txBody>
      </p:sp>
    </p:spTree>
    <p:extLst>
      <p:ext uri="{BB962C8B-B14F-4D97-AF65-F5344CB8AC3E}">
        <p14:creationId xmlns:p14="http://schemas.microsoft.com/office/powerpoint/2010/main" val="194199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a summary slide.</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13967-65A5-4694-BA60-09289160D88D}" type="slidenum">
              <a:rPr lang="en-US"/>
              <a:pPr fontAlgn="base">
                <a:spcBef>
                  <a:spcPct val="0"/>
                </a:spcBef>
                <a:spcAft>
                  <a:spcPct val="0"/>
                </a:spcAft>
                <a:defRPr/>
              </a:pPr>
              <a:t>23</a:t>
            </a:fld>
            <a:endParaRPr lang="en-US" dirty="0"/>
          </a:p>
        </p:txBody>
      </p:sp>
    </p:spTree>
    <p:extLst>
      <p:ext uri="{BB962C8B-B14F-4D97-AF65-F5344CB8AC3E}">
        <p14:creationId xmlns:p14="http://schemas.microsoft.com/office/powerpoint/2010/main" val="1115673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industry MC curve shifts right as new firms enter.</a:t>
            </a:r>
          </a:p>
          <a:p>
            <a:pPr eaLnBrk="1" hangingPunct="1">
              <a:spcBef>
                <a:spcPct val="0"/>
              </a:spcBef>
            </a:pPr>
            <a:r>
              <a:rPr lang="en-US" dirty="0"/>
              <a:t>Market demand need not change (but it could). </a:t>
            </a:r>
          </a:p>
          <a:p>
            <a:pPr eaLnBrk="1" hangingPunct="1">
              <a:spcBef>
                <a:spcPct val="0"/>
              </a:spcBef>
            </a:pPr>
            <a:r>
              <a:rPr lang="en-US" dirty="0"/>
              <a:t>Short-run equilibrium (point </a:t>
            </a:r>
            <a:r>
              <a:rPr lang="en-US" i="1" dirty="0"/>
              <a:t>a</a:t>
            </a:r>
            <a:r>
              <a:rPr lang="en-US" dirty="0"/>
              <a:t>) also shifts down the market demand curve to point </a:t>
            </a:r>
            <a:r>
              <a:rPr lang="en-US" i="1" dirty="0"/>
              <a:t>c</a:t>
            </a:r>
            <a:r>
              <a:rPr lang="en-US" dirty="0"/>
              <a:t> when long-run equilibrium is reached.</a:t>
            </a:r>
          </a:p>
          <a:p>
            <a:pPr eaLnBrk="1" hangingPunct="1">
              <a:spcBef>
                <a:spcPct val="0"/>
              </a:spcBef>
            </a:pPr>
            <a:r>
              <a:rPr lang="en-US" dirty="0"/>
              <a:t>ATC doesn’t decrease (but it could)</a:t>
            </a:r>
            <a:r>
              <a:rPr lang="en-US" baseline="0" dirty="0"/>
              <a:t> - </a:t>
            </a:r>
            <a:r>
              <a:rPr lang="en-US" dirty="0"/>
              <a:t>it just shifts right. At point </a:t>
            </a:r>
            <a:r>
              <a:rPr lang="en-US" i="1" dirty="0"/>
              <a:t>c</a:t>
            </a:r>
            <a:r>
              <a:rPr lang="en-US" dirty="0"/>
              <a:t>, P=MR=MC and minimum ATC are the same.</a:t>
            </a:r>
          </a:p>
          <a:p>
            <a:pPr eaLnBrk="1" hangingPunct="1">
              <a:spcBef>
                <a:spcPct val="0"/>
              </a:spcBef>
            </a:pPr>
            <a:r>
              <a:rPr lang="en-US" dirty="0"/>
              <a:t>At that point P=ATC, and economic profits have disappeared.</a:t>
            </a: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F9511A-923E-4466-AF67-61424E01E481}" type="slidenum">
              <a:rPr lang="en-US"/>
              <a:pPr fontAlgn="base">
                <a:spcBef>
                  <a:spcPct val="0"/>
                </a:spcBef>
                <a:spcAft>
                  <a:spcPct val="0"/>
                </a:spcAft>
                <a:defRPr/>
              </a:pPr>
              <a:t>24</a:t>
            </a:fld>
            <a:endParaRPr lang="en-US" dirty="0"/>
          </a:p>
        </p:txBody>
      </p:sp>
    </p:spTree>
    <p:extLst>
      <p:ext uri="{BB962C8B-B14F-4D97-AF65-F5344CB8AC3E}">
        <p14:creationId xmlns:p14="http://schemas.microsoft.com/office/powerpoint/2010/main" val="4106036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Once there was one tablet. Now there are several competing tablets, each more or less clones of the others.</a:t>
            </a:r>
          </a:p>
          <a:p>
            <a:pPr eaLnBrk="1" hangingPunct="1">
              <a:spcBef>
                <a:spcPct val="0"/>
              </a:spcBef>
            </a:pPr>
            <a:r>
              <a:rPr lang="en-US" dirty="0"/>
              <a:t>Not all will survive. </a:t>
            </a:r>
          </a:p>
          <a:p>
            <a:pPr eaLnBrk="1" hangingPunct="1">
              <a:spcBef>
                <a:spcPct val="0"/>
              </a:spcBef>
            </a:pPr>
            <a:r>
              <a:rPr lang="en-US" dirty="0"/>
              <a:t>As consumers declare their preferences, those preferred will see economic profits and those shunned will see economic losses. </a:t>
            </a:r>
          </a:p>
          <a:p>
            <a:pPr eaLnBrk="1" hangingPunct="1">
              <a:spcBef>
                <a:spcPct val="0"/>
              </a:spcBef>
            </a:pPr>
            <a:r>
              <a:rPr lang="en-US" dirty="0"/>
              <a:t>Some will disappear. The survivors will improve their products to maintain a competitive presence.</a:t>
            </a:r>
          </a:p>
          <a:p>
            <a:pPr eaLnBrk="1" hangingPunct="1">
              <a:spcBef>
                <a:spcPct val="0"/>
              </a:spcBef>
            </a:pPr>
            <a:r>
              <a:rPr lang="en-US" dirty="0"/>
              <a:t>Then something new will come along and make the tablet obsolete.</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2A89CE-50DE-48BC-A032-DA2B79405CAA}" type="slidenum">
              <a:rPr lang="en-US"/>
              <a:pPr fontAlgn="base">
                <a:spcBef>
                  <a:spcPct val="0"/>
                </a:spcBef>
                <a:spcAft>
                  <a:spcPct val="0"/>
                </a:spcAft>
                <a:defRPr/>
              </a:pPr>
              <a:t>25</a:t>
            </a:fld>
            <a:endParaRPr lang="en-US" dirty="0"/>
          </a:p>
        </p:txBody>
      </p:sp>
    </p:spTree>
    <p:extLst>
      <p:ext uri="{BB962C8B-B14F-4D97-AF65-F5344CB8AC3E}">
        <p14:creationId xmlns:p14="http://schemas.microsoft.com/office/powerpoint/2010/main" val="52242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begin our chapter review here.</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21CB9C-9ABC-4796-BF64-314208F3B5D1}" type="slidenum">
              <a:rPr lang="en-US"/>
              <a:pPr fontAlgn="base">
                <a:spcBef>
                  <a:spcPct val="0"/>
                </a:spcBef>
                <a:spcAft>
                  <a:spcPct val="0"/>
                </a:spcAft>
                <a:defRPr/>
              </a:pPr>
              <a:t>26</a:t>
            </a:fld>
            <a:endParaRPr lang="en-US" dirty="0"/>
          </a:p>
        </p:txBody>
      </p:sp>
    </p:spTree>
    <p:extLst>
      <p:ext uri="{BB962C8B-B14F-4D97-AF65-F5344CB8AC3E}">
        <p14:creationId xmlns:p14="http://schemas.microsoft.com/office/powerpoint/2010/main" val="131447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Sometimes students fail to grasp that zero economic profit is okay.</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3ED68E-1EF9-42EA-B082-3BCD509FAB0C}" type="slidenum">
              <a:rPr lang="en-US"/>
              <a:pPr fontAlgn="base">
                <a:spcBef>
                  <a:spcPct val="0"/>
                </a:spcBef>
                <a:spcAft>
                  <a:spcPct val="0"/>
                </a:spcAft>
                <a:defRPr/>
              </a:pPr>
              <a:t>3</a:t>
            </a:fld>
            <a:endParaRPr lang="en-US" dirty="0"/>
          </a:p>
        </p:txBody>
      </p:sp>
    </p:spTree>
    <p:extLst>
      <p:ext uri="{BB962C8B-B14F-4D97-AF65-F5344CB8AC3E}">
        <p14:creationId xmlns:p14="http://schemas.microsoft.com/office/powerpoint/2010/main" val="178826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a review of the supply curve, its equivalence to the MC curve, and the determinants of supply.</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230662-24E4-4A1D-B232-E3226A0FF04A}" type="slidenum">
              <a:rPr lang="en-US"/>
              <a:pPr fontAlgn="base">
                <a:spcBef>
                  <a:spcPct val="0"/>
                </a:spcBef>
                <a:spcAft>
                  <a:spcPct val="0"/>
                </a:spcAft>
                <a:defRPr/>
              </a:pPr>
              <a:t>4</a:t>
            </a:fld>
            <a:endParaRPr lang="en-US" dirty="0"/>
          </a:p>
        </p:txBody>
      </p:sp>
    </p:spTree>
    <p:extLst>
      <p:ext uri="{BB962C8B-B14F-4D97-AF65-F5344CB8AC3E}">
        <p14:creationId xmlns:p14="http://schemas.microsoft.com/office/powerpoint/2010/main" val="129916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4FF542-5AFD-4B3A-B944-C216C9ABF8D1}" type="slidenum">
              <a:rPr lang="en-US"/>
              <a:pPr fontAlgn="base">
                <a:spcBef>
                  <a:spcPct val="0"/>
                </a:spcBef>
                <a:spcAft>
                  <a:spcPct val="0"/>
                </a:spcAft>
                <a:defRPr/>
              </a:pPr>
              <a:t>5</a:t>
            </a:fld>
            <a:endParaRPr lang="en-US" dirty="0"/>
          </a:p>
        </p:txBody>
      </p:sp>
    </p:spTree>
    <p:extLst>
      <p:ext uri="{BB962C8B-B14F-4D97-AF65-F5344CB8AC3E}">
        <p14:creationId xmlns:p14="http://schemas.microsoft.com/office/powerpoint/2010/main" val="111921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4FF542-5AFD-4B3A-B944-C216C9ABF8D1}" type="slidenum">
              <a:rPr lang="en-US"/>
              <a:pPr fontAlgn="base">
                <a:spcBef>
                  <a:spcPct val="0"/>
                </a:spcBef>
                <a:spcAft>
                  <a:spcPct val="0"/>
                </a:spcAft>
                <a:defRPr/>
              </a:pPr>
              <a:t>6</a:t>
            </a:fld>
            <a:endParaRPr lang="en-US" dirty="0"/>
          </a:p>
        </p:txBody>
      </p:sp>
    </p:spTree>
    <p:extLst>
      <p:ext uri="{BB962C8B-B14F-4D97-AF65-F5344CB8AC3E}">
        <p14:creationId xmlns:p14="http://schemas.microsoft.com/office/powerpoint/2010/main" val="396352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step-by-step outline indicates how the ultimate outcome is zero economic profits.</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CC12EA-CDCA-4E8A-85D9-F74298C5C016}" type="slidenum">
              <a:rPr lang="en-US"/>
              <a:pPr fontAlgn="base">
                <a:spcBef>
                  <a:spcPct val="0"/>
                </a:spcBef>
                <a:spcAft>
                  <a:spcPct val="0"/>
                </a:spcAft>
                <a:defRPr/>
              </a:pPr>
              <a:t>7</a:t>
            </a:fld>
            <a:endParaRPr lang="en-US" dirty="0"/>
          </a:p>
        </p:txBody>
      </p:sp>
    </p:spTree>
    <p:extLst>
      <p:ext uri="{BB962C8B-B14F-4D97-AF65-F5344CB8AC3E}">
        <p14:creationId xmlns:p14="http://schemas.microsoft.com/office/powerpoint/2010/main" val="20020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Left panel: As new firms enter in search of economic profits, the supply curve shifts right, which brings the price down.</a:t>
            </a:r>
          </a:p>
          <a:p>
            <a:pPr eaLnBrk="1" hangingPunct="1">
              <a:spcBef>
                <a:spcPct val="0"/>
              </a:spcBef>
            </a:pPr>
            <a:r>
              <a:rPr lang="en-US" dirty="0"/>
              <a:t>Right panel: As the price falls, each individual firm must readjust its quantity so that P=MR=MC again. </a:t>
            </a:r>
          </a:p>
          <a:p>
            <a:pPr eaLnBrk="1" hangingPunct="1">
              <a:spcBef>
                <a:spcPct val="0"/>
              </a:spcBef>
            </a:pPr>
            <a:r>
              <a:rPr lang="en-US" dirty="0"/>
              <a:t>Market supply increases with the new firms, but each individual firm reduces its output to maintain profit maximization.</a:t>
            </a:r>
          </a:p>
          <a:p>
            <a:pPr eaLnBrk="1" hangingPunct="1">
              <a:spcBef>
                <a:spcPct val="0"/>
              </a:spcBef>
            </a:pPr>
            <a:endParaRPr lang="en-US" dirty="0"/>
          </a:p>
          <a:p>
            <a:pPr eaLnBrk="1" hangingPunct="1">
              <a:spcBef>
                <a:spcPct val="0"/>
              </a:spcBef>
            </a:pPr>
            <a:endParaRPr lang="en-US" dirty="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5EAA7D-2DF3-4784-B0D4-F6695ACB9823}" type="slidenum">
              <a:rPr lang="en-US"/>
              <a:pPr fontAlgn="base">
                <a:spcBef>
                  <a:spcPct val="0"/>
                </a:spcBef>
                <a:spcAft>
                  <a:spcPct val="0"/>
                </a:spcAft>
                <a:defRPr/>
              </a:pPr>
              <a:t>8</a:t>
            </a:fld>
            <a:endParaRPr lang="en-US" dirty="0"/>
          </a:p>
        </p:txBody>
      </p:sp>
    </p:spTree>
    <p:extLst>
      <p:ext uri="{BB962C8B-B14F-4D97-AF65-F5344CB8AC3E}">
        <p14:creationId xmlns:p14="http://schemas.microsoft.com/office/powerpoint/2010/main" val="284027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This is a summary of the characteristics of perfect competition.</a:t>
            </a:r>
          </a:p>
          <a:p>
            <a:pPr eaLnBrk="1" hangingPunct="1">
              <a:spcBef>
                <a:spcPct val="0"/>
              </a:spcBef>
            </a:pPr>
            <a:endParaRPr lang="en-US" dirty="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DB0332-FCE7-4324-BD47-7A112CDB3E09}" type="slidenum">
              <a:rPr lang="en-US"/>
              <a:pPr fontAlgn="base">
                <a:spcBef>
                  <a:spcPct val="0"/>
                </a:spcBef>
                <a:spcAft>
                  <a:spcPct val="0"/>
                </a:spcAft>
                <a:defRPr/>
              </a:pPr>
              <a:t>9</a:t>
            </a:fld>
            <a:endParaRPr lang="en-US" dirty="0"/>
          </a:p>
        </p:txBody>
      </p:sp>
    </p:spTree>
    <p:extLst>
      <p:ext uri="{BB962C8B-B14F-4D97-AF65-F5344CB8AC3E}">
        <p14:creationId xmlns:p14="http://schemas.microsoft.com/office/powerpoint/2010/main" val="363840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31877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420351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53196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72872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72872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3375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110889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9-</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32756" y="6495405"/>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14821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181001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70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039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449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683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492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383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9-</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11426"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049431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sz="5400" dirty="0"/>
              <a:t>Competitive Markets</a:t>
            </a:r>
          </a:p>
        </p:txBody>
      </p:sp>
      <p:sp>
        <p:nvSpPr>
          <p:cNvPr id="5" name="Text Placeholder 4"/>
          <p:cNvSpPr>
            <a:spLocks noGrp="1"/>
          </p:cNvSpPr>
          <p:nvPr>
            <p:ph type="body" sz="quarter" idx="11"/>
          </p:nvPr>
        </p:nvSpPr>
        <p:spPr>
          <a:xfrm>
            <a:off x="320041" y="3728720"/>
            <a:ext cx="8061959" cy="2672080"/>
          </a:xfrm>
        </p:spPr>
        <p:txBody>
          <a:bodyPr/>
          <a:lstStyle/>
          <a:p>
            <a:r>
              <a:rPr lang="en-US" b="1" dirty="0">
                <a:solidFill>
                  <a:schemeClr val="tx1">
                    <a:lumMod val="50000"/>
                    <a:lumOff val="50000"/>
                  </a:schemeClr>
                </a:solidFill>
                <a:latin typeface="Arial Narrow" panose="020B0606020202030204" pitchFamily="34" charset="0"/>
              </a:rPr>
              <a:t>LO9-1</a:t>
            </a:r>
            <a:r>
              <a:rPr lang="en-US" b="1" dirty="0"/>
              <a:t>  </a:t>
            </a:r>
            <a:r>
              <a:rPr lang="en-US" dirty="0"/>
              <a:t>The market characteristics of perfect competition.</a:t>
            </a:r>
          </a:p>
          <a:p>
            <a:r>
              <a:rPr lang="en-US" b="1" dirty="0">
                <a:solidFill>
                  <a:schemeClr val="tx1">
                    <a:lumMod val="50000"/>
                    <a:lumOff val="50000"/>
                  </a:schemeClr>
                </a:solidFill>
                <a:latin typeface="Arial Narrow" panose="020B0606020202030204" pitchFamily="34" charset="0"/>
              </a:rPr>
              <a:t>LO9-2</a:t>
            </a:r>
            <a:r>
              <a:rPr lang="en-US" b="1" dirty="0"/>
              <a:t>  </a:t>
            </a:r>
            <a:r>
              <a:rPr lang="en-US" dirty="0"/>
              <a:t>How prices are established in competitive markets.</a:t>
            </a:r>
          </a:p>
          <a:p>
            <a:r>
              <a:rPr lang="en-US" b="1" dirty="0">
                <a:solidFill>
                  <a:schemeClr val="tx1">
                    <a:lumMod val="50000"/>
                    <a:lumOff val="50000"/>
                  </a:schemeClr>
                </a:solidFill>
                <a:latin typeface="Arial Narrow" panose="020B0606020202030204" pitchFamily="34" charset="0"/>
              </a:rPr>
              <a:t>LO9-3</a:t>
            </a:r>
            <a:r>
              <a:rPr lang="en-US" b="1" dirty="0"/>
              <a:t>  </a:t>
            </a:r>
            <a:r>
              <a:rPr lang="en-US" dirty="0"/>
              <a:t>Why long-run economic profits approach zero in competitive  	markets.</a:t>
            </a:r>
          </a:p>
          <a:p>
            <a:r>
              <a:rPr lang="en-US" b="1" dirty="0">
                <a:solidFill>
                  <a:schemeClr val="tx1">
                    <a:lumMod val="50000"/>
                    <a:lumOff val="50000"/>
                  </a:schemeClr>
                </a:solidFill>
                <a:latin typeface="Arial Narrow" panose="020B0606020202030204" pitchFamily="34" charset="0"/>
              </a:rPr>
              <a:t>LO9-4</a:t>
            </a:r>
            <a:r>
              <a:rPr lang="en-US" b="1" dirty="0"/>
              <a:t>  </a:t>
            </a:r>
            <a:r>
              <a:rPr lang="en-US" dirty="0"/>
              <a:t>How society benefits from market competition.</a:t>
            </a:r>
          </a:p>
          <a:p>
            <a:endParaRPr lang="en-US" b="1" dirty="0">
              <a:cs typeface="Arial" panose="020B0604020202020204" pitchFamily="34" charset="0"/>
            </a:endParaRPr>
          </a:p>
          <a:p>
            <a:endParaRPr lang="en-US" sz="1050" b="1" dirty="0">
              <a:cs typeface="Arial" panose="020B0604020202020204" pitchFamily="34" charset="0"/>
            </a:endParaRPr>
          </a:p>
          <a:p>
            <a:endParaRPr lang="en-US" dirty="0"/>
          </a:p>
        </p:txBody>
      </p:sp>
      <p:sp>
        <p:nvSpPr>
          <p:cNvPr id="6" name="Text Placeholder 5"/>
          <p:cNvSpPr>
            <a:spLocks noGrp="1"/>
          </p:cNvSpPr>
          <p:nvPr>
            <p:ph type="body" sz="quarter" idx="12"/>
          </p:nvPr>
        </p:nvSpPr>
        <p:spPr>
          <a:xfrm>
            <a:off x="6720841" y="0"/>
            <a:ext cx="2423159" cy="2672080"/>
          </a:xfrm>
        </p:spPr>
        <p:txBody>
          <a:bodyPr/>
          <a:lstStyle/>
          <a:p>
            <a:r>
              <a:rPr lang="en-US" sz="21000" b="1" dirty="0">
                <a:solidFill>
                  <a:schemeClr val="accent1"/>
                </a:solidFill>
                <a:latin typeface="Cordia New" panose="020B0304020202020204" pitchFamily="34" charset="-34"/>
                <a:cs typeface="Cordia New" panose="020B0304020202020204" pitchFamily="34" charset="-34"/>
              </a:rPr>
              <a:t>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noFill/>
        </p:spPr>
        <p:txBody>
          <a:bodyPr/>
          <a:lstStyle/>
          <a:p>
            <a:pPr eaLnBrk="1" hangingPunct="1"/>
            <a:r>
              <a:rPr lang="en-US" sz="4000" dirty="0">
                <a:solidFill>
                  <a:schemeClr val="tx1"/>
                </a:solidFill>
              </a:rPr>
              <a:t>Competition at Work</a:t>
            </a:r>
          </a:p>
        </p:txBody>
      </p:sp>
      <p:sp>
        <p:nvSpPr>
          <p:cNvPr id="3" name="Content Placeholder 2"/>
          <p:cNvSpPr>
            <a:spLocks noGrp="1"/>
          </p:cNvSpPr>
          <p:nvPr>
            <p:ph idx="1"/>
          </p:nvPr>
        </p:nvSpPr>
        <p:spPr>
          <a:xfrm>
            <a:off x="1066800" y="1676400"/>
            <a:ext cx="7543800" cy="4525963"/>
          </a:xfrm>
        </p:spPr>
        <p:txBody>
          <a:bodyPr>
            <a:normAutofit fontScale="92500" lnSpcReduction="10000"/>
          </a:bodyPr>
          <a:lstStyle/>
          <a:p>
            <a:pPr eaLnBrk="1" hangingPunct="1">
              <a:buFont typeface="Arial" pitchFamily="34" charset="0"/>
              <a:buChar char="•"/>
            </a:pPr>
            <a:r>
              <a:rPr lang="en-US" dirty="0"/>
              <a:t>Few, if any, markets are perfectly competitive, but many function that way.</a:t>
            </a:r>
          </a:p>
          <a:p>
            <a:pPr eaLnBrk="1" hangingPunct="1">
              <a:buFont typeface="Arial" pitchFamily="34" charset="0"/>
              <a:buChar char="•"/>
            </a:pPr>
            <a:r>
              <a:rPr lang="en-US" dirty="0"/>
              <a:t>The existence of economic profits in a low entry barrier market lures in new firms, which lowers the price of the product.</a:t>
            </a:r>
          </a:p>
          <a:p>
            <a:pPr lvl="1" eaLnBrk="1" hangingPunct="1"/>
            <a:r>
              <a:rPr lang="en-US" dirty="0"/>
              <a:t>Firms compete by improving product quality and lowering costs.</a:t>
            </a:r>
          </a:p>
          <a:p>
            <a:pPr lvl="1" eaLnBrk="1" hangingPunct="1"/>
            <a:r>
              <a:rPr lang="en-US" dirty="0"/>
              <a:t>Those who cannot compete this way leave the industry. Others flourish and expand.</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77569"/>
            <a:ext cx="8077200" cy="1294031"/>
          </a:xfrm>
          <a:noFill/>
        </p:spPr>
        <p:txBody>
          <a:bodyPr/>
          <a:lstStyle/>
          <a:p>
            <a:r>
              <a:rPr lang="en-US" sz="4000" dirty="0">
                <a:solidFill>
                  <a:schemeClr val="tx1"/>
                </a:solidFill>
              </a:rPr>
              <a:t>Competition at Work II</a:t>
            </a:r>
          </a:p>
        </p:txBody>
      </p:sp>
      <p:sp>
        <p:nvSpPr>
          <p:cNvPr id="5" name="TextBox 4"/>
          <p:cNvSpPr txBox="1"/>
          <p:nvPr/>
        </p:nvSpPr>
        <p:spPr>
          <a:xfrm>
            <a:off x="1090447" y="5161002"/>
            <a:ext cx="7696200" cy="1107996"/>
          </a:xfrm>
          <a:prstGeom prst="rect">
            <a:avLst/>
          </a:prstGeom>
          <a:noFill/>
        </p:spPr>
        <p:txBody>
          <a:bodyPr wrap="square" rtlCol="0">
            <a:spAutoFit/>
          </a:bodyPr>
          <a:lstStyle/>
          <a:p>
            <a:r>
              <a:rPr lang="en-US" sz="2200" dirty="0"/>
              <a:t>When a product is popular; economic profits exist. Profit will lure in new firms, which pushes the market supply curve to the right.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72" y="1143000"/>
            <a:ext cx="8915399" cy="3920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r>
              <a:rPr lang="en-US" dirty="0"/>
              <a:t>9-</a:t>
            </a:r>
            <a:fld id="{D6AEC7BF-3734-4446-B59D-919843EE84E1}"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Competition at Work III</a:t>
            </a:r>
          </a:p>
        </p:txBody>
      </p:sp>
      <p:sp>
        <p:nvSpPr>
          <p:cNvPr id="3" name="Content Placeholder 2"/>
          <p:cNvSpPr>
            <a:spLocks noGrp="1"/>
          </p:cNvSpPr>
          <p:nvPr>
            <p:ph idx="1"/>
          </p:nvPr>
        </p:nvSpPr>
        <p:spPr>
          <a:xfrm>
            <a:off x="1037897" y="1600200"/>
            <a:ext cx="7543800" cy="4525963"/>
          </a:xfrm>
        </p:spPr>
        <p:txBody>
          <a:bodyPr rtlCol="0">
            <a:normAutofit fontScale="92500" lnSpcReduction="10000"/>
          </a:bodyPr>
          <a:lstStyle/>
          <a:p>
            <a:pPr eaLnBrk="1" fontAlgn="auto" hangingPunct="1">
              <a:spcAft>
                <a:spcPts val="0"/>
              </a:spcAft>
              <a:buFont typeface="Arial" pitchFamily="34" charset="0"/>
              <a:buChar char="•"/>
              <a:defRPr/>
            </a:pPr>
            <a:r>
              <a:rPr lang="en-US" dirty="0"/>
              <a:t>Each firm, old and new, in the short run, maximizes profits by setting an output where MC = P (=MR).</a:t>
            </a:r>
          </a:p>
          <a:p>
            <a:pPr lvl="1">
              <a:defRPr/>
            </a:pPr>
            <a:r>
              <a:rPr lang="en-US" dirty="0"/>
              <a:t>Price falls, squeezing profit. Each firm must:</a:t>
            </a:r>
          </a:p>
          <a:p>
            <a:pPr lvl="2">
              <a:defRPr/>
            </a:pPr>
            <a:r>
              <a:rPr lang="en-US" dirty="0"/>
              <a:t>reset its profit-maximizing quantity to a smaller amount.</a:t>
            </a:r>
          </a:p>
          <a:p>
            <a:pPr lvl="2">
              <a:defRPr/>
            </a:pPr>
            <a:r>
              <a:rPr lang="en-US" dirty="0"/>
              <a:t>compare P to ATC to see if it is making a loss.</a:t>
            </a:r>
          </a:p>
          <a:p>
            <a:pPr lvl="2">
              <a:defRPr/>
            </a:pPr>
            <a:r>
              <a:rPr lang="en-US" dirty="0"/>
              <a:t>compare P to AVC to see if it should shut down (exit the industry).</a:t>
            </a:r>
          </a:p>
          <a:p>
            <a:pPr lvl="1">
              <a:defRPr/>
            </a:pPr>
            <a:r>
              <a:rPr lang="en-US" dirty="0"/>
              <a:t>Those who are still profitable expand; others leave the industry.</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040524" y="152400"/>
            <a:ext cx="8077200" cy="1143000"/>
          </a:xfrm>
          <a:noFill/>
        </p:spPr>
        <p:txBody>
          <a:bodyPr/>
          <a:lstStyle/>
          <a:p>
            <a:pPr eaLnBrk="1" hangingPunct="1"/>
            <a:r>
              <a:rPr lang="en-US" sz="4000" dirty="0">
                <a:solidFill>
                  <a:schemeClr val="tx1"/>
                </a:solidFill>
              </a:rPr>
              <a:t>Profit Squeeze</a:t>
            </a:r>
          </a:p>
        </p:txBody>
      </p:sp>
      <p:pic>
        <p:nvPicPr>
          <p:cNvPr id="7" name="Picture 2"/>
          <p:cNvPicPr>
            <a:picLocks noChangeAspect="1" noChangeArrowheads="1"/>
          </p:cNvPicPr>
          <p:nvPr/>
        </p:nvPicPr>
        <p:blipFill>
          <a:blip r:embed="rId3" cstate="print"/>
          <a:srcRect/>
          <a:stretch>
            <a:fillRect/>
          </a:stretch>
        </p:blipFill>
        <p:spPr bwMode="auto">
          <a:xfrm>
            <a:off x="304800" y="1295401"/>
            <a:ext cx="8610600" cy="4419599"/>
          </a:xfrm>
          <a:prstGeom prst="rect">
            <a:avLst/>
          </a:prstGeom>
          <a:noFill/>
          <a:ln w="9525">
            <a:noFill/>
            <a:miter lim="800000"/>
            <a:headEnd/>
            <a:tailEnd/>
          </a:ln>
        </p:spPr>
      </p:pic>
      <p:sp>
        <p:nvSpPr>
          <p:cNvPr id="5" name="TextBox 4"/>
          <p:cNvSpPr txBox="1"/>
          <p:nvPr/>
        </p:nvSpPr>
        <p:spPr>
          <a:xfrm>
            <a:off x="1219200" y="5867400"/>
            <a:ext cx="7124066" cy="430887"/>
          </a:xfrm>
          <a:prstGeom prst="rect">
            <a:avLst/>
          </a:prstGeom>
          <a:noFill/>
        </p:spPr>
        <p:txBody>
          <a:bodyPr wrap="none" rtlCol="0">
            <a:spAutoFit/>
          </a:bodyPr>
          <a:lstStyle/>
          <a:p>
            <a:r>
              <a:rPr lang="en-US" sz="2200" dirty="0"/>
              <a:t>New entrants shift supply to the right, squeezing profits.</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056290" y="152400"/>
            <a:ext cx="8077200" cy="1371600"/>
          </a:xfrm>
          <a:noFill/>
        </p:spPr>
        <p:txBody>
          <a:bodyPr/>
          <a:lstStyle/>
          <a:p>
            <a:pPr eaLnBrk="1" hangingPunct="1"/>
            <a:r>
              <a:rPr lang="en-US" sz="4000" dirty="0">
                <a:solidFill>
                  <a:schemeClr val="tx1"/>
                </a:solidFill>
              </a:rPr>
              <a:t>Profit Squeeze II</a:t>
            </a:r>
          </a:p>
        </p:txBody>
      </p:sp>
      <p:pic>
        <p:nvPicPr>
          <p:cNvPr id="3075" name="Picture 3"/>
          <p:cNvPicPr>
            <a:picLocks noChangeAspect="1" noChangeArrowheads="1"/>
          </p:cNvPicPr>
          <p:nvPr/>
        </p:nvPicPr>
        <p:blipFill>
          <a:blip r:embed="rId3" cstate="print"/>
          <a:srcRect/>
          <a:stretch>
            <a:fillRect/>
          </a:stretch>
        </p:blipFill>
        <p:spPr bwMode="auto">
          <a:xfrm>
            <a:off x="381000" y="1295400"/>
            <a:ext cx="8610600" cy="4321310"/>
          </a:xfrm>
          <a:prstGeom prst="rect">
            <a:avLst/>
          </a:prstGeom>
          <a:noFill/>
          <a:ln w="9525">
            <a:noFill/>
            <a:miter lim="800000"/>
            <a:headEnd/>
            <a:tailEnd/>
          </a:ln>
        </p:spPr>
      </p:pic>
      <p:sp>
        <p:nvSpPr>
          <p:cNvPr id="5" name="TextBox 4"/>
          <p:cNvSpPr txBox="1"/>
          <p:nvPr/>
        </p:nvSpPr>
        <p:spPr>
          <a:xfrm>
            <a:off x="1056290" y="5791200"/>
            <a:ext cx="7879080" cy="430887"/>
          </a:xfrm>
          <a:prstGeom prst="rect">
            <a:avLst/>
          </a:prstGeom>
          <a:noFill/>
        </p:spPr>
        <p:txBody>
          <a:bodyPr wrap="none" rtlCol="0">
            <a:spAutoFit/>
          </a:bodyPr>
          <a:lstStyle/>
          <a:p>
            <a:r>
              <a:rPr lang="en-US" sz="2200" dirty="0"/>
              <a:t>Continuous new entrants, cause profits to be squeezed more.</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066800" y="103062"/>
            <a:ext cx="8077200" cy="1268538"/>
          </a:xfrm>
          <a:noFill/>
        </p:spPr>
        <p:txBody>
          <a:bodyPr/>
          <a:lstStyle/>
          <a:p>
            <a:pPr eaLnBrk="1" hangingPunct="1"/>
            <a:r>
              <a:rPr lang="en-US" sz="4000" dirty="0">
                <a:solidFill>
                  <a:schemeClr val="tx1"/>
                </a:solidFill>
              </a:rPr>
              <a:t>Short- vs. Long-Run Equilibrium</a:t>
            </a:r>
          </a:p>
        </p:txBody>
      </p:sp>
      <p:pic>
        <p:nvPicPr>
          <p:cNvPr id="4098" name="Picture 2"/>
          <p:cNvPicPr>
            <a:picLocks noChangeAspect="1" noChangeArrowheads="1"/>
          </p:cNvPicPr>
          <p:nvPr/>
        </p:nvPicPr>
        <p:blipFill>
          <a:blip r:embed="rId3" cstate="print"/>
          <a:srcRect/>
          <a:stretch>
            <a:fillRect/>
          </a:stretch>
        </p:blipFill>
        <p:spPr bwMode="auto">
          <a:xfrm>
            <a:off x="228600" y="1371600"/>
            <a:ext cx="8763000" cy="3935538"/>
          </a:xfrm>
          <a:prstGeom prst="rect">
            <a:avLst/>
          </a:prstGeom>
          <a:noFill/>
          <a:ln w="9525">
            <a:noFill/>
            <a:miter lim="800000"/>
            <a:headEnd/>
            <a:tailEnd/>
          </a:ln>
        </p:spPr>
      </p:pic>
      <p:sp>
        <p:nvSpPr>
          <p:cNvPr id="5" name="TextBox 4"/>
          <p:cNvSpPr txBox="1"/>
          <p:nvPr/>
        </p:nvSpPr>
        <p:spPr>
          <a:xfrm>
            <a:off x="1066800" y="5486400"/>
            <a:ext cx="7924801" cy="769441"/>
          </a:xfrm>
          <a:prstGeom prst="rect">
            <a:avLst/>
          </a:prstGeom>
          <a:noFill/>
        </p:spPr>
        <p:txBody>
          <a:bodyPr wrap="square" rtlCol="0">
            <a:spAutoFit/>
          </a:bodyPr>
          <a:lstStyle/>
          <a:p>
            <a:r>
              <a:rPr lang="en-US" sz="2200" dirty="0"/>
              <a:t>Ultimately economic profits are squeezed to zero (right), a far cry from what they were at the beginning (left).</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045779" y="152400"/>
            <a:ext cx="8077200" cy="1447800"/>
          </a:xfrm>
          <a:noFill/>
        </p:spPr>
        <p:txBody>
          <a:bodyPr/>
          <a:lstStyle/>
          <a:p>
            <a:pPr eaLnBrk="1" hangingPunct="1"/>
            <a:r>
              <a:rPr lang="en-US" sz="4000" dirty="0">
                <a:solidFill>
                  <a:schemeClr val="tx1"/>
                </a:solidFill>
              </a:rPr>
              <a:t>Rules for Entry and Exit</a:t>
            </a:r>
          </a:p>
        </p:txBody>
      </p:sp>
      <p:sp>
        <p:nvSpPr>
          <p:cNvPr id="3" name="Content Placeholder 2"/>
          <p:cNvSpPr>
            <a:spLocks noGrp="1"/>
          </p:cNvSpPr>
          <p:nvPr>
            <p:ph idx="1"/>
          </p:nvPr>
        </p:nvSpPr>
        <p:spPr>
          <a:xfrm>
            <a:off x="1058917" y="1905000"/>
            <a:ext cx="7543800" cy="4525963"/>
          </a:xfrm>
        </p:spPr>
        <p:txBody>
          <a:bodyPr/>
          <a:lstStyle/>
          <a:p>
            <a:pPr eaLnBrk="1" hangingPunct="1">
              <a:spcBef>
                <a:spcPts val="600"/>
              </a:spcBef>
              <a:spcAft>
                <a:spcPts val="300"/>
              </a:spcAft>
              <a:buFont typeface="Arial" pitchFamily="34" charset="0"/>
              <a:buChar char="•"/>
            </a:pPr>
            <a:r>
              <a:rPr lang="en-US" dirty="0"/>
              <a:t>If P &gt; ATC, economic profits exist. </a:t>
            </a:r>
          </a:p>
          <a:p>
            <a:pPr lvl="1" eaLnBrk="1" hangingPunct="1">
              <a:spcBef>
                <a:spcPts val="600"/>
              </a:spcBef>
              <a:spcAft>
                <a:spcPts val="300"/>
              </a:spcAft>
            </a:pPr>
            <a:r>
              <a:rPr lang="en-US" dirty="0"/>
              <a:t>Enter the industry or expand capacity.</a:t>
            </a:r>
          </a:p>
          <a:p>
            <a:pPr eaLnBrk="1" hangingPunct="1">
              <a:spcBef>
                <a:spcPts val="600"/>
              </a:spcBef>
              <a:spcAft>
                <a:spcPts val="300"/>
              </a:spcAft>
              <a:buFont typeface="Arial" pitchFamily="34" charset="0"/>
              <a:buChar char="•"/>
            </a:pPr>
            <a:r>
              <a:rPr lang="en-US" dirty="0"/>
              <a:t>If P &lt; ATC, economic losses exist.</a:t>
            </a:r>
          </a:p>
          <a:p>
            <a:pPr lvl="1" eaLnBrk="1" hangingPunct="1">
              <a:spcBef>
                <a:spcPts val="600"/>
              </a:spcBef>
              <a:spcAft>
                <a:spcPts val="300"/>
              </a:spcAft>
            </a:pPr>
            <a:r>
              <a:rPr lang="en-US" dirty="0"/>
              <a:t>Reduce capacity (or exit if P &lt; AVC).</a:t>
            </a:r>
          </a:p>
          <a:p>
            <a:pPr eaLnBrk="1" hangingPunct="1">
              <a:spcBef>
                <a:spcPts val="600"/>
              </a:spcBef>
              <a:spcAft>
                <a:spcPts val="300"/>
              </a:spcAft>
              <a:buFont typeface="Arial" pitchFamily="34" charset="0"/>
              <a:buChar char="•"/>
            </a:pPr>
            <a:r>
              <a:rPr lang="en-US" dirty="0"/>
              <a:t>If P = ATC, economic profits are zero.</a:t>
            </a:r>
          </a:p>
          <a:p>
            <a:pPr lvl="1" eaLnBrk="1" hangingPunct="1">
              <a:spcBef>
                <a:spcPts val="600"/>
              </a:spcBef>
              <a:spcAft>
                <a:spcPts val="300"/>
              </a:spcAft>
            </a:pPr>
            <a:r>
              <a:rPr lang="en-US" dirty="0"/>
              <a:t>Maintain existing capacity (no entry or exit).</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7310" y="225157"/>
            <a:ext cx="8077200" cy="1222643"/>
          </a:xfrm>
          <a:noFill/>
        </p:spPr>
        <p:txBody>
          <a:bodyPr rtlCol="0">
            <a:normAutofit fontScale="90000"/>
          </a:bodyPr>
          <a:lstStyle/>
          <a:p>
            <a:pPr eaLnBrk="1" fontAlgn="auto" hangingPunct="1">
              <a:spcAft>
                <a:spcPts val="0"/>
              </a:spcAft>
              <a:defRPr/>
            </a:pPr>
            <a:r>
              <a:rPr lang="en-US" sz="4000" dirty="0">
                <a:solidFill>
                  <a:schemeClr val="tx1"/>
                </a:solidFill>
              </a:rPr>
              <a:t>Lower Costs: Improve Profits and Stimulate Output</a:t>
            </a:r>
          </a:p>
        </p:txBody>
      </p:sp>
      <p:sp>
        <p:nvSpPr>
          <p:cNvPr id="5" name="Content Placeholder 4"/>
          <p:cNvSpPr>
            <a:spLocks noGrp="1"/>
          </p:cNvSpPr>
          <p:nvPr>
            <p:ph idx="1"/>
          </p:nvPr>
        </p:nvSpPr>
        <p:spPr>
          <a:xfrm>
            <a:off x="990601" y="1555413"/>
            <a:ext cx="3581400" cy="4621550"/>
          </a:xfrm>
        </p:spPr>
        <p:txBody>
          <a:bodyPr rtlCol="0">
            <a:noAutofit/>
          </a:bodyPr>
          <a:lstStyle/>
          <a:p>
            <a:pPr eaLnBrk="1" fontAlgn="auto" hangingPunct="1">
              <a:spcAft>
                <a:spcPts val="0"/>
              </a:spcAft>
              <a:buFont typeface="Arial" pitchFamily="34" charset="0"/>
              <a:buChar char="•"/>
              <a:defRPr/>
            </a:pPr>
            <a:r>
              <a:rPr lang="en-US" sz="2400" dirty="0"/>
              <a:t>If a firm lowers its costs of production, it will encourage increases in output.</a:t>
            </a:r>
          </a:p>
          <a:p>
            <a:pPr eaLnBrk="1" fontAlgn="auto" hangingPunct="1">
              <a:spcAft>
                <a:spcPts val="0"/>
              </a:spcAft>
              <a:buFont typeface="Arial" pitchFamily="34" charset="0"/>
              <a:buChar char="•"/>
              <a:defRPr/>
            </a:pPr>
            <a:r>
              <a:rPr lang="en-US" sz="2400" dirty="0"/>
              <a:t>The cost curves fall, and MC appears to shift right.</a:t>
            </a:r>
          </a:p>
          <a:p>
            <a:pPr eaLnBrk="1" fontAlgn="auto" hangingPunct="1">
              <a:spcAft>
                <a:spcPts val="0"/>
              </a:spcAft>
              <a:buFont typeface="Arial" pitchFamily="34" charset="0"/>
              <a:buChar char="•"/>
              <a:defRPr/>
            </a:pPr>
            <a:r>
              <a:rPr lang="en-US" sz="2400" dirty="0"/>
              <a:t>Profit maximization occurs at point </a:t>
            </a:r>
            <a:r>
              <a:rPr lang="en-US" sz="2400" b="1" i="1" dirty="0">
                <a:solidFill>
                  <a:schemeClr val="accent6">
                    <a:lumMod val="75000"/>
                  </a:schemeClr>
                </a:solidFill>
              </a:rPr>
              <a:t>J</a:t>
            </a:r>
            <a:r>
              <a:rPr lang="en-US" sz="2400" i="1" dirty="0"/>
              <a:t> </a:t>
            </a:r>
            <a:r>
              <a:rPr lang="en-US" sz="2400" dirty="0"/>
              <a:t>before and point </a:t>
            </a:r>
            <a:r>
              <a:rPr lang="en-US" sz="2400" b="1" i="1" dirty="0">
                <a:solidFill>
                  <a:schemeClr val="accent6">
                    <a:lumMod val="75000"/>
                  </a:schemeClr>
                </a:solidFill>
              </a:rPr>
              <a:t>N</a:t>
            </a:r>
            <a:r>
              <a:rPr lang="en-US" sz="2400" dirty="0"/>
              <a:t> after the reduced costs take effect. </a:t>
            </a:r>
          </a:p>
        </p:txBody>
      </p:sp>
      <p:pic>
        <p:nvPicPr>
          <p:cNvPr id="3" name="Picture 2" descr="Diagram showing how lower costs allow the firm to regain profit and produce more output. ">
            <a:extLst>
              <a:ext uri="{FF2B5EF4-FFF2-40B4-BE49-F238E27FC236}">
                <a16:creationId xmlns:a16="http://schemas.microsoft.com/office/drawing/2014/main" id="{6F62A9D4-9FE5-4723-97AA-E9CF07365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590" y="1555413"/>
            <a:ext cx="4759506" cy="4621550"/>
          </a:xfrm>
          <a:prstGeom prst="rect">
            <a:avLst/>
          </a:prstGeom>
        </p:spPr>
      </p:pic>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Shutdown</a:t>
            </a:r>
          </a:p>
        </p:txBody>
      </p:sp>
      <p:sp>
        <p:nvSpPr>
          <p:cNvPr id="5" name="Content Placeholder 4"/>
          <p:cNvSpPr>
            <a:spLocks noGrp="1"/>
          </p:cNvSpPr>
          <p:nvPr>
            <p:ph idx="1"/>
          </p:nvPr>
        </p:nvSpPr>
        <p:spPr>
          <a:xfrm>
            <a:off x="1066800" y="1447800"/>
            <a:ext cx="7620000" cy="4678363"/>
          </a:xfrm>
        </p:spPr>
        <p:txBody>
          <a:bodyPr/>
          <a:lstStyle/>
          <a:p>
            <a:pPr eaLnBrk="1" hangingPunct="1">
              <a:buFont typeface="Arial" pitchFamily="34" charset="0"/>
              <a:buChar char="•"/>
            </a:pPr>
            <a:r>
              <a:rPr lang="en-US" dirty="0"/>
              <a:t>If competition drives price below AVC for a firm, it will shut down and exit the industry.</a:t>
            </a:r>
          </a:p>
          <a:p>
            <a:pPr eaLnBrk="1" hangingPunct="1">
              <a:buFont typeface="Arial" pitchFamily="34" charset="0"/>
              <a:buChar char="•"/>
            </a:pPr>
            <a:r>
              <a:rPr lang="en-US" dirty="0"/>
              <a:t>If the exiting firm has inventory, it will dump that inventory on the market at a reduced price.</a:t>
            </a:r>
          </a:p>
          <a:p>
            <a:pPr eaLnBrk="1" hangingPunct="1">
              <a:buFont typeface="Arial" pitchFamily="34" charset="0"/>
              <a:buChar char="•"/>
            </a:pPr>
            <a:r>
              <a:rPr lang="en-US" dirty="0"/>
              <a:t>This will cause the industry price to drop further, possibly causing losses for other industry firms. </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The Competitive Process</a:t>
            </a:r>
          </a:p>
        </p:txBody>
      </p:sp>
      <p:sp>
        <p:nvSpPr>
          <p:cNvPr id="3" name="Content Placeholder 2"/>
          <p:cNvSpPr>
            <a:spLocks noGrp="1"/>
          </p:cNvSpPr>
          <p:nvPr>
            <p:ph idx="1"/>
          </p:nvPr>
        </p:nvSpPr>
        <p:spPr>
          <a:xfrm>
            <a:off x="1066800" y="1371600"/>
            <a:ext cx="7772400" cy="4876800"/>
          </a:xfrm>
        </p:spPr>
        <p:txBody>
          <a:bodyPr rtlCol="0">
            <a:noAutofit/>
          </a:bodyPr>
          <a:lstStyle/>
          <a:p>
            <a:pPr eaLnBrk="1" fontAlgn="auto" hangingPunct="1">
              <a:spcAft>
                <a:spcPts val="0"/>
              </a:spcAft>
              <a:buFont typeface="Arial" pitchFamily="34" charset="0"/>
              <a:buChar char="•"/>
              <a:defRPr/>
            </a:pPr>
            <a:r>
              <a:rPr lang="en-US" sz="3000" dirty="0"/>
              <a:t>Competitive forces drive the product’s price down, making it more affordable to more consumers. Thus, the market expands.</a:t>
            </a:r>
          </a:p>
          <a:p>
            <a:pPr eaLnBrk="1" fontAlgn="auto" hangingPunct="1">
              <a:spcAft>
                <a:spcPts val="0"/>
              </a:spcAft>
              <a:buFont typeface="Arial" pitchFamily="34" charset="0"/>
              <a:buChar char="•"/>
              <a:defRPr/>
            </a:pPr>
            <a:r>
              <a:rPr lang="en-US" sz="3000" dirty="0"/>
              <a:t>Also, competitive forces spur firms to improve quality, add features, and look for lower costs.</a:t>
            </a:r>
          </a:p>
          <a:p>
            <a:pPr fontAlgn="auto">
              <a:spcAft>
                <a:spcPts val="0"/>
              </a:spcAft>
              <a:buFont typeface="Arial" pitchFamily="34" charset="0"/>
              <a:buChar char="•"/>
              <a:defRPr/>
            </a:pPr>
            <a:r>
              <a:rPr lang="en-US" sz="3000" dirty="0"/>
              <a:t>This is the </a:t>
            </a:r>
            <a:r>
              <a:rPr lang="en-US" sz="3000" b="1" dirty="0">
                <a:solidFill>
                  <a:schemeClr val="accent6">
                    <a:lumMod val="75000"/>
                  </a:schemeClr>
                </a:solidFill>
              </a:rPr>
              <a:t>market mechanism </a:t>
            </a:r>
            <a:r>
              <a:rPr lang="en-US" sz="3000" dirty="0"/>
              <a:t>(the use of market prices and sales to signal desired outputs or resource allocations) at work.</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061545" y="136634"/>
            <a:ext cx="8077200" cy="1447800"/>
          </a:xfrm>
          <a:noFill/>
        </p:spPr>
        <p:txBody>
          <a:bodyPr/>
          <a:lstStyle/>
          <a:p>
            <a:pPr eaLnBrk="1" hangingPunct="1"/>
            <a:r>
              <a:rPr lang="en-US" sz="4000" dirty="0">
                <a:solidFill>
                  <a:schemeClr val="tx1"/>
                </a:solidFill>
              </a:rPr>
              <a:t>Competitive Markets</a:t>
            </a:r>
          </a:p>
        </p:txBody>
      </p:sp>
      <p:sp>
        <p:nvSpPr>
          <p:cNvPr id="3" name="Content Placeholder 2"/>
          <p:cNvSpPr>
            <a:spLocks noGrp="1"/>
          </p:cNvSpPr>
          <p:nvPr>
            <p:ph idx="1"/>
          </p:nvPr>
        </p:nvSpPr>
        <p:spPr>
          <a:xfrm>
            <a:off x="1061545" y="1608082"/>
            <a:ext cx="7543800" cy="4525963"/>
          </a:xfrm>
        </p:spPr>
        <p:txBody>
          <a:bodyPr/>
          <a:lstStyle/>
          <a:p>
            <a:pPr eaLnBrk="1" hangingPunct="1">
              <a:buFont typeface="Arial" pitchFamily="34" charset="0"/>
              <a:buChar char="•"/>
            </a:pPr>
            <a:r>
              <a:rPr lang="en-US" dirty="0"/>
              <a:t>If an industry is profitable (customers like the product), it lures in new firms and existing firms expand. Supply shifts right.</a:t>
            </a:r>
          </a:p>
          <a:p>
            <a:pPr eaLnBrk="1" hangingPunct="1">
              <a:buFont typeface="Arial" pitchFamily="34" charset="0"/>
              <a:buChar char="•"/>
            </a:pPr>
            <a:r>
              <a:rPr lang="en-US" dirty="0"/>
              <a:t>This causes price to fall and profits to decline.</a:t>
            </a:r>
          </a:p>
          <a:p>
            <a:pPr eaLnBrk="1" hangingPunct="1">
              <a:buFont typeface="Arial" pitchFamily="34" charset="0"/>
              <a:buChar char="•"/>
            </a:pPr>
            <a:r>
              <a:rPr lang="en-US" dirty="0"/>
              <a:t>Some firms, both old and new, fail and close.</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058917" y="152400"/>
            <a:ext cx="8077200" cy="1447800"/>
          </a:xfrm>
          <a:noFill/>
        </p:spPr>
        <p:txBody>
          <a:bodyPr/>
          <a:lstStyle/>
          <a:p>
            <a:pPr eaLnBrk="1" hangingPunct="1"/>
            <a:r>
              <a:rPr lang="en-US" sz="4000" dirty="0">
                <a:solidFill>
                  <a:schemeClr val="tx1"/>
                </a:solidFill>
              </a:rPr>
              <a:t>The Competitive Process II</a:t>
            </a:r>
          </a:p>
        </p:txBody>
      </p:sp>
      <p:sp>
        <p:nvSpPr>
          <p:cNvPr id="3" name="Content Placeholder 2"/>
          <p:cNvSpPr>
            <a:spLocks noGrp="1"/>
          </p:cNvSpPr>
          <p:nvPr>
            <p:ph idx="1"/>
          </p:nvPr>
        </p:nvSpPr>
        <p:spPr>
          <a:xfrm>
            <a:off x="1058917" y="1752600"/>
            <a:ext cx="7543800" cy="4525963"/>
          </a:xfrm>
        </p:spPr>
        <p:txBody>
          <a:bodyPr>
            <a:normAutofit fontScale="92500" lnSpcReduction="10000"/>
          </a:bodyPr>
          <a:lstStyle/>
          <a:p>
            <a:pPr eaLnBrk="1" hangingPunct="1">
              <a:buFont typeface="Arial" pitchFamily="34" charset="0"/>
              <a:buChar char="•"/>
            </a:pPr>
            <a:r>
              <a:rPr lang="en-US" dirty="0"/>
              <a:t>If economic </a:t>
            </a:r>
            <a:r>
              <a:rPr lang="en-US" b="1" dirty="0">
                <a:solidFill>
                  <a:schemeClr val="accent6">
                    <a:lumMod val="75000"/>
                  </a:schemeClr>
                </a:solidFill>
              </a:rPr>
              <a:t>profits are high</a:t>
            </a:r>
            <a:r>
              <a:rPr lang="en-US" dirty="0"/>
              <a:t>, consumers are willing to pay more than the opportunity cost of resources to acquire a product.</a:t>
            </a:r>
          </a:p>
          <a:p>
            <a:pPr lvl="1" eaLnBrk="1" hangingPunct="1"/>
            <a:r>
              <a:rPr lang="en-US" dirty="0"/>
              <a:t>It signals they want more of that industry’s goods.</a:t>
            </a:r>
          </a:p>
          <a:p>
            <a:pPr lvl="1" eaLnBrk="1" hangingPunct="1"/>
            <a:r>
              <a:rPr lang="en-US" dirty="0"/>
              <a:t>Profit-seeking producers respond by producing more to satisfy consumer demand.</a:t>
            </a:r>
          </a:p>
          <a:p>
            <a:pPr lvl="1" eaLnBrk="1" hangingPunct="1"/>
            <a:r>
              <a:rPr lang="en-US" dirty="0"/>
              <a:t>This is </a:t>
            </a:r>
            <a:r>
              <a:rPr lang="en-US" b="1" dirty="0">
                <a:solidFill>
                  <a:schemeClr val="accent2"/>
                </a:solidFill>
              </a:rPr>
              <a:t>allocative efficiency</a:t>
            </a:r>
            <a:r>
              <a:rPr lang="en-US" dirty="0"/>
              <a:t>: the industry will end up producing the right output mix.</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066800" y="136634"/>
            <a:ext cx="8077200" cy="1447800"/>
          </a:xfrm>
          <a:noFill/>
        </p:spPr>
        <p:txBody>
          <a:bodyPr/>
          <a:lstStyle/>
          <a:p>
            <a:pPr eaLnBrk="1" hangingPunct="1"/>
            <a:r>
              <a:rPr lang="en-US" sz="4000" dirty="0">
                <a:solidFill>
                  <a:schemeClr val="tx1"/>
                </a:solidFill>
              </a:rPr>
              <a:t>The Competitive Process III</a:t>
            </a:r>
          </a:p>
        </p:txBody>
      </p:sp>
      <p:sp>
        <p:nvSpPr>
          <p:cNvPr id="3" name="Content Placeholder 2"/>
          <p:cNvSpPr>
            <a:spLocks noGrp="1"/>
          </p:cNvSpPr>
          <p:nvPr>
            <p:ph idx="1"/>
          </p:nvPr>
        </p:nvSpPr>
        <p:spPr>
          <a:xfrm>
            <a:off x="1066800" y="1623847"/>
            <a:ext cx="7696200" cy="4525963"/>
          </a:xfrm>
        </p:spPr>
        <p:txBody>
          <a:bodyPr>
            <a:normAutofit fontScale="92500" lnSpcReduction="10000"/>
          </a:bodyPr>
          <a:lstStyle/>
          <a:p>
            <a:pPr eaLnBrk="1" hangingPunct="1">
              <a:buFont typeface="Arial" pitchFamily="34" charset="0"/>
              <a:buChar char="•"/>
            </a:pPr>
            <a:r>
              <a:rPr lang="en-US" dirty="0"/>
              <a:t>If economic profits are </a:t>
            </a:r>
            <a:r>
              <a:rPr lang="en-US" b="1" dirty="0">
                <a:solidFill>
                  <a:schemeClr val="accent6">
                    <a:lumMod val="75000"/>
                  </a:schemeClr>
                </a:solidFill>
              </a:rPr>
              <a:t>negative (losses)</a:t>
            </a:r>
            <a:r>
              <a:rPr lang="en-US" b="1" dirty="0"/>
              <a:t>,</a:t>
            </a:r>
            <a:r>
              <a:rPr lang="en-US" b="1" dirty="0">
                <a:solidFill>
                  <a:schemeClr val="accent6">
                    <a:lumMod val="75000"/>
                  </a:schemeClr>
                </a:solidFill>
              </a:rPr>
              <a:t> </a:t>
            </a:r>
            <a:r>
              <a:rPr lang="en-US" dirty="0"/>
              <a:t>consumers are unwilling to pay the opportunity cost of resources to acquire a product.</a:t>
            </a:r>
          </a:p>
          <a:p>
            <a:pPr lvl="1" eaLnBrk="1" hangingPunct="1"/>
            <a:r>
              <a:rPr lang="en-US" dirty="0"/>
              <a:t>It signals they want fewer of that industry’s goods.</a:t>
            </a:r>
          </a:p>
          <a:p>
            <a:pPr lvl="1" eaLnBrk="1" hangingPunct="1"/>
            <a:r>
              <a:rPr lang="en-US" dirty="0"/>
              <a:t>Profit-seeking producers respond by producing less to satisfy a waning consumer demand.</a:t>
            </a:r>
          </a:p>
          <a:p>
            <a:pPr lvl="1" eaLnBrk="1" hangingPunct="1"/>
            <a:r>
              <a:rPr lang="en-US" dirty="0"/>
              <a:t>This is also allocative efficiency: the industry will end up producing the right output mix.</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Zero Economic Profit</a:t>
            </a:r>
          </a:p>
        </p:txBody>
      </p:sp>
      <p:sp>
        <p:nvSpPr>
          <p:cNvPr id="3" name="Content Placeholder 2"/>
          <p:cNvSpPr>
            <a:spLocks noGrp="1"/>
          </p:cNvSpPr>
          <p:nvPr>
            <p:ph idx="1"/>
          </p:nvPr>
        </p:nvSpPr>
        <p:spPr/>
        <p:txBody>
          <a:bodyPr>
            <a:noAutofit/>
          </a:bodyPr>
          <a:lstStyle/>
          <a:p>
            <a:pPr eaLnBrk="1" hangingPunct="1">
              <a:buFont typeface="Arial" pitchFamily="34" charset="0"/>
              <a:buChar char="•"/>
            </a:pPr>
            <a:r>
              <a:rPr lang="en-US" dirty="0"/>
              <a:t>Competition drives costs to minimum ATC, and economic profits to zero. </a:t>
            </a:r>
          </a:p>
          <a:p>
            <a:pPr lvl="1" eaLnBrk="1" hangingPunct="1"/>
            <a:r>
              <a:rPr lang="en-US" dirty="0"/>
              <a:t>The HOW question is answered: produce at maximum productive efficiency.</a:t>
            </a:r>
          </a:p>
          <a:p>
            <a:pPr eaLnBrk="1" hangingPunct="1">
              <a:buFont typeface="Arial" pitchFamily="34" charset="0"/>
              <a:buChar char="•"/>
            </a:pPr>
            <a:r>
              <a:rPr lang="en-US" dirty="0"/>
              <a:t>Firms earn </a:t>
            </a:r>
            <a:r>
              <a:rPr lang="en-US" b="1" dirty="0">
                <a:solidFill>
                  <a:schemeClr val="accent6">
                    <a:lumMod val="75000"/>
                  </a:schemeClr>
                </a:solidFill>
              </a:rPr>
              <a:t>zero economic profit</a:t>
            </a:r>
            <a:r>
              <a:rPr lang="en-US" dirty="0"/>
              <a:t>. However, this means they earn normal profit, which covers the opportunity cost of owners who could deploy their resources elsewhere.</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Relentless Profit Squeeze</a:t>
            </a:r>
          </a:p>
        </p:txBody>
      </p:sp>
      <p:sp>
        <p:nvSpPr>
          <p:cNvPr id="3" name="Content Placeholder 2"/>
          <p:cNvSpPr>
            <a:spLocks noGrp="1"/>
          </p:cNvSpPr>
          <p:nvPr>
            <p:ph idx="1"/>
          </p:nvPr>
        </p:nvSpPr>
        <p:spPr>
          <a:xfrm>
            <a:off x="1079938" y="1447800"/>
            <a:ext cx="7696200" cy="4754563"/>
          </a:xfrm>
        </p:spPr>
        <p:txBody>
          <a:bodyPr rtlCol="0">
            <a:noAutofit/>
          </a:bodyPr>
          <a:lstStyle/>
          <a:p>
            <a:pPr eaLnBrk="1" fontAlgn="auto" hangingPunct="1">
              <a:spcAft>
                <a:spcPts val="0"/>
              </a:spcAft>
              <a:buFont typeface="Arial" pitchFamily="34" charset="0"/>
              <a:buChar char="•"/>
              <a:defRPr/>
            </a:pPr>
            <a:r>
              <a:rPr lang="en-US" sz="2600" dirty="0"/>
              <a:t>High price and profits signal consumers’ demand for more output.</a:t>
            </a:r>
          </a:p>
          <a:p>
            <a:pPr eaLnBrk="1" fontAlgn="auto" hangingPunct="1">
              <a:spcAft>
                <a:spcPts val="0"/>
              </a:spcAft>
              <a:buFont typeface="Arial" pitchFamily="34" charset="0"/>
              <a:buChar char="•"/>
              <a:defRPr/>
            </a:pPr>
            <a:r>
              <a:rPr lang="en-US" sz="2600" dirty="0"/>
              <a:t>Economic profit attracts new suppliers.</a:t>
            </a:r>
          </a:p>
          <a:p>
            <a:pPr eaLnBrk="1" fontAlgn="auto" hangingPunct="1">
              <a:spcAft>
                <a:spcPts val="0"/>
              </a:spcAft>
              <a:buFont typeface="Arial" pitchFamily="34" charset="0"/>
              <a:buChar char="•"/>
              <a:defRPr/>
            </a:pPr>
            <a:r>
              <a:rPr lang="en-US" sz="2600" dirty="0"/>
              <a:t>The market supply curve shifts right, and the price falls.</a:t>
            </a:r>
          </a:p>
          <a:p>
            <a:pPr eaLnBrk="1" fontAlgn="auto" hangingPunct="1">
              <a:spcAft>
                <a:spcPts val="0"/>
              </a:spcAft>
              <a:buFont typeface="Arial" pitchFamily="34" charset="0"/>
              <a:buChar char="•"/>
              <a:defRPr/>
            </a:pPr>
            <a:r>
              <a:rPr lang="en-US" sz="2600" dirty="0"/>
              <a:t>The market stabilizes at higher output, lower price, minimum ATC, and economic profit at zero.</a:t>
            </a:r>
          </a:p>
          <a:p>
            <a:pPr eaLnBrk="1" fontAlgn="auto" hangingPunct="1">
              <a:spcAft>
                <a:spcPts val="0"/>
              </a:spcAft>
              <a:buFont typeface="Arial" pitchFamily="34" charset="0"/>
              <a:buChar char="•"/>
              <a:defRPr/>
            </a:pPr>
            <a:r>
              <a:rPr lang="en-US" sz="2600" dirty="0"/>
              <a:t>All this time, producers must improve their product and innovate technologically to remain competitive.</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Summary of Competitive Process</a:t>
            </a:r>
          </a:p>
        </p:txBody>
      </p:sp>
      <p:pic>
        <p:nvPicPr>
          <p:cNvPr id="6146" name="Picture 2"/>
          <p:cNvPicPr>
            <a:picLocks noChangeAspect="1" noChangeArrowheads="1"/>
          </p:cNvPicPr>
          <p:nvPr/>
        </p:nvPicPr>
        <p:blipFill>
          <a:blip r:embed="rId3" cstate="print"/>
          <a:srcRect/>
          <a:stretch>
            <a:fillRect/>
          </a:stretch>
        </p:blipFill>
        <p:spPr bwMode="auto">
          <a:xfrm>
            <a:off x="1066800" y="1752600"/>
            <a:ext cx="8001000" cy="4495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056290" y="215462"/>
            <a:ext cx="8077200" cy="1447800"/>
          </a:xfrm>
          <a:noFill/>
        </p:spPr>
        <p:txBody>
          <a:bodyPr/>
          <a:lstStyle/>
          <a:p>
            <a:pPr eaLnBrk="1" hangingPunct="1"/>
            <a:r>
              <a:rPr lang="en-US" sz="4000" u="sng" dirty="0">
                <a:solidFill>
                  <a:schemeClr val="tx1"/>
                </a:solidFill>
              </a:rPr>
              <a:t>Application: The Economy Tomorrow</a:t>
            </a:r>
          </a:p>
        </p:txBody>
      </p:sp>
      <p:sp>
        <p:nvSpPr>
          <p:cNvPr id="3" name="Content Placeholder 2"/>
          <p:cNvSpPr>
            <a:spLocks noGrp="1"/>
          </p:cNvSpPr>
          <p:nvPr>
            <p:ph idx="1"/>
          </p:nvPr>
        </p:nvSpPr>
        <p:spPr>
          <a:xfrm>
            <a:off x="1056290" y="1686910"/>
            <a:ext cx="7782910" cy="4691501"/>
          </a:xfrm>
        </p:spPr>
        <p:txBody>
          <a:bodyPr rtlCol="0">
            <a:noAutofit/>
          </a:bodyPr>
          <a:lstStyle/>
          <a:p>
            <a:pPr eaLnBrk="1" fontAlgn="auto" hangingPunct="1">
              <a:spcAft>
                <a:spcPts val="0"/>
              </a:spcAft>
              <a:buFont typeface="Arial" pitchFamily="34" charset="0"/>
              <a:buChar char="•"/>
              <a:defRPr/>
            </a:pPr>
            <a:r>
              <a:rPr lang="en-US" sz="2800" dirty="0"/>
              <a:t>The continuous parade of new products.</a:t>
            </a:r>
          </a:p>
          <a:p>
            <a:pPr lvl="1">
              <a:defRPr/>
            </a:pPr>
            <a:r>
              <a:rPr lang="en-US" sz="2400" dirty="0"/>
              <a:t>PCs to iPods to iPads to iPhones to what?</a:t>
            </a:r>
          </a:p>
          <a:p>
            <a:pPr lvl="1">
              <a:defRPr/>
            </a:pPr>
            <a:r>
              <a:rPr lang="en-US" sz="2400" dirty="0"/>
              <a:t>Popular new products have high economic profits and draw in competitors, who “clone” the idea.</a:t>
            </a:r>
          </a:p>
          <a:p>
            <a:pPr lvl="1">
              <a:defRPr/>
            </a:pPr>
            <a:r>
              <a:rPr lang="en-US" sz="2400" dirty="0"/>
              <a:t>Those products are improved in order to compete.</a:t>
            </a:r>
          </a:p>
          <a:p>
            <a:pPr lvl="1">
              <a:defRPr/>
            </a:pPr>
            <a:r>
              <a:rPr lang="en-US" sz="2400" dirty="0"/>
              <a:t>New products and features are introduced to stay a step ahead of the competition.</a:t>
            </a:r>
          </a:p>
          <a:p>
            <a:pPr lvl="1">
              <a:defRPr/>
            </a:pPr>
            <a:r>
              <a:rPr lang="en-US" sz="2400" dirty="0"/>
              <a:t>We will see a continuous introduction of new products to captivate our imaginations and pocketbooks in the economy tomorrow. </a:t>
            </a:r>
          </a:p>
          <a:p>
            <a:pPr lvl="1" eaLnBrk="1" fontAlgn="auto" hangingPunct="1">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066800" y="168166"/>
            <a:ext cx="8077200" cy="1447800"/>
          </a:xfrm>
          <a:noFill/>
        </p:spPr>
        <p:txBody>
          <a:bodyPr>
            <a:normAutofit/>
          </a:bodyPr>
          <a:lstStyle/>
          <a:p>
            <a:pPr eaLnBrk="1" hangingPunct="1"/>
            <a:r>
              <a:rPr lang="en-US" sz="4000" dirty="0">
                <a:solidFill>
                  <a:schemeClr val="tx1"/>
                </a:solidFill>
              </a:rPr>
              <a:t>Revisiting the Learning Objectives</a:t>
            </a:r>
          </a:p>
        </p:txBody>
      </p:sp>
      <p:sp>
        <p:nvSpPr>
          <p:cNvPr id="3" name="Content Placeholder 2"/>
          <p:cNvSpPr>
            <a:spLocks noGrp="1"/>
          </p:cNvSpPr>
          <p:nvPr>
            <p:ph idx="1"/>
          </p:nvPr>
        </p:nvSpPr>
        <p:spPr>
          <a:xfrm>
            <a:off x="914400" y="1600200"/>
            <a:ext cx="8077200" cy="4525963"/>
          </a:xfrm>
        </p:spPr>
        <p:txBody>
          <a:bodyPr/>
          <a:lstStyle/>
          <a:p>
            <a:pPr eaLnBrk="1" hangingPunct="1"/>
            <a:r>
              <a:rPr lang="en-US" b="1" dirty="0"/>
              <a:t>LO9-1 Know the market characteristics of perfect competition.</a:t>
            </a:r>
          </a:p>
          <a:p>
            <a:pPr lvl="1" eaLnBrk="1" hangingPunct="1"/>
            <a:r>
              <a:rPr lang="en-US" dirty="0"/>
              <a:t>A perfectly competitive firm:</a:t>
            </a:r>
          </a:p>
          <a:p>
            <a:pPr lvl="2" eaLnBrk="1" hangingPunct="1"/>
            <a:r>
              <a:rPr lang="en-US" sz="2600" dirty="0"/>
              <a:t>has no market power to influence price.</a:t>
            </a:r>
          </a:p>
          <a:p>
            <a:pPr lvl="2" eaLnBrk="1" hangingPunct="1"/>
            <a:r>
              <a:rPr lang="en-US" sz="2600" dirty="0"/>
              <a:t>produces a product identical to those of its competitors.</a:t>
            </a:r>
          </a:p>
          <a:p>
            <a:pPr lvl="2" eaLnBrk="1" hangingPunct="1"/>
            <a:r>
              <a:rPr lang="en-US" sz="2600" dirty="0"/>
              <a:t>produces an output level where MC = P = MR.</a:t>
            </a:r>
          </a:p>
          <a:p>
            <a:pPr lvl="2" eaLnBrk="1" hangingPunct="1"/>
            <a:r>
              <a:rPr lang="en-US" sz="2600" dirty="0"/>
              <a:t>has easy entry and exit.</a:t>
            </a:r>
          </a:p>
          <a:p>
            <a:pPr lvl="2" eaLnBrk="1" hangingPunct="1"/>
            <a:endParaRPr lang="en-US" dirty="0"/>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066800" y="152400"/>
            <a:ext cx="8077200" cy="1447800"/>
          </a:xfrm>
          <a:noFill/>
        </p:spPr>
        <p:txBody>
          <a:bodyPr>
            <a:normAutofit/>
          </a:bodyPr>
          <a:lstStyle/>
          <a:p>
            <a:pPr eaLnBrk="1" hangingPunct="1"/>
            <a:r>
              <a:rPr lang="en-US" sz="4000" dirty="0">
                <a:solidFill>
                  <a:schemeClr val="tx1"/>
                </a:solidFill>
              </a:rPr>
              <a:t>Revisiting the Learning Objectives II</a:t>
            </a:r>
          </a:p>
        </p:txBody>
      </p:sp>
      <p:sp>
        <p:nvSpPr>
          <p:cNvPr id="3" name="Content Placeholder 2"/>
          <p:cNvSpPr>
            <a:spLocks noGrp="1"/>
          </p:cNvSpPr>
          <p:nvPr>
            <p:ph idx="1"/>
          </p:nvPr>
        </p:nvSpPr>
        <p:spPr>
          <a:xfrm>
            <a:off x="1066800" y="1600200"/>
            <a:ext cx="7543800" cy="4648200"/>
          </a:xfrm>
        </p:spPr>
        <p:txBody>
          <a:bodyPr>
            <a:noAutofit/>
          </a:bodyPr>
          <a:lstStyle/>
          <a:p>
            <a:pPr eaLnBrk="1" hangingPunct="1"/>
            <a:r>
              <a:rPr lang="en-US" sz="3000" b="1" dirty="0"/>
              <a:t>LO9-2 Know how prices are established in competitive markets.</a:t>
            </a:r>
          </a:p>
          <a:p>
            <a:pPr lvl="1" eaLnBrk="1" hangingPunct="1"/>
            <a:r>
              <a:rPr lang="en-US" dirty="0"/>
              <a:t>If profits exist in a competitive market, new firms will enter the market, shifting the supply curve right and pushing the price down.</a:t>
            </a:r>
          </a:p>
          <a:p>
            <a:pPr lvl="1" eaLnBrk="1" hangingPunct="1"/>
            <a:r>
              <a:rPr lang="en-US" dirty="0"/>
              <a:t>As the price falls, economic profits approach zero.</a:t>
            </a:r>
          </a:p>
          <a:p>
            <a:pPr lvl="1" eaLnBrk="1" hangingPunct="1"/>
            <a:r>
              <a:rPr lang="en-US" dirty="0"/>
              <a:t>Then expansion stops, and the price will equal the minimum ATC.</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066800" y="136634"/>
            <a:ext cx="8077200" cy="1447800"/>
          </a:xfrm>
          <a:noFill/>
        </p:spPr>
        <p:txBody>
          <a:bodyPr>
            <a:normAutofit/>
          </a:bodyPr>
          <a:lstStyle/>
          <a:p>
            <a:pPr eaLnBrk="1" hangingPunct="1"/>
            <a:r>
              <a:rPr lang="en-US" sz="4000" dirty="0">
                <a:solidFill>
                  <a:schemeClr val="tx1"/>
                </a:solidFill>
              </a:rPr>
              <a:t>Revisiting the Learning Objectives III</a:t>
            </a:r>
          </a:p>
        </p:txBody>
      </p:sp>
      <p:sp>
        <p:nvSpPr>
          <p:cNvPr id="3" name="Content Placeholder 2"/>
          <p:cNvSpPr>
            <a:spLocks noGrp="1"/>
          </p:cNvSpPr>
          <p:nvPr>
            <p:ph idx="1"/>
          </p:nvPr>
        </p:nvSpPr>
        <p:spPr>
          <a:xfrm>
            <a:off x="1066800" y="1600200"/>
            <a:ext cx="7696200" cy="4525963"/>
          </a:xfrm>
        </p:spPr>
        <p:txBody>
          <a:bodyPr/>
          <a:lstStyle/>
          <a:p>
            <a:pPr eaLnBrk="1" hangingPunct="1"/>
            <a:r>
              <a:rPr lang="en-US" sz="3000" b="1" dirty="0"/>
              <a:t>LO9-3 Know why economic profits approach zero in competitive markets.</a:t>
            </a:r>
          </a:p>
          <a:p>
            <a:pPr lvl="1" eaLnBrk="1" hangingPunct="1"/>
            <a:r>
              <a:rPr lang="en-US" dirty="0"/>
              <a:t>When economic profits exist, they lure in new firms. This shifts the supply curve right. Prices fall, and economic profits approach zero.</a:t>
            </a:r>
          </a:p>
          <a:p>
            <a:pPr lvl="1" eaLnBrk="1" hangingPunct="1"/>
            <a:r>
              <a:rPr lang="en-US" dirty="0"/>
              <a:t>There will be no more expansion or entry when economic profit reaches zero. The market will stabilize at that price and output.</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077310" y="186559"/>
            <a:ext cx="8077200" cy="1447800"/>
          </a:xfrm>
          <a:noFill/>
        </p:spPr>
        <p:txBody>
          <a:bodyPr>
            <a:normAutofit/>
          </a:bodyPr>
          <a:lstStyle/>
          <a:p>
            <a:pPr eaLnBrk="1" hangingPunct="1"/>
            <a:r>
              <a:rPr lang="en-US" sz="4000" dirty="0">
                <a:solidFill>
                  <a:schemeClr val="tx1"/>
                </a:solidFill>
              </a:rPr>
              <a:t>Revisiting the Learning Objectives IV</a:t>
            </a:r>
          </a:p>
        </p:txBody>
      </p:sp>
      <p:sp>
        <p:nvSpPr>
          <p:cNvPr id="3" name="Content Placeholder 2"/>
          <p:cNvSpPr>
            <a:spLocks noGrp="1"/>
          </p:cNvSpPr>
          <p:nvPr>
            <p:ph idx="1"/>
          </p:nvPr>
        </p:nvSpPr>
        <p:spPr>
          <a:xfrm>
            <a:off x="1072055" y="1524000"/>
            <a:ext cx="7685690" cy="4525963"/>
          </a:xfrm>
        </p:spPr>
        <p:txBody>
          <a:bodyPr rtlCol="0">
            <a:noAutofit/>
          </a:bodyPr>
          <a:lstStyle/>
          <a:p>
            <a:pPr eaLnBrk="1" fontAlgn="auto" hangingPunct="1">
              <a:spcBef>
                <a:spcPts val="0"/>
              </a:spcBef>
              <a:spcAft>
                <a:spcPts val="0"/>
              </a:spcAft>
              <a:defRPr/>
            </a:pPr>
            <a:r>
              <a:rPr lang="en-US" sz="3000" b="1" dirty="0"/>
              <a:t>LO9-4 Know how society benefits from market competition.</a:t>
            </a:r>
          </a:p>
          <a:p>
            <a:pPr lvl="1">
              <a:spcBef>
                <a:spcPts val="0"/>
              </a:spcBef>
              <a:defRPr/>
            </a:pPr>
            <a:r>
              <a:rPr lang="en-US" sz="2600" dirty="0"/>
              <a:t>The pressure of competition is a tremendous incentive for firms to:</a:t>
            </a:r>
          </a:p>
          <a:p>
            <a:pPr lvl="2">
              <a:spcBef>
                <a:spcPts val="0"/>
              </a:spcBef>
              <a:defRPr/>
            </a:pPr>
            <a:r>
              <a:rPr lang="en-US" dirty="0"/>
              <a:t>respond quickly to consumer demands.</a:t>
            </a:r>
          </a:p>
          <a:p>
            <a:pPr lvl="2">
              <a:spcBef>
                <a:spcPts val="0"/>
              </a:spcBef>
              <a:defRPr/>
            </a:pPr>
            <a:r>
              <a:rPr lang="en-US" dirty="0"/>
              <a:t>seek more efficient means of production.</a:t>
            </a:r>
          </a:p>
          <a:p>
            <a:pPr lvl="2">
              <a:spcBef>
                <a:spcPts val="0"/>
              </a:spcBef>
              <a:defRPr/>
            </a:pPr>
            <a:r>
              <a:rPr lang="en-US" dirty="0"/>
              <a:t>improve their products.</a:t>
            </a:r>
          </a:p>
          <a:p>
            <a:pPr lvl="2">
              <a:spcBef>
                <a:spcPts val="0"/>
              </a:spcBef>
              <a:defRPr/>
            </a:pPr>
            <a:r>
              <a:rPr lang="en-US" dirty="0"/>
              <a:t>make technological advances.</a:t>
            </a:r>
          </a:p>
          <a:p>
            <a:pPr lvl="1">
              <a:spcBef>
                <a:spcPts val="0"/>
              </a:spcBef>
              <a:defRPr/>
            </a:pPr>
            <a:r>
              <a:rPr lang="en-US" sz="2600" dirty="0"/>
              <a:t>All of these help to efficiently allocate resources.</a:t>
            </a:r>
          </a:p>
          <a:p>
            <a:pPr lvl="1">
              <a:spcBef>
                <a:spcPts val="0"/>
              </a:spcBef>
              <a:defRPr/>
            </a:pPr>
            <a:r>
              <a:rPr lang="en-US" sz="2600" dirty="0"/>
              <a:t>Consumers get more and better products at lower prices.</a:t>
            </a:r>
          </a:p>
        </p:txBody>
      </p:sp>
      <p:sp>
        <p:nvSpPr>
          <p:cNvPr id="2" name="Slide Number Placeholder 1"/>
          <p:cNvSpPr>
            <a:spLocks noGrp="1"/>
          </p:cNvSpPr>
          <p:nvPr>
            <p:ph type="sldNum" sz="quarter" idx="12"/>
          </p:nvPr>
        </p:nvSpPr>
        <p:spPr/>
        <p:txBody>
          <a:bodyPr/>
          <a:lstStyle/>
          <a:p>
            <a:r>
              <a:rPr lang="en-US" dirty="0"/>
              <a:t>9-</a:t>
            </a:r>
            <a:fld id="{D6AEC7BF-3734-4446-B59D-919843EE84E1}" type="slidenum">
              <a:rPr lang="en-US" smtClean="0"/>
              <a:pPr/>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Competitive Markets II</a:t>
            </a:r>
          </a:p>
        </p:txBody>
      </p:sp>
      <p:sp>
        <p:nvSpPr>
          <p:cNvPr id="3" name="Content Placeholder 2"/>
          <p:cNvSpPr>
            <a:spLocks noGrp="1"/>
          </p:cNvSpPr>
          <p:nvPr>
            <p:ph idx="1"/>
          </p:nvPr>
        </p:nvSpPr>
        <p:spPr>
          <a:xfrm>
            <a:off x="1066800" y="1600200"/>
            <a:ext cx="7620000" cy="4525963"/>
          </a:xfrm>
        </p:spPr>
        <p:txBody>
          <a:bodyPr>
            <a:normAutofit lnSpcReduction="10000"/>
          </a:bodyPr>
          <a:lstStyle/>
          <a:p>
            <a:pPr eaLnBrk="1" hangingPunct="1">
              <a:buFont typeface="Arial" pitchFamily="34" charset="0"/>
              <a:buChar char="•"/>
            </a:pPr>
            <a:r>
              <a:rPr lang="en-US" dirty="0"/>
              <a:t>In this chapter we focus on competitive behavior. </a:t>
            </a:r>
          </a:p>
          <a:p>
            <a:pPr eaLnBrk="1" hangingPunct="1">
              <a:buFont typeface="Arial" pitchFamily="34" charset="0"/>
              <a:buChar char="•"/>
            </a:pPr>
            <a:r>
              <a:rPr lang="en-US" dirty="0"/>
              <a:t>Specifically,</a:t>
            </a:r>
          </a:p>
          <a:p>
            <a:pPr lvl="1" eaLnBrk="1" hangingPunct="1"/>
            <a:r>
              <a:rPr lang="en-US" sz="3200" dirty="0"/>
              <a:t>How are prices determined in competitive markets?</a:t>
            </a:r>
          </a:p>
          <a:p>
            <a:pPr lvl="1" eaLnBrk="1" hangingPunct="1"/>
            <a:r>
              <a:rPr lang="en-US" sz="3200" dirty="0"/>
              <a:t>How does competition affect the profits of a firm or industry?</a:t>
            </a:r>
          </a:p>
          <a:p>
            <a:pPr lvl="1" eaLnBrk="1" hangingPunct="1"/>
            <a:r>
              <a:rPr lang="en-US" sz="3200" dirty="0"/>
              <a:t>What does society gain from market competition?</a:t>
            </a:r>
          </a:p>
          <a:p>
            <a:pPr lvl="1" eaLnBrk="1" hangingPunct="1"/>
            <a:endParaRPr lang="en-US" dirty="0"/>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0869"/>
            <a:ext cx="8077200" cy="1447800"/>
          </a:xfrm>
          <a:noFill/>
        </p:spPr>
        <p:txBody>
          <a:bodyPr/>
          <a:lstStyle/>
          <a:p>
            <a:r>
              <a:rPr lang="en-US" sz="4000" dirty="0">
                <a:solidFill>
                  <a:schemeClr val="tx1"/>
                </a:solidFill>
              </a:rPr>
              <a:t>Looking Ahead: </a:t>
            </a:r>
            <a:r>
              <a:rPr lang="en-US" sz="4000">
                <a:solidFill>
                  <a:schemeClr val="tx1"/>
                </a:solidFill>
              </a:rPr>
              <a:t>Chapter 10</a:t>
            </a:r>
            <a:endParaRPr lang="en-US" sz="4000" dirty="0">
              <a:solidFill>
                <a:schemeClr val="tx1"/>
              </a:solidFill>
            </a:endParaRPr>
          </a:p>
        </p:txBody>
      </p:sp>
      <p:sp>
        <p:nvSpPr>
          <p:cNvPr id="3" name="Content Placeholder 2"/>
          <p:cNvSpPr>
            <a:spLocks noGrp="1"/>
          </p:cNvSpPr>
          <p:nvPr>
            <p:ph idx="1"/>
          </p:nvPr>
        </p:nvSpPr>
        <p:spPr>
          <a:xfrm>
            <a:off x="1143000" y="1600200"/>
            <a:ext cx="7620000" cy="4525963"/>
          </a:xfrm>
        </p:spPr>
        <p:txBody>
          <a:bodyPr/>
          <a:lstStyle/>
          <a:p>
            <a:pPr marL="0" indent="0" algn="ctr">
              <a:buNone/>
            </a:pPr>
            <a:r>
              <a:rPr lang="en-US" b="1" dirty="0"/>
              <a:t>Monopoly</a:t>
            </a:r>
          </a:p>
          <a:p>
            <a:endParaRPr lang="en-US" sz="1200" i="1" dirty="0"/>
          </a:p>
          <a:p>
            <a:pPr marL="0" indent="0">
              <a:buNone/>
            </a:pPr>
            <a:r>
              <a:rPr lang="en-US" sz="2400" i="1" dirty="0"/>
              <a:t>After learning about this chapter, you should know:</a:t>
            </a:r>
          </a:p>
          <a:p>
            <a:pPr marL="0" indent="0">
              <a:buNone/>
            </a:pPr>
            <a:endParaRPr lang="en-US" sz="1200" i="1" dirty="0"/>
          </a:p>
          <a:p>
            <a:pPr>
              <a:spcAft>
                <a:spcPts val="600"/>
              </a:spcAft>
              <a:buFont typeface="Arial" pitchFamily="34" charset="0"/>
              <a:buChar char="•"/>
            </a:pPr>
            <a:r>
              <a:rPr lang="en-US" sz="2600" dirty="0"/>
              <a:t>How a monopolist sets prices and output.</a:t>
            </a:r>
          </a:p>
          <a:p>
            <a:pPr>
              <a:spcAft>
                <a:spcPts val="600"/>
              </a:spcAft>
              <a:buFont typeface="Arial" pitchFamily="34" charset="0"/>
              <a:buChar char="•"/>
            </a:pPr>
            <a:r>
              <a:rPr lang="en-US" sz="2600" dirty="0"/>
              <a:t>How monopoly and competitive outcomes differ.</a:t>
            </a:r>
          </a:p>
          <a:p>
            <a:pPr>
              <a:spcAft>
                <a:spcPts val="600"/>
              </a:spcAft>
              <a:buFont typeface="Arial" pitchFamily="34" charset="0"/>
              <a:buChar char="•"/>
            </a:pPr>
            <a:r>
              <a:rPr lang="en-US" sz="2600" dirty="0"/>
              <a:t> The pros and cons of monopoly.</a:t>
            </a:r>
          </a:p>
          <a:p>
            <a:endParaRPr lang="en-US" sz="2800" dirty="0"/>
          </a:p>
        </p:txBody>
      </p:sp>
      <p:sp>
        <p:nvSpPr>
          <p:cNvPr id="4" name="Slide Number Placeholder 3"/>
          <p:cNvSpPr>
            <a:spLocks noGrp="1"/>
          </p:cNvSpPr>
          <p:nvPr>
            <p:ph type="sldNum" sz="quarter" idx="12"/>
          </p:nvPr>
        </p:nvSpPr>
        <p:spPr/>
        <p:txBody>
          <a:bodyPr/>
          <a:lstStyle/>
          <a:p>
            <a:r>
              <a:rPr lang="en-US" dirty="0"/>
              <a:t>9-</a:t>
            </a:r>
            <a:fld id="{D6AEC7BF-3734-4446-B59D-919843EE84E1}" type="slidenum">
              <a:rPr lang="en-US" smtClean="0"/>
              <a:pPr/>
              <a:t>30</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The Market Supply Curve</a:t>
            </a:r>
          </a:p>
        </p:txBody>
      </p:sp>
      <p:sp>
        <p:nvSpPr>
          <p:cNvPr id="3" name="Content Placeholder 2"/>
          <p:cNvSpPr>
            <a:spLocks noGrp="1"/>
          </p:cNvSpPr>
          <p:nvPr>
            <p:ph idx="1"/>
          </p:nvPr>
        </p:nvSpPr>
        <p:spPr>
          <a:xfrm>
            <a:off x="1066800" y="1600200"/>
            <a:ext cx="7696200" cy="4572000"/>
          </a:xfrm>
        </p:spPr>
        <p:txBody>
          <a:bodyPr rtlCol="0">
            <a:normAutofit fontScale="92500" lnSpcReduction="10000"/>
          </a:bodyPr>
          <a:lstStyle/>
          <a:p>
            <a:pPr eaLnBrk="1" fontAlgn="auto" hangingPunct="1">
              <a:spcAft>
                <a:spcPts val="0"/>
              </a:spcAft>
              <a:buFont typeface="Arial" pitchFamily="34" charset="0"/>
              <a:buChar char="•"/>
              <a:defRPr/>
            </a:pPr>
            <a:r>
              <a:rPr lang="en-US" dirty="0"/>
              <a:t>Each firm’s supply curve is its marginal cost (MC) curve.</a:t>
            </a:r>
          </a:p>
          <a:p>
            <a:pPr eaLnBrk="1" fontAlgn="auto" hangingPunct="1">
              <a:spcAft>
                <a:spcPts val="0"/>
              </a:spcAft>
              <a:buFont typeface="Arial" pitchFamily="34" charset="0"/>
              <a:buChar char="•"/>
              <a:defRPr/>
            </a:pPr>
            <a:r>
              <a:rPr lang="en-US" dirty="0"/>
              <a:t>The market supply curve, then, is the sum of the MC curves of all the firms.</a:t>
            </a:r>
          </a:p>
          <a:p>
            <a:pPr eaLnBrk="1" fontAlgn="auto" hangingPunct="1">
              <a:spcAft>
                <a:spcPts val="0"/>
              </a:spcAft>
              <a:buFont typeface="Arial" pitchFamily="34" charset="0"/>
              <a:buChar char="•"/>
              <a:defRPr/>
            </a:pPr>
            <a:r>
              <a:rPr lang="en-US" dirty="0"/>
              <a:t>It is determined by:  </a:t>
            </a:r>
          </a:p>
          <a:p>
            <a:pPr lvl="1">
              <a:defRPr/>
            </a:pPr>
            <a:r>
              <a:rPr lang="en-US" dirty="0"/>
              <a:t>the price of factor inputs.</a:t>
            </a:r>
          </a:p>
          <a:p>
            <a:pPr lvl="1">
              <a:defRPr/>
            </a:pPr>
            <a:r>
              <a:rPr lang="en-US" dirty="0"/>
              <a:t>technology.</a:t>
            </a:r>
          </a:p>
          <a:p>
            <a:pPr lvl="1">
              <a:defRPr/>
            </a:pPr>
            <a:r>
              <a:rPr lang="en-US" dirty="0"/>
              <a:t>expectations.</a:t>
            </a:r>
          </a:p>
          <a:p>
            <a:pPr lvl="1">
              <a:defRPr/>
            </a:pPr>
            <a:r>
              <a:rPr lang="en-US" dirty="0"/>
              <a:t>taxes and subsidies.</a:t>
            </a:r>
          </a:p>
          <a:p>
            <a:pPr lvl="1">
              <a:defRPr/>
            </a:pPr>
            <a:r>
              <a:rPr lang="en-US" dirty="0"/>
              <a:t>the number of firms in the industry.</a:t>
            </a:r>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061545" y="152400"/>
            <a:ext cx="8077200" cy="1447800"/>
          </a:xfrm>
          <a:noFill/>
        </p:spPr>
        <p:txBody>
          <a:bodyPr/>
          <a:lstStyle/>
          <a:p>
            <a:pPr eaLnBrk="1" hangingPunct="1"/>
            <a:r>
              <a:rPr lang="en-US" sz="4000" dirty="0">
                <a:solidFill>
                  <a:schemeClr val="tx1"/>
                </a:solidFill>
              </a:rPr>
              <a:t>Entry and Exit</a:t>
            </a:r>
          </a:p>
        </p:txBody>
      </p:sp>
      <p:sp>
        <p:nvSpPr>
          <p:cNvPr id="3" name="Content Placeholder 2"/>
          <p:cNvSpPr>
            <a:spLocks noGrp="1"/>
          </p:cNvSpPr>
          <p:nvPr>
            <p:ph idx="1"/>
          </p:nvPr>
        </p:nvSpPr>
        <p:spPr>
          <a:xfrm>
            <a:off x="1061545" y="1828800"/>
            <a:ext cx="7543800" cy="4602163"/>
          </a:xfrm>
        </p:spPr>
        <p:txBody>
          <a:bodyPr rtlCol="0">
            <a:normAutofit/>
          </a:bodyPr>
          <a:lstStyle/>
          <a:p>
            <a:pPr eaLnBrk="1" fontAlgn="auto" hangingPunct="1">
              <a:spcAft>
                <a:spcPts val="0"/>
              </a:spcAft>
              <a:buFont typeface="Arial" pitchFamily="34" charset="0"/>
              <a:buChar char="•"/>
              <a:defRPr/>
            </a:pPr>
            <a:r>
              <a:rPr lang="en-US" dirty="0"/>
              <a:t>It is easy to enter or exit an industry in perfect competition.</a:t>
            </a:r>
          </a:p>
          <a:p>
            <a:pPr eaLnBrk="1" fontAlgn="auto" hangingPunct="1">
              <a:spcAft>
                <a:spcPts val="0"/>
              </a:spcAft>
              <a:buFont typeface="Arial" pitchFamily="34" charset="0"/>
              <a:buChar char="•"/>
              <a:defRPr/>
            </a:pPr>
            <a:r>
              <a:rPr lang="en-US" dirty="0"/>
              <a:t>If more firms </a:t>
            </a:r>
            <a:r>
              <a:rPr lang="en-US" b="1" dirty="0"/>
              <a:t>enter</a:t>
            </a:r>
            <a:r>
              <a:rPr lang="en-US" dirty="0"/>
              <a:t> (lured in by economic profits), the market supply curve shifts right and price falls.</a:t>
            </a:r>
          </a:p>
          <a:p>
            <a:pPr eaLnBrk="1" fontAlgn="auto" hangingPunct="1">
              <a:spcAft>
                <a:spcPts val="0"/>
              </a:spcAft>
              <a:buFont typeface="Arial" pitchFamily="34" charset="0"/>
              <a:buChar char="•"/>
              <a:defRPr/>
            </a:pPr>
            <a:r>
              <a:rPr lang="en-US" dirty="0"/>
              <a:t>As price falls, economic profits decrease and when they approach zero, entry will cease.</a:t>
            </a:r>
          </a:p>
          <a:p>
            <a:pPr lvl="1" eaLnBrk="1" fontAlgn="auto" hangingPunct="1">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066800" y="152400"/>
            <a:ext cx="8077200" cy="1447800"/>
          </a:xfrm>
          <a:noFill/>
        </p:spPr>
        <p:txBody>
          <a:bodyPr/>
          <a:lstStyle/>
          <a:p>
            <a:pPr eaLnBrk="1" hangingPunct="1"/>
            <a:r>
              <a:rPr lang="en-US" sz="4000" dirty="0">
                <a:solidFill>
                  <a:schemeClr val="tx1"/>
                </a:solidFill>
              </a:rPr>
              <a:t>Entry and Exit II</a:t>
            </a:r>
          </a:p>
        </p:txBody>
      </p:sp>
      <p:sp>
        <p:nvSpPr>
          <p:cNvPr id="3" name="Content Placeholder 2"/>
          <p:cNvSpPr>
            <a:spLocks noGrp="1"/>
          </p:cNvSpPr>
          <p:nvPr>
            <p:ph idx="1"/>
          </p:nvPr>
        </p:nvSpPr>
        <p:spPr>
          <a:xfrm>
            <a:off x="1103586" y="1828800"/>
            <a:ext cx="7543800" cy="4525963"/>
          </a:xfrm>
        </p:spPr>
        <p:txBody>
          <a:bodyPr rtlCol="0">
            <a:normAutofit lnSpcReduction="10000"/>
          </a:bodyPr>
          <a:lstStyle/>
          <a:p>
            <a:pPr eaLnBrk="1" fontAlgn="auto" hangingPunct="1">
              <a:spcAft>
                <a:spcPts val="0"/>
              </a:spcAft>
              <a:buFont typeface="Arial" pitchFamily="34" charset="0"/>
              <a:buChar char="•"/>
              <a:defRPr/>
            </a:pPr>
            <a:r>
              <a:rPr lang="en-US" dirty="0"/>
              <a:t>It is easy to enter or exit an industry in perfect competition.</a:t>
            </a:r>
          </a:p>
          <a:p>
            <a:pPr eaLnBrk="1" fontAlgn="auto" hangingPunct="1">
              <a:spcAft>
                <a:spcPts val="0"/>
              </a:spcAft>
              <a:buFont typeface="Arial" pitchFamily="34" charset="0"/>
              <a:buChar char="•"/>
              <a:defRPr/>
            </a:pPr>
            <a:r>
              <a:rPr lang="en-US" dirty="0"/>
              <a:t>If more firms reduce output or </a:t>
            </a:r>
            <a:r>
              <a:rPr lang="en-US" b="1" dirty="0"/>
              <a:t>exit</a:t>
            </a:r>
            <a:r>
              <a:rPr lang="en-US" dirty="0"/>
              <a:t> the industry (due to economic losses), the market supply curve shifts left and price rises.</a:t>
            </a:r>
          </a:p>
          <a:p>
            <a:pPr eaLnBrk="1" fontAlgn="auto" hangingPunct="1">
              <a:spcAft>
                <a:spcPts val="0"/>
              </a:spcAft>
              <a:buFont typeface="Arial" pitchFamily="34" charset="0"/>
              <a:buChar char="•"/>
              <a:defRPr/>
            </a:pPr>
            <a:r>
              <a:rPr lang="en-US" dirty="0"/>
              <a:t>As price rises, economic losses decrease and when they approach zero, exit will cease.</a:t>
            </a:r>
          </a:p>
          <a:p>
            <a:pPr lvl="1" eaLnBrk="1" fontAlgn="auto" hangingPunct="1">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066800" y="168166"/>
            <a:ext cx="8077200" cy="1447800"/>
          </a:xfrm>
          <a:noFill/>
        </p:spPr>
        <p:txBody>
          <a:bodyPr/>
          <a:lstStyle/>
          <a:p>
            <a:pPr eaLnBrk="1" hangingPunct="1"/>
            <a:r>
              <a:rPr lang="en-US" sz="4000" dirty="0">
                <a:solidFill>
                  <a:schemeClr val="tx1"/>
                </a:solidFill>
              </a:rPr>
              <a:t>Entry and Exit III</a:t>
            </a:r>
          </a:p>
        </p:txBody>
      </p:sp>
      <p:sp>
        <p:nvSpPr>
          <p:cNvPr id="3" name="Content Placeholder 2"/>
          <p:cNvSpPr>
            <a:spLocks noGrp="1"/>
          </p:cNvSpPr>
          <p:nvPr>
            <p:ph idx="1"/>
          </p:nvPr>
        </p:nvSpPr>
        <p:spPr>
          <a:xfrm>
            <a:off x="1066800" y="1615966"/>
            <a:ext cx="7620000" cy="4953000"/>
          </a:xfrm>
        </p:spPr>
        <p:txBody>
          <a:bodyPr rtlCol="0">
            <a:noAutofit/>
          </a:bodyPr>
          <a:lstStyle/>
          <a:p>
            <a:pPr eaLnBrk="1" fontAlgn="auto" hangingPunct="1">
              <a:spcAft>
                <a:spcPts val="0"/>
              </a:spcAft>
              <a:buFont typeface="Arial" pitchFamily="34" charset="0"/>
              <a:buChar char="•"/>
              <a:defRPr/>
            </a:pPr>
            <a:r>
              <a:rPr lang="en-US" dirty="0"/>
              <a:t>Economic profits draw in new firms.</a:t>
            </a:r>
          </a:p>
          <a:p>
            <a:pPr lvl="1">
              <a:defRPr/>
            </a:pPr>
            <a:r>
              <a:rPr lang="en-US" sz="2400" dirty="0"/>
              <a:t>Supply shifts right and prices fall.</a:t>
            </a:r>
          </a:p>
          <a:p>
            <a:pPr lvl="1">
              <a:defRPr/>
            </a:pPr>
            <a:r>
              <a:rPr lang="en-US" sz="2400" dirty="0"/>
              <a:t>Economic profits decrease, halting new entries.</a:t>
            </a:r>
          </a:p>
          <a:p>
            <a:pPr lvl="1">
              <a:defRPr/>
            </a:pPr>
            <a:r>
              <a:rPr lang="en-US" sz="2400" dirty="0"/>
              <a:t>The market stabilizes at a lower price, more producers, and zero economic profits.</a:t>
            </a:r>
          </a:p>
          <a:p>
            <a:pPr eaLnBrk="1" fontAlgn="auto" hangingPunct="1">
              <a:spcAft>
                <a:spcPts val="0"/>
              </a:spcAft>
              <a:buFont typeface="Arial" pitchFamily="34" charset="0"/>
              <a:buChar char="•"/>
              <a:defRPr/>
            </a:pPr>
            <a:r>
              <a:rPr lang="en-US" dirty="0"/>
              <a:t>Economic losses drive out firms.</a:t>
            </a:r>
          </a:p>
          <a:p>
            <a:pPr lvl="1">
              <a:defRPr/>
            </a:pPr>
            <a:r>
              <a:rPr lang="en-US" sz="2400" dirty="0"/>
              <a:t>Supply shifts left and prices rise.</a:t>
            </a:r>
          </a:p>
          <a:p>
            <a:pPr lvl="1">
              <a:defRPr/>
            </a:pPr>
            <a:r>
              <a:rPr lang="en-US" sz="2400" dirty="0"/>
              <a:t>Economic losses decrease, halting new exits.</a:t>
            </a:r>
          </a:p>
          <a:p>
            <a:pPr lvl="1">
              <a:defRPr/>
            </a:pPr>
            <a:r>
              <a:rPr lang="en-US" sz="2400" dirty="0"/>
              <a:t>The market stabilizes at a higher price, fewer producers, and zero economic profits.</a:t>
            </a:r>
          </a:p>
        </p:txBody>
      </p:sp>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066800" y="190500"/>
            <a:ext cx="8077200" cy="876300"/>
          </a:xfrm>
          <a:noFill/>
        </p:spPr>
        <p:txBody>
          <a:bodyPr/>
          <a:lstStyle/>
          <a:p>
            <a:pPr eaLnBrk="1" hangingPunct="1"/>
            <a:r>
              <a:rPr lang="en-US" sz="4000" dirty="0">
                <a:solidFill>
                  <a:schemeClr val="tx1"/>
                </a:solidFill>
              </a:rPr>
              <a:t>Market Entry</a:t>
            </a:r>
          </a:p>
        </p:txBody>
      </p:sp>
      <p:sp>
        <p:nvSpPr>
          <p:cNvPr id="6" name="TextBox 5"/>
          <p:cNvSpPr txBox="1"/>
          <p:nvPr/>
        </p:nvSpPr>
        <p:spPr>
          <a:xfrm>
            <a:off x="1066800" y="5237202"/>
            <a:ext cx="7569435" cy="1107996"/>
          </a:xfrm>
          <a:prstGeom prst="rect">
            <a:avLst/>
          </a:prstGeom>
          <a:noFill/>
        </p:spPr>
        <p:txBody>
          <a:bodyPr wrap="square" rtlCol="0">
            <a:spAutoFit/>
          </a:bodyPr>
          <a:lstStyle/>
          <a:p>
            <a:r>
              <a:rPr lang="en-US" sz="2200" dirty="0"/>
              <a:t>P = MR = MC at point </a:t>
            </a:r>
            <a:r>
              <a:rPr lang="en-US" sz="2200" b="1" i="1" dirty="0">
                <a:solidFill>
                  <a:schemeClr val="accent6">
                    <a:lumMod val="75000"/>
                  </a:schemeClr>
                </a:solidFill>
              </a:rPr>
              <a:t>f</a:t>
            </a:r>
            <a:r>
              <a:rPr lang="en-US" sz="2200" b="1" i="1" baseline="-25000" dirty="0">
                <a:solidFill>
                  <a:schemeClr val="accent6">
                    <a:lumMod val="75000"/>
                  </a:schemeClr>
                </a:solidFill>
              </a:rPr>
              <a:t>1</a:t>
            </a:r>
            <a:r>
              <a:rPr lang="en-US" sz="2200" dirty="0"/>
              <a:t> before market entry, generating large economic profits. After entry, MR = MC at point</a:t>
            </a:r>
            <a:r>
              <a:rPr lang="en-US" sz="2200" dirty="0">
                <a:solidFill>
                  <a:schemeClr val="accent6">
                    <a:lumMod val="75000"/>
                  </a:schemeClr>
                </a:solidFill>
              </a:rPr>
              <a:t> </a:t>
            </a:r>
            <a:r>
              <a:rPr lang="en-US" sz="2200" b="1" i="1" dirty="0">
                <a:solidFill>
                  <a:schemeClr val="accent6">
                    <a:lumMod val="75000"/>
                  </a:schemeClr>
                </a:solidFill>
              </a:rPr>
              <a:t>f</a:t>
            </a:r>
            <a:r>
              <a:rPr lang="en-US" sz="2200" b="1" i="1" baseline="-25000" dirty="0">
                <a:solidFill>
                  <a:schemeClr val="accent6">
                    <a:lumMod val="75000"/>
                  </a:schemeClr>
                </a:solidFill>
              </a:rPr>
              <a:t>2</a:t>
            </a:r>
            <a:r>
              <a:rPr lang="en-US" sz="2200" dirty="0">
                <a:solidFill>
                  <a:schemeClr val="accent1"/>
                </a:solidFill>
              </a:rPr>
              <a:t>, </a:t>
            </a:r>
            <a:r>
              <a:rPr lang="en-US" sz="2200" dirty="0"/>
              <a:t>with decreased economic profits.</a:t>
            </a:r>
          </a:p>
        </p:txBody>
      </p:sp>
      <p:pic>
        <p:nvPicPr>
          <p:cNvPr id="3" name="Picture 2" descr="Two graphs illustrating supply curve shifting to the right as new firms enter a market, causing prices to fall. The second graph shows the reduction in profit due to the price decrease. ">
            <a:extLst>
              <a:ext uri="{FF2B5EF4-FFF2-40B4-BE49-F238E27FC236}">
                <a16:creationId xmlns:a16="http://schemas.microsoft.com/office/drawing/2014/main" id="{4F0849AB-71B4-492C-8FBE-6C54251ED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66800"/>
            <a:ext cx="8882685" cy="4114800"/>
          </a:xfrm>
          <a:prstGeom prst="rect">
            <a:avLst/>
          </a:prstGeom>
        </p:spPr>
      </p:pic>
      <p:sp>
        <p:nvSpPr>
          <p:cNvPr id="2" name="Slide Number Placeholder 1"/>
          <p:cNvSpPr>
            <a:spLocks noGrp="1"/>
          </p:cNvSpPr>
          <p:nvPr>
            <p:ph type="sldNum" sz="quarter" idx="12"/>
          </p:nvPr>
        </p:nvSpPr>
        <p:spPr/>
        <p:txBody>
          <a:bodyPr/>
          <a:lstStyle/>
          <a:p>
            <a:r>
              <a:rPr lang="en-US" dirty="0"/>
              <a:t>9-0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9697"/>
            <a:ext cx="8077200" cy="1447800"/>
          </a:xfrm>
          <a:noFill/>
        </p:spPr>
        <p:txBody>
          <a:bodyPr rtlCol="0">
            <a:noAutofit/>
          </a:bodyPr>
          <a:lstStyle/>
          <a:p>
            <a:pPr eaLnBrk="1" fontAlgn="auto" hangingPunct="1">
              <a:spcAft>
                <a:spcPts val="0"/>
              </a:spcAft>
              <a:defRPr/>
            </a:pPr>
            <a:r>
              <a:rPr lang="en-US" sz="4000" dirty="0">
                <a:solidFill>
                  <a:schemeClr val="tx1"/>
                </a:solidFill>
              </a:rPr>
              <a:t>Market Characteristics of </a:t>
            </a:r>
            <a:br>
              <a:rPr lang="en-US" sz="4000" dirty="0">
                <a:solidFill>
                  <a:schemeClr val="tx1"/>
                </a:solidFill>
              </a:rPr>
            </a:br>
            <a:r>
              <a:rPr lang="en-US" sz="4000" dirty="0">
                <a:solidFill>
                  <a:schemeClr val="tx1"/>
                </a:solidFill>
              </a:rPr>
              <a:t>Perfect Competition</a:t>
            </a:r>
          </a:p>
        </p:txBody>
      </p:sp>
      <p:sp>
        <p:nvSpPr>
          <p:cNvPr id="3" name="Content Placeholder 2"/>
          <p:cNvSpPr>
            <a:spLocks noGrp="1"/>
          </p:cNvSpPr>
          <p:nvPr>
            <p:ph idx="1"/>
          </p:nvPr>
        </p:nvSpPr>
        <p:spPr>
          <a:xfrm>
            <a:off x="1066800" y="1828800"/>
            <a:ext cx="7543800" cy="4678363"/>
          </a:xfrm>
        </p:spPr>
        <p:txBody>
          <a:bodyPr/>
          <a:lstStyle/>
          <a:p>
            <a:pPr eaLnBrk="1" hangingPunct="1">
              <a:buFont typeface="Arial" pitchFamily="34" charset="0"/>
              <a:buChar char="•"/>
            </a:pPr>
            <a:r>
              <a:rPr lang="en-US" dirty="0"/>
              <a:t>Many firms, all small relative to the industry.</a:t>
            </a:r>
          </a:p>
          <a:p>
            <a:pPr>
              <a:buFont typeface="Arial" pitchFamily="34" charset="0"/>
              <a:buChar char="•"/>
            </a:pPr>
            <a:r>
              <a:rPr lang="en-US" dirty="0"/>
              <a:t>Identical products.</a:t>
            </a:r>
          </a:p>
          <a:p>
            <a:pPr eaLnBrk="1" hangingPunct="1">
              <a:buFont typeface="Arial" pitchFamily="34" charset="0"/>
              <a:buChar char="•"/>
            </a:pPr>
            <a:r>
              <a:rPr lang="en-US" dirty="0"/>
              <a:t>Perfect information.</a:t>
            </a:r>
          </a:p>
          <a:p>
            <a:pPr eaLnBrk="1" hangingPunct="1">
              <a:buFont typeface="Arial" pitchFamily="34" charset="0"/>
              <a:buChar char="•"/>
            </a:pPr>
            <a:r>
              <a:rPr lang="en-US" dirty="0"/>
              <a:t>Profit maximized at MC = P (= MR).</a:t>
            </a:r>
          </a:p>
          <a:p>
            <a:pPr eaLnBrk="1" hangingPunct="1">
              <a:buFont typeface="Arial" pitchFamily="34" charset="0"/>
              <a:buChar char="•"/>
            </a:pPr>
            <a:r>
              <a:rPr lang="en-US" dirty="0"/>
              <a:t>Low barriers to entry and exit.</a:t>
            </a:r>
          </a:p>
          <a:p>
            <a:pPr eaLnBrk="1" hangingPunct="1">
              <a:buFont typeface="Arial" pitchFamily="34" charset="0"/>
              <a:buChar char="•"/>
            </a:pPr>
            <a:r>
              <a:rPr lang="en-US" dirty="0"/>
              <a:t>Zero economic profit.</a:t>
            </a:r>
          </a:p>
        </p:txBody>
      </p:sp>
      <p:sp>
        <p:nvSpPr>
          <p:cNvPr id="4" name="Slide Number Placeholder 3"/>
          <p:cNvSpPr>
            <a:spLocks noGrp="1"/>
          </p:cNvSpPr>
          <p:nvPr>
            <p:ph type="sldNum" sz="quarter" idx="12"/>
          </p:nvPr>
        </p:nvSpPr>
        <p:spPr/>
        <p:txBody>
          <a:bodyPr/>
          <a:lstStyle/>
          <a:p>
            <a:r>
              <a:rPr lang="en-US" dirty="0"/>
              <a:t>9-0</a:t>
            </a:r>
            <a:fld id="{D6AEC7BF-3734-4446-B59D-919843EE84E1}" type="slidenum">
              <a:rPr lang="en-US" smtClean="0"/>
              <a:pPr/>
              <a:t>9</a:t>
            </a:fld>
            <a:endParaRPr lang="en-US" dirty="0"/>
          </a:p>
        </p:txBody>
      </p:sp>
    </p:spTree>
  </p:cSld>
  <p:clrMapOvr>
    <a:masterClrMapping/>
  </p:clrMapOvr>
  <p:transition/>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TotalTime>
  <Words>2704</Words>
  <Application>Microsoft Office PowerPoint</Application>
  <PresentationFormat>On-screen Show (4:3)</PresentationFormat>
  <Paragraphs>268</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Narrow</vt:lpstr>
      <vt:lpstr>Calibri</vt:lpstr>
      <vt:lpstr>Century Gothic</vt:lpstr>
      <vt:lpstr>Cordia New</vt:lpstr>
      <vt:lpstr>Times New Roman</vt:lpstr>
      <vt:lpstr>Custom Design</vt:lpstr>
      <vt:lpstr>Competitive Markets</vt:lpstr>
      <vt:lpstr>Competitive Markets</vt:lpstr>
      <vt:lpstr>Competitive Markets II</vt:lpstr>
      <vt:lpstr>The Market Supply Curve</vt:lpstr>
      <vt:lpstr>Entry and Exit</vt:lpstr>
      <vt:lpstr>Entry and Exit II</vt:lpstr>
      <vt:lpstr>Entry and Exit III</vt:lpstr>
      <vt:lpstr>Market Entry</vt:lpstr>
      <vt:lpstr>Market Characteristics of  Perfect Competition</vt:lpstr>
      <vt:lpstr>Competition at Work</vt:lpstr>
      <vt:lpstr>Competition at Work II</vt:lpstr>
      <vt:lpstr>Competition at Work III</vt:lpstr>
      <vt:lpstr>Profit Squeeze</vt:lpstr>
      <vt:lpstr>Profit Squeeze II</vt:lpstr>
      <vt:lpstr>Short- vs. Long-Run Equilibrium</vt:lpstr>
      <vt:lpstr>Rules for Entry and Exit</vt:lpstr>
      <vt:lpstr>Lower Costs: Improve Profits and Stimulate Output</vt:lpstr>
      <vt:lpstr>Shutdown</vt:lpstr>
      <vt:lpstr>The Competitive Process</vt:lpstr>
      <vt:lpstr>The Competitive Process II</vt:lpstr>
      <vt:lpstr>The Competitive Process III</vt:lpstr>
      <vt:lpstr>Zero Economic Profit</vt:lpstr>
      <vt:lpstr>Relentless Profit Squeeze</vt:lpstr>
      <vt:lpstr>Summary of Competitive Process</vt:lpstr>
      <vt:lpstr>Application: The Economy Tomorrow</vt:lpstr>
      <vt:lpstr>Revisiting the Learning Objectives</vt:lpstr>
      <vt:lpstr>Revisiting the Learning Objectives II</vt:lpstr>
      <vt:lpstr>Revisiting the Learning Objectives III</vt:lpstr>
      <vt:lpstr>Revisiting the Learning Objectives IV</vt:lpstr>
      <vt:lpstr>Looking Ahead: Chapter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Markets</dc:title>
  <dc:creator>mikel</dc:creator>
  <cp:lastModifiedBy>Huenecke, Adam</cp:lastModifiedBy>
  <cp:revision>48</cp:revision>
  <dcterms:created xsi:type="dcterms:W3CDTF">2011-07-01T15:49:51Z</dcterms:created>
  <dcterms:modified xsi:type="dcterms:W3CDTF">2018-05-29T18:51:32Z</dcterms:modified>
</cp:coreProperties>
</file>