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1"/>
  </p:notesMasterIdLst>
  <p:handoutMasterIdLst>
    <p:handoutMasterId r:id="rId32"/>
  </p:handoutMasterIdLst>
  <p:sldIdLst>
    <p:sldId id="282" r:id="rId2"/>
    <p:sldId id="257" r:id="rId3"/>
    <p:sldId id="258" r:id="rId4"/>
    <p:sldId id="261" r:id="rId5"/>
    <p:sldId id="262" r:id="rId6"/>
    <p:sldId id="260" r:id="rId7"/>
    <p:sldId id="263" r:id="rId8"/>
    <p:sldId id="264" r:id="rId9"/>
    <p:sldId id="265" r:id="rId10"/>
    <p:sldId id="266" r:id="rId11"/>
    <p:sldId id="267" r:id="rId12"/>
    <p:sldId id="283" r:id="rId13"/>
    <p:sldId id="268" r:id="rId14"/>
    <p:sldId id="284" r:id="rId15"/>
    <p:sldId id="269" r:id="rId16"/>
    <p:sldId id="270" r:id="rId17"/>
    <p:sldId id="271" r:id="rId18"/>
    <p:sldId id="272" r:id="rId19"/>
    <p:sldId id="273" r:id="rId20"/>
    <p:sldId id="274" r:id="rId21"/>
    <p:sldId id="275" r:id="rId22"/>
    <p:sldId id="276" r:id="rId23"/>
    <p:sldId id="277" r:id="rId24"/>
    <p:sldId id="278" r:id="rId25"/>
    <p:sldId id="285" r:id="rId26"/>
    <p:sldId id="279" r:id="rId27"/>
    <p:sldId id="280" r:id="rId28"/>
    <p:sldId id="281" r:id="rId29"/>
    <p:sldId id="286" r:id="rId3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6" autoAdjust="0"/>
    <p:restoredTop sz="94384" autoAdjust="0"/>
  </p:normalViewPr>
  <p:slideViewPr>
    <p:cSldViewPr>
      <p:cViewPr varScale="1">
        <p:scale>
          <a:sx n="101" d="100"/>
          <a:sy n="101" d="100"/>
        </p:scale>
        <p:origin x="306"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ECE2564-AB70-4CBC-8571-B463E18CFA7F}" type="datetimeFigureOut">
              <a:rPr lang="en-US"/>
              <a:pPr>
                <a:defRPr/>
              </a:pPr>
              <a:t>5/29/2018</a:t>
            </a:fld>
            <a:endParaRPr lang="en-US"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A678963-2510-41D0-AAB3-5358486699AA}" type="slidenum">
              <a:rPr lang="en-US"/>
              <a:pPr>
                <a:defRPr/>
              </a:pPr>
              <a:t>‹#›</a:t>
            </a:fld>
            <a:endParaRPr lang="en-US" dirty="0"/>
          </a:p>
        </p:txBody>
      </p:sp>
    </p:spTree>
    <p:extLst>
      <p:ext uri="{BB962C8B-B14F-4D97-AF65-F5344CB8AC3E}">
        <p14:creationId xmlns:p14="http://schemas.microsoft.com/office/powerpoint/2010/main" val="2905937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B92F01A-CAD0-448C-88FF-53EBB009503F}"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4036202-E838-46EF-8396-174C5C413476}" type="slidenum">
              <a:rPr lang="en-US"/>
              <a:pPr>
                <a:defRPr/>
              </a:pPr>
              <a:t>‹#›</a:t>
            </a:fld>
            <a:endParaRPr lang="en-US" dirty="0"/>
          </a:p>
        </p:txBody>
      </p:sp>
    </p:spTree>
    <p:extLst>
      <p:ext uri="{BB962C8B-B14F-4D97-AF65-F5344CB8AC3E}">
        <p14:creationId xmlns:p14="http://schemas.microsoft.com/office/powerpoint/2010/main" val="2246738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jump to the other extreme of the market structure spectrum.</a:t>
            </a:r>
          </a:p>
          <a:p>
            <a:pPr eaLnBrk="1" hangingPunct="1">
              <a:spcBef>
                <a:spcPct val="0"/>
              </a:spcBef>
            </a:pPr>
            <a:r>
              <a:rPr lang="en-US" dirty="0"/>
              <a:t>Just as there was difficulty finding an industry in perfect competition, it is difficult to find one (not required by government) that is a monopoly.</a:t>
            </a:r>
          </a:p>
          <a:p>
            <a:pPr eaLnBrk="1" hangingPunct="1">
              <a:spcBef>
                <a:spcPct val="0"/>
              </a:spcBef>
            </a:pPr>
            <a:endParaRPr lang="en-US" dirty="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3FD81D-136C-44CF-8CCA-2175365EBA79}" type="slidenum">
              <a:rPr lang="en-US"/>
              <a:pPr fontAlgn="base">
                <a:spcBef>
                  <a:spcPct val="0"/>
                </a:spcBef>
                <a:spcAft>
                  <a:spcPct val="0"/>
                </a:spcAft>
                <a:defRPr/>
              </a:pPr>
              <a:t>2</a:t>
            </a:fld>
            <a:endParaRPr lang="en-US" dirty="0"/>
          </a:p>
        </p:txBody>
      </p:sp>
    </p:spTree>
    <p:extLst>
      <p:ext uri="{BB962C8B-B14F-4D97-AF65-F5344CB8AC3E}">
        <p14:creationId xmlns:p14="http://schemas.microsoft.com/office/powerpoint/2010/main" val="342973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step-by-step procession highlighting the difference could be instructive.</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E81DBC-D2C0-4D7B-AF83-0CDEAEE262B4}" type="slidenum">
              <a:rPr lang="en-US"/>
              <a:pPr fontAlgn="base">
                <a:spcBef>
                  <a:spcPct val="0"/>
                </a:spcBef>
                <a:spcAft>
                  <a:spcPct val="0"/>
                </a:spcAft>
                <a:defRPr/>
              </a:pPr>
              <a:t>11</a:t>
            </a:fld>
            <a:endParaRPr lang="en-US" dirty="0"/>
          </a:p>
        </p:txBody>
      </p:sp>
    </p:spTree>
    <p:extLst>
      <p:ext uri="{BB962C8B-B14F-4D97-AF65-F5344CB8AC3E}">
        <p14:creationId xmlns:p14="http://schemas.microsoft.com/office/powerpoint/2010/main" val="369856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 that monopoly power comes from sanction by a government agency.</a:t>
            </a:r>
          </a:p>
          <a:p>
            <a:pPr eaLnBrk="1" hangingPunct="1">
              <a:spcBef>
                <a:spcPct val="0"/>
              </a:spcBef>
            </a:pPr>
            <a:r>
              <a:rPr lang="en-US" dirty="0"/>
              <a:t>This might encourage “rent seeking”: the desire of a firm to acquire monopoly power by spreading influence in the halls of government.</a:t>
            </a:r>
          </a:p>
          <a:p>
            <a:pPr eaLnBrk="1" hangingPunct="1">
              <a:spcBef>
                <a:spcPct val="0"/>
              </a:spcBef>
            </a:pPr>
            <a:r>
              <a:rPr lang="en-US" dirty="0"/>
              <a:t>Once attained, this power need not only be directed into the market but could be used to influence government itself.</a:t>
            </a:r>
          </a:p>
          <a:p>
            <a:pPr eaLnBrk="1" hangingPunct="1">
              <a:spcBef>
                <a:spcPct val="0"/>
              </a:spcBef>
            </a:pPr>
            <a:r>
              <a:rPr lang="en-US" dirty="0"/>
              <a:t>The result is called “crony capitalism.”</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16BD7B-8F01-4208-8444-45DFF98A0C28}" type="slidenum">
              <a:rPr lang="en-US"/>
              <a:pPr fontAlgn="base">
                <a:spcBef>
                  <a:spcPct val="0"/>
                </a:spcBef>
                <a:spcAft>
                  <a:spcPct val="0"/>
                </a:spcAft>
                <a:defRPr/>
              </a:pPr>
              <a:t>13</a:t>
            </a:fld>
            <a:endParaRPr lang="en-US" dirty="0"/>
          </a:p>
        </p:txBody>
      </p:sp>
    </p:spTree>
    <p:extLst>
      <p:ext uri="{BB962C8B-B14F-4D97-AF65-F5344CB8AC3E}">
        <p14:creationId xmlns:p14="http://schemas.microsoft.com/office/powerpoint/2010/main" val="403562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 that monopoly power comes from sanction by a government agency.</a:t>
            </a:r>
          </a:p>
          <a:p>
            <a:pPr eaLnBrk="1" hangingPunct="1">
              <a:spcBef>
                <a:spcPct val="0"/>
              </a:spcBef>
            </a:pPr>
            <a:r>
              <a:rPr lang="en-US" dirty="0"/>
              <a:t>This might encourage “rent seeking”: the desire of a firm to acquire monopoly power by spreading influence in the halls of government.</a:t>
            </a:r>
          </a:p>
          <a:p>
            <a:pPr eaLnBrk="1" hangingPunct="1">
              <a:spcBef>
                <a:spcPct val="0"/>
              </a:spcBef>
            </a:pPr>
            <a:r>
              <a:rPr lang="en-US" dirty="0"/>
              <a:t>Once attained, this power need not only be directed into the market but could be used to influence government itself.</a:t>
            </a:r>
          </a:p>
          <a:p>
            <a:pPr eaLnBrk="1" hangingPunct="1">
              <a:spcBef>
                <a:spcPct val="0"/>
              </a:spcBef>
            </a:pPr>
            <a:r>
              <a:rPr lang="en-US" dirty="0"/>
              <a:t>The result is called “crony capitalism.”</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16BD7B-8F01-4208-8444-45DFF98A0C28}" type="slidenum">
              <a:rPr lang="en-US"/>
              <a:pPr fontAlgn="base">
                <a:spcBef>
                  <a:spcPct val="0"/>
                </a:spcBef>
                <a:spcAft>
                  <a:spcPct val="0"/>
                </a:spcAft>
                <a:defRPr/>
              </a:pPr>
              <a:t>14</a:t>
            </a:fld>
            <a:endParaRPr lang="en-US" dirty="0"/>
          </a:p>
        </p:txBody>
      </p:sp>
    </p:spTree>
    <p:extLst>
      <p:ext uri="{BB962C8B-B14F-4D97-AF65-F5344CB8AC3E}">
        <p14:creationId xmlns:p14="http://schemas.microsoft.com/office/powerpoint/2010/main" val="2526612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monopolist controls the supply curve, but not the demand curve.</a:t>
            </a:r>
          </a:p>
          <a:p>
            <a:pPr eaLnBrk="1" hangingPunct="1">
              <a:spcBef>
                <a:spcPct val="0"/>
              </a:spcBef>
            </a:pPr>
            <a:r>
              <a:rPr lang="en-US" dirty="0"/>
              <a:t>It will try to suppress all potential entrants and all potential substitutes.</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5033FB-D14A-4799-B1FA-25625F9D89AD}" type="slidenum">
              <a:rPr lang="en-US"/>
              <a:pPr fontAlgn="base">
                <a:spcBef>
                  <a:spcPct val="0"/>
                </a:spcBef>
                <a:spcAft>
                  <a:spcPct val="0"/>
                </a:spcAft>
                <a:defRPr/>
              </a:pPr>
              <a:t>15</a:t>
            </a:fld>
            <a:endParaRPr lang="en-US" dirty="0"/>
          </a:p>
        </p:txBody>
      </p:sp>
    </p:spTree>
    <p:extLst>
      <p:ext uri="{BB962C8B-B14F-4D97-AF65-F5344CB8AC3E}">
        <p14:creationId xmlns:p14="http://schemas.microsoft.com/office/powerpoint/2010/main" val="153594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practice is not solely one of a monopolist. Other structures (except perfect competition) can do it too.</a:t>
            </a:r>
          </a:p>
          <a:p>
            <a:pPr eaLnBrk="1" hangingPunct="1">
              <a:spcBef>
                <a:spcPct val="0"/>
              </a:spcBef>
            </a:pPr>
            <a:r>
              <a:rPr lang="en-US" dirty="0"/>
              <a:t>One needs only to separate customers by their price elasticity of demand (or by geographical split) and then keep them from interacting.</a:t>
            </a:r>
          </a:p>
          <a:p>
            <a:pPr eaLnBrk="1" hangingPunct="1">
              <a:spcBef>
                <a:spcPct val="0"/>
              </a:spcBef>
            </a:pPr>
            <a:r>
              <a:rPr lang="en-US" dirty="0"/>
              <a:t>Examples: airlines, movie theaters, college tuition.</a:t>
            </a:r>
          </a:p>
          <a:p>
            <a:pPr eaLnBrk="1" hangingPunct="1">
              <a:spcBef>
                <a:spcPct val="0"/>
              </a:spcBef>
            </a:pPr>
            <a:endParaRPr lang="en-US" dirty="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1F9DB4-A8EA-45D7-90CA-A9FF15029F3F}" type="slidenum">
              <a:rPr lang="en-US"/>
              <a:pPr fontAlgn="base">
                <a:spcBef>
                  <a:spcPct val="0"/>
                </a:spcBef>
                <a:spcAft>
                  <a:spcPct val="0"/>
                </a:spcAft>
                <a:defRPr/>
              </a:pPr>
              <a:t>16</a:t>
            </a:fld>
            <a:endParaRPr lang="en-US" dirty="0"/>
          </a:p>
        </p:txBody>
      </p:sp>
    </p:spTree>
    <p:extLst>
      <p:ext uri="{BB962C8B-B14F-4D97-AF65-F5344CB8AC3E}">
        <p14:creationId xmlns:p14="http://schemas.microsoft.com/office/powerpoint/2010/main" val="2355469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There is ammunition for a class discussion here.</a:t>
            </a:r>
          </a:p>
          <a:p>
            <a:pPr eaLnBrk="1" hangingPunct="1">
              <a:spcBef>
                <a:spcPct val="0"/>
              </a:spcBef>
            </a:pPr>
            <a:r>
              <a:rPr lang="en-US" dirty="0"/>
              <a:t>The textbook outlines several points pro and con.</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ED0056-1728-437C-AD14-98E82D2B3E24}" type="slidenum">
              <a:rPr lang="en-US"/>
              <a:pPr fontAlgn="base">
                <a:spcBef>
                  <a:spcPct val="0"/>
                </a:spcBef>
                <a:spcAft>
                  <a:spcPct val="0"/>
                </a:spcAft>
                <a:defRPr/>
              </a:pPr>
              <a:t>17</a:t>
            </a:fld>
            <a:endParaRPr lang="en-US" dirty="0"/>
          </a:p>
        </p:txBody>
      </p:sp>
    </p:spTree>
    <p:extLst>
      <p:ext uri="{BB962C8B-B14F-4D97-AF65-F5344CB8AC3E}">
        <p14:creationId xmlns:p14="http://schemas.microsoft.com/office/powerpoint/2010/main" val="294399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Here are some counterpoints for each of the pros.</a:t>
            </a:r>
          </a:p>
          <a:p>
            <a:pPr eaLnBrk="1" hangingPunct="1">
              <a:spcBef>
                <a:spcPct val="0"/>
              </a:spcBef>
            </a:pPr>
            <a:r>
              <a:rPr lang="en-US" dirty="0"/>
              <a:t>The Jobs - Wozniak story is a good breakaway tale.</a:t>
            </a: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5407B4-2BA4-4157-B8AB-DCF72A277DDD}" type="slidenum">
              <a:rPr lang="en-US"/>
              <a:pPr fontAlgn="base">
                <a:spcBef>
                  <a:spcPct val="0"/>
                </a:spcBef>
                <a:spcAft>
                  <a:spcPct val="0"/>
                </a:spcAft>
                <a:defRPr/>
              </a:pPr>
              <a:t>18</a:t>
            </a:fld>
            <a:endParaRPr lang="en-US" dirty="0"/>
          </a:p>
        </p:txBody>
      </p:sp>
    </p:spTree>
    <p:extLst>
      <p:ext uri="{BB962C8B-B14F-4D97-AF65-F5344CB8AC3E}">
        <p14:creationId xmlns:p14="http://schemas.microsoft.com/office/powerpoint/2010/main" val="1073156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More counterpoints.</a:t>
            </a: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1BD9ED-AC21-47A7-AFD3-FEC7B3104FE0}" type="slidenum">
              <a:rPr lang="en-US"/>
              <a:pPr fontAlgn="base">
                <a:spcBef>
                  <a:spcPct val="0"/>
                </a:spcBef>
                <a:spcAft>
                  <a:spcPct val="0"/>
                </a:spcAft>
                <a:defRPr/>
              </a:pPr>
              <a:t>19</a:t>
            </a:fld>
            <a:endParaRPr lang="en-US" dirty="0"/>
          </a:p>
        </p:txBody>
      </p:sp>
    </p:spTree>
    <p:extLst>
      <p:ext uri="{BB962C8B-B14F-4D97-AF65-F5344CB8AC3E}">
        <p14:creationId xmlns:p14="http://schemas.microsoft.com/office/powerpoint/2010/main" val="1449485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Why does only one power company distribute to a city (or area)?</a:t>
            </a:r>
          </a:p>
          <a:p>
            <a:pPr eaLnBrk="1" hangingPunct="1">
              <a:spcBef>
                <a:spcPct val="0"/>
              </a:spcBef>
            </a:pPr>
            <a:r>
              <a:rPr lang="en-US" dirty="0"/>
              <a:t>You could have your students imagine what the city would look like if there were several power companies operating in competition.</a:t>
            </a:r>
          </a:p>
          <a:p>
            <a:pPr eaLnBrk="1" hangingPunct="1">
              <a:spcBef>
                <a:spcPct val="0"/>
              </a:spcBef>
            </a:pPr>
            <a:r>
              <a:rPr lang="en-US" dirty="0"/>
              <a:t>Power lines everywhere, duplicating, criss-crossing, touching, shorting out, etc.</a:t>
            </a:r>
          </a:p>
          <a:p>
            <a:pPr eaLnBrk="1" hangingPunct="1">
              <a:spcBef>
                <a:spcPct val="0"/>
              </a:spcBef>
            </a:pPr>
            <a:r>
              <a:rPr lang="en-US" dirty="0"/>
              <a:t>Aside from this aesthetic reason, if only one power distribution  firm can reach economies of scale in this market, then you have made the case for natural monopoly.</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37B485-817B-42B8-AD49-F40140C20E8F}" type="slidenum">
              <a:rPr lang="en-US"/>
              <a:pPr fontAlgn="base">
                <a:spcBef>
                  <a:spcPct val="0"/>
                </a:spcBef>
                <a:spcAft>
                  <a:spcPct val="0"/>
                </a:spcAft>
                <a:defRPr/>
              </a:pPr>
              <a:t>20</a:t>
            </a:fld>
            <a:endParaRPr lang="en-US" dirty="0"/>
          </a:p>
        </p:txBody>
      </p:sp>
    </p:spTree>
    <p:extLst>
      <p:ext uri="{BB962C8B-B14F-4D97-AF65-F5344CB8AC3E}">
        <p14:creationId xmlns:p14="http://schemas.microsoft.com/office/powerpoint/2010/main" val="161972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Typically the government level that establishes the natural monopoly also sets up</a:t>
            </a:r>
            <a:r>
              <a:rPr lang="en-US" baseline="0" dirty="0"/>
              <a:t> </a:t>
            </a:r>
            <a:r>
              <a:rPr lang="en-US" dirty="0"/>
              <a:t>a public utility commission of some sort to judge what rate should be set.</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345A47-D430-4858-8254-5D1552E8A9A3}" type="slidenum">
              <a:rPr lang="en-US"/>
              <a:pPr fontAlgn="base">
                <a:spcBef>
                  <a:spcPct val="0"/>
                </a:spcBef>
                <a:spcAft>
                  <a:spcPct val="0"/>
                </a:spcAft>
                <a:defRPr/>
              </a:pPr>
              <a:t>21</a:t>
            </a:fld>
            <a:endParaRPr lang="en-US" dirty="0"/>
          </a:p>
        </p:txBody>
      </p:sp>
    </p:spTree>
    <p:extLst>
      <p:ext uri="{BB962C8B-B14F-4D97-AF65-F5344CB8AC3E}">
        <p14:creationId xmlns:p14="http://schemas.microsoft.com/office/powerpoint/2010/main" val="128285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 the perfect competition chapter, the term P=MR=MC was used to indicate the point of profit maximization.</a:t>
            </a:r>
          </a:p>
          <a:p>
            <a:pPr eaLnBrk="1" hangingPunct="1">
              <a:spcBef>
                <a:spcPct val="0"/>
              </a:spcBef>
            </a:pPr>
            <a:r>
              <a:rPr lang="en-US" dirty="0"/>
              <a:t>Now it is necessary to drop the “P=” part of that.</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40DE89-EFE5-4491-986A-6EB1B3154F4E}" type="slidenum">
              <a:rPr lang="en-US"/>
              <a:pPr fontAlgn="base">
                <a:spcBef>
                  <a:spcPct val="0"/>
                </a:spcBef>
                <a:spcAft>
                  <a:spcPct val="0"/>
                </a:spcAft>
                <a:defRPr/>
              </a:pPr>
              <a:t>3</a:t>
            </a:fld>
            <a:endParaRPr lang="en-US" dirty="0"/>
          </a:p>
        </p:txBody>
      </p:sp>
    </p:spTree>
    <p:extLst>
      <p:ext uri="{BB962C8B-B14F-4D97-AF65-F5344CB8AC3E}">
        <p14:creationId xmlns:p14="http://schemas.microsoft.com/office/powerpoint/2010/main" val="1243820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good example is TV news. First the three networks (ABC, CBS, NBC) dominated TV news. Then CNN came in.</a:t>
            </a:r>
          </a:p>
          <a:p>
            <a:pPr eaLnBrk="1" hangingPunct="1">
              <a:spcBef>
                <a:spcPct val="0"/>
              </a:spcBef>
            </a:pPr>
            <a:r>
              <a:rPr lang="en-US" dirty="0"/>
              <a:t>CNN was a cable news monopolist for years, but new entries (MSNBC, FNC) caused CNN to compete.</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01C2E9-073F-452D-9808-E96F7B398F47}" type="slidenum">
              <a:rPr lang="en-US"/>
              <a:pPr fontAlgn="base">
                <a:spcBef>
                  <a:spcPct val="0"/>
                </a:spcBef>
                <a:spcAft>
                  <a:spcPct val="0"/>
                </a:spcAft>
                <a:defRPr/>
              </a:pPr>
              <a:t>22</a:t>
            </a:fld>
            <a:endParaRPr lang="en-US" dirty="0"/>
          </a:p>
        </p:txBody>
      </p:sp>
    </p:spTree>
    <p:extLst>
      <p:ext uri="{BB962C8B-B14F-4D97-AF65-F5344CB8AC3E}">
        <p14:creationId xmlns:p14="http://schemas.microsoft.com/office/powerpoint/2010/main" val="12058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question to ask is whether being big and dominant mean you are a monopolist.</a:t>
            </a:r>
          </a:p>
          <a:p>
            <a:pPr eaLnBrk="1" hangingPunct="1">
              <a:spcBef>
                <a:spcPct val="0"/>
              </a:spcBef>
            </a:pPr>
            <a:r>
              <a:rPr lang="en-US" dirty="0"/>
              <a:t>The two stories here involve Microsoft and Google. </a:t>
            </a:r>
          </a:p>
          <a:p>
            <a:pPr eaLnBrk="1" hangingPunct="1">
              <a:spcBef>
                <a:spcPct val="0"/>
              </a:spcBef>
            </a:pPr>
            <a:r>
              <a:rPr lang="en-US" dirty="0"/>
              <a:t>An older story concerned ATT, which ended with its breakup in 1984.</a:t>
            </a:r>
          </a:p>
          <a:p>
            <a:pPr eaLnBrk="1" hangingPunct="1">
              <a:spcBef>
                <a:spcPct val="0"/>
              </a:spcBef>
            </a:pPr>
            <a:r>
              <a:rPr lang="en-US" dirty="0"/>
              <a:t>Even older, Standard Oil and American Tobacco, just after the turn of the last century.</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5E24D-33E8-4005-A1FF-996BEC9B837A}" type="slidenum">
              <a:rPr lang="en-US"/>
              <a:pPr fontAlgn="base">
                <a:spcBef>
                  <a:spcPct val="0"/>
                </a:spcBef>
                <a:spcAft>
                  <a:spcPct val="0"/>
                </a:spcAft>
                <a:defRPr/>
              </a:pPr>
              <a:t>23</a:t>
            </a:fld>
            <a:endParaRPr lang="en-US" dirty="0"/>
          </a:p>
        </p:txBody>
      </p:sp>
    </p:spTree>
    <p:extLst>
      <p:ext uri="{BB962C8B-B14F-4D97-AF65-F5344CB8AC3E}">
        <p14:creationId xmlns:p14="http://schemas.microsoft.com/office/powerpoint/2010/main" val="363780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Here begins the summary of the chapter.</a:t>
            </a:r>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1E8F83-04A5-4893-8DD1-A9637E4C299E}" type="slidenum">
              <a:rPr lang="en-US"/>
              <a:pPr fontAlgn="base">
                <a:spcBef>
                  <a:spcPct val="0"/>
                </a:spcBef>
                <a:spcAft>
                  <a:spcPct val="0"/>
                </a:spcAft>
                <a:defRPr/>
              </a:pPr>
              <a:t>26</a:t>
            </a:fld>
            <a:endParaRPr lang="en-US" dirty="0"/>
          </a:p>
        </p:txBody>
      </p:sp>
    </p:spTree>
    <p:extLst>
      <p:ext uri="{BB962C8B-B14F-4D97-AF65-F5344CB8AC3E}">
        <p14:creationId xmlns:p14="http://schemas.microsoft.com/office/powerpoint/2010/main" val="41012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4036202-E838-46EF-8396-174C5C413476}" type="slidenum">
              <a:rPr lang="en-US" smtClean="0"/>
              <a:pPr>
                <a:defRPr/>
              </a:pPr>
              <a:t>29</a:t>
            </a:fld>
            <a:endParaRPr lang="en-US" dirty="0"/>
          </a:p>
        </p:txBody>
      </p:sp>
    </p:spTree>
    <p:extLst>
      <p:ext uri="{BB962C8B-B14F-4D97-AF65-F5344CB8AC3E}">
        <p14:creationId xmlns:p14="http://schemas.microsoft.com/office/powerpoint/2010/main" val="44415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monopolist owns the market supply curve. So it faces the market demand curve.</a:t>
            </a:r>
          </a:p>
          <a:p>
            <a:pPr eaLnBrk="1" hangingPunct="1">
              <a:spcBef>
                <a:spcPct val="0"/>
              </a:spcBef>
            </a:pPr>
            <a:r>
              <a:rPr lang="en-US" dirty="0"/>
              <a:t>The market demand curve says that if you want to sell more, lower the price.</a:t>
            </a:r>
          </a:p>
          <a:p>
            <a:pPr eaLnBrk="1" hangingPunct="1">
              <a:spcBef>
                <a:spcPct val="0"/>
              </a:spcBef>
            </a:pPr>
            <a:r>
              <a:rPr lang="en-US" dirty="0"/>
              <a:t>Also, if you want to get a higher price, you must accept that you will sell less.</a:t>
            </a:r>
          </a:p>
          <a:p>
            <a:pPr eaLnBrk="1" hangingPunct="1">
              <a:spcBef>
                <a:spcPct val="0"/>
              </a:spcBef>
            </a:pPr>
            <a:r>
              <a:rPr lang="en-US" dirty="0"/>
              <a:t>The data accompanying this graph in the book could be used to do a board presentation.</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68A973-4975-48AA-8057-85C7E4F654A2}" type="slidenum">
              <a:rPr lang="en-US"/>
              <a:pPr fontAlgn="base">
                <a:spcBef>
                  <a:spcPct val="0"/>
                </a:spcBef>
                <a:spcAft>
                  <a:spcPct val="0"/>
                </a:spcAft>
                <a:defRPr/>
              </a:pPr>
              <a:t>4</a:t>
            </a:fld>
            <a:endParaRPr lang="en-US" dirty="0"/>
          </a:p>
        </p:txBody>
      </p:sp>
    </p:spTree>
    <p:extLst>
      <p:ext uri="{BB962C8B-B14F-4D97-AF65-F5344CB8AC3E}">
        <p14:creationId xmlns:p14="http://schemas.microsoft.com/office/powerpoint/2010/main" val="321779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a step-by-step procedure to find the monopolist’s profit-maximizing quantity and the associated price.</a:t>
            </a:r>
          </a:p>
          <a:p>
            <a:pPr eaLnBrk="1" hangingPunct="1">
              <a:spcBef>
                <a:spcPct val="0"/>
              </a:spcBef>
            </a:pPr>
            <a:r>
              <a:rPr lang="en-US" dirty="0"/>
              <a:t>Now might be a good time to expand this application to ALL forms of imperfect competition.</a:t>
            </a:r>
          </a:p>
          <a:p>
            <a:pPr eaLnBrk="1" hangingPunct="1">
              <a:spcBef>
                <a:spcPct val="0"/>
              </a:spcBef>
            </a:pPr>
            <a:endParaRPr lang="en-US" dirty="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388F3E-9E96-4D2E-8F3F-867DF2DA930A}" type="slidenum">
              <a:rPr lang="en-US"/>
              <a:pPr fontAlgn="base">
                <a:spcBef>
                  <a:spcPct val="0"/>
                </a:spcBef>
                <a:spcAft>
                  <a:spcPct val="0"/>
                </a:spcAft>
                <a:defRPr/>
              </a:pPr>
              <a:t>5</a:t>
            </a:fld>
            <a:endParaRPr lang="en-US" dirty="0"/>
          </a:p>
        </p:txBody>
      </p:sp>
    </p:spTree>
    <p:extLst>
      <p:ext uri="{BB962C8B-B14F-4D97-AF65-F5344CB8AC3E}">
        <p14:creationId xmlns:p14="http://schemas.microsoft.com/office/powerpoint/2010/main" val="279527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 perfect competition, no one had any market power at all. They simply took the market price.</a:t>
            </a:r>
          </a:p>
          <a:p>
            <a:pPr eaLnBrk="1" hangingPunct="1">
              <a:spcBef>
                <a:spcPct val="0"/>
              </a:spcBef>
            </a:pPr>
            <a:r>
              <a:rPr lang="en-US" dirty="0"/>
              <a:t>In a monopoly (one seller), the supply curve for the firm is the market supply curve. </a:t>
            </a:r>
          </a:p>
          <a:p>
            <a:pPr eaLnBrk="1" hangingPunct="1">
              <a:spcBef>
                <a:spcPct val="0"/>
              </a:spcBef>
            </a:pPr>
            <a:r>
              <a:rPr lang="en-US" dirty="0"/>
              <a:t>When the firm makes decisions that influence its MC curve, it is influencing the market supply curve. </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7880E0-07F9-4DEE-884E-6D68913B1AAD}" type="slidenum">
              <a:rPr lang="en-US"/>
              <a:pPr fontAlgn="base">
                <a:spcBef>
                  <a:spcPct val="0"/>
                </a:spcBef>
                <a:spcAft>
                  <a:spcPct val="0"/>
                </a:spcAft>
                <a:defRPr/>
              </a:pPr>
              <a:t>6</a:t>
            </a:fld>
            <a:endParaRPr lang="en-US" dirty="0"/>
          </a:p>
        </p:txBody>
      </p:sp>
    </p:spTree>
    <p:extLst>
      <p:ext uri="{BB962C8B-B14F-4D97-AF65-F5344CB8AC3E}">
        <p14:creationId xmlns:p14="http://schemas.microsoft.com/office/powerpoint/2010/main" val="384284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discussion about “price gouging” is appropriate here.</a:t>
            </a:r>
          </a:p>
          <a:p>
            <a:pPr eaLnBrk="1" hangingPunct="1">
              <a:spcBef>
                <a:spcPct val="0"/>
              </a:spcBef>
            </a:pPr>
            <a:r>
              <a:rPr lang="en-US" dirty="0"/>
              <a:t>Will the greedy firm jack the price up high? Not if that means charging a price higher than the profit-maximizing price.</a:t>
            </a:r>
          </a:p>
          <a:p>
            <a:pPr eaLnBrk="1" hangingPunct="1">
              <a:spcBef>
                <a:spcPct val="0"/>
              </a:spcBef>
            </a:pPr>
            <a:r>
              <a:rPr lang="en-US" dirty="0"/>
              <a:t>What price gouging is depends on the definition chosen, but in relation to natural disasters, several U.S. states have put their own definitions into law, ranging from the vague to the specific. If the result is to generate a price ceiling on the good, then it will be in shortage because of the law.</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BD9268-9B0B-488A-B387-7FF1E55B2E59}" type="slidenum">
              <a:rPr lang="en-US"/>
              <a:pPr fontAlgn="base">
                <a:spcBef>
                  <a:spcPct val="0"/>
                </a:spcBef>
                <a:spcAft>
                  <a:spcPct val="0"/>
                </a:spcAft>
                <a:defRPr/>
              </a:pPr>
              <a:t>7</a:t>
            </a:fld>
            <a:endParaRPr lang="en-US" dirty="0"/>
          </a:p>
        </p:txBody>
      </p:sp>
    </p:spTree>
    <p:extLst>
      <p:ext uri="{BB962C8B-B14F-4D97-AF65-F5344CB8AC3E}">
        <p14:creationId xmlns:p14="http://schemas.microsoft.com/office/powerpoint/2010/main" val="321782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Will the monopolist increase output if society indicates it needs more of the good?</a:t>
            </a:r>
          </a:p>
          <a:p>
            <a:pPr eaLnBrk="1" hangingPunct="1">
              <a:spcBef>
                <a:spcPct val="0"/>
              </a:spcBef>
            </a:pPr>
            <a:r>
              <a:rPr lang="en-US" dirty="0"/>
              <a:t>Maybe not, if the firm is operating at its profit-maximizing quantity.</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CE5EC6-A202-4B7D-9515-BD484DE0BB73}" type="slidenum">
              <a:rPr lang="en-US"/>
              <a:pPr fontAlgn="base">
                <a:spcBef>
                  <a:spcPct val="0"/>
                </a:spcBef>
                <a:spcAft>
                  <a:spcPct val="0"/>
                </a:spcAft>
                <a:defRPr/>
              </a:pPr>
              <a:t>8</a:t>
            </a:fld>
            <a:endParaRPr lang="en-US" dirty="0"/>
          </a:p>
        </p:txBody>
      </p:sp>
    </p:spTree>
    <p:extLst>
      <p:ext uri="{BB962C8B-B14F-4D97-AF65-F5344CB8AC3E}">
        <p14:creationId xmlns:p14="http://schemas.microsoft.com/office/powerpoint/2010/main" val="3355618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might be a good exercise to ensure that students recognize that the rectangular area actually is profit.</a:t>
            </a:r>
          </a:p>
          <a:p>
            <a:pPr eaLnBrk="1" hangingPunct="1">
              <a:spcBef>
                <a:spcPct val="0"/>
              </a:spcBef>
            </a:pPr>
            <a:r>
              <a:rPr lang="en-US" dirty="0"/>
              <a:t>Our society disapproves of monopolies because they produce less and charge more than competitive firms for the good.</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C31CCB-AF2F-49DC-A162-CD38E21AA71D}" type="slidenum">
              <a:rPr lang="en-US"/>
              <a:pPr fontAlgn="base">
                <a:spcBef>
                  <a:spcPct val="0"/>
                </a:spcBef>
                <a:spcAft>
                  <a:spcPct val="0"/>
                </a:spcAft>
                <a:defRPr/>
              </a:pPr>
              <a:t>9</a:t>
            </a:fld>
            <a:endParaRPr lang="en-US" dirty="0"/>
          </a:p>
        </p:txBody>
      </p:sp>
    </p:spTree>
    <p:extLst>
      <p:ext uri="{BB962C8B-B14F-4D97-AF65-F5344CB8AC3E}">
        <p14:creationId xmlns:p14="http://schemas.microsoft.com/office/powerpoint/2010/main" val="262758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These are typical characteristics of monopoly.</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5E9770-2581-44A2-A6F2-B33EB5D8BA1F}" type="slidenum">
              <a:rPr lang="en-US"/>
              <a:pPr fontAlgn="base">
                <a:spcBef>
                  <a:spcPct val="0"/>
                </a:spcBef>
                <a:spcAft>
                  <a:spcPct val="0"/>
                </a:spcAft>
                <a:defRPr/>
              </a:pPr>
              <a:t>10</a:t>
            </a:fld>
            <a:endParaRPr lang="en-US" dirty="0"/>
          </a:p>
        </p:txBody>
      </p:sp>
    </p:spTree>
    <p:extLst>
      <p:ext uri="{BB962C8B-B14F-4D97-AF65-F5344CB8AC3E}">
        <p14:creationId xmlns:p14="http://schemas.microsoft.com/office/powerpoint/2010/main" val="533581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fld id="{72687B6F-BA92-4B52-A999-6644EC2F7B66}" type="datetime1">
              <a:rPr lang="en-US" smtClean="0"/>
              <a:t>5/29/2018</a:t>
            </a:fld>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242565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fld id="{249C4B4A-78C2-468F-97BD-900BD6BE7A1B}" type="datetime1">
              <a:rPr lang="en-US" smtClean="0"/>
              <a:t>5/29/2018</a:t>
            </a:fld>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278610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fld id="{CBFC9AAC-57D1-4789-AB65-59D523C04282}" type="datetime1">
              <a:rPr lang="en-US" smtClean="0"/>
              <a:t>5/29/2018</a:t>
            </a:fld>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776552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88112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88112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3375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225662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fld id="{12C985EC-F4D3-41BD-A44A-910E22068411}" type="datetime1">
              <a:rPr lang="en-US" smtClean="0"/>
              <a:t>5/29/2018</a:t>
            </a:fld>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10-</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52400" y="6490643"/>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642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fld id="{93591ABF-E4D2-4BFB-88E6-56EFC335CE35}" type="datetime1">
              <a:rPr lang="en-US" smtClean="0"/>
              <a:t>5/29/2018</a:t>
            </a:fld>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151145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fld id="{F1BD9EC9-52CC-4108-B27C-366592647EEC}" type="datetime1">
              <a:rPr lang="en-US" smtClean="0"/>
              <a:t>5/29/2018</a:t>
            </a:fld>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812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fld id="{50BC666E-E652-43BD-BB09-D1F194355B3F}" type="datetime1">
              <a:rPr lang="en-US" smtClean="0"/>
              <a:t>5/29/2018</a:t>
            </a:fld>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8442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fld id="{A63F76E4-18A9-4FB4-A6A0-0A0E1598E2CA}" type="datetime1">
              <a:rPr lang="en-US" smtClean="0"/>
              <a:t>5/29/2018</a:t>
            </a:fld>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895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fld id="{874D6A5D-922B-4DB3-B11C-A7846CE3DFE7}" type="datetime1">
              <a:rPr lang="en-US" smtClean="0"/>
              <a:t>5/29/2018</a:t>
            </a:fld>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951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fld id="{99FD9FA9-5027-4AD7-A054-CB3B8776D515}" type="datetime1">
              <a:rPr lang="en-US" smtClean="0"/>
              <a:t>5/29/2018</a:t>
            </a:fld>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803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fld id="{E2FA3D29-73D5-4EA9-962F-F9DB3494AED8}" type="datetime1">
              <a:rPr lang="en-US" smtClean="0"/>
              <a:t>5/29/2018</a:t>
            </a:fld>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857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fld id="{4A20037B-D442-4E20-9A30-E49190F77991}" type="datetime1">
              <a:rPr lang="en-US" smtClean="0"/>
              <a:t>5/29/2018</a:t>
            </a:fld>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10-</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47250"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993506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17" y="1295400"/>
            <a:ext cx="5836920" cy="870822"/>
          </a:xfrm>
          <a:noFill/>
        </p:spPr>
        <p:txBody>
          <a:bodyPr/>
          <a:lstStyle/>
          <a:p>
            <a:r>
              <a:rPr lang="en-US" dirty="0"/>
              <a:t>Monopoly</a:t>
            </a:r>
          </a:p>
        </p:txBody>
      </p:sp>
      <p:sp>
        <p:nvSpPr>
          <p:cNvPr id="5" name="Text Placeholder 4"/>
          <p:cNvSpPr>
            <a:spLocks noGrp="1"/>
          </p:cNvSpPr>
          <p:nvPr>
            <p:ph type="body" sz="quarter" idx="11"/>
          </p:nvPr>
        </p:nvSpPr>
        <p:spPr>
          <a:xfrm>
            <a:off x="457200" y="3804920"/>
            <a:ext cx="8001000" cy="2672080"/>
          </a:xfrm>
        </p:spPr>
        <p:txBody>
          <a:bodyPr/>
          <a:lstStyle/>
          <a:p>
            <a:r>
              <a:rPr lang="en-US" b="1" dirty="0">
                <a:solidFill>
                  <a:schemeClr val="tx1">
                    <a:lumMod val="50000"/>
                    <a:lumOff val="50000"/>
                  </a:schemeClr>
                </a:solidFill>
                <a:latin typeface="Arial Narrow" panose="020B0606020202030204" pitchFamily="34" charset="0"/>
              </a:rPr>
              <a:t>LO10-1</a:t>
            </a:r>
            <a:r>
              <a:rPr lang="en-US" b="1" dirty="0"/>
              <a:t>  </a:t>
            </a:r>
            <a:r>
              <a:rPr lang="en-US" dirty="0"/>
              <a:t>How a monopolist sets price and output.</a:t>
            </a:r>
          </a:p>
          <a:p>
            <a:r>
              <a:rPr lang="en-US" b="1" dirty="0">
                <a:solidFill>
                  <a:schemeClr val="tx1">
                    <a:lumMod val="50000"/>
                    <a:lumOff val="50000"/>
                  </a:schemeClr>
                </a:solidFill>
                <a:latin typeface="Arial Narrow" panose="020B0606020202030204" pitchFamily="34" charset="0"/>
              </a:rPr>
              <a:t>LO10-2</a:t>
            </a:r>
            <a:r>
              <a:rPr lang="en-US" b="1" dirty="0"/>
              <a:t>  </a:t>
            </a:r>
            <a:r>
              <a:rPr lang="en-US" dirty="0"/>
              <a:t>How monopoly and competitive outcomes differ.</a:t>
            </a:r>
          </a:p>
          <a:p>
            <a:r>
              <a:rPr lang="en-US" b="1" dirty="0">
                <a:solidFill>
                  <a:schemeClr val="tx1">
                    <a:lumMod val="50000"/>
                    <a:lumOff val="50000"/>
                  </a:schemeClr>
                </a:solidFill>
                <a:latin typeface="Arial Narrow" panose="020B0606020202030204" pitchFamily="34" charset="0"/>
              </a:rPr>
              <a:t>LO10-3</a:t>
            </a:r>
            <a:r>
              <a:rPr lang="en-US" b="1" dirty="0"/>
              <a:t>  </a:t>
            </a:r>
            <a:r>
              <a:rPr lang="en-US" dirty="0"/>
              <a:t>The pros and cons of monopoly.</a:t>
            </a:r>
          </a:p>
          <a:p>
            <a:endParaRPr lang="en-US" b="1" dirty="0">
              <a:cs typeface="Arial" panose="020B0604020202020204" pitchFamily="34" charset="0"/>
            </a:endParaRPr>
          </a:p>
          <a:p>
            <a:endParaRPr lang="en-US" dirty="0"/>
          </a:p>
        </p:txBody>
      </p:sp>
      <p:sp>
        <p:nvSpPr>
          <p:cNvPr id="6" name="Text Placeholder 5"/>
          <p:cNvSpPr>
            <a:spLocks noGrp="1"/>
          </p:cNvSpPr>
          <p:nvPr>
            <p:ph type="body" sz="quarter" idx="12"/>
          </p:nvPr>
        </p:nvSpPr>
        <p:spPr>
          <a:xfrm>
            <a:off x="6692461" y="0"/>
            <a:ext cx="2299139" cy="2672080"/>
          </a:xfrm>
        </p:spPr>
        <p:txBody>
          <a:bodyPr/>
          <a:lstStyle/>
          <a:p>
            <a:r>
              <a:rPr lang="en-US" sz="21000" b="1" dirty="0">
                <a:solidFill>
                  <a:schemeClr val="accent1"/>
                </a:solidFill>
                <a:latin typeface="Cordia New" panose="020B0304020202020204" pitchFamily="34" charset="-34"/>
                <a:cs typeface="Cordia New" panose="020B0304020202020204" pitchFamily="34" charset="-34"/>
              </a:rPr>
              <a:t>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p:cNvSpPr>
            <a:spLocks noGrp="1"/>
          </p:cNvSpPr>
          <p:nvPr>
            <p:ph type="title"/>
          </p:nvPr>
        </p:nvSpPr>
        <p:spPr>
          <a:noFill/>
        </p:spPr>
        <p:txBody>
          <a:bodyPr/>
          <a:lstStyle/>
          <a:p>
            <a:pPr eaLnBrk="1" hangingPunct="1"/>
            <a:r>
              <a:rPr lang="en-US" sz="4000" dirty="0">
                <a:solidFill>
                  <a:schemeClr val="tx1"/>
                </a:solidFill>
              </a:rPr>
              <a:t>Characteristics of Monopoly</a:t>
            </a:r>
          </a:p>
        </p:txBody>
      </p:sp>
      <p:sp>
        <p:nvSpPr>
          <p:cNvPr id="6" name="Content Placeholder 5"/>
          <p:cNvSpPr>
            <a:spLocks noGrp="1"/>
          </p:cNvSpPr>
          <p:nvPr>
            <p:ph idx="1"/>
          </p:nvPr>
        </p:nvSpPr>
        <p:spPr>
          <a:xfrm>
            <a:off x="1045779" y="1508234"/>
            <a:ext cx="7620000" cy="4678363"/>
          </a:xfrm>
        </p:spPr>
        <p:txBody>
          <a:bodyPr rtlCol="0">
            <a:noAutofit/>
          </a:bodyPr>
          <a:lstStyle/>
          <a:p>
            <a:pPr eaLnBrk="1" fontAlgn="auto" hangingPunct="1">
              <a:spcAft>
                <a:spcPts val="0"/>
              </a:spcAft>
              <a:buFont typeface="Arial" pitchFamily="34" charset="0"/>
              <a:buChar char="•"/>
              <a:defRPr/>
            </a:pPr>
            <a:r>
              <a:rPr lang="en-US" sz="2800" dirty="0"/>
              <a:t>There has to be a total barrier to entry. If not, a new firm will enter and end the monopoly.</a:t>
            </a:r>
          </a:p>
          <a:p>
            <a:pPr eaLnBrk="1" fontAlgn="auto" hangingPunct="1">
              <a:spcAft>
                <a:spcPts val="0"/>
              </a:spcAft>
              <a:buFont typeface="Arial" pitchFamily="34" charset="0"/>
              <a:buChar char="•"/>
              <a:defRPr/>
            </a:pPr>
            <a:r>
              <a:rPr lang="en-US" sz="2800" dirty="0"/>
              <a:t>There can be no close substitutes for the monopolist’s product.</a:t>
            </a:r>
          </a:p>
          <a:p>
            <a:pPr eaLnBrk="1" fontAlgn="auto" hangingPunct="1">
              <a:spcAft>
                <a:spcPts val="0"/>
              </a:spcAft>
              <a:buFont typeface="Arial" pitchFamily="34" charset="0"/>
              <a:buChar char="•"/>
              <a:defRPr/>
            </a:pPr>
            <a:r>
              <a:rPr lang="en-US" sz="2800" dirty="0"/>
              <a:t>There is no competitive pressure. A monopolist will charge a higher price and produce a smaller quantity and will not experience a profit squeeze.</a:t>
            </a:r>
          </a:p>
          <a:p>
            <a:pPr eaLnBrk="1" fontAlgn="auto" hangingPunct="1">
              <a:spcAft>
                <a:spcPts val="0"/>
              </a:spcAft>
              <a:buFont typeface="Arial" pitchFamily="34" charset="0"/>
              <a:buChar char="•"/>
              <a:defRPr/>
            </a:pPr>
            <a:r>
              <a:rPr lang="en-US" sz="2800" dirty="0"/>
              <a:t>A monopolist need not increase quantity even if consumer demand increases.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
            <a:ext cx="8077200" cy="1447800"/>
          </a:xfrm>
          <a:noFill/>
        </p:spPr>
        <p:txBody>
          <a:bodyPr/>
          <a:lstStyle/>
          <a:p>
            <a:r>
              <a:rPr lang="en-US" sz="4000" dirty="0">
                <a:solidFill>
                  <a:schemeClr val="tx1"/>
                </a:solidFill>
              </a:rPr>
              <a:t>Comparing Monopoly and a Competitive Industry</a:t>
            </a:r>
          </a:p>
        </p:txBody>
      </p:sp>
      <p:sp>
        <p:nvSpPr>
          <p:cNvPr id="5" name="Content Placeholder 4"/>
          <p:cNvSpPr>
            <a:spLocks noGrp="1"/>
          </p:cNvSpPr>
          <p:nvPr>
            <p:ph idx="1"/>
          </p:nvPr>
        </p:nvSpPr>
        <p:spPr>
          <a:xfrm>
            <a:off x="1066800" y="1714500"/>
            <a:ext cx="3867150" cy="4576763"/>
          </a:xfrm>
        </p:spPr>
        <p:txBody>
          <a:bodyPr rtlCol="0">
            <a:noAutofit/>
          </a:bodyPr>
          <a:lstStyle/>
          <a:p>
            <a:pPr marL="0" indent="0" eaLnBrk="1" fontAlgn="auto" hangingPunct="1">
              <a:spcAft>
                <a:spcPts val="0"/>
              </a:spcAft>
              <a:buNone/>
              <a:defRPr/>
            </a:pPr>
            <a:r>
              <a:rPr lang="en-US" sz="2400" b="1" dirty="0">
                <a:solidFill>
                  <a:schemeClr val="accent6">
                    <a:lumMod val="75000"/>
                  </a:schemeClr>
                </a:solidFill>
              </a:rPr>
              <a:t>Competitive</a:t>
            </a:r>
          </a:p>
          <a:p>
            <a:pPr>
              <a:defRPr/>
            </a:pPr>
            <a:r>
              <a:rPr lang="en-US" sz="2200" dirty="0"/>
              <a:t>High profits attract more suppliers.</a:t>
            </a:r>
          </a:p>
          <a:p>
            <a:pPr>
              <a:defRPr/>
            </a:pPr>
            <a:r>
              <a:rPr lang="en-US" sz="2200" dirty="0"/>
              <a:t>Supply shifts right and price falls.</a:t>
            </a:r>
          </a:p>
          <a:p>
            <a:pPr>
              <a:defRPr/>
            </a:pPr>
            <a:r>
              <a:rPr lang="en-US" sz="2200" dirty="0"/>
              <a:t>Economic profits go to zero.</a:t>
            </a:r>
          </a:p>
          <a:p>
            <a:pPr>
              <a:defRPr/>
            </a:pPr>
            <a:r>
              <a:rPr lang="en-US" sz="2200" dirty="0"/>
              <a:t>P = MC.</a:t>
            </a:r>
          </a:p>
          <a:p>
            <a:pPr>
              <a:defRPr/>
            </a:pPr>
            <a:r>
              <a:rPr lang="en-US" sz="2200" dirty="0"/>
              <a:t>Profits are squeezed, so there is great pressure to reduce costs and improve quality.</a:t>
            </a:r>
          </a:p>
        </p:txBody>
      </p:sp>
      <p:sp>
        <p:nvSpPr>
          <p:cNvPr id="6" name="Content Placeholder 5"/>
          <p:cNvSpPr>
            <a:spLocks noGrp="1"/>
          </p:cNvSpPr>
          <p:nvPr>
            <p:ph sz="half" idx="4294967295"/>
          </p:nvPr>
        </p:nvSpPr>
        <p:spPr>
          <a:xfrm>
            <a:off x="4933950" y="1727638"/>
            <a:ext cx="4173264" cy="4576763"/>
          </a:xfrm>
        </p:spPr>
        <p:txBody>
          <a:bodyPr rtlCol="0">
            <a:noAutofit/>
          </a:bodyPr>
          <a:lstStyle/>
          <a:p>
            <a:pPr marL="0" indent="0" eaLnBrk="1" fontAlgn="auto" hangingPunct="1">
              <a:spcAft>
                <a:spcPts val="0"/>
              </a:spcAft>
              <a:buNone/>
              <a:defRPr/>
            </a:pPr>
            <a:r>
              <a:rPr lang="en-US" sz="2400" b="1" dirty="0">
                <a:solidFill>
                  <a:schemeClr val="accent6">
                    <a:lumMod val="75000"/>
                  </a:schemeClr>
                </a:solidFill>
              </a:rPr>
              <a:t>Monopoly</a:t>
            </a:r>
          </a:p>
          <a:p>
            <a:pPr>
              <a:defRPr/>
            </a:pPr>
            <a:r>
              <a:rPr lang="en-US" sz="2200" dirty="0"/>
              <a:t>High profits, but barriers to entry exclude new suppliers.</a:t>
            </a:r>
          </a:p>
          <a:p>
            <a:pPr>
              <a:defRPr/>
            </a:pPr>
            <a:r>
              <a:rPr lang="en-US" sz="2200" dirty="0"/>
              <a:t>No production change, so price does not fall.</a:t>
            </a:r>
          </a:p>
          <a:p>
            <a:pPr>
              <a:defRPr/>
            </a:pPr>
            <a:r>
              <a:rPr lang="en-US" sz="2200" dirty="0"/>
              <a:t>Economic profits  do not change.</a:t>
            </a:r>
          </a:p>
          <a:p>
            <a:pPr>
              <a:defRPr/>
            </a:pPr>
            <a:r>
              <a:rPr lang="en-US" sz="2200" dirty="0"/>
              <a:t>P &gt; MC.</a:t>
            </a:r>
          </a:p>
          <a:p>
            <a:pPr>
              <a:defRPr/>
            </a:pPr>
            <a:r>
              <a:rPr lang="en-US" sz="2200" dirty="0"/>
              <a:t>No profit squeeze, so no pressure to reduce costs or improve quality.</a:t>
            </a:r>
          </a:p>
        </p:txBody>
      </p:sp>
      <p:sp>
        <p:nvSpPr>
          <p:cNvPr id="3" name="Slide Number Placeholder 2"/>
          <p:cNvSpPr>
            <a:spLocks noGrp="1"/>
          </p:cNvSpPr>
          <p:nvPr>
            <p:ph type="sldNum" sz="quarter" idx="12"/>
          </p:nvPr>
        </p:nvSpPr>
        <p:spPr/>
        <p:txBody>
          <a:bodyPr/>
          <a:lstStyle/>
          <a:p>
            <a:r>
              <a:rPr lang="en-US" dirty="0"/>
              <a:t>10-</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28600"/>
            <a:ext cx="8077200" cy="1447800"/>
          </a:xfrm>
          <a:noFill/>
        </p:spPr>
        <p:txBody>
          <a:bodyPr/>
          <a:lstStyle/>
          <a:p>
            <a:r>
              <a:rPr lang="en-US" sz="4000" dirty="0">
                <a:solidFill>
                  <a:schemeClr val="tx1"/>
                </a:solidFill>
              </a:rPr>
              <a:t>Comparing Monopoly and a Competitive Industry II</a:t>
            </a:r>
          </a:p>
        </p:txBody>
      </p:sp>
      <p:sp>
        <p:nvSpPr>
          <p:cNvPr id="5" name="Content Placeholder 4"/>
          <p:cNvSpPr>
            <a:spLocks noGrp="1"/>
          </p:cNvSpPr>
          <p:nvPr>
            <p:ph idx="1"/>
          </p:nvPr>
        </p:nvSpPr>
        <p:spPr>
          <a:xfrm>
            <a:off x="1064172" y="1971183"/>
            <a:ext cx="7698828" cy="3896218"/>
          </a:xfrm>
        </p:spPr>
        <p:txBody>
          <a:bodyPr/>
          <a:lstStyle/>
          <a:p>
            <a:pPr>
              <a:buFont typeface="Arial" pitchFamily="34" charset="0"/>
              <a:buChar char="•"/>
            </a:pPr>
            <a:r>
              <a:rPr lang="en-US" dirty="0"/>
              <a:t>A monopolist receives larger profits than a comparable competitive industry by reducing quantity and pushing prices up.</a:t>
            </a:r>
          </a:p>
          <a:p>
            <a:pPr>
              <a:buFont typeface="Arial" pitchFamily="34" charset="0"/>
              <a:buChar char="•"/>
            </a:pPr>
            <a:r>
              <a:rPr lang="en-US" dirty="0"/>
              <a:t>Consumers receive fewer products and pay more for them.</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4172" y="304800"/>
            <a:ext cx="8077200" cy="1447800"/>
          </a:xfrm>
          <a:noFill/>
        </p:spPr>
        <p:txBody>
          <a:bodyPr rtlCol="0">
            <a:normAutofit/>
          </a:bodyPr>
          <a:lstStyle/>
          <a:p>
            <a:pPr eaLnBrk="1" fontAlgn="auto" hangingPunct="1">
              <a:spcAft>
                <a:spcPts val="0"/>
              </a:spcAft>
              <a:defRPr/>
            </a:pPr>
            <a:r>
              <a:rPr lang="en-US" sz="4000" dirty="0">
                <a:solidFill>
                  <a:schemeClr val="tx1"/>
                </a:solidFill>
              </a:rPr>
              <a:t>Where Does Market Power Come From?</a:t>
            </a:r>
          </a:p>
        </p:txBody>
      </p:sp>
      <p:sp>
        <p:nvSpPr>
          <p:cNvPr id="6" name="Content Placeholder 5"/>
          <p:cNvSpPr>
            <a:spLocks noGrp="1"/>
          </p:cNvSpPr>
          <p:nvPr>
            <p:ph idx="1"/>
          </p:nvPr>
        </p:nvSpPr>
        <p:spPr>
          <a:xfrm>
            <a:off x="1064172" y="1905000"/>
            <a:ext cx="7543800" cy="4525963"/>
          </a:xfrm>
        </p:spPr>
        <p:txBody>
          <a:bodyPr rtlCol="0">
            <a:normAutofit/>
          </a:bodyPr>
          <a:lstStyle/>
          <a:p>
            <a:pPr eaLnBrk="1" fontAlgn="auto" hangingPunct="1">
              <a:spcAft>
                <a:spcPts val="0"/>
              </a:spcAft>
              <a:buFont typeface="Arial" pitchFamily="34" charset="0"/>
              <a:buChar char="•"/>
              <a:defRPr/>
            </a:pPr>
            <a:r>
              <a:rPr lang="en-US" dirty="0"/>
              <a:t>A significant barrier to entry will keep competition out. The sole producer then has total power over market price.</a:t>
            </a:r>
          </a:p>
          <a:p>
            <a:pPr eaLnBrk="1" fontAlgn="auto" hangingPunct="1">
              <a:spcAft>
                <a:spcPts val="0"/>
              </a:spcAft>
              <a:buFont typeface="Arial" pitchFamily="34" charset="0"/>
              <a:buChar char="•"/>
              <a:defRPr/>
            </a:pPr>
            <a:r>
              <a:rPr lang="en-US" dirty="0"/>
              <a:t>The barrier could be due to control of an input, sheer size, or some legal means of excluding competition.</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5269" y="304800"/>
            <a:ext cx="8077200" cy="1447800"/>
          </a:xfrm>
          <a:noFill/>
        </p:spPr>
        <p:txBody>
          <a:bodyPr rtlCol="0">
            <a:normAutofit/>
          </a:bodyPr>
          <a:lstStyle/>
          <a:p>
            <a:pPr eaLnBrk="1" fontAlgn="auto" hangingPunct="1">
              <a:spcAft>
                <a:spcPts val="0"/>
              </a:spcAft>
              <a:defRPr/>
            </a:pPr>
            <a:r>
              <a:rPr lang="en-US" sz="4000" dirty="0">
                <a:solidFill>
                  <a:schemeClr val="tx1"/>
                </a:solidFill>
              </a:rPr>
              <a:t>Where Does Market Power Come From? II</a:t>
            </a:r>
          </a:p>
        </p:txBody>
      </p:sp>
      <p:sp>
        <p:nvSpPr>
          <p:cNvPr id="6" name="Content Placeholder 5"/>
          <p:cNvSpPr>
            <a:spLocks noGrp="1"/>
          </p:cNvSpPr>
          <p:nvPr>
            <p:ph idx="1"/>
          </p:nvPr>
        </p:nvSpPr>
        <p:spPr>
          <a:xfrm>
            <a:off x="1035269" y="1752600"/>
            <a:ext cx="7543800" cy="4525963"/>
          </a:xfrm>
        </p:spPr>
        <p:txBody>
          <a:bodyPr rtlCol="0">
            <a:normAutofit fontScale="85000" lnSpcReduction="10000"/>
          </a:bodyPr>
          <a:lstStyle/>
          <a:p>
            <a:pPr>
              <a:buFont typeface="Arial" pitchFamily="34" charset="0"/>
              <a:buChar char="•"/>
              <a:defRPr/>
            </a:pPr>
            <a:r>
              <a:rPr lang="en-US" dirty="0"/>
              <a:t>Significant barriers</a:t>
            </a:r>
          </a:p>
          <a:p>
            <a:pPr lvl="1">
              <a:defRPr/>
            </a:pPr>
            <a:r>
              <a:rPr lang="en-US" dirty="0"/>
              <a:t>Patents</a:t>
            </a:r>
          </a:p>
          <a:p>
            <a:pPr lvl="1">
              <a:defRPr/>
            </a:pPr>
            <a:r>
              <a:rPr lang="en-US" dirty="0"/>
              <a:t>Exclusive franchises</a:t>
            </a:r>
          </a:p>
          <a:p>
            <a:pPr lvl="1">
              <a:defRPr/>
            </a:pPr>
            <a:r>
              <a:rPr lang="en-US" dirty="0"/>
              <a:t>Political appointment</a:t>
            </a:r>
          </a:p>
          <a:p>
            <a:pPr lvl="1">
              <a:defRPr/>
            </a:pPr>
            <a:r>
              <a:rPr lang="en-US" dirty="0"/>
              <a:t>Control of key inputs</a:t>
            </a:r>
          </a:p>
          <a:p>
            <a:pPr lvl="1">
              <a:defRPr/>
            </a:pPr>
            <a:r>
              <a:rPr lang="en-US" dirty="0"/>
              <a:t>Lawsuits (sue the opposition out of existence)</a:t>
            </a:r>
          </a:p>
          <a:p>
            <a:pPr lvl="1">
              <a:defRPr/>
            </a:pPr>
            <a:r>
              <a:rPr lang="en-US" dirty="0"/>
              <a:t>Acquisition</a:t>
            </a:r>
          </a:p>
          <a:p>
            <a:pPr lvl="1">
              <a:defRPr/>
            </a:pPr>
            <a:r>
              <a:rPr lang="en-US" dirty="0"/>
              <a:t>Economies of scale</a:t>
            </a:r>
          </a:p>
          <a:p>
            <a:pPr eaLnBrk="1" fontAlgn="auto" hangingPunct="1">
              <a:spcAft>
                <a:spcPts val="0"/>
              </a:spcAft>
              <a:buFont typeface="Arial" pitchFamily="34" charset="0"/>
              <a:buChar char="•"/>
              <a:defRPr/>
            </a:pPr>
            <a:r>
              <a:rPr lang="en-US" dirty="0"/>
              <a:t>Considerable market power generates resources that could be used by the firm to exert political power.</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Not Absolute Power</a:t>
            </a:r>
          </a:p>
        </p:txBody>
      </p:sp>
      <p:sp>
        <p:nvSpPr>
          <p:cNvPr id="3" name="Content Placeholder 2"/>
          <p:cNvSpPr>
            <a:spLocks noGrp="1"/>
          </p:cNvSpPr>
          <p:nvPr>
            <p:ph idx="1"/>
          </p:nvPr>
        </p:nvSpPr>
        <p:spPr>
          <a:xfrm>
            <a:off x="1074682" y="1600200"/>
            <a:ext cx="7764517" cy="4754563"/>
          </a:xfrm>
        </p:spPr>
        <p:txBody>
          <a:bodyPr>
            <a:noAutofit/>
          </a:bodyPr>
          <a:lstStyle/>
          <a:p>
            <a:pPr eaLnBrk="1" hangingPunct="1">
              <a:buFont typeface="Arial" pitchFamily="34" charset="0"/>
              <a:buChar char="•"/>
            </a:pPr>
            <a:r>
              <a:rPr lang="en-US" sz="3000" dirty="0"/>
              <a:t>The customer does not have to buy from the monopolist, although it may be difficult.</a:t>
            </a:r>
          </a:p>
          <a:p>
            <a:pPr lvl="1" eaLnBrk="1" hangingPunct="1"/>
            <a:r>
              <a:rPr lang="en-US" sz="2600" dirty="0"/>
              <a:t>Demand could shift left and the monopolist would have no control over it.</a:t>
            </a:r>
          </a:p>
          <a:p>
            <a:pPr lvl="1" eaLnBrk="1" hangingPunct="1"/>
            <a:r>
              <a:rPr lang="en-US" sz="2600" dirty="0"/>
              <a:t>When a substitute for the monopolist’s product appears, customers will switch.</a:t>
            </a:r>
          </a:p>
          <a:p>
            <a:pPr>
              <a:buFont typeface="Arial" pitchFamily="34" charset="0"/>
              <a:buChar char="•"/>
            </a:pPr>
            <a:r>
              <a:rPr lang="en-US" sz="3000" dirty="0"/>
              <a:t>The monopolist, in any event, will not “gouge” the customer. It will set its price in accordance with the profit-maximizing rules.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143000" y="152400"/>
            <a:ext cx="8077200" cy="1447800"/>
          </a:xfrm>
          <a:noFill/>
        </p:spPr>
        <p:txBody>
          <a:bodyPr/>
          <a:lstStyle/>
          <a:p>
            <a:pPr eaLnBrk="1" hangingPunct="1"/>
            <a:r>
              <a:rPr lang="en-US" sz="4000" dirty="0">
                <a:solidFill>
                  <a:schemeClr val="tx1"/>
                </a:solidFill>
              </a:rPr>
              <a:t>Price Discrimination</a:t>
            </a:r>
          </a:p>
        </p:txBody>
      </p:sp>
      <p:sp>
        <p:nvSpPr>
          <p:cNvPr id="3" name="Content Placeholder 2"/>
          <p:cNvSpPr>
            <a:spLocks noGrp="1"/>
          </p:cNvSpPr>
          <p:nvPr>
            <p:ph idx="1"/>
          </p:nvPr>
        </p:nvSpPr>
        <p:spPr>
          <a:xfrm>
            <a:off x="990600" y="1600200"/>
            <a:ext cx="7696200" cy="4525963"/>
          </a:xfrm>
        </p:spPr>
        <p:txBody>
          <a:bodyPr rtlCol="0">
            <a:normAutofit fontScale="92500"/>
          </a:bodyPr>
          <a:lstStyle/>
          <a:p>
            <a:pPr eaLnBrk="1" fontAlgn="auto" hangingPunct="1">
              <a:spcAft>
                <a:spcPts val="0"/>
              </a:spcAft>
              <a:buFont typeface="Arial" pitchFamily="34" charset="0"/>
              <a:buChar char="•"/>
              <a:defRPr/>
            </a:pPr>
            <a:r>
              <a:rPr lang="en-US" dirty="0"/>
              <a:t>Some customers (customer A) have a more inelastic demand for a good. They are willing to pay more for a product than others (customer B) who have an elastic demand.</a:t>
            </a:r>
          </a:p>
          <a:p>
            <a:pPr lvl="1">
              <a:defRPr/>
            </a:pPr>
            <a:r>
              <a:rPr lang="en-US" dirty="0"/>
              <a:t>A monopolist can increase profits by selling to customer A at a higher price than customer B.</a:t>
            </a:r>
          </a:p>
          <a:p>
            <a:pPr lvl="1">
              <a:defRPr/>
            </a:pPr>
            <a:r>
              <a:rPr lang="en-US" dirty="0"/>
              <a:t>Airlines charge business travelers higher fares but lower their prices to attract more nonbusiness travelers.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066800" y="136634"/>
            <a:ext cx="8077200" cy="1447800"/>
          </a:xfrm>
          <a:noFill/>
        </p:spPr>
        <p:txBody>
          <a:bodyPr/>
          <a:lstStyle/>
          <a:p>
            <a:pPr eaLnBrk="1" hangingPunct="1"/>
            <a:r>
              <a:rPr lang="en-US" sz="4000" dirty="0">
                <a:solidFill>
                  <a:schemeClr val="tx1"/>
                </a:solidFill>
              </a:rPr>
              <a:t>Pros and Cons of Market Power</a:t>
            </a:r>
          </a:p>
        </p:txBody>
      </p:sp>
      <p:sp>
        <p:nvSpPr>
          <p:cNvPr id="3" name="Content Placeholder 2"/>
          <p:cNvSpPr>
            <a:spLocks noGrp="1"/>
          </p:cNvSpPr>
          <p:nvPr>
            <p:ph idx="1"/>
          </p:nvPr>
        </p:nvSpPr>
        <p:spPr>
          <a:xfrm>
            <a:off x="1066800" y="1584434"/>
            <a:ext cx="7848600" cy="4541729"/>
          </a:xfrm>
        </p:spPr>
        <p:txBody>
          <a:bodyPr rtlCol="0">
            <a:noAutofit/>
          </a:bodyPr>
          <a:lstStyle/>
          <a:p>
            <a:pPr eaLnBrk="1" fontAlgn="auto" hangingPunct="1">
              <a:spcAft>
                <a:spcPts val="0"/>
              </a:spcAft>
              <a:buFont typeface="Arial" pitchFamily="34" charset="0"/>
              <a:buChar char="•"/>
              <a:defRPr/>
            </a:pPr>
            <a:r>
              <a:rPr lang="en-US" sz="2800" dirty="0"/>
              <a:t>Monopolies could be of some benefit to society. The following pros have been suggested:</a:t>
            </a:r>
          </a:p>
          <a:p>
            <a:pPr lvl="1">
              <a:defRPr/>
            </a:pPr>
            <a:r>
              <a:rPr lang="en-US" sz="2600" dirty="0"/>
              <a:t>greater ability to pursue research and development (R&amp;D).</a:t>
            </a:r>
          </a:p>
          <a:p>
            <a:pPr lvl="1">
              <a:defRPr/>
            </a:pPr>
            <a:r>
              <a:rPr lang="en-US" sz="2600" dirty="0"/>
              <a:t>tremendous incentive for invention and innovation.</a:t>
            </a:r>
          </a:p>
          <a:p>
            <a:pPr lvl="1">
              <a:defRPr/>
            </a:pPr>
            <a:r>
              <a:rPr lang="en-US" sz="2600" dirty="0"/>
              <a:t>large companies can produce more efficiently.</a:t>
            </a:r>
          </a:p>
          <a:p>
            <a:pPr lvl="1">
              <a:defRPr/>
            </a:pPr>
            <a:r>
              <a:rPr lang="en-US" sz="2600" dirty="0"/>
              <a:t>they have to worry about potential competition and will act accordingly.</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066800" y="304800"/>
            <a:ext cx="8077200" cy="1447800"/>
          </a:xfrm>
          <a:noFill/>
        </p:spPr>
        <p:txBody>
          <a:bodyPr/>
          <a:lstStyle/>
          <a:p>
            <a:pPr eaLnBrk="1" hangingPunct="1"/>
            <a:r>
              <a:rPr lang="en-US" sz="4000" dirty="0">
                <a:solidFill>
                  <a:schemeClr val="tx1"/>
                </a:solidFill>
              </a:rPr>
              <a:t>Pros and Cons of Market Power II</a:t>
            </a:r>
          </a:p>
        </p:txBody>
      </p:sp>
      <p:sp>
        <p:nvSpPr>
          <p:cNvPr id="3" name="Content Placeholder 2"/>
          <p:cNvSpPr>
            <a:spLocks noGrp="1"/>
          </p:cNvSpPr>
          <p:nvPr>
            <p:ph idx="1"/>
          </p:nvPr>
        </p:nvSpPr>
        <p:spPr>
          <a:xfrm>
            <a:off x="1066800" y="1618593"/>
            <a:ext cx="7543800" cy="4525963"/>
          </a:xfrm>
        </p:spPr>
        <p:txBody>
          <a:bodyPr>
            <a:noAutofit/>
          </a:bodyPr>
          <a:lstStyle/>
          <a:p>
            <a:pPr eaLnBrk="1" hangingPunct="1">
              <a:buFont typeface="Arial" pitchFamily="34" charset="0"/>
              <a:buChar char="•"/>
            </a:pPr>
            <a:r>
              <a:rPr lang="en-US" b="1" dirty="0">
                <a:solidFill>
                  <a:schemeClr val="accent6">
                    <a:lumMod val="75000"/>
                  </a:schemeClr>
                </a:solidFill>
              </a:rPr>
              <a:t>R&amp;D</a:t>
            </a:r>
            <a:r>
              <a:rPr lang="en-US" dirty="0"/>
              <a:t>. Since there is no competition, monopolies have little incentive to improve the product.</a:t>
            </a:r>
          </a:p>
          <a:p>
            <a:pPr eaLnBrk="1" hangingPunct="1">
              <a:buFont typeface="Arial" pitchFamily="34" charset="0"/>
              <a:buChar char="•"/>
            </a:pPr>
            <a:r>
              <a:rPr lang="en-US" b="1" dirty="0">
                <a:solidFill>
                  <a:schemeClr val="accent6">
                    <a:lumMod val="75000"/>
                  </a:schemeClr>
                </a:solidFill>
              </a:rPr>
              <a:t>Invention and innovation</a:t>
            </a:r>
            <a:r>
              <a:rPr lang="en-US" dirty="0"/>
              <a:t>. Most new products come from entrepreneurs who were not allowed to pursue their dreams while working for a large firm. They break away and start their own firms.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066800" y="304800"/>
            <a:ext cx="8077200" cy="1447800"/>
          </a:xfrm>
          <a:noFill/>
        </p:spPr>
        <p:txBody>
          <a:bodyPr/>
          <a:lstStyle/>
          <a:p>
            <a:pPr eaLnBrk="1" hangingPunct="1"/>
            <a:r>
              <a:rPr lang="en-US" sz="4000" dirty="0">
                <a:solidFill>
                  <a:schemeClr val="tx1"/>
                </a:solidFill>
              </a:rPr>
              <a:t>Pros and Cons of Market Power III</a:t>
            </a:r>
          </a:p>
        </p:txBody>
      </p:sp>
      <p:sp>
        <p:nvSpPr>
          <p:cNvPr id="3" name="Content Placeholder 2"/>
          <p:cNvSpPr>
            <a:spLocks noGrp="1"/>
          </p:cNvSpPr>
          <p:nvPr>
            <p:ph idx="1"/>
          </p:nvPr>
        </p:nvSpPr>
        <p:spPr>
          <a:xfrm>
            <a:off x="1066800" y="1600200"/>
            <a:ext cx="7620000" cy="4525963"/>
          </a:xfrm>
        </p:spPr>
        <p:txBody>
          <a:bodyPr>
            <a:normAutofit/>
          </a:bodyPr>
          <a:lstStyle/>
          <a:p>
            <a:pPr eaLnBrk="1" hangingPunct="1">
              <a:buFont typeface="Arial" pitchFamily="34" charset="0"/>
              <a:buChar char="•"/>
            </a:pPr>
            <a:r>
              <a:rPr lang="en-US" b="1" dirty="0">
                <a:solidFill>
                  <a:schemeClr val="accent6">
                    <a:lumMod val="75000"/>
                  </a:schemeClr>
                </a:solidFill>
              </a:rPr>
              <a:t>Economies of scale</a:t>
            </a:r>
            <a:r>
              <a:rPr lang="en-US" dirty="0"/>
              <a:t>. Increasing scale does lower costs as economies of scale kick in. However, there is no incentive for the monopolist to expand to achieve this advantage.</a:t>
            </a:r>
          </a:p>
          <a:p>
            <a:pPr eaLnBrk="1" hangingPunct="1">
              <a:buFont typeface="Arial" pitchFamily="34" charset="0"/>
              <a:buChar char="•"/>
            </a:pPr>
            <a:r>
              <a:rPr lang="en-US" b="1" dirty="0">
                <a:solidFill>
                  <a:schemeClr val="accent6">
                    <a:lumMod val="75000"/>
                  </a:schemeClr>
                </a:solidFill>
              </a:rPr>
              <a:t>Potential competition</a:t>
            </a:r>
            <a:r>
              <a:rPr lang="en-US" dirty="0"/>
              <a:t>. It is likely the monopolist will take action to suppress potential competition.</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noFill/>
        </p:spPr>
        <p:txBody>
          <a:bodyPr/>
          <a:lstStyle/>
          <a:p>
            <a:pPr eaLnBrk="1" hangingPunct="1"/>
            <a:r>
              <a:rPr lang="en-US" sz="4000" dirty="0">
                <a:solidFill>
                  <a:schemeClr val="tx1"/>
                </a:solidFill>
              </a:rPr>
              <a:t>Monopoly</a:t>
            </a:r>
          </a:p>
        </p:txBody>
      </p:sp>
      <p:sp>
        <p:nvSpPr>
          <p:cNvPr id="3" name="Content Placeholder 2"/>
          <p:cNvSpPr>
            <a:spLocks noGrp="1"/>
          </p:cNvSpPr>
          <p:nvPr>
            <p:ph idx="1"/>
          </p:nvPr>
        </p:nvSpPr>
        <p:spPr>
          <a:xfrm>
            <a:off x="1082566" y="1752600"/>
            <a:ext cx="7543800" cy="4525963"/>
          </a:xfrm>
        </p:spPr>
        <p:txBody>
          <a:bodyPr/>
          <a:lstStyle/>
          <a:p>
            <a:pPr eaLnBrk="1" hangingPunct="1">
              <a:buFont typeface="Arial" pitchFamily="34" charset="0"/>
              <a:buChar char="•"/>
            </a:pPr>
            <a:r>
              <a:rPr lang="en-US" dirty="0"/>
              <a:t>A monopoly is an industry in which there is only one producer.</a:t>
            </a:r>
          </a:p>
          <a:p>
            <a:pPr eaLnBrk="1" hangingPunct="1">
              <a:buFont typeface="Arial" pitchFamily="34" charset="0"/>
              <a:buChar char="•"/>
            </a:pPr>
            <a:r>
              <a:rPr lang="en-US" dirty="0"/>
              <a:t>Thus, there is no competition. </a:t>
            </a:r>
          </a:p>
          <a:p>
            <a:pPr lvl="1"/>
            <a:r>
              <a:rPr lang="en-US" dirty="0"/>
              <a:t>A monopolist has significant market power; it can dictate the price.</a:t>
            </a:r>
          </a:p>
          <a:p>
            <a:pPr lvl="1"/>
            <a:r>
              <a:rPr lang="en-US" dirty="0"/>
              <a:t>A monopolist does not have to continuously modify its product since there is no competition.</a:t>
            </a:r>
          </a:p>
        </p:txBody>
      </p:sp>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Natural Monopolies</a:t>
            </a:r>
          </a:p>
        </p:txBody>
      </p:sp>
      <p:sp>
        <p:nvSpPr>
          <p:cNvPr id="3" name="Content Placeholder 2"/>
          <p:cNvSpPr>
            <a:spLocks noGrp="1"/>
          </p:cNvSpPr>
          <p:nvPr>
            <p:ph idx="1"/>
          </p:nvPr>
        </p:nvSpPr>
        <p:spPr>
          <a:xfrm>
            <a:off x="1066800" y="1752600"/>
            <a:ext cx="7543800" cy="4525963"/>
          </a:xfrm>
        </p:spPr>
        <p:txBody>
          <a:bodyPr/>
          <a:lstStyle/>
          <a:p>
            <a:pPr eaLnBrk="1" hangingPunct="1">
              <a:buFont typeface="Arial" pitchFamily="34" charset="0"/>
              <a:buChar char="•"/>
            </a:pPr>
            <a:r>
              <a:rPr lang="en-US" b="1" dirty="0">
                <a:solidFill>
                  <a:schemeClr val="accent6">
                    <a:lumMod val="75000"/>
                  </a:schemeClr>
                </a:solidFill>
              </a:rPr>
              <a:t>Natural monopoly: </a:t>
            </a:r>
            <a:r>
              <a:rPr lang="en-US" dirty="0"/>
              <a:t>an industry in which one firm can achieve economies of scale over the entire range of the market.</a:t>
            </a:r>
          </a:p>
          <a:p>
            <a:pPr lvl="1" eaLnBrk="1" hangingPunct="1"/>
            <a:r>
              <a:rPr lang="en-US" dirty="0"/>
              <a:t>Economies of scale acts as a “natural” barrier to entry.</a:t>
            </a:r>
          </a:p>
          <a:p>
            <a:pPr lvl="1" eaLnBrk="1" hangingPunct="1"/>
            <a:r>
              <a:rPr lang="en-US" dirty="0"/>
              <a:t>Utilities are examples of natural monopolies.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Natural Monopolies II</a:t>
            </a:r>
          </a:p>
        </p:txBody>
      </p:sp>
      <p:sp>
        <p:nvSpPr>
          <p:cNvPr id="3" name="Content Placeholder 2"/>
          <p:cNvSpPr>
            <a:spLocks noGrp="1"/>
          </p:cNvSpPr>
          <p:nvPr>
            <p:ph idx="1"/>
          </p:nvPr>
        </p:nvSpPr>
        <p:spPr>
          <a:xfrm>
            <a:off x="1066800" y="1676400"/>
            <a:ext cx="7772400" cy="4525963"/>
          </a:xfrm>
        </p:spPr>
        <p:txBody>
          <a:bodyPr/>
          <a:lstStyle/>
          <a:p>
            <a:pPr eaLnBrk="1" hangingPunct="1">
              <a:buFont typeface="Arial" pitchFamily="34" charset="0"/>
              <a:buChar char="•"/>
            </a:pPr>
            <a:r>
              <a:rPr lang="en-US" sz="3000" dirty="0"/>
              <a:t>Government sets up natural monopolies.</a:t>
            </a:r>
          </a:p>
          <a:p>
            <a:pPr lvl="1" eaLnBrk="1" hangingPunct="1"/>
            <a:r>
              <a:rPr lang="en-US" dirty="0"/>
              <a:t>Government describes the quality and area of service.</a:t>
            </a:r>
          </a:p>
          <a:p>
            <a:pPr lvl="1" eaLnBrk="1" hangingPunct="1"/>
            <a:r>
              <a:rPr lang="en-US" dirty="0"/>
              <a:t>Government sets the rate (price) the natural monopoly can charge its customers.</a:t>
            </a:r>
          </a:p>
          <a:p>
            <a:pPr lvl="1" eaLnBrk="1" hangingPunct="1"/>
            <a:r>
              <a:rPr lang="en-US" dirty="0"/>
              <a:t>The rate is set so there is no economic profit. </a:t>
            </a:r>
          </a:p>
          <a:p>
            <a:pPr lvl="1" eaLnBrk="1" hangingPunct="1"/>
            <a:r>
              <a:rPr lang="en-US" dirty="0"/>
              <a:t>A normal profit is allowed.</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Contestable Markets</a:t>
            </a:r>
          </a:p>
        </p:txBody>
      </p:sp>
      <p:sp>
        <p:nvSpPr>
          <p:cNvPr id="3" name="Content Placeholder 2"/>
          <p:cNvSpPr>
            <a:spLocks noGrp="1"/>
          </p:cNvSpPr>
          <p:nvPr>
            <p:ph idx="1"/>
          </p:nvPr>
        </p:nvSpPr>
        <p:spPr>
          <a:xfrm>
            <a:off x="1066800" y="1600200"/>
            <a:ext cx="7620000" cy="4525963"/>
          </a:xfrm>
        </p:spPr>
        <p:txBody>
          <a:bodyPr>
            <a:noAutofit/>
          </a:bodyPr>
          <a:lstStyle/>
          <a:p>
            <a:pPr eaLnBrk="1" hangingPunct="1">
              <a:buFont typeface="Arial" pitchFamily="34" charset="0"/>
              <a:buChar char="•"/>
            </a:pPr>
            <a:r>
              <a:rPr lang="en-US" b="1" dirty="0">
                <a:solidFill>
                  <a:schemeClr val="accent6">
                    <a:lumMod val="75000"/>
                  </a:schemeClr>
                </a:solidFill>
              </a:rPr>
              <a:t>Contestable market: </a:t>
            </a:r>
            <a:r>
              <a:rPr lang="en-US" dirty="0"/>
              <a:t>an imperfectly competitive industry subject to potential entry if price or profits increase.</a:t>
            </a:r>
          </a:p>
          <a:p>
            <a:pPr lvl="1" eaLnBrk="1" hangingPunct="1"/>
            <a:r>
              <a:rPr lang="en-US" dirty="0"/>
              <a:t>Monopolies may be constrained by potential competition.</a:t>
            </a:r>
          </a:p>
          <a:p>
            <a:pPr lvl="1" eaLnBrk="1" hangingPunct="1"/>
            <a:r>
              <a:rPr lang="en-US" dirty="0"/>
              <a:t>Entry barriers become important.</a:t>
            </a:r>
          </a:p>
          <a:p>
            <a:pPr lvl="1" eaLnBrk="1" hangingPunct="1"/>
            <a:r>
              <a:rPr lang="en-US" dirty="0"/>
              <a:t>One firm may seem to monopolize an industry, but if other firms can enter, the “monopolist” must compete.</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066800" y="183931"/>
            <a:ext cx="8077200" cy="1447800"/>
          </a:xfrm>
          <a:noFill/>
        </p:spPr>
        <p:txBody>
          <a:bodyPr/>
          <a:lstStyle/>
          <a:p>
            <a:pPr eaLnBrk="1" hangingPunct="1"/>
            <a:r>
              <a:rPr lang="en-US" sz="4000" u="sng" dirty="0">
                <a:solidFill>
                  <a:schemeClr val="tx1"/>
                </a:solidFill>
              </a:rPr>
              <a:t>Application: The Economy Tomorrow</a:t>
            </a:r>
          </a:p>
        </p:txBody>
      </p:sp>
      <p:sp>
        <p:nvSpPr>
          <p:cNvPr id="3" name="Content Placeholder 2"/>
          <p:cNvSpPr>
            <a:spLocks noGrp="1"/>
          </p:cNvSpPr>
          <p:nvPr>
            <p:ph idx="1"/>
          </p:nvPr>
        </p:nvSpPr>
        <p:spPr>
          <a:xfrm>
            <a:off x="1066800" y="1752600"/>
            <a:ext cx="7551683" cy="4678363"/>
          </a:xfrm>
        </p:spPr>
        <p:txBody>
          <a:bodyPr rtlCol="0">
            <a:noAutofit/>
          </a:bodyPr>
          <a:lstStyle/>
          <a:p>
            <a:pPr eaLnBrk="1" fontAlgn="auto" hangingPunct="1">
              <a:spcAft>
                <a:spcPts val="0"/>
              </a:spcAft>
              <a:buFont typeface="Arial" pitchFamily="34" charset="0"/>
              <a:buChar char="•"/>
              <a:defRPr/>
            </a:pPr>
            <a:r>
              <a:rPr lang="en-US" sz="2800" dirty="0"/>
              <a:t>Microsoft and Google: bullies or geniuses?</a:t>
            </a:r>
          </a:p>
          <a:p>
            <a:pPr lvl="1">
              <a:defRPr/>
            </a:pPr>
            <a:r>
              <a:rPr lang="en-US" sz="2400" dirty="0"/>
              <a:t>Both dominate their industry.</a:t>
            </a:r>
          </a:p>
          <a:p>
            <a:pPr lvl="1">
              <a:defRPr/>
            </a:pPr>
            <a:r>
              <a:rPr lang="en-US" sz="2400" dirty="0"/>
              <a:t>Microsoft: antitrust lawyers charged that it erected entry barriers to potential competitors.</a:t>
            </a:r>
          </a:p>
          <a:p>
            <a:pPr lvl="1">
              <a:defRPr/>
            </a:pPr>
            <a:r>
              <a:rPr lang="en-US" sz="2400" dirty="0"/>
              <a:t>Since Microsoft dominated, consumers had little incentive to buy competing products.</a:t>
            </a:r>
          </a:p>
          <a:p>
            <a:pPr lvl="1">
              <a:defRPr/>
            </a:pPr>
            <a:r>
              <a:rPr lang="en-US" sz="2400" dirty="0"/>
              <a:t>The court determined that Microsoft was more of a bully than a genius.</a:t>
            </a:r>
          </a:p>
          <a:p>
            <a:pPr lvl="1">
              <a:defRPr/>
            </a:pPr>
            <a:r>
              <a:rPr lang="en-US" sz="2400" dirty="0"/>
              <a:t>The court contended that Microsoft's dominance actually suppressed product improvement and falling prices.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a:t>
            </a:r>
            <a:endParaRPr lang="en-US" sz="4000" dirty="0">
              <a:solidFill>
                <a:schemeClr val="tx1"/>
              </a:solidFill>
            </a:endParaRPr>
          </a:p>
        </p:txBody>
      </p:sp>
      <p:sp>
        <p:nvSpPr>
          <p:cNvPr id="3" name="Content Placeholder 2"/>
          <p:cNvSpPr>
            <a:spLocks noGrp="1"/>
          </p:cNvSpPr>
          <p:nvPr>
            <p:ph idx="1"/>
          </p:nvPr>
        </p:nvSpPr>
        <p:spPr>
          <a:xfrm>
            <a:off x="1066800" y="1600201"/>
            <a:ext cx="7696200" cy="4581142"/>
          </a:xfrm>
        </p:spPr>
        <p:txBody>
          <a:bodyPr>
            <a:noAutofit/>
          </a:bodyPr>
          <a:lstStyle/>
          <a:p>
            <a:pPr eaLnBrk="1" hangingPunct="1"/>
            <a:r>
              <a:rPr lang="en-US" sz="2800" dirty="0"/>
              <a:t>Microsoft and Google: bullies or geniuses?</a:t>
            </a:r>
          </a:p>
          <a:p>
            <a:pPr lvl="1" eaLnBrk="1" hangingPunct="1"/>
            <a:r>
              <a:rPr lang="en-US" sz="2600" dirty="0"/>
              <a:t>Similar charges have been levied against Google.</a:t>
            </a:r>
          </a:p>
          <a:p>
            <a:pPr lvl="1" eaLnBrk="1" hangingPunct="1"/>
            <a:r>
              <a:rPr lang="en-US" sz="2600" dirty="0"/>
              <a:t>Google’s search engine dominance lets it monopolize this service.</a:t>
            </a:r>
          </a:p>
          <a:p>
            <a:pPr lvl="1" eaLnBrk="1" hangingPunct="1"/>
            <a:r>
              <a:rPr lang="en-US" sz="2600" dirty="0"/>
              <a:t>Google places entry barriers such as unique key search words, advertising contracts, and suppression of rival’s search results.</a:t>
            </a:r>
          </a:p>
          <a:p>
            <a:pPr lvl="1" eaLnBrk="1" hangingPunct="1"/>
            <a:r>
              <a:rPr lang="en-US" sz="2600" dirty="0"/>
              <a:t>Is Google a bully or a genius? Courts in both the United States and Europe are reviewing this.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566" y="152400"/>
            <a:ext cx="8077200" cy="1447800"/>
          </a:xfrm>
          <a:noFill/>
        </p:spPr>
        <p:txBody>
          <a:bodyPr/>
          <a:lstStyle/>
          <a:p>
            <a:r>
              <a:rPr lang="en-US" sz="4000" u="sng" dirty="0">
                <a:solidFill>
                  <a:schemeClr val="tx1"/>
                </a:solidFill>
              </a:rPr>
              <a:t>Application: The Economy Tomorrow III</a:t>
            </a:r>
            <a:endParaRPr lang="en-US" sz="4000" dirty="0">
              <a:solidFill>
                <a:schemeClr val="tx1"/>
              </a:solidFill>
            </a:endParaRPr>
          </a:p>
        </p:txBody>
      </p:sp>
      <p:sp>
        <p:nvSpPr>
          <p:cNvPr id="3" name="Content Placeholder 2"/>
          <p:cNvSpPr>
            <a:spLocks noGrp="1"/>
          </p:cNvSpPr>
          <p:nvPr>
            <p:ph idx="1"/>
          </p:nvPr>
        </p:nvSpPr>
        <p:spPr>
          <a:xfrm>
            <a:off x="1082566" y="1905001"/>
            <a:ext cx="7543800" cy="4114800"/>
          </a:xfrm>
        </p:spPr>
        <p:txBody>
          <a:bodyPr/>
          <a:lstStyle/>
          <a:p>
            <a:pPr>
              <a:buFont typeface="Arial" pitchFamily="34" charset="0"/>
              <a:buChar char="•"/>
            </a:pPr>
            <a:r>
              <a:rPr lang="en-US" dirty="0"/>
              <a:t>Does consumer preference for the products and services of Microsoft and Google constitute bullying or suppression?</a:t>
            </a:r>
          </a:p>
          <a:p>
            <a:pPr>
              <a:buFont typeface="Arial" pitchFamily="34" charset="0"/>
              <a:buChar char="•"/>
            </a:pPr>
            <a:r>
              <a:rPr lang="en-US" dirty="0"/>
              <a:t>The structure and actions of firms like these will continue to be critical to the outcomes in the economy tomorrow.</a:t>
            </a:r>
          </a:p>
        </p:txBody>
      </p:sp>
      <p:sp>
        <p:nvSpPr>
          <p:cNvPr id="4" name="Slide Number Placeholder 3"/>
          <p:cNvSpPr>
            <a:spLocks noGrp="1"/>
          </p:cNvSpPr>
          <p:nvPr>
            <p:ph type="sldNum" sz="quarter" idx="12"/>
          </p:nvPr>
        </p:nvSpPr>
        <p:spPr/>
        <p:txBody>
          <a:bodyPr/>
          <a:lstStyle/>
          <a:p>
            <a:r>
              <a:rPr lang="en-US" dirty="0"/>
              <a:t>10-</a:t>
            </a:r>
            <a:fld id="{D6AEC7BF-3734-4446-B59D-919843EE84E1}" type="slidenum">
              <a:rPr lang="en-US" smtClean="0"/>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019503" y="152400"/>
            <a:ext cx="8077200" cy="1447800"/>
          </a:xfrm>
          <a:noFill/>
        </p:spPr>
        <p:txBody>
          <a:bodyPr>
            <a:normAutofit/>
          </a:bodyPr>
          <a:lstStyle/>
          <a:p>
            <a:pPr eaLnBrk="1" hangingPunct="1"/>
            <a:r>
              <a:rPr lang="en-US" sz="4000" dirty="0">
                <a:solidFill>
                  <a:schemeClr val="tx1"/>
                </a:solidFill>
              </a:rPr>
              <a:t>Revisiting the Learning Objectives</a:t>
            </a:r>
          </a:p>
        </p:txBody>
      </p:sp>
      <p:sp>
        <p:nvSpPr>
          <p:cNvPr id="3" name="Content Placeholder 2"/>
          <p:cNvSpPr>
            <a:spLocks noGrp="1"/>
          </p:cNvSpPr>
          <p:nvPr>
            <p:ph idx="1"/>
          </p:nvPr>
        </p:nvSpPr>
        <p:spPr>
          <a:xfrm>
            <a:off x="1019503" y="1828801"/>
            <a:ext cx="7667297" cy="4114800"/>
          </a:xfrm>
        </p:spPr>
        <p:txBody>
          <a:bodyPr/>
          <a:lstStyle/>
          <a:p>
            <a:pPr eaLnBrk="1" hangingPunct="1"/>
            <a:r>
              <a:rPr lang="en-US" b="1" dirty="0"/>
              <a:t>LO10-1 Know how a monopolist sets price and output.</a:t>
            </a:r>
          </a:p>
          <a:p>
            <a:pPr lvl="1" eaLnBrk="1" hangingPunct="1"/>
            <a:r>
              <a:rPr lang="en-US" dirty="0"/>
              <a:t>A monopolist controls the supply curve and faces a downward-sloping demand curve. Therefore, MR &lt; P.</a:t>
            </a:r>
          </a:p>
          <a:p>
            <a:pPr lvl="1" eaLnBrk="1" hangingPunct="1"/>
            <a:r>
              <a:rPr lang="en-US" dirty="0"/>
              <a:t>A monopolist uses the profit maximization rules to identify where MR = MC, produces the corresponding output, and charges the corresponding price.</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066800" y="168166"/>
            <a:ext cx="8077200" cy="1447800"/>
          </a:xfrm>
          <a:noFill/>
        </p:spPr>
        <p:txBody>
          <a:bodyPr>
            <a:normAutofit/>
          </a:bodyPr>
          <a:lstStyle/>
          <a:p>
            <a:pPr eaLnBrk="1" hangingPunct="1"/>
            <a:r>
              <a:rPr lang="en-US" sz="4000" dirty="0">
                <a:solidFill>
                  <a:schemeClr val="tx1"/>
                </a:solidFill>
              </a:rPr>
              <a:t>Revisiting the Learning Objectives II</a:t>
            </a:r>
          </a:p>
        </p:txBody>
      </p:sp>
      <p:sp>
        <p:nvSpPr>
          <p:cNvPr id="3" name="Content Placeholder 2"/>
          <p:cNvSpPr>
            <a:spLocks noGrp="1"/>
          </p:cNvSpPr>
          <p:nvPr>
            <p:ph idx="1"/>
          </p:nvPr>
        </p:nvSpPr>
        <p:spPr>
          <a:xfrm>
            <a:off x="1064172" y="1615966"/>
            <a:ext cx="7620000" cy="4525963"/>
          </a:xfrm>
        </p:spPr>
        <p:txBody>
          <a:bodyPr/>
          <a:lstStyle/>
          <a:p>
            <a:pPr eaLnBrk="1" hangingPunct="1"/>
            <a:r>
              <a:rPr lang="en-US" b="1" dirty="0"/>
              <a:t>LO10-2 Know how monopoly and competitive outcomes differ.</a:t>
            </a:r>
          </a:p>
          <a:p>
            <a:pPr lvl="1" eaLnBrk="1" hangingPunct="1"/>
            <a:r>
              <a:rPr lang="en-US" dirty="0"/>
              <a:t>A monopolist will produce less output and charge a higher price than a competitive industry.</a:t>
            </a:r>
          </a:p>
          <a:p>
            <a:pPr lvl="1" eaLnBrk="1" hangingPunct="1"/>
            <a:r>
              <a:rPr lang="en-US" dirty="0"/>
              <a:t>There will be no profit squeeze for a monopoly.</a:t>
            </a:r>
          </a:p>
          <a:p>
            <a:pPr lvl="1" eaLnBrk="1" hangingPunct="1"/>
            <a:r>
              <a:rPr lang="en-US" dirty="0"/>
              <a:t>Barriers prevent entry into the monopoly industry.</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 III</a:t>
            </a:r>
          </a:p>
        </p:txBody>
      </p:sp>
      <p:sp>
        <p:nvSpPr>
          <p:cNvPr id="3" name="Content Placeholder 2"/>
          <p:cNvSpPr>
            <a:spLocks noGrp="1"/>
          </p:cNvSpPr>
          <p:nvPr>
            <p:ph idx="1"/>
          </p:nvPr>
        </p:nvSpPr>
        <p:spPr>
          <a:xfrm>
            <a:off x="1064172" y="1752600"/>
            <a:ext cx="7775028" cy="4525963"/>
          </a:xfrm>
        </p:spPr>
        <p:txBody>
          <a:bodyPr>
            <a:noAutofit/>
          </a:bodyPr>
          <a:lstStyle/>
          <a:p>
            <a:pPr eaLnBrk="1" hangingPunct="1"/>
            <a:r>
              <a:rPr lang="en-US" b="1" dirty="0"/>
              <a:t>LO10-3 Know the pros and cons of monopoly.</a:t>
            </a:r>
          </a:p>
          <a:p>
            <a:pPr lvl="1" eaLnBrk="1" hangingPunct="1"/>
            <a:r>
              <a:rPr lang="en-US" sz="2600" dirty="0"/>
              <a:t>Some allege that monopolies have better R&amp;D, greater incentive to grow and innovate, and better efficiency. Others say that competitive firms must do those things to survive, while the monopolist does not.</a:t>
            </a:r>
          </a:p>
          <a:p>
            <a:pPr lvl="1" eaLnBrk="1" hangingPunct="1"/>
            <a:r>
              <a:rPr lang="en-US" sz="2600" dirty="0"/>
              <a:t>A natural monopoly makes sense when it can achieve economies of scale and provide a good at a lower cost than competing firms.</a:t>
            </a:r>
          </a:p>
        </p:txBody>
      </p:sp>
      <p:sp>
        <p:nvSpPr>
          <p:cNvPr id="2" name="Slide Number Placeholder 1"/>
          <p:cNvSpPr>
            <a:spLocks noGrp="1"/>
          </p:cNvSpPr>
          <p:nvPr>
            <p:ph type="sldNum" sz="quarter" idx="12"/>
          </p:nvPr>
        </p:nvSpPr>
        <p:spPr/>
        <p:txBody>
          <a:bodyPr/>
          <a:lstStyle/>
          <a:p>
            <a:r>
              <a:rPr lang="en-US" dirty="0"/>
              <a:t>10-</a:t>
            </a:r>
            <a:fld id="{D6AEC7BF-3734-4446-B59D-919843EE84E1}"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52" y="136634"/>
            <a:ext cx="8077200" cy="1447800"/>
          </a:xfrm>
          <a:noFill/>
        </p:spPr>
        <p:txBody>
          <a:bodyPr/>
          <a:lstStyle/>
          <a:p>
            <a:r>
              <a:rPr lang="en-US" sz="4000" dirty="0">
                <a:solidFill>
                  <a:schemeClr val="tx1"/>
                </a:solidFill>
              </a:rPr>
              <a:t>Looking Ahead: </a:t>
            </a:r>
            <a:r>
              <a:rPr lang="en-US" sz="4000">
                <a:solidFill>
                  <a:schemeClr val="tx1"/>
                </a:solidFill>
              </a:rPr>
              <a:t>Chapter 11</a:t>
            </a:r>
            <a:endParaRPr lang="en-US" sz="4000" dirty="0">
              <a:solidFill>
                <a:schemeClr val="tx1"/>
              </a:solidFill>
            </a:endParaRPr>
          </a:p>
        </p:txBody>
      </p:sp>
      <p:sp>
        <p:nvSpPr>
          <p:cNvPr id="3" name="Content Placeholder 2"/>
          <p:cNvSpPr>
            <a:spLocks noGrp="1"/>
          </p:cNvSpPr>
          <p:nvPr>
            <p:ph idx="1"/>
          </p:nvPr>
        </p:nvSpPr>
        <p:spPr/>
        <p:txBody>
          <a:bodyPr/>
          <a:lstStyle/>
          <a:p>
            <a:pPr marL="0" indent="0" algn="ctr">
              <a:buNone/>
            </a:pPr>
            <a:r>
              <a:rPr lang="en-US" sz="3600" b="1" dirty="0"/>
              <a:t>Oligopoly</a:t>
            </a:r>
          </a:p>
          <a:p>
            <a:pPr marL="0" indent="0">
              <a:buNone/>
            </a:pPr>
            <a:endParaRPr lang="en-US" sz="2400" i="1" dirty="0"/>
          </a:p>
          <a:p>
            <a:pPr marL="0" indent="0">
              <a:buNone/>
            </a:pPr>
            <a:r>
              <a:rPr lang="en-US" sz="2400" i="1" dirty="0"/>
              <a:t>After learning about this chapter, you should know</a:t>
            </a:r>
          </a:p>
          <a:p>
            <a:pPr>
              <a:spcBef>
                <a:spcPts val="600"/>
              </a:spcBef>
              <a:spcAft>
                <a:spcPts val="600"/>
              </a:spcAft>
              <a:buFont typeface="Arial" pitchFamily="34" charset="0"/>
              <a:buChar char="•"/>
            </a:pPr>
            <a:r>
              <a:rPr lang="en-US" sz="2800" dirty="0"/>
              <a:t>The unique characteristics of oligopoly.</a:t>
            </a:r>
          </a:p>
          <a:p>
            <a:pPr>
              <a:spcBef>
                <a:spcPts val="600"/>
              </a:spcBef>
              <a:spcAft>
                <a:spcPts val="600"/>
              </a:spcAft>
              <a:buFont typeface="Arial" pitchFamily="34" charset="0"/>
              <a:buChar char="•"/>
            </a:pPr>
            <a:r>
              <a:rPr lang="en-US" sz="2800" dirty="0"/>
              <a:t>How oligopolies maximize profits.</a:t>
            </a:r>
          </a:p>
          <a:p>
            <a:pPr>
              <a:spcBef>
                <a:spcPts val="600"/>
              </a:spcBef>
              <a:spcAft>
                <a:spcPts val="600"/>
              </a:spcAft>
              <a:buFont typeface="Arial" pitchFamily="34" charset="0"/>
              <a:buChar char="•"/>
            </a:pPr>
            <a:r>
              <a:rPr lang="en-US" sz="2800" dirty="0"/>
              <a:t>How interdependence affects oligopolists’ pricing decisions.</a:t>
            </a:r>
          </a:p>
          <a:p>
            <a:pPr marL="0" indent="0">
              <a:buNone/>
            </a:pPr>
            <a:endParaRPr lang="en-US" sz="2800" dirty="0"/>
          </a:p>
        </p:txBody>
      </p:sp>
      <p:sp>
        <p:nvSpPr>
          <p:cNvPr id="4" name="Slide Number Placeholder 3"/>
          <p:cNvSpPr>
            <a:spLocks noGrp="1"/>
          </p:cNvSpPr>
          <p:nvPr>
            <p:ph type="sldNum" sz="quarter" idx="12"/>
          </p:nvPr>
        </p:nvSpPr>
        <p:spPr/>
        <p:txBody>
          <a:bodyPr/>
          <a:lstStyle/>
          <a:p>
            <a:r>
              <a:rPr lang="en-US" dirty="0"/>
              <a:t>10-</a:t>
            </a:r>
            <a:fld id="{D6AEC7BF-3734-4446-B59D-919843EE84E1}"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p:spPr>
        <p:txBody>
          <a:bodyPr/>
          <a:lstStyle/>
          <a:p>
            <a:pPr eaLnBrk="1" hangingPunct="1"/>
            <a:r>
              <a:rPr lang="en-US" sz="4000" dirty="0">
                <a:solidFill>
                  <a:schemeClr val="tx1"/>
                </a:solidFill>
              </a:rPr>
              <a:t>Monopoly II</a:t>
            </a:r>
          </a:p>
        </p:txBody>
      </p:sp>
      <p:sp>
        <p:nvSpPr>
          <p:cNvPr id="3" name="Content Placeholder 2"/>
          <p:cNvSpPr>
            <a:spLocks noGrp="1"/>
          </p:cNvSpPr>
          <p:nvPr>
            <p:ph idx="1"/>
          </p:nvPr>
        </p:nvSpPr>
        <p:spPr>
          <a:xfrm>
            <a:off x="1066800" y="1600200"/>
            <a:ext cx="7620000" cy="4525963"/>
          </a:xfrm>
        </p:spPr>
        <p:txBody>
          <a:bodyPr/>
          <a:lstStyle/>
          <a:p>
            <a:pPr eaLnBrk="1" hangingPunct="1">
              <a:buFont typeface="Arial" pitchFamily="34" charset="0"/>
              <a:buChar char="•"/>
            </a:pPr>
            <a:r>
              <a:rPr lang="en-US" dirty="0"/>
              <a:t>In this chapter we examine how a market controlled by a single producer behaves.</a:t>
            </a:r>
          </a:p>
          <a:p>
            <a:pPr eaLnBrk="1" hangingPunct="1">
              <a:buFont typeface="Arial" pitchFamily="34" charset="0"/>
              <a:buChar char="•"/>
            </a:pPr>
            <a:r>
              <a:rPr lang="en-US" dirty="0"/>
              <a:t>Specifically,</a:t>
            </a:r>
          </a:p>
          <a:p>
            <a:pPr lvl="1" eaLnBrk="1" hangingPunct="1"/>
            <a:r>
              <a:rPr lang="en-US" dirty="0"/>
              <a:t>What price will a monopolist charge?</a:t>
            </a:r>
          </a:p>
          <a:p>
            <a:pPr lvl="1" eaLnBrk="1" hangingPunct="1"/>
            <a:r>
              <a:rPr lang="en-US" dirty="0"/>
              <a:t>How much output will a monopolist produce?</a:t>
            </a:r>
          </a:p>
          <a:p>
            <a:pPr lvl="1" eaLnBrk="1" hangingPunct="1"/>
            <a:r>
              <a:rPr lang="en-US" dirty="0"/>
              <a:t>Are consumers better or worse off when only one firm controls an entire market?</a:t>
            </a:r>
          </a:p>
        </p:txBody>
      </p:sp>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8760"/>
            <a:ext cx="8077200" cy="1447800"/>
          </a:xfrm>
          <a:noFill/>
        </p:spPr>
        <p:txBody>
          <a:bodyPr/>
          <a:lstStyle/>
          <a:p>
            <a:r>
              <a:rPr lang="en-US" sz="4000" dirty="0">
                <a:solidFill>
                  <a:schemeClr val="tx1"/>
                </a:solidFill>
              </a:rPr>
              <a:t>Price and Marginal Revenue (MR)</a:t>
            </a:r>
          </a:p>
        </p:txBody>
      </p:sp>
      <p:sp>
        <p:nvSpPr>
          <p:cNvPr id="5" name="Content Placeholder 4"/>
          <p:cNvSpPr>
            <a:spLocks noGrp="1"/>
          </p:cNvSpPr>
          <p:nvPr>
            <p:ph idx="1"/>
          </p:nvPr>
        </p:nvSpPr>
        <p:spPr>
          <a:xfrm>
            <a:off x="1066800" y="1981199"/>
            <a:ext cx="3505200" cy="3657601"/>
          </a:xfrm>
        </p:spPr>
        <p:txBody>
          <a:bodyPr rtlCol="0">
            <a:noAutofit/>
          </a:bodyPr>
          <a:lstStyle/>
          <a:p>
            <a:pPr marL="182880" indent="-182880" eaLnBrk="1" fontAlgn="auto" hangingPunct="1">
              <a:spcAft>
                <a:spcPts val="0"/>
              </a:spcAft>
              <a:buFont typeface="Arial" pitchFamily="34" charset="0"/>
              <a:buChar char="•"/>
              <a:defRPr/>
            </a:pPr>
            <a:r>
              <a:rPr lang="en-US" sz="2400" dirty="0"/>
              <a:t>Points on the demand curve indicate a price for each output.</a:t>
            </a:r>
          </a:p>
          <a:p>
            <a:pPr marL="182880" indent="-182880" eaLnBrk="1" fontAlgn="auto" hangingPunct="1">
              <a:spcAft>
                <a:spcPts val="0"/>
              </a:spcAft>
              <a:buFont typeface="Arial" pitchFamily="34" charset="0"/>
              <a:buChar char="•"/>
              <a:defRPr/>
            </a:pPr>
            <a:r>
              <a:rPr lang="en-US" sz="2400" dirty="0"/>
              <a:t>However, to sell more the monopolist must lower the price, so MR will always be less than price.</a:t>
            </a:r>
          </a:p>
          <a:p>
            <a:pPr marL="182880" indent="-182880" eaLnBrk="1" fontAlgn="auto" hangingPunct="1">
              <a:spcAft>
                <a:spcPts val="0"/>
              </a:spcAft>
              <a:buFont typeface="Arial" pitchFamily="34" charset="0"/>
              <a:buChar char="•"/>
              <a:defRPr/>
            </a:pPr>
            <a:r>
              <a:rPr lang="en-US" sz="2400" dirty="0"/>
              <a:t>For the most part, the MR curve lies below the demand curve.</a:t>
            </a:r>
          </a:p>
        </p:txBody>
      </p:sp>
      <p:pic>
        <p:nvPicPr>
          <p:cNvPr id="1026" name="Picture 2"/>
          <p:cNvPicPr>
            <a:picLocks noChangeAspect="1" noChangeArrowheads="1"/>
          </p:cNvPicPr>
          <p:nvPr/>
        </p:nvPicPr>
        <p:blipFill>
          <a:blip r:embed="rId3" cstate="print"/>
          <a:srcRect/>
          <a:stretch>
            <a:fillRect/>
          </a:stretch>
        </p:blipFill>
        <p:spPr bwMode="auto">
          <a:xfrm>
            <a:off x="4572000" y="1981200"/>
            <a:ext cx="4414344" cy="384903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r>
              <a:rPr lang="en-US" dirty="0"/>
              <a:t>10-0</a:t>
            </a:r>
            <a:fld id="{D6AEC7BF-3734-4446-B59D-919843EE84E1}"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Profit Maximization</a:t>
            </a:r>
          </a:p>
        </p:txBody>
      </p:sp>
      <p:sp>
        <p:nvSpPr>
          <p:cNvPr id="7" name="Content Placeholder 6"/>
          <p:cNvSpPr>
            <a:spLocks noGrp="1"/>
          </p:cNvSpPr>
          <p:nvPr>
            <p:ph idx="1"/>
          </p:nvPr>
        </p:nvSpPr>
        <p:spPr>
          <a:xfrm>
            <a:off x="1066800" y="1445173"/>
            <a:ext cx="3505200" cy="4785043"/>
          </a:xfrm>
        </p:spPr>
        <p:txBody>
          <a:bodyPr rtlCol="0">
            <a:noAutofit/>
          </a:bodyPr>
          <a:lstStyle/>
          <a:p>
            <a:pPr marL="182880" indent="-182880" eaLnBrk="1" fontAlgn="auto" hangingPunct="1">
              <a:spcAft>
                <a:spcPts val="0"/>
              </a:spcAft>
              <a:buFont typeface="Arial" pitchFamily="34" charset="0"/>
              <a:buChar char="•"/>
              <a:defRPr/>
            </a:pPr>
            <a:r>
              <a:rPr lang="en-US" sz="2400" dirty="0"/>
              <a:t>Find where the MR curve intersects the MC curve (point </a:t>
            </a:r>
            <a:r>
              <a:rPr lang="en-US" sz="2400" b="1" i="1" dirty="0">
                <a:solidFill>
                  <a:schemeClr val="accent6">
                    <a:lumMod val="75000"/>
                  </a:schemeClr>
                </a:solidFill>
              </a:rPr>
              <a:t>d</a:t>
            </a:r>
            <a:r>
              <a:rPr lang="en-US" sz="2400" dirty="0"/>
              <a:t>).</a:t>
            </a:r>
          </a:p>
          <a:p>
            <a:pPr marL="182880" indent="-182880" eaLnBrk="1" fontAlgn="auto" hangingPunct="1">
              <a:spcAft>
                <a:spcPts val="0"/>
              </a:spcAft>
              <a:buFont typeface="Arial" pitchFamily="34" charset="0"/>
              <a:buChar char="•"/>
              <a:defRPr/>
            </a:pPr>
            <a:r>
              <a:rPr lang="en-US" sz="2400" dirty="0"/>
              <a:t>Drop down to the output axis to find the profit-maximizing quantity.</a:t>
            </a:r>
          </a:p>
          <a:p>
            <a:pPr marL="182880" indent="-182880" eaLnBrk="1" fontAlgn="auto" hangingPunct="1">
              <a:spcAft>
                <a:spcPts val="0"/>
              </a:spcAft>
              <a:buFont typeface="Arial" pitchFamily="34" charset="0"/>
              <a:buChar char="•"/>
              <a:defRPr/>
            </a:pPr>
            <a:r>
              <a:rPr lang="en-US" sz="2400" dirty="0"/>
              <a:t>Go up to the demand curve and then left to the price axis to find the profit-maximizing price.</a:t>
            </a:r>
          </a:p>
        </p:txBody>
      </p:sp>
      <p:pic>
        <p:nvPicPr>
          <p:cNvPr id="4" name="Picture 3" descr="A graph depicting the demand, marginal revenue, marginal cost, and average total cost curves of a typical monopolist. Demonstrating where to find the profit maximizing quantity of output and price.">
            <a:extLst>
              <a:ext uri="{FF2B5EF4-FFF2-40B4-BE49-F238E27FC236}">
                <a16:creationId xmlns:a16="http://schemas.microsoft.com/office/drawing/2014/main" id="{A6DE48A1-7065-4E67-B1D0-46FF3E174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023" y="1474076"/>
            <a:ext cx="4303612" cy="4469524"/>
          </a:xfrm>
          <a:prstGeom prst="rect">
            <a:avLst/>
          </a:prstGeom>
        </p:spPr>
      </p:pic>
      <p:sp>
        <p:nvSpPr>
          <p:cNvPr id="3" name="Slide Number Placeholder 2"/>
          <p:cNvSpPr>
            <a:spLocks noGrp="1"/>
          </p:cNvSpPr>
          <p:nvPr>
            <p:ph type="sldNum" sz="quarter" idx="12"/>
          </p:nvPr>
        </p:nvSpPr>
        <p:spPr/>
        <p:txBody>
          <a:bodyPr/>
          <a:lstStyle/>
          <a:p>
            <a:r>
              <a:rPr lang="en-US" dirty="0"/>
              <a:t>10-0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056290" y="136634"/>
            <a:ext cx="8077200" cy="1447800"/>
          </a:xfrm>
          <a:noFill/>
        </p:spPr>
        <p:txBody>
          <a:bodyPr/>
          <a:lstStyle/>
          <a:p>
            <a:pPr eaLnBrk="1" hangingPunct="1"/>
            <a:r>
              <a:rPr lang="en-US" sz="4000" dirty="0">
                <a:solidFill>
                  <a:schemeClr val="tx1"/>
                </a:solidFill>
              </a:rPr>
              <a:t>Market Power</a:t>
            </a:r>
          </a:p>
        </p:txBody>
      </p:sp>
      <p:sp>
        <p:nvSpPr>
          <p:cNvPr id="3" name="Content Placeholder 2"/>
          <p:cNvSpPr>
            <a:spLocks noGrp="1"/>
          </p:cNvSpPr>
          <p:nvPr>
            <p:ph idx="1"/>
          </p:nvPr>
        </p:nvSpPr>
        <p:spPr>
          <a:xfrm>
            <a:off x="1079938" y="1752600"/>
            <a:ext cx="7543800" cy="4525963"/>
          </a:xfrm>
        </p:spPr>
        <p:txBody>
          <a:bodyPr rtlCol="0">
            <a:normAutofit fontScale="92500"/>
          </a:bodyPr>
          <a:lstStyle/>
          <a:p>
            <a:pPr eaLnBrk="1" fontAlgn="auto" hangingPunct="1">
              <a:spcAft>
                <a:spcPts val="0"/>
              </a:spcAft>
              <a:buFont typeface="Arial" pitchFamily="34" charset="0"/>
              <a:buChar char="•"/>
              <a:defRPr/>
            </a:pPr>
            <a:r>
              <a:rPr lang="en-US" b="1" dirty="0">
                <a:solidFill>
                  <a:schemeClr val="accent6">
                    <a:lumMod val="75000"/>
                  </a:schemeClr>
                </a:solidFill>
              </a:rPr>
              <a:t>Market power: </a:t>
            </a:r>
            <a:r>
              <a:rPr lang="en-US" dirty="0"/>
              <a:t>the ability to alter the market price of a good or service.</a:t>
            </a:r>
          </a:p>
          <a:p>
            <a:pPr eaLnBrk="1" fontAlgn="auto" hangingPunct="1">
              <a:spcAft>
                <a:spcPts val="0"/>
              </a:spcAft>
              <a:buFont typeface="Arial" pitchFamily="34" charset="0"/>
              <a:buChar char="•"/>
              <a:defRPr/>
            </a:pPr>
            <a:r>
              <a:rPr lang="en-US" dirty="0"/>
              <a:t>A monopoly firm has total market power and confronts the downward-sloping  market demand curve for its own output.</a:t>
            </a:r>
          </a:p>
          <a:p>
            <a:pPr eaLnBrk="1" fontAlgn="auto" hangingPunct="1">
              <a:spcAft>
                <a:spcPts val="0"/>
              </a:spcAft>
              <a:buFont typeface="Arial" pitchFamily="34" charset="0"/>
              <a:buChar char="•"/>
              <a:defRPr/>
            </a:pPr>
            <a:r>
              <a:rPr lang="en-US" dirty="0"/>
              <a:t>This complicates the profit maximization procedure.</a:t>
            </a:r>
          </a:p>
          <a:p>
            <a:pPr lvl="1">
              <a:defRPr/>
            </a:pPr>
            <a:r>
              <a:rPr lang="en-US" dirty="0"/>
              <a:t>In imperfect competition (including monopoly), MR no longer equals price.</a:t>
            </a:r>
          </a:p>
          <a:p>
            <a:pPr lvl="1" eaLnBrk="1" fontAlgn="auto" hangingPunct="1">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a:xfrm>
            <a:off x="1066800" y="136634"/>
            <a:ext cx="8077200" cy="1447800"/>
          </a:xfrm>
          <a:noFill/>
        </p:spPr>
        <p:txBody>
          <a:bodyPr/>
          <a:lstStyle/>
          <a:p>
            <a:pPr eaLnBrk="1" hangingPunct="1"/>
            <a:r>
              <a:rPr lang="en-US" sz="4000" dirty="0">
                <a:solidFill>
                  <a:schemeClr val="tx1"/>
                </a:solidFill>
              </a:rPr>
              <a:t>Profit Maximization</a:t>
            </a:r>
          </a:p>
        </p:txBody>
      </p:sp>
      <p:sp>
        <p:nvSpPr>
          <p:cNvPr id="6" name="Content Placeholder 5"/>
          <p:cNvSpPr>
            <a:spLocks noGrp="1"/>
          </p:cNvSpPr>
          <p:nvPr>
            <p:ph idx="1"/>
          </p:nvPr>
        </p:nvSpPr>
        <p:spPr>
          <a:xfrm>
            <a:off x="1066800" y="1828800"/>
            <a:ext cx="7543800" cy="4525963"/>
          </a:xfrm>
        </p:spPr>
        <p:txBody>
          <a:bodyPr/>
          <a:lstStyle/>
          <a:p>
            <a:pPr eaLnBrk="1" hangingPunct="1">
              <a:buFont typeface="Arial" pitchFamily="34" charset="0"/>
              <a:buChar char="•"/>
            </a:pPr>
            <a:r>
              <a:rPr lang="en-US" dirty="0"/>
              <a:t>Only one price is compatible with the profit-maximizing output.</a:t>
            </a:r>
          </a:p>
          <a:p>
            <a:pPr lvl="1" eaLnBrk="1" hangingPunct="1"/>
            <a:r>
              <a:rPr lang="en-US" dirty="0"/>
              <a:t>The monopolist will charge that price.</a:t>
            </a:r>
          </a:p>
          <a:p>
            <a:pPr lvl="1" eaLnBrk="1" hangingPunct="1"/>
            <a:r>
              <a:rPr lang="en-US" dirty="0"/>
              <a:t>If it charges a higher price, profits fall.</a:t>
            </a:r>
          </a:p>
          <a:p>
            <a:pPr lvl="1" eaLnBrk="1" hangingPunct="1"/>
            <a:r>
              <a:rPr lang="en-US" dirty="0"/>
              <a:t>If it charges a lower price, profits also fall.</a:t>
            </a:r>
          </a:p>
          <a:p>
            <a:pPr eaLnBrk="1" hangingPunct="1">
              <a:buFont typeface="Arial" charset="0"/>
              <a:buNone/>
            </a:pPr>
            <a:endParaRPr lang="en-US" dirty="0"/>
          </a:p>
        </p:txBody>
      </p:sp>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066800" y="136634"/>
            <a:ext cx="8077200" cy="1447800"/>
          </a:xfrm>
          <a:noFill/>
        </p:spPr>
        <p:txBody>
          <a:bodyPr/>
          <a:lstStyle/>
          <a:p>
            <a:pPr eaLnBrk="1" hangingPunct="1"/>
            <a:r>
              <a:rPr lang="en-US" sz="4000" dirty="0">
                <a:solidFill>
                  <a:schemeClr val="tx1"/>
                </a:solidFill>
              </a:rPr>
              <a:t>The Production Decision</a:t>
            </a:r>
          </a:p>
        </p:txBody>
      </p:sp>
      <p:sp>
        <p:nvSpPr>
          <p:cNvPr id="3" name="Content Placeholder 2"/>
          <p:cNvSpPr>
            <a:spLocks noGrp="1"/>
          </p:cNvSpPr>
          <p:nvPr>
            <p:ph idx="1"/>
          </p:nvPr>
        </p:nvSpPr>
        <p:spPr>
          <a:xfrm>
            <a:off x="1066800" y="1752601"/>
            <a:ext cx="7543800" cy="4343400"/>
          </a:xfrm>
        </p:spPr>
        <p:txBody>
          <a:bodyPr/>
          <a:lstStyle/>
          <a:p>
            <a:pPr eaLnBrk="1" hangingPunct="1">
              <a:buFont typeface="Arial" pitchFamily="34" charset="0"/>
              <a:buChar char="•"/>
            </a:pPr>
            <a:r>
              <a:rPr lang="en-US" dirty="0"/>
              <a:t>A monopolist will select an output quantity that corresponds to the profit maximization rules:</a:t>
            </a:r>
          </a:p>
          <a:p>
            <a:pPr lvl="1" eaLnBrk="1" hangingPunct="1"/>
            <a:r>
              <a:rPr lang="en-US" dirty="0"/>
              <a:t>if MR&gt;MC, increase output and profits rise.</a:t>
            </a:r>
          </a:p>
          <a:p>
            <a:pPr lvl="1" eaLnBrk="1" hangingPunct="1"/>
            <a:r>
              <a:rPr lang="en-US" dirty="0"/>
              <a:t>if MR&lt;MC, decrease output and profits rise.</a:t>
            </a:r>
          </a:p>
          <a:p>
            <a:pPr lvl="1" eaLnBrk="1" hangingPunct="1"/>
            <a:r>
              <a:rPr lang="en-US" dirty="0"/>
              <a:t>if MR=MC, produce this profit-maximizing output.</a:t>
            </a:r>
          </a:p>
        </p:txBody>
      </p:sp>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noFill/>
        </p:spPr>
        <p:txBody>
          <a:bodyPr/>
          <a:lstStyle/>
          <a:p>
            <a:pPr eaLnBrk="1" hangingPunct="1"/>
            <a:r>
              <a:rPr lang="en-US" sz="4000" dirty="0">
                <a:solidFill>
                  <a:schemeClr val="tx1"/>
                </a:solidFill>
              </a:rPr>
              <a:t>Monopoly Profit</a:t>
            </a:r>
          </a:p>
        </p:txBody>
      </p:sp>
      <p:sp>
        <p:nvSpPr>
          <p:cNvPr id="5" name="Content Placeholder 4"/>
          <p:cNvSpPr>
            <a:spLocks noGrp="1"/>
          </p:cNvSpPr>
          <p:nvPr>
            <p:ph idx="1"/>
          </p:nvPr>
        </p:nvSpPr>
        <p:spPr>
          <a:xfrm>
            <a:off x="1066800" y="1534159"/>
            <a:ext cx="3552496" cy="4785043"/>
          </a:xfrm>
        </p:spPr>
        <p:txBody>
          <a:bodyPr rtlCol="0">
            <a:noAutofit/>
          </a:bodyPr>
          <a:lstStyle/>
          <a:p>
            <a:pPr marL="182880" indent="-182880" fontAlgn="auto">
              <a:spcBef>
                <a:spcPts val="600"/>
              </a:spcBef>
              <a:spcAft>
                <a:spcPts val="0"/>
              </a:spcAft>
              <a:defRPr/>
            </a:pPr>
            <a:r>
              <a:rPr lang="en-US" sz="2400" dirty="0"/>
              <a:t>The profit-maximizing output is </a:t>
            </a:r>
            <a:r>
              <a:rPr lang="en-US" sz="2400" b="1" dirty="0">
                <a:solidFill>
                  <a:schemeClr val="accent6">
                    <a:lumMod val="75000"/>
                  </a:schemeClr>
                </a:solidFill>
              </a:rPr>
              <a:t>q</a:t>
            </a:r>
            <a:r>
              <a:rPr lang="en-US" sz="2400" b="1" baseline="-25000" dirty="0">
                <a:solidFill>
                  <a:schemeClr val="accent6">
                    <a:lumMod val="75000"/>
                  </a:schemeClr>
                </a:solidFill>
              </a:rPr>
              <a:t>m</a:t>
            </a:r>
            <a:r>
              <a:rPr lang="en-US" sz="2400" dirty="0"/>
              <a:t>. </a:t>
            </a:r>
          </a:p>
          <a:p>
            <a:pPr marL="182880" indent="-182880" fontAlgn="auto">
              <a:spcBef>
                <a:spcPts val="600"/>
              </a:spcBef>
              <a:spcAft>
                <a:spcPts val="0"/>
              </a:spcAft>
              <a:defRPr/>
            </a:pPr>
            <a:endParaRPr lang="en-US" sz="1000" dirty="0"/>
          </a:p>
          <a:p>
            <a:pPr marL="182880" indent="-182880" fontAlgn="auto">
              <a:spcBef>
                <a:spcPts val="600"/>
              </a:spcBef>
              <a:spcAft>
                <a:spcPts val="0"/>
              </a:spcAft>
              <a:defRPr/>
            </a:pPr>
            <a:r>
              <a:rPr lang="en-US" sz="2400" dirty="0"/>
              <a:t>The rectangle indicates the size of profit.</a:t>
            </a:r>
          </a:p>
          <a:p>
            <a:pPr marL="182880" indent="-182880" fontAlgn="auto">
              <a:spcBef>
                <a:spcPts val="600"/>
              </a:spcBef>
              <a:spcAft>
                <a:spcPts val="0"/>
              </a:spcAft>
              <a:defRPr/>
            </a:pPr>
            <a:endParaRPr lang="en-US" sz="1000" dirty="0"/>
          </a:p>
          <a:p>
            <a:pPr marL="182880" indent="-182880" fontAlgn="auto">
              <a:spcBef>
                <a:spcPts val="600"/>
              </a:spcBef>
              <a:spcAft>
                <a:spcPts val="0"/>
              </a:spcAft>
              <a:defRPr/>
            </a:pPr>
            <a:r>
              <a:rPr lang="en-US" sz="2400" dirty="0"/>
              <a:t>Note that the monopolist will produce less (</a:t>
            </a:r>
            <a:r>
              <a:rPr lang="en-US" sz="2400" b="1" dirty="0">
                <a:solidFill>
                  <a:schemeClr val="accent6">
                    <a:lumMod val="75000"/>
                  </a:schemeClr>
                </a:solidFill>
              </a:rPr>
              <a:t>q</a:t>
            </a:r>
            <a:r>
              <a:rPr lang="en-US" sz="2400" b="1" baseline="-25000" dirty="0">
                <a:solidFill>
                  <a:schemeClr val="accent6">
                    <a:lumMod val="75000"/>
                  </a:schemeClr>
                </a:solidFill>
              </a:rPr>
              <a:t>m</a:t>
            </a:r>
            <a:r>
              <a:rPr lang="en-US" sz="2400" b="1" baseline="-25000" dirty="0">
                <a:solidFill>
                  <a:srgbClr val="C00000"/>
                </a:solidFill>
              </a:rPr>
              <a:t> </a:t>
            </a:r>
            <a:r>
              <a:rPr lang="en-US" sz="2400" dirty="0"/>
              <a:t>vs. </a:t>
            </a:r>
            <a:r>
              <a:rPr lang="en-US" sz="2400" b="1" dirty="0">
                <a:solidFill>
                  <a:schemeClr val="accent6">
                    <a:lumMod val="75000"/>
                  </a:schemeClr>
                </a:solidFill>
              </a:rPr>
              <a:t>q</a:t>
            </a:r>
            <a:r>
              <a:rPr lang="en-US" sz="2400" b="1" baseline="-25000" dirty="0">
                <a:solidFill>
                  <a:schemeClr val="accent6">
                    <a:lumMod val="75000"/>
                  </a:schemeClr>
                </a:solidFill>
              </a:rPr>
              <a:t>c</a:t>
            </a:r>
            <a:r>
              <a:rPr lang="en-US" sz="2400" b="1" baseline="-25000" dirty="0">
                <a:solidFill>
                  <a:srgbClr val="C00000"/>
                </a:solidFill>
              </a:rPr>
              <a:t> </a:t>
            </a:r>
            <a:r>
              <a:rPr lang="en-US" sz="2400" dirty="0"/>
              <a:t>) and charge a higher price (</a:t>
            </a:r>
            <a:r>
              <a:rPr lang="en-US" sz="2400" b="1" dirty="0">
                <a:solidFill>
                  <a:schemeClr val="accent6">
                    <a:lumMod val="75000"/>
                  </a:schemeClr>
                </a:solidFill>
              </a:rPr>
              <a:t>A</a:t>
            </a:r>
            <a:r>
              <a:rPr lang="en-US" sz="2400" dirty="0"/>
              <a:t> vs. </a:t>
            </a:r>
            <a:r>
              <a:rPr lang="en-US" sz="2400" b="1" dirty="0">
                <a:solidFill>
                  <a:schemeClr val="accent6">
                    <a:lumMod val="75000"/>
                  </a:schemeClr>
                </a:solidFill>
              </a:rPr>
              <a:t>X</a:t>
            </a:r>
            <a:r>
              <a:rPr lang="en-US" sz="2400" dirty="0"/>
              <a:t>) than a competitive market.</a:t>
            </a:r>
          </a:p>
        </p:txBody>
      </p:sp>
      <p:pic>
        <p:nvPicPr>
          <p:cNvPr id="3074" name="Picture 2"/>
          <p:cNvPicPr>
            <a:picLocks noChangeAspect="1" noChangeArrowheads="1"/>
          </p:cNvPicPr>
          <p:nvPr/>
        </p:nvPicPr>
        <p:blipFill>
          <a:blip r:embed="rId3" cstate="print"/>
          <a:srcRect/>
          <a:stretch>
            <a:fillRect/>
          </a:stretch>
        </p:blipFill>
        <p:spPr bwMode="auto">
          <a:xfrm>
            <a:off x="4572000" y="1676398"/>
            <a:ext cx="4419600" cy="450056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dirty="0"/>
              <a:t>10-0</a:t>
            </a:r>
            <a:fld id="{D6AEC7BF-3734-4446-B59D-919843EE84E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TotalTime>
  <Words>2548</Words>
  <Application>Microsoft Office PowerPoint</Application>
  <PresentationFormat>On-screen Show (4:3)</PresentationFormat>
  <Paragraphs>254</Paragraphs>
  <Slides>29</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Calibri</vt:lpstr>
      <vt:lpstr>Century Gothic</vt:lpstr>
      <vt:lpstr>Cordia New</vt:lpstr>
      <vt:lpstr>Times New Roman</vt:lpstr>
      <vt:lpstr>Custom Design</vt:lpstr>
      <vt:lpstr>Monopoly</vt:lpstr>
      <vt:lpstr>Monopoly</vt:lpstr>
      <vt:lpstr>Monopoly II</vt:lpstr>
      <vt:lpstr>Price and Marginal Revenue (MR)</vt:lpstr>
      <vt:lpstr>Profit Maximization</vt:lpstr>
      <vt:lpstr>Market Power</vt:lpstr>
      <vt:lpstr>Profit Maximization</vt:lpstr>
      <vt:lpstr>The Production Decision</vt:lpstr>
      <vt:lpstr>Monopoly Profit</vt:lpstr>
      <vt:lpstr>Characteristics of Monopoly</vt:lpstr>
      <vt:lpstr>Comparing Monopoly and a Competitive Industry</vt:lpstr>
      <vt:lpstr>Comparing Monopoly and a Competitive Industry II</vt:lpstr>
      <vt:lpstr>Where Does Market Power Come From?</vt:lpstr>
      <vt:lpstr>Where Does Market Power Come From? II</vt:lpstr>
      <vt:lpstr>Not Absolute Power</vt:lpstr>
      <vt:lpstr>Price Discrimination</vt:lpstr>
      <vt:lpstr>Pros and Cons of Market Power</vt:lpstr>
      <vt:lpstr>Pros and Cons of Market Power II</vt:lpstr>
      <vt:lpstr>Pros and Cons of Market Power III</vt:lpstr>
      <vt:lpstr>Natural Monopolies</vt:lpstr>
      <vt:lpstr>Natural Monopolies II</vt:lpstr>
      <vt:lpstr>Contestable Markets</vt:lpstr>
      <vt:lpstr>Application: The Economy Tomorrow</vt:lpstr>
      <vt:lpstr>Application: The Economy Tomorrow II</vt:lpstr>
      <vt:lpstr>Application: The Economy Tomorrow III</vt:lpstr>
      <vt:lpstr>Revisiting the Learning Objectives</vt:lpstr>
      <vt:lpstr>Revisiting the Learning Objectives II</vt:lpstr>
      <vt:lpstr>Revisiting the Learning Objectives III</vt:lpstr>
      <vt:lpstr>Looking Ahead: Chapter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Monopoly</dc:title>
  <dc:creator>mikel</dc:creator>
  <cp:lastModifiedBy>Huenecke, Adam</cp:lastModifiedBy>
  <cp:revision>51</cp:revision>
  <dcterms:created xsi:type="dcterms:W3CDTF">2011-07-01T18:46:10Z</dcterms:created>
  <dcterms:modified xsi:type="dcterms:W3CDTF">2018-05-29T18:51:14Z</dcterms:modified>
</cp:coreProperties>
</file>