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30"/>
  </p:notesMasterIdLst>
  <p:handoutMasterIdLst>
    <p:handoutMasterId r:id="rId31"/>
  </p:handoutMasterIdLst>
  <p:sldIdLst>
    <p:sldId id="284" r:id="rId2"/>
    <p:sldId id="258" r:id="rId3"/>
    <p:sldId id="259" r:id="rId4"/>
    <p:sldId id="261" r:id="rId5"/>
    <p:sldId id="285" r:id="rId6"/>
    <p:sldId id="286" r:id="rId7"/>
    <p:sldId id="262" r:id="rId8"/>
    <p:sldId id="264" r:id="rId9"/>
    <p:sldId id="265" r:id="rId10"/>
    <p:sldId id="266" r:id="rId11"/>
    <p:sldId id="267" r:id="rId12"/>
    <p:sldId id="281" r:id="rId13"/>
    <p:sldId id="268" r:id="rId14"/>
    <p:sldId id="269" r:id="rId15"/>
    <p:sldId id="270" r:id="rId16"/>
    <p:sldId id="271" r:id="rId17"/>
    <p:sldId id="272" r:id="rId18"/>
    <p:sldId id="287" r:id="rId19"/>
    <p:sldId id="273" r:id="rId20"/>
    <p:sldId id="274" r:id="rId21"/>
    <p:sldId id="275" r:id="rId22"/>
    <p:sldId id="276" r:id="rId23"/>
    <p:sldId id="277" r:id="rId24"/>
    <p:sldId id="282" r:id="rId25"/>
    <p:sldId id="278" r:id="rId26"/>
    <p:sldId id="279" r:id="rId27"/>
    <p:sldId id="280" r:id="rId28"/>
    <p:sldId id="288" r:id="rId29"/>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KER, DIANNA L." initials="PDL" lastIdx="2" clrIdx="0">
    <p:extLst>
      <p:ext uri="{19B8F6BF-5375-455C-9EA6-DF929625EA0E}">
        <p15:presenceInfo xmlns:p15="http://schemas.microsoft.com/office/powerpoint/2012/main" userId="S-1-5-21-48106794-361381082-1582045581-7464" providerId="AD"/>
      </p:ext>
    </p:extLst>
  </p:cmAuthor>
  <p:cmAuthor id="2" name="Home" initials="H" lastIdx="2" clrIdx="1">
    <p:extLst>
      <p:ext uri="{19B8F6BF-5375-455C-9EA6-DF929625EA0E}">
        <p15:presenceInfo xmlns:p15="http://schemas.microsoft.com/office/powerpoint/2012/main" userId="Hom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34" autoAdjust="0"/>
  </p:normalViewPr>
  <p:slideViewPr>
    <p:cSldViewPr>
      <p:cViewPr varScale="1">
        <p:scale>
          <a:sx n="107" d="100"/>
          <a:sy n="107" d="100"/>
        </p:scale>
        <p:origin x="108" y="11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05B014A-DBDD-4121-852A-4A73A3A8443A}" type="datetimeFigureOut">
              <a:rPr lang="en-US"/>
              <a:pPr>
                <a:defRPr/>
              </a:pPr>
              <a:t>5/29/2018</a:t>
            </a:fld>
            <a:endParaRPr lang="en-US" dirty="0"/>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3672A4C1-1BF1-4573-B2FF-7A2899CD92A0}" type="slidenum">
              <a:rPr lang="en-US"/>
              <a:pPr>
                <a:defRPr/>
              </a:pPr>
              <a:t>‹#›</a:t>
            </a:fld>
            <a:endParaRPr lang="en-US" dirty="0"/>
          </a:p>
        </p:txBody>
      </p:sp>
    </p:spTree>
    <p:extLst>
      <p:ext uri="{BB962C8B-B14F-4D97-AF65-F5344CB8AC3E}">
        <p14:creationId xmlns:p14="http://schemas.microsoft.com/office/powerpoint/2010/main" val="952672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21D53DB2-E70C-474A-9987-59BF878E332E}" type="datetimeFigureOut">
              <a:rPr lang="en-US"/>
              <a:pPr>
                <a:defRPr/>
              </a:pPr>
              <a:t>5/29/2018</a:t>
            </a:fld>
            <a:endParaRPr lang="en-US" dirty="0"/>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7D1F01D3-8C15-4F26-8810-492C2F30B583}" type="slidenum">
              <a:rPr lang="en-US"/>
              <a:pPr>
                <a:defRPr/>
              </a:pPr>
              <a:t>‹#›</a:t>
            </a:fld>
            <a:endParaRPr lang="en-US" dirty="0"/>
          </a:p>
        </p:txBody>
      </p:sp>
    </p:spTree>
    <p:extLst>
      <p:ext uri="{BB962C8B-B14F-4D97-AF65-F5344CB8AC3E}">
        <p14:creationId xmlns:p14="http://schemas.microsoft.com/office/powerpoint/2010/main" val="13433668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D1F01D3-8C15-4F26-8810-492C2F30B583}" type="slidenum">
              <a:rPr lang="en-US" smtClean="0"/>
              <a:pPr>
                <a:defRPr/>
              </a:pPr>
              <a:t>1</a:t>
            </a:fld>
            <a:endParaRPr lang="en-US" dirty="0"/>
          </a:p>
        </p:txBody>
      </p:sp>
    </p:spTree>
    <p:extLst>
      <p:ext uri="{BB962C8B-B14F-4D97-AF65-F5344CB8AC3E}">
        <p14:creationId xmlns:p14="http://schemas.microsoft.com/office/powerpoint/2010/main" val="1901697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This is the simplest method to acquire increased market share. Lower the price and buyers will buy more.</a:t>
            </a:r>
          </a:p>
          <a:p>
            <a:pPr eaLnBrk="1" hangingPunct="1">
              <a:spcBef>
                <a:spcPct val="0"/>
              </a:spcBef>
            </a:pPr>
            <a:r>
              <a:rPr lang="en-US" dirty="0"/>
              <a:t>Note the retaliation. Also, if each firm is operating at profit-maximizing quantity, lowering the price to sell more (and increase market share) will move the firm away from its profit-maximizing quantity, lowering profits.</a:t>
            </a:r>
          </a:p>
          <a:p>
            <a:pPr eaLnBrk="1" hangingPunct="1">
              <a:spcBef>
                <a:spcPct val="0"/>
              </a:spcBef>
            </a:pPr>
            <a:r>
              <a:rPr lang="en-US" dirty="0"/>
              <a:t>It seems that increasing or preserving market share is more important than profit</a:t>
            </a:r>
            <a:r>
              <a:rPr lang="en-US" baseline="0" dirty="0"/>
              <a:t> </a:t>
            </a:r>
            <a:r>
              <a:rPr lang="en-US" dirty="0"/>
              <a:t>maximization to an oligopolist. </a:t>
            </a:r>
          </a:p>
        </p:txBody>
      </p:sp>
      <p:sp>
        <p:nvSpPr>
          <p:cNvPr id="337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1DFC67D-1B29-46A2-B509-F205078FFB66}" type="slidenum">
              <a:rPr lang="en-US"/>
              <a:pPr fontAlgn="base">
                <a:spcBef>
                  <a:spcPct val="0"/>
                </a:spcBef>
                <a:spcAft>
                  <a:spcPct val="0"/>
                </a:spcAft>
                <a:defRPr/>
              </a:pPr>
              <a:t>10</a:t>
            </a:fld>
            <a:endParaRPr lang="en-US" dirty="0"/>
          </a:p>
        </p:txBody>
      </p:sp>
    </p:spTree>
    <p:extLst>
      <p:ext uri="{BB962C8B-B14F-4D97-AF65-F5344CB8AC3E}">
        <p14:creationId xmlns:p14="http://schemas.microsoft.com/office/powerpoint/2010/main" val="4285405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A unilateral price increase is highly unlikely because it leads to lost market share.</a:t>
            </a:r>
          </a:p>
          <a:p>
            <a:pPr eaLnBrk="1" hangingPunct="1">
              <a:spcBef>
                <a:spcPct val="0"/>
              </a:spcBef>
            </a:pPr>
            <a:r>
              <a:rPr lang="en-US" dirty="0"/>
              <a:t>Later we will see an alternative mechanism to increase prices.</a:t>
            </a:r>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768D706-5C75-4243-8F02-F248F907632D}" type="slidenum">
              <a:rPr lang="en-US"/>
              <a:pPr fontAlgn="base">
                <a:spcBef>
                  <a:spcPct val="0"/>
                </a:spcBef>
                <a:spcAft>
                  <a:spcPct val="0"/>
                </a:spcAft>
                <a:defRPr/>
              </a:pPr>
              <a:t>11</a:t>
            </a:fld>
            <a:endParaRPr lang="en-US" dirty="0"/>
          </a:p>
        </p:txBody>
      </p:sp>
    </p:spTree>
    <p:extLst>
      <p:ext uri="{BB962C8B-B14F-4D97-AF65-F5344CB8AC3E}">
        <p14:creationId xmlns:p14="http://schemas.microsoft.com/office/powerpoint/2010/main" val="1274480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Oligopolists are heavy advertisers. The principal goal is to instill in consumers a strong brand loyalty. If successful, then the consumer will replace a used-up product with the identical brand. This preserves market share.</a:t>
            </a:r>
          </a:p>
          <a:p>
            <a:pPr eaLnBrk="1" hangingPunct="1">
              <a:spcBef>
                <a:spcPct val="0"/>
              </a:spcBef>
            </a:pPr>
            <a:r>
              <a:rPr lang="en-US" dirty="0"/>
              <a:t>One way to convince consumers to do this is to point out (real or imagined) appealing differences between the firm’s product and those of its competitors.</a:t>
            </a:r>
          </a:p>
        </p:txBody>
      </p:sp>
      <p:sp>
        <p:nvSpPr>
          <p:cNvPr id="378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BB8D90-E28C-4892-BC15-40F259B9BAF6}" type="slidenum">
              <a:rPr lang="en-US"/>
              <a:pPr fontAlgn="base">
                <a:spcBef>
                  <a:spcPct val="0"/>
                </a:spcBef>
                <a:spcAft>
                  <a:spcPct val="0"/>
                </a:spcAft>
                <a:defRPr/>
              </a:pPr>
              <a:t>12</a:t>
            </a:fld>
            <a:endParaRPr lang="en-US" dirty="0"/>
          </a:p>
        </p:txBody>
      </p:sp>
    </p:spTree>
    <p:extLst>
      <p:ext uri="{BB962C8B-B14F-4D97-AF65-F5344CB8AC3E}">
        <p14:creationId xmlns:p14="http://schemas.microsoft.com/office/powerpoint/2010/main" val="3607459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It might be worthwhile to trace the change in P and Q as one goes up the kinked demand curve and as one goes down the kinked demand curve.</a:t>
            </a:r>
          </a:p>
        </p:txBody>
      </p:sp>
      <p:sp>
        <p:nvSpPr>
          <p:cNvPr id="399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6B8F2E6-BAED-4FF1-8190-E4033A3F9740}" type="slidenum">
              <a:rPr lang="en-US"/>
              <a:pPr fontAlgn="base">
                <a:spcBef>
                  <a:spcPct val="0"/>
                </a:spcBef>
                <a:spcAft>
                  <a:spcPct val="0"/>
                </a:spcAft>
                <a:defRPr/>
              </a:pPr>
              <a:t>13</a:t>
            </a:fld>
            <a:endParaRPr lang="en-US" dirty="0"/>
          </a:p>
        </p:txBody>
      </p:sp>
    </p:spTree>
    <p:extLst>
      <p:ext uri="{BB962C8B-B14F-4D97-AF65-F5344CB8AC3E}">
        <p14:creationId xmlns:p14="http://schemas.microsoft.com/office/powerpoint/2010/main" val="3108628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It is not so important that the demand curve is kinked as it is to comprehend that the interactive response is different if you raise the price than if you lower the price.</a:t>
            </a:r>
          </a:p>
        </p:txBody>
      </p:sp>
      <p:sp>
        <p:nvSpPr>
          <p:cNvPr id="419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34542F-91C5-4FE4-8188-68E16B28A6CA}" type="slidenum">
              <a:rPr lang="en-US"/>
              <a:pPr fontAlgn="base">
                <a:spcBef>
                  <a:spcPct val="0"/>
                </a:spcBef>
                <a:spcAft>
                  <a:spcPct val="0"/>
                </a:spcAft>
                <a:defRPr/>
              </a:pPr>
              <a:t>14</a:t>
            </a:fld>
            <a:endParaRPr lang="en-US" dirty="0"/>
          </a:p>
        </p:txBody>
      </p:sp>
    </p:spTree>
    <p:extLst>
      <p:ext uri="{BB962C8B-B14F-4D97-AF65-F5344CB8AC3E}">
        <p14:creationId xmlns:p14="http://schemas.microsoft.com/office/powerpoint/2010/main" val="11768621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Game theory is much more elaborate than this. However, the “What if?” game is indeed played. Two of the greatest players of this game (with the highest stakes) were the U.S. and the USSR during the Cold War.</a:t>
            </a:r>
          </a:p>
        </p:txBody>
      </p:sp>
      <p:sp>
        <p:nvSpPr>
          <p:cNvPr id="440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7C378EB-86EA-4938-BEA6-B7EDB7A0E5CF}" type="slidenum">
              <a:rPr lang="en-US"/>
              <a:pPr fontAlgn="base">
                <a:spcBef>
                  <a:spcPct val="0"/>
                </a:spcBef>
                <a:spcAft>
                  <a:spcPct val="0"/>
                </a:spcAft>
                <a:defRPr/>
              </a:pPr>
              <a:t>15</a:t>
            </a:fld>
            <a:endParaRPr lang="en-US" dirty="0"/>
          </a:p>
        </p:txBody>
      </p:sp>
    </p:spTree>
    <p:extLst>
      <p:ext uri="{BB962C8B-B14F-4D97-AF65-F5344CB8AC3E}">
        <p14:creationId xmlns:p14="http://schemas.microsoft.com/office/powerpoint/2010/main" val="1238926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Remember that each “player” can choose only from his two options. He cannot choose his opponent’s option (but he’d like to).</a:t>
            </a:r>
          </a:p>
          <a:p>
            <a:pPr eaLnBrk="1" hangingPunct="1">
              <a:spcBef>
                <a:spcPct val="0"/>
              </a:spcBef>
            </a:pPr>
            <a:r>
              <a:rPr lang="en-US" dirty="0"/>
              <a:t>To maximize his payout, he has to guess what his opponent will do. </a:t>
            </a:r>
          </a:p>
          <a:p>
            <a:pPr eaLnBrk="1" hangingPunct="1">
              <a:spcBef>
                <a:spcPct val="0"/>
              </a:spcBef>
            </a:pPr>
            <a:r>
              <a:rPr lang="en-US" dirty="0"/>
              <a:t>It might be worthwhile to play out the various options in class.</a:t>
            </a:r>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6743535-756C-43B9-97F1-21C7C65E1DDD}" type="slidenum">
              <a:rPr lang="en-US"/>
              <a:pPr fontAlgn="base">
                <a:spcBef>
                  <a:spcPct val="0"/>
                </a:spcBef>
                <a:spcAft>
                  <a:spcPct val="0"/>
                </a:spcAft>
                <a:defRPr/>
              </a:pPr>
              <a:t>16</a:t>
            </a:fld>
            <a:endParaRPr lang="en-US" dirty="0"/>
          </a:p>
        </p:txBody>
      </p:sp>
    </p:spTree>
    <p:extLst>
      <p:ext uri="{BB962C8B-B14F-4D97-AF65-F5344CB8AC3E}">
        <p14:creationId xmlns:p14="http://schemas.microsoft.com/office/powerpoint/2010/main" val="2399977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What if, instead of trying to outguess what the others will do, the firms agree to coordinate their actions?</a:t>
            </a:r>
          </a:p>
          <a:p>
            <a:pPr eaLnBrk="1" hangingPunct="1">
              <a:spcBef>
                <a:spcPct val="0"/>
              </a:spcBef>
            </a:pPr>
            <a:r>
              <a:rPr lang="en-US" dirty="0"/>
              <a:t>The profit maximization rule can be applied to the entire industry. Once  found, the quantity produced can be allotted in proportion to the firms’ market share. The ideal situation occurs when each firm’s assigned quota is identical to the quantity where it realizes profit maximization.</a:t>
            </a:r>
          </a:p>
        </p:txBody>
      </p:sp>
      <p:sp>
        <p:nvSpPr>
          <p:cNvPr id="481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1FF9FD9-7C1F-43AA-AD3A-3BA8BDB275A5}" type="slidenum">
              <a:rPr lang="en-US"/>
              <a:pPr fontAlgn="base">
                <a:spcBef>
                  <a:spcPct val="0"/>
                </a:spcBef>
                <a:spcAft>
                  <a:spcPct val="0"/>
                </a:spcAft>
                <a:defRPr/>
              </a:pPr>
              <a:t>17</a:t>
            </a:fld>
            <a:endParaRPr lang="en-US" dirty="0"/>
          </a:p>
        </p:txBody>
      </p:sp>
    </p:spTree>
    <p:extLst>
      <p:ext uri="{BB962C8B-B14F-4D97-AF65-F5344CB8AC3E}">
        <p14:creationId xmlns:p14="http://schemas.microsoft.com/office/powerpoint/2010/main" val="1060785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Instead of undercutting each other in price, they could collectively agree to one price for the entire industry.</a:t>
            </a:r>
          </a:p>
          <a:p>
            <a:pPr eaLnBrk="1" hangingPunct="1">
              <a:spcBef>
                <a:spcPct val="0"/>
              </a:spcBef>
            </a:pPr>
            <a:r>
              <a:rPr lang="en-US" dirty="0"/>
              <a:t>Or they might agree to let the industry “leader” set the price and have all others match it.</a:t>
            </a:r>
          </a:p>
          <a:p>
            <a:pPr eaLnBrk="1" hangingPunct="1">
              <a:spcBef>
                <a:spcPct val="0"/>
              </a:spcBef>
            </a:pPr>
            <a:r>
              <a:rPr lang="en-US" dirty="0"/>
              <a:t>Or they might simply divide up the customers in some way – say, geographically.</a:t>
            </a:r>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CB58D0D-A047-41CF-9353-810C9FF19C1A}" type="slidenum">
              <a:rPr lang="en-US"/>
              <a:pPr fontAlgn="base">
                <a:spcBef>
                  <a:spcPct val="0"/>
                </a:spcBef>
                <a:spcAft>
                  <a:spcPct val="0"/>
                </a:spcAft>
                <a:defRPr/>
              </a:pPr>
              <a:t>19</a:t>
            </a:fld>
            <a:endParaRPr lang="en-US" dirty="0"/>
          </a:p>
        </p:txBody>
      </p:sp>
    </p:spTree>
    <p:extLst>
      <p:ext uri="{BB962C8B-B14F-4D97-AF65-F5344CB8AC3E}">
        <p14:creationId xmlns:p14="http://schemas.microsoft.com/office/powerpoint/2010/main" val="4169292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A formal coordination agreement is called a cartel.</a:t>
            </a:r>
          </a:p>
          <a:p>
            <a:pPr eaLnBrk="1" hangingPunct="1">
              <a:spcBef>
                <a:spcPct val="0"/>
              </a:spcBef>
            </a:pPr>
            <a:r>
              <a:rPr lang="en-US" dirty="0"/>
              <a:t>Such coordination is illegal in the United States.</a:t>
            </a:r>
          </a:p>
          <a:p>
            <a:pPr eaLnBrk="1" hangingPunct="1">
              <a:spcBef>
                <a:spcPct val="0"/>
              </a:spcBef>
            </a:pPr>
            <a:r>
              <a:rPr lang="en-US" dirty="0"/>
              <a:t>This is the reason why the oil-producing United States is not a member of OPEC.</a:t>
            </a:r>
          </a:p>
        </p:txBody>
      </p:sp>
      <p:sp>
        <p:nvSpPr>
          <p:cNvPr id="522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578050F-6F1C-4D85-8ABE-A4EADB8F0A74}" type="slidenum">
              <a:rPr lang="en-US"/>
              <a:pPr fontAlgn="base">
                <a:spcBef>
                  <a:spcPct val="0"/>
                </a:spcBef>
                <a:spcAft>
                  <a:spcPct val="0"/>
                </a:spcAft>
                <a:defRPr/>
              </a:pPr>
              <a:t>20</a:t>
            </a:fld>
            <a:endParaRPr lang="en-US" dirty="0"/>
          </a:p>
        </p:txBody>
      </p:sp>
    </p:spTree>
    <p:extLst>
      <p:ext uri="{BB962C8B-B14F-4D97-AF65-F5344CB8AC3E}">
        <p14:creationId xmlns:p14="http://schemas.microsoft.com/office/powerpoint/2010/main" val="3292295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You might want to sketch out a time line showing how an industry (for example, PCs) evolves from intense monopolistic competition with thousands of tiny competitors at the start of the PC era to oligopoly, where now the PC industry is dominated by a few large, worldwide firms.</a:t>
            </a:r>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0631355-9F13-4F65-8C1B-AF4D6A92D18E}" type="slidenum">
              <a:rPr lang="en-US"/>
              <a:pPr fontAlgn="base">
                <a:spcBef>
                  <a:spcPct val="0"/>
                </a:spcBef>
                <a:spcAft>
                  <a:spcPct val="0"/>
                </a:spcAft>
                <a:defRPr/>
              </a:pPr>
              <a:t>2</a:t>
            </a:fld>
            <a:endParaRPr lang="en-US" dirty="0"/>
          </a:p>
        </p:txBody>
      </p:sp>
    </p:spTree>
    <p:extLst>
      <p:ext uri="{BB962C8B-B14F-4D97-AF65-F5344CB8AC3E}">
        <p14:creationId xmlns:p14="http://schemas.microsoft.com/office/powerpoint/2010/main" val="8377637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p:spPr>
      </p:sp>
      <p:sp>
        <p:nvSpPr>
          <p:cNvPr id="542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This slide outlines why sometimes the OPEC members squabble with each other and “cheat” on each other.</a:t>
            </a:r>
          </a:p>
          <a:p>
            <a:pPr eaLnBrk="1" hangingPunct="1">
              <a:spcBef>
                <a:spcPct val="0"/>
              </a:spcBef>
            </a:pPr>
            <a:r>
              <a:rPr lang="en-US" dirty="0"/>
              <a:t>When members “cheat” and produce more than their quotas, the market supply shifts right, leading to falling prices.</a:t>
            </a:r>
          </a:p>
        </p:txBody>
      </p:sp>
      <p:sp>
        <p:nvSpPr>
          <p:cNvPr id="542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E347BDB-B495-4286-814E-5C0401B3165F}" type="slidenum">
              <a:rPr lang="en-US"/>
              <a:pPr fontAlgn="base">
                <a:spcBef>
                  <a:spcPct val="0"/>
                </a:spcBef>
                <a:spcAft>
                  <a:spcPct val="0"/>
                </a:spcAft>
                <a:defRPr/>
              </a:pPr>
              <a:t>21</a:t>
            </a:fld>
            <a:endParaRPr lang="en-US" dirty="0"/>
          </a:p>
        </p:txBody>
      </p:sp>
    </p:spTree>
    <p:extLst>
      <p:ext uri="{BB962C8B-B14F-4D97-AF65-F5344CB8AC3E}">
        <p14:creationId xmlns:p14="http://schemas.microsoft.com/office/powerpoint/2010/main" val="34361523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p:spPr>
      </p:sp>
      <p:sp>
        <p:nvSpPr>
          <p:cNvPr id="563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The Polaroid Land camera is an example of a patent as a barrier to entry.</a:t>
            </a:r>
          </a:p>
          <a:p>
            <a:pPr eaLnBrk="1" hangingPunct="1">
              <a:spcBef>
                <a:spcPct val="0"/>
              </a:spcBef>
            </a:pPr>
            <a:r>
              <a:rPr lang="en-US" dirty="0"/>
              <a:t>DeBeers has worldwide distribution control on diamonds.</a:t>
            </a:r>
          </a:p>
          <a:p>
            <a:pPr eaLnBrk="1" hangingPunct="1">
              <a:spcBef>
                <a:spcPct val="0"/>
              </a:spcBef>
            </a:pPr>
            <a:r>
              <a:rPr lang="en-US" dirty="0"/>
              <a:t>A merger between competitors reduces competition.</a:t>
            </a:r>
          </a:p>
          <a:p>
            <a:pPr eaLnBrk="1" hangingPunct="1">
              <a:spcBef>
                <a:spcPct val="0"/>
              </a:spcBef>
            </a:pPr>
            <a:r>
              <a:rPr lang="en-US" dirty="0"/>
              <a:t>In New York, the city allocates only a few taxi permits, thereby limiting competition.</a:t>
            </a:r>
          </a:p>
          <a:p>
            <a:pPr eaLnBrk="1" hangingPunct="1">
              <a:spcBef>
                <a:spcPct val="0"/>
              </a:spcBef>
            </a:pPr>
            <a:r>
              <a:rPr lang="en-US" dirty="0"/>
              <a:t>Brand loyalty, if successful, makes it extremely difficult for new competitors to get shelf space or to get the customer to try the product.</a:t>
            </a:r>
          </a:p>
          <a:p>
            <a:pPr eaLnBrk="1" hangingPunct="1">
              <a:spcBef>
                <a:spcPct val="0"/>
              </a:spcBef>
            </a:pPr>
            <a:r>
              <a:rPr lang="en-US" dirty="0"/>
              <a:t>If everyone else is using Microsoft Office, it will be very difficult to get you to use a new competing office package.</a:t>
            </a:r>
          </a:p>
        </p:txBody>
      </p:sp>
      <p:sp>
        <p:nvSpPr>
          <p:cNvPr id="563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0FB5E32-2227-425F-B317-3BFFAAFF7C42}" type="slidenum">
              <a:rPr lang="en-US"/>
              <a:pPr fontAlgn="base">
                <a:spcBef>
                  <a:spcPct val="0"/>
                </a:spcBef>
                <a:spcAft>
                  <a:spcPct val="0"/>
                </a:spcAft>
                <a:defRPr/>
              </a:pPr>
              <a:t>22</a:t>
            </a:fld>
            <a:endParaRPr lang="en-US" dirty="0"/>
          </a:p>
        </p:txBody>
      </p:sp>
    </p:spTree>
    <p:extLst>
      <p:ext uri="{BB962C8B-B14F-4D97-AF65-F5344CB8AC3E}">
        <p14:creationId xmlns:p14="http://schemas.microsoft.com/office/powerpoint/2010/main" val="4237249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The Antitrust Division of the Justice Department is charged with monitoring these practices and prosecuting those who violate the rules.</a:t>
            </a:r>
          </a:p>
        </p:txBody>
      </p:sp>
      <p:sp>
        <p:nvSpPr>
          <p:cNvPr id="583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75983EE-5165-4F69-8844-E8C2BAF6CFF6}" type="slidenum">
              <a:rPr lang="en-US"/>
              <a:pPr fontAlgn="base">
                <a:spcBef>
                  <a:spcPct val="0"/>
                </a:spcBef>
                <a:spcAft>
                  <a:spcPct val="0"/>
                </a:spcAft>
                <a:defRPr/>
              </a:pPr>
              <a:t>23</a:t>
            </a:fld>
            <a:endParaRPr lang="en-US" dirty="0"/>
          </a:p>
        </p:txBody>
      </p:sp>
    </p:spTree>
    <p:extLst>
      <p:ext uri="{BB962C8B-B14F-4D97-AF65-F5344CB8AC3E}">
        <p14:creationId xmlns:p14="http://schemas.microsoft.com/office/powerpoint/2010/main" val="21651196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noFill/>
          <a:ln>
            <a:solidFill>
              <a:srgbClr val="000000"/>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At times the Justice Department has been lax in enforcement, and at other times it has been strict.</a:t>
            </a:r>
          </a:p>
        </p:txBody>
      </p:sp>
      <p:sp>
        <p:nvSpPr>
          <p:cNvPr id="604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01FD53D-D1B3-4F50-8F97-1EF97099A05E}" type="slidenum">
              <a:rPr lang="en-US"/>
              <a:pPr fontAlgn="base">
                <a:spcBef>
                  <a:spcPct val="0"/>
                </a:spcBef>
                <a:spcAft>
                  <a:spcPct val="0"/>
                </a:spcAft>
                <a:defRPr/>
              </a:pPr>
              <a:t>24</a:t>
            </a:fld>
            <a:endParaRPr lang="en-US" dirty="0"/>
          </a:p>
        </p:txBody>
      </p:sp>
    </p:spTree>
    <p:extLst>
      <p:ext uri="{BB962C8B-B14F-4D97-AF65-F5344CB8AC3E}">
        <p14:creationId xmlns:p14="http://schemas.microsoft.com/office/powerpoint/2010/main" val="2022799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Here begins the review of the chapter.</a:t>
            </a:r>
          </a:p>
        </p:txBody>
      </p:sp>
      <p:sp>
        <p:nvSpPr>
          <p:cNvPr id="624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3F78129-547D-4E39-8D5C-6C3852FEA563}" type="slidenum">
              <a:rPr lang="en-US"/>
              <a:pPr fontAlgn="base">
                <a:spcBef>
                  <a:spcPct val="0"/>
                </a:spcBef>
                <a:spcAft>
                  <a:spcPct val="0"/>
                </a:spcAft>
                <a:defRPr/>
              </a:pPr>
              <a:t>25</a:t>
            </a:fld>
            <a:endParaRPr lang="en-US" dirty="0"/>
          </a:p>
        </p:txBody>
      </p:sp>
    </p:spTree>
    <p:extLst>
      <p:ext uri="{BB962C8B-B14F-4D97-AF65-F5344CB8AC3E}">
        <p14:creationId xmlns:p14="http://schemas.microsoft.com/office/powerpoint/2010/main" val="674832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We will start off by defining market power.</a:t>
            </a:r>
          </a:p>
          <a:p>
            <a:pPr eaLnBrk="1" hangingPunct="1">
              <a:spcBef>
                <a:spcPct val="0"/>
              </a:spcBef>
            </a:pPr>
            <a:r>
              <a:rPr lang="en-US" dirty="0"/>
              <a:t>Also, you might wish to evoke the Greek origins of the term oligopoly: the prefix “oligos-” means few; the suffix “-opoly” comes from “polein,” which means seller.</a:t>
            </a: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D70990F-DE2A-463B-B694-157BAC7A943C}" type="slidenum">
              <a:rPr lang="en-US"/>
              <a:pPr fontAlgn="base">
                <a:spcBef>
                  <a:spcPct val="0"/>
                </a:spcBef>
                <a:spcAft>
                  <a:spcPct val="0"/>
                </a:spcAft>
                <a:defRPr/>
              </a:pPr>
              <a:t>3</a:t>
            </a:fld>
            <a:endParaRPr lang="en-US" dirty="0"/>
          </a:p>
        </p:txBody>
      </p:sp>
    </p:spTree>
    <p:extLst>
      <p:ext uri="{BB962C8B-B14F-4D97-AF65-F5344CB8AC3E}">
        <p14:creationId xmlns:p14="http://schemas.microsoft.com/office/powerpoint/2010/main" val="2187849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We will see that market power is total in monopoly, considerable in oligopoly, much smaller in monopolistic competition, and nonexistent in perfect competition.</a:t>
            </a:r>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61F6A2D-477B-4B5F-8540-854912BE316C}" type="slidenum">
              <a:rPr lang="en-US"/>
              <a:pPr fontAlgn="base">
                <a:spcBef>
                  <a:spcPct val="0"/>
                </a:spcBef>
                <a:spcAft>
                  <a:spcPct val="0"/>
                </a:spcAft>
                <a:defRPr/>
              </a:pPr>
              <a:t>4</a:t>
            </a:fld>
            <a:endParaRPr lang="en-US" dirty="0"/>
          </a:p>
        </p:txBody>
      </p:sp>
    </p:spTree>
    <p:extLst>
      <p:ext uri="{BB962C8B-B14F-4D97-AF65-F5344CB8AC3E}">
        <p14:creationId xmlns:p14="http://schemas.microsoft.com/office/powerpoint/2010/main" val="762877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This measurement is the basic way one determines whether or not an industry is an oligopoly.</a:t>
            </a:r>
          </a:p>
          <a:p>
            <a:pPr eaLnBrk="1" hangingPunct="1">
              <a:spcBef>
                <a:spcPct val="0"/>
              </a:spcBef>
            </a:pPr>
            <a:r>
              <a:rPr lang="en-US" dirty="0"/>
              <a:t>A few (three or four) firms dominate by producing over 60% of the industry’s output.</a:t>
            </a:r>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763FB92-DE9B-4099-B93A-37E22570A589}" type="slidenum">
              <a:rPr lang="en-US"/>
              <a:pPr fontAlgn="base">
                <a:spcBef>
                  <a:spcPct val="0"/>
                </a:spcBef>
                <a:spcAft>
                  <a:spcPct val="0"/>
                </a:spcAft>
                <a:defRPr/>
              </a:pPr>
              <a:t>5</a:t>
            </a:fld>
            <a:endParaRPr lang="en-US" dirty="0"/>
          </a:p>
        </p:txBody>
      </p:sp>
    </p:spTree>
    <p:extLst>
      <p:ext uri="{BB962C8B-B14F-4D97-AF65-F5344CB8AC3E}">
        <p14:creationId xmlns:p14="http://schemas.microsoft.com/office/powerpoint/2010/main" val="4243155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This measurement is the basic way one determines whether or not an industry is an oligopoly.</a:t>
            </a:r>
          </a:p>
          <a:p>
            <a:pPr eaLnBrk="1" hangingPunct="1">
              <a:spcBef>
                <a:spcPct val="0"/>
              </a:spcBef>
            </a:pPr>
            <a:r>
              <a:rPr lang="en-US" dirty="0"/>
              <a:t>A few (three or four) firms dominate by producing over 60% of the industry’s output.</a:t>
            </a:r>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763FB92-DE9B-4099-B93A-37E22570A589}" type="slidenum">
              <a:rPr lang="en-US"/>
              <a:pPr fontAlgn="base">
                <a:spcBef>
                  <a:spcPct val="0"/>
                </a:spcBef>
                <a:spcAft>
                  <a:spcPct val="0"/>
                </a:spcAft>
                <a:defRPr/>
              </a:pPr>
              <a:t>6</a:t>
            </a:fld>
            <a:endParaRPr lang="en-US" dirty="0"/>
          </a:p>
        </p:txBody>
      </p:sp>
    </p:spTree>
    <p:extLst>
      <p:ext uri="{BB962C8B-B14F-4D97-AF65-F5344CB8AC3E}">
        <p14:creationId xmlns:p14="http://schemas.microsoft.com/office/powerpoint/2010/main" val="933511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These are the characteristics of oligopoly.</a:t>
            </a:r>
          </a:p>
        </p:txBody>
      </p:sp>
      <p:sp>
        <p:nvSpPr>
          <p:cNvPr id="256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2FEAD6-269B-4E88-9433-A790C331AE96}" type="slidenum">
              <a:rPr lang="en-US"/>
              <a:pPr fontAlgn="base">
                <a:spcBef>
                  <a:spcPct val="0"/>
                </a:spcBef>
                <a:spcAft>
                  <a:spcPct val="0"/>
                </a:spcAft>
                <a:defRPr/>
              </a:pPr>
              <a:t>7</a:t>
            </a:fld>
            <a:endParaRPr lang="en-US" dirty="0"/>
          </a:p>
        </p:txBody>
      </p:sp>
    </p:spTree>
    <p:extLst>
      <p:ext uri="{BB962C8B-B14F-4D97-AF65-F5344CB8AC3E}">
        <p14:creationId xmlns:p14="http://schemas.microsoft.com/office/powerpoint/2010/main" val="2437979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Interdependence means that no one firm can make decisions without retaliation by the others, which might negate the original decision.</a:t>
            </a:r>
          </a:p>
          <a:p>
            <a:pPr eaLnBrk="1" hangingPunct="1">
              <a:spcBef>
                <a:spcPct val="0"/>
              </a:spcBef>
            </a:pPr>
            <a:r>
              <a:rPr lang="en-US" dirty="0"/>
              <a:t>So each firm “games” the others to figure out what to do: If we do this, what will they do? If they come back and do that, what should we do?</a:t>
            </a:r>
          </a:p>
          <a:p>
            <a:pPr eaLnBrk="1" hangingPunct="1">
              <a:spcBef>
                <a:spcPct val="0"/>
              </a:spcBef>
            </a:pPr>
            <a:r>
              <a:rPr lang="en-US" dirty="0"/>
              <a:t>The reason is the possessiveness each firm has over its market share.</a:t>
            </a:r>
          </a:p>
        </p:txBody>
      </p:sp>
      <p:sp>
        <p:nvSpPr>
          <p:cNvPr id="296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82C474-4922-4529-94FA-EC1867A74C3E}" type="slidenum">
              <a:rPr lang="en-US"/>
              <a:pPr fontAlgn="base">
                <a:spcBef>
                  <a:spcPct val="0"/>
                </a:spcBef>
                <a:spcAft>
                  <a:spcPct val="0"/>
                </a:spcAft>
                <a:defRPr/>
              </a:pPr>
              <a:t>8</a:t>
            </a:fld>
            <a:endParaRPr lang="en-US" dirty="0"/>
          </a:p>
        </p:txBody>
      </p:sp>
    </p:spTree>
    <p:extLst>
      <p:ext uri="{BB962C8B-B14F-4D97-AF65-F5344CB8AC3E}">
        <p14:creationId xmlns:p14="http://schemas.microsoft.com/office/powerpoint/2010/main" val="3560910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When a few firms dominate, one firm’s loss in market share is a rival firm’s gain. That will not do! CEOs get fired when this happens.</a:t>
            </a:r>
          </a:p>
        </p:txBody>
      </p:sp>
      <p:sp>
        <p:nvSpPr>
          <p:cNvPr id="317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EFE193A-5625-493A-AA4B-E74940736275}" type="slidenum">
              <a:rPr lang="en-US"/>
              <a:pPr fontAlgn="base">
                <a:spcBef>
                  <a:spcPct val="0"/>
                </a:spcBef>
                <a:spcAft>
                  <a:spcPct val="0"/>
                </a:spcAft>
                <a:defRPr/>
              </a:pPr>
              <a:t>9</a:t>
            </a:fld>
            <a:endParaRPr lang="en-US" dirty="0"/>
          </a:p>
        </p:txBody>
      </p:sp>
    </p:spTree>
    <p:extLst>
      <p:ext uri="{BB962C8B-B14F-4D97-AF65-F5344CB8AC3E}">
        <p14:creationId xmlns:p14="http://schemas.microsoft.com/office/powerpoint/2010/main" val="15476358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5AD917B5-721D-418A-A2CF-B31259CF3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668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7">
            <a:extLst>
              <a:ext uri="{FF2B5EF4-FFF2-40B4-BE49-F238E27FC236}">
                <a16:creationId xmlns:a16="http://schemas.microsoft.com/office/drawing/2014/main" id="{18172B21-BBDB-4D3D-931A-7BF5561AE832}"/>
              </a:ext>
            </a:extLst>
          </p:cNvPr>
          <p:cNvSpPr>
            <a:spLocks noChangeArrowheads="1"/>
          </p:cNvSpPr>
          <p:nvPr/>
        </p:nvSpPr>
        <p:spPr bwMode="auto">
          <a:xfrm flipV="1">
            <a:off x="0" y="6705600"/>
            <a:ext cx="9144000" cy="1524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en-US" altLang="en-US" dirty="0">
              <a:latin typeface="Times New Roman" pitchFamily="18" charset="0"/>
              <a:cs typeface="Arial" pitchFamily="34" charset="0"/>
            </a:endParaRPr>
          </a:p>
        </p:txBody>
      </p:sp>
      <p:sp>
        <p:nvSpPr>
          <p:cNvPr id="47106" name="Rectangle 2"/>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a:t>Click to edit Master subtitle style</a:t>
            </a:r>
          </a:p>
        </p:txBody>
      </p:sp>
      <p:sp>
        <p:nvSpPr>
          <p:cNvPr id="47111" name="Rectangle 7"/>
          <p:cNvSpPr>
            <a:spLocks noGrp="1" noChangeArrowheads="1"/>
          </p:cNvSpPr>
          <p:nvPr>
            <p:ph type="ctrTitle"/>
          </p:nvPr>
        </p:nvSpPr>
        <p:spPr>
          <a:xfrm>
            <a:off x="1066800" y="2130425"/>
            <a:ext cx="7391400" cy="1470025"/>
          </a:xfrm>
        </p:spPr>
        <p:txBody>
          <a:bodyPr/>
          <a:lstStyle>
            <a:lvl1pPr>
              <a:defRPr/>
            </a:lvl1pPr>
          </a:lstStyle>
          <a:p>
            <a:pPr lvl="0"/>
            <a:r>
              <a:rPr lang="en-US" noProof="0"/>
              <a:t>Click to edit Master title style</a:t>
            </a:r>
          </a:p>
        </p:txBody>
      </p:sp>
      <p:sp>
        <p:nvSpPr>
          <p:cNvPr id="6" name="Rectangle 3">
            <a:extLst>
              <a:ext uri="{FF2B5EF4-FFF2-40B4-BE49-F238E27FC236}">
                <a16:creationId xmlns:a16="http://schemas.microsoft.com/office/drawing/2014/main" id="{6A1A37D6-F027-4046-A328-4714F27E79D2}"/>
              </a:ext>
            </a:extLst>
          </p:cNvPr>
          <p:cNvSpPr>
            <a:spLocks noGrp="1" noChangeArrowheads="1"/>
          </p:cNvSpPr>
          <p:nvPr>
            <p:ph type="dt" sz="half" idx="10"/>
          </p:nvPr>
        </p:nvSpPr>
        <p:spPr/>
        <p:txBody>
          <a:bodyPr/>
          <a:lstStyle>
            <a:lvl1pPr>
              <a:defRPr/>
            </a:lvl1pPr>
          </a:lstStyle>
          <a:p>
            <a:endParaRPr lang="en-US" dirty="0"/>
          </a:p>
        </p:txBody>
      </p:sp>
      <p:sp>
        <p:nvSpPr>
          <p:cNvPr id="7" name="Rectangle 4">
            <a:extLst>
              <a:ext uri="{FF2B5EF4-FFF2-40B4-BE49-F238E27FC236}">
                <a16:creationId xmlns:a16="http://schemas.microsoft.com/office/drawing/2014/main" id="{F8C461DF-1EA9-4BE2-B528-4FFE9A81AD5A}"/>
              </a:ext>
            </a:extLst>
          </p:cNvPr>
          <p:cNvSpPr>
            <a:spLocks noGrp="1" noChangeArrowheads="1"/>
          </p:cNvSpPr>
          <p:nvPr>
            <p:ph type="ftr" sz="quarter" idx="11"/>
          </p:nvPr>
        </p:nvSpPr>
        <p:spPr/>
        <p:txBody>
          <a:bodyPr/>
          <a:lstStyle>
            <a:lvl1pPr>
              <a:defRPr/>
            </a:lvl1pPr>
          </a:lstStyle>
          <a:p>
            <a:endParaRPr lang="en-US" dirty="0"/>
          </a:p>
        </p:txBody>
      </p:sp>
      <p:sp>
        <p:nvSpPr>
          <p:cNvPr id="8" name="Rectangle 5">
            <a:extLst>
              <a:ext uri="{FF2B5EF4-FFF2-40B4-BE49-F238E27FC236}">
                <a16:creationId xmlns:a16="http://schemas.microsoft.com/office/drawing/2014/main" id="{0BA36D4E-2B50-4578-902A-7A8F68892639}"/>
              </a:ext>
            </a:extLst>
          </p:cNvPr>
          <p:cNvSpPr>
            <a:spLocks noGrp="1" noChangeArrowheads="1"/>
          </p:cNvSpPr>
          <p:nvPr>
            <p:ph type="sldNum" sz="quarter" idx="12"/>
          </p:nvPr>
        </p:nvSpPr>
        <p:spPr/>
        <p:txBody>
          <a:bodyPr/>
          <a:lstStyle>
            <a:lvl1pPr>
              <a:defRPr/>
            </a:lvl1pPr>
          </a:lstStyle>
          <a:p>
            <a:fld id="{82FB7818-7B6B-424C-B919-FAB2C5F8D6F3}" type="slidenum">
              <a:rPr lang="en-US" smtClean="0"/>
              <a:t>‹#›</a:t>
            </a:fld>
            <a:endParaRPr lang="en-US" dirty="0"/>
          </a:p>
        </p:txBody>
      </p:sp>
    </p:spTree>
    <p:extLst>
      <p:ext uri="{BB962C8B-B14F-4D97-AF65-F5344CB8AC3E}">
        <p14:creationId xmlns:p14="http://schemas.microsoft.com/office/powerpoint/2010/main" val="586695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0964D312-EE93-4D45-8DD3-86F0D82F16E3}"/>
              </a:ext>
            </a:extLst>
          </p:cNvPr>
          <p:cNvSpPr>
            <a:spLocks noGrp="1" noChangeArrowheads="1"/>
          </p:cNvSpPr>
          <p:nvPr>
            <p:ph type="dt" sz="half" idx="10"/>
          </p:nvPr>
        </p:nvSpPr>
        <p:spPr>
          <a:ln/>
        </p:spPr>
        <p:txBody>
          <a:bodyPr/>
          <a:lstStyle>
            <a:lvl1pPr>
              <a:defRPr/>
            </a:lvl1pPr>
          </a:lstStyle>
          <a:p>
            <a:endParaRPr lang="en-US" dirty="0"/>
          </a:p>
        </p:txBody>
      </p:sp>
      <p:sp>
        <p:nvSpPr>
          <p:cNvPr id="5" name="Rectangle 4">
            <a:extLst>
              <a:ext uri="{FF2B5EF4-FFF2-40B4-BE49-F238E27FC236}">
                <a16:creationId xmlns:a16="http://schemas.microsoft.com/office/drawing/2014/main" id="{ACFADED0-34B0-47E9-9729-F0A93CAAB6AF}"/>
              </a:ext>
            </a:extLst>
          </p:cNvPr>
          <p:cNvSpPr>
            <a:spLocks noGrp="1" noChangeArrowheads="1"/>
          </p:cNvSpPr>
          <p:nvPr>
            <p:ph type="ftr" sz="quarter" idx="11"/>
          </p:nvPr>
        </p:nvSpPr>
        <p:spPr>
          <a:ln/>
        </p:spPr>
        <p:txBody>
          <a:bodyPr/>
          <a:lstStyle>
            <a:lvl1pPr>
              <a:defRPr/>
            </a:lvl1pPr>
          </a:lstStyle>
          <a:p>
            <a:endParaRPr lang="en-US" dirty="0"/>
          </a:p>
        </p:txBody>
      </p:sp>
      <p:sp>
        <p:nvSpPr>
          <p:cNvPr id="6" name="Rectangle 5">
            <a:extLst>
              <a:ext uri="{FF2B5EF4-FFF2-40B4-BE49-F238E27FC236}">
                <a16:creationId xmlns:a16="http://schemas.microsoft.com/office/drawing/2014/main" id="{18B6C2B4-9346-46DC-AE84-B3B7CEFA3125}"/>
              </a:ext>
            </a:extLst>
          </p:cNvPr>
          <p:cNvSpPr>
            <a:spLocks noGrp="1" noChangeArrowheads="1"/>
          </p:cNvSpPr>
          <p:nvPr>
            <p:ph type="sldNum" sz="quarter" idx="12"/>
          </p:nvPr>
        </p:nvSpPr>
        <p:spPr>
          <a:ln/>
        </p:spPr>
        <p:txBody>
          <a:bodyPr/>
          <a:lstStyle>
            <a:lvl1pPr>
              <a:defRPr/>
            </a:lvl1pPr>
          </a:lstStyle>
          <a:p>
            <a:fld id="{82FB7818-7B6B-424C-B919-FAB2C5F8D6F3}" type="slidenum">
              <a:rPr lang="en-US" smtClean="0"/>
              <a:t>‹#›</a:t>
            </a:fld>
            <a:endParaRPr lang="en-US" dirty="0"/>
          </a:p>
        </p:txBody>
      </p:sp>
    </p:spTree>
    <p:extLst>
      <p:ext uri="{BB962C8B-B14F-4D97-AF65-F5344CB8AC3E}">
        <p14:creationId xmlns:p14="http://schemas.microsoft.com/office/powerpoint/2010/main" val="752579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4700" y="0"/>
            <a:ext cx="2019300" cy="6126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0"/>
            <a:ext cx="5905500" cy="61261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D934AC24-5247-4A83-9FF1-7E86A9B57BF2}"/>
              </a:ext>
            </a:extLst>
          </p:cNvPr>
          <p:cNvSpPr>
            <a:spLocks noGrp="1" noChangeArrowheads="1"/>
          </p:cNvSpPr>
          <p:nvPr>
            <p:ph type="dt" sz="half" idx="10"/>
          </p:nvPr>
        </p:nvSpPr>
        <p:spPr>
          <a:ln/>
        </p:spPr>
        <p:txBody>
          <a:bodyPr/>
          <a:lstStyle>
            <a:lvl1pPr>
              <a:defRPr/>
            </a:lvl1pPr>
          </a:lstStyle>
          <a:p>
            <a:endParaRPr lang="en-US" dirty="0"/>
          </a:p>
        </p:txBody>
      </p:sp>
      <p:sp>
        <p:nvSpPr>
          <p:cNvPr id="5" name="Rectangle 4">
            <a:extLst>
              <a:ext uri="{FF2B5EF4-FFF2-40B4-BE49-F238E27FC236}">
                <a16:creationId xmlns:a16="http://schemas.microsoft.com/office/drawing/2014/main" id="{A5391459-B0A1-4A4C-A8EB-6A88B70678E8}"/>
              </a:ext>
            </a:extLst>
          </p:cNvPr>
          <p:cNvSpPr>
            <a:spLocks noGrp="1" noChangeArrowheads="1"/>
          </p:cNvSpPr>
          <p:nvPr>
            <p:ph type="ftr" sz="quarter" idx="11"/>
          </p:nvPr>
        </p:nvSpPr>
        <p:spPr>
          <a:ln/>
        </p:spPr>
        <p:txBody>
          <a:bodyPr/>
          <a:lstStyle>
            <a:lvl1pPr>
              <a:defRPr/>
            </a:lvl1pPr>
          </a:lstStyle>
          <a:p>
            <a:endParaRPr lang="en-US" dirty="0"/>
          </a:p>
        </p:txBody>
      </p:sp>
      <p:sp>
        <p:nvSpPr>
          <p:cNvPr id="6" name="Rectangle 5">
            <a:extLst>
              <a:ext uri="{FF2B5EF4-FFF2-40B4-BE49-F238E27FC236}">
                <a16:creationId xmlns:a16="http://schemas.microsoft.com/office/drawing/2014/main" id="{2B6A64E9-6C89-4706-BC8E-C6320E80504E}"/>
              </a:ext>
            </a:extLst>
          </p:cNvPr>
          <p:cNvSpPr>
            <a:spLocks noGrp="1" noChangeArrowheads="1"/>
          </p:cNvSpPr>
          <p:nvPr>
            <p:ph type="sldNum" sz="quarter" idx="12"/>
          </p:nvPr>
        </p:nvSpPr>
        <p:spPr>
          <a:ln/>
        </p:spPr>
        <p:txBody>
          <a:bodyPr/>
          <a:lstStyle>
            <a:lvl1pPr>
              <a:defRPr/>
            </a:lvl1pPr>
          </a:lstStyle>
          <a:p>
            <a:fld id="{82FB7818-7B6B-424C-B919-FAB2C5F8D6F3}" type="slidenum">
              <a:rPr lang="en-US" smtClean="0"/>
              <a:t>‹#›</a:t>
            </a:fld>
            <a:endParaRPr lang="en-US" dirty="0"/>
          </a:p>
        </p:txBody>
      </p:sp>
    </p:spTree>
    <p:extLst>
      <p:ext uri="{BB962C8B-B14F-4D97-AF65-F5344CB8AC3E}">
        <p14:creationId xmlns:p14="http://schemas.microsoft.com/office/powerpoint/2010/main" val="1297448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grpSp>
        <p:nvGrpSpPr>
          <p:cNvPr id="13" name="Group 12"/>
          <p:cNvGrpSpPr/>
          <p:nvPr userDrawn="1"/>
        </p:nvGrpSpPr>
        <p:grpSpPr>
          <a:xfrm>
            <a:off x="0" y="2642616"/>
            <a:ext cx="9144000" cy="3986784"/>
            <a:chOff x="0" y="2176938"/>
            <a:chExt cx="12192000" cy="3827622"/>
          </a:xfrm>
        </p:grpSpPr>
        <p:sp>
          <p:nvSpPr>
            <p:cNvPr id="10" name="Rectangle 9"/>
            <p:cNvSpPr/>
            <p:nvPr userDrawn="1"/>
          </p:nvSpPr>
          <p:spPr>
            <a:xfrm>
              <a:off x="0" y="2451258"/>
              <a:ext cx="12192000" cy="3553302"/>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Rectangle 10"/>
            <p:cNvSpPr/>
            <p:nvPr userDrawn="1"/>
          </p:nvSpPr>
          <p:spPr>
            <a:xfrm>
              <a:off x="426720" y="2420778"/>
              <a:ext cx="4937760" cy="3732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Rectangle 11"/>
            <p:cNvSpPr/>
            <p:nvPr userDrawn="1"/>
          </p:nvSpPr>
          <p:spPr>
            <a:xfrm>
              <a:off x="538480" y="2176938"/>
              <a:ext cx="4714240" cy="54864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pc="100" baseline="0" dirty="0">
                  <a:latin typeface="Century Gothic" panose="020B0502020202020204" pitchFamily="34" charset="0"/>
                </a:rPr>
                <a:t>LEARNING OBJECTIVES</a:t>
              </a:r>
            </a:p>
          </p:txBody>
        </p:sp>
      </p:grpSp>
      <p:sp>
        <p:nvSpPr>
          <p:cNvPr id="2" name="Title 1"/>
          <p:cNvSpPr>
            <a:spLocks noGrp="1"/>
          </p:cNvSpPr>
          <p:nvPr>
            <p:ph type="ctrTitle" hasCustomPrompt="1"/>
          </p:nvPr>
        </p:nvSpPr>
        <p:spPr>
          <a:xfrm>
            <a:off x="320040" y="594044"/>
            <a:ext cx="5836920" cy="870822"/>
          </a:xfrm>
        </p:spPr>
        <p:txBody>
          <a:bodyPr anchor="t">
            <a:noAutofit/>
          </a:bodyPr>
          <a:lstStyle>
            <a:lvl1pPr algn="l">
              <a:defRPr sz="6000" kern="1200" spc="-151" baseline="0">
                <a:solidFill>
                  <a:schemeClr val="accent1"/>
                </a:solidFill>
                <a:latin typeface="Century Gothic" panose="020B0502020202020204" pitchFamily="34" charset="0"/>
              </a:defRPr>
            </a:lvl1pPr>
          </a:lstStyle>
          <a:p>
            <a:r>
              <a:rPr lang="en-US" dirty="0"/>
              <a:t>Title:</a:t>
            </a:r>
            <a:br>
              <a:rPr lang="en-US" dirty="0"/>
            </a:br>
            <a:endParaRPr lang="en-US" dirty="0"/>
          </a:p>
        </p:txBody>
      </p:sp>
      <p:sp>
        <p:nvSpPr>
          <p:cNvPr id="17" name="Text Placeholder 16"/>
          <p:cNvSpPr>
            <a:spLocks noGrp="1"/>
          </p:cNvSpPr>
          <p:nvPr>
            <p:ph type="body" sz="quarter" idx="10" hasCustomPrompt="1"/>
          </p:nvPr>
        </p:nvSpPr>
        <p:spPr>
          <a:xfrm>
            <a:off x="320040" y="1492648"/>
            <a:ext cx="5836920" cy="613171"/>
          </a:xfrm>
        </p:spPr>
        <p:txBody>
          <a:bodyPr>
            <a:noAutofit/>
          </a:bodyPr>
          <a:lstStyle>
            <a:lvl1pPr marL="0" indent="0">
              <a:buNone/>
              <a:defRPr sz="3600" spc="-150" baseline="0">
                <a:solidFill>
                  <a:schemeClr val="accent5"/>
                </a:solidFill>
                <a:latin typeface="Century Gothic" panose="020B0502020202020204" pitchFamily="34" charset="0"/>
              </a:defRPr>
            </a:lvl1pPr>
          </a:lstStyle>
          <a:p>
            <a:r>
              <a:rPr lang="en-US" sz="3600" kern="1200" spc="-151" baseline="0" dirty="0">
                <a:solidFill>
                  <a:schemeClr val="accent5">
                    <a:lumMod val="75000"/>
                  </a:schemeClr>
                </a:solidFill>
                <a:latin typeface="Century Gothic" panose="020B0502020202020204" pitchFamily="34" charset="0"/>
              </a:rPr>
              <a:t>Subtitle</a:t>
            </a:r>
          </a:p>
        </p:txBody>
      </p:sp>
      <p:sp>
        <p:nvSpPr>
          <p:cNvPr id="19" name="Text Placeholder 18"/>
          <p:cNvSpPr>
            <a:spLocks noGrp="1"/>
          </p:cNvSpPr>
          <p:nvPr>
            <p:ph type="body" sz="quarter" idx="11" hasCustomPrompt="1"/>
          </p:nvPr>
        </p:nvSpPr>
        <p:spPr>
          <a:xfrm>
            <a:off x="1209040" y="3804920"/>
            <a:ext cx="7711758" cy="2672080"/>
          </a:xfrm>
        </p:spPr>
        <p:txBody>
          <a:bodyPr>
            <a:noAutofit/>
          </a:bodyPr>
          <a:lstStyle>
            <a:lvl1pPr marL="0" indent="0">
              <a:buNone/>
              <a:defRPr sz="2000">
                <a:latin typeface="Arial" panose="020B0604020202020204" pitchFamily="34" charset="0"/>
                <a:cs typeface="Arial" panose="020B0604020202020204" pitchFamily="34" charset="0"/>
              </a:defRPr>
            </a:lvl1pPr>
            <a:lvl2pPr marL="457178" indent="0">
              <a:buNone/>
              <a:defRPr/>
            </a:lvl2pPr>
          </a:lstStyle>
          <a:p>
            <a:pPr marL="0" indent="0"/>
            <a:r>
              <a:rPr lang="en-US" sz="2000" dirty="0">
                <a:latin typeface="Arial" panose="020B0604020202020204" pitchFamily="34" charset="0"/>
              </a:rPr>
              <a:t>LO</a:t>
            </a:r>
          </a:p>
          <a:p>
            <a:pPr marL="0" indent="0"/>
            <a:r>
              <a:rPr lang="en-US" sz="2000" dirty="0">
                <a:latin typeface="Arial" panose="020B0604020202020204" pitchFamily="34" charset="0"/>
              </a:rPr>
              <a:t>LO</a:t>
            </a:r>
          </a:p>
          <a:p>
            <a:pPr marL="0" indent="0"/>
            <a:r>
              <a:rPr lang="en-US" sz="2000" dirty="0">
                <a:latin typeface="Arial" panose="020B0604020202020204" pitchFamily="34" charset="0"/>
              </a:rPr>
              <a:t>LO</a:t>
            </a:r>
          </a:p>
          <a:p>
            <a:pPr marL="0" indent="0"/>
            <a:r>
              <a:rPr lang="en-US" sz="2000" dirty="0">
                <a:latin typeface="Arial" panose="020B0604020202020204" pitchFamily="34" charset="0"/>
              </a:rPr>
              <a:t>LO</a:t>
            </a:r>
          </a:p>
        </p:txBody>
      </p:sp>
      <p:sp>
        <p:nvSpPr>
          <p:cNvPr id="21" name="Text Placeholder 20"/>
          <p:cNvSpPr>
            <a:spLocks noGrp="1"/>
          </p:cNvSpPr>
          <p:nvPr>
            <p:ph type="body" sz="quarter" idx="12" hasCustomPrompt="1"/>
          </p:nvPr>
        </p:nvSpPr>
        <p:spPr>
          <a:xfrm>
            <a:off x="320041" y="3804920"/>
            <a:ext cx="888999" cy="2672080"/>
          </a:xfrm>
        </p:spPr>
        <p:txBody>
          <a:bodyPr>
            <a:noAutofit/>
          </a:bodyPr>
          <a:lstStyle>
            <a:lvl1pPr marL="0" indent="0">
              <a:buNone/>
              <a:defRPr sz="2000" b="0">
                <a:solidFill>
                  <a:schemeClr val="accent4"/>
                </a:solidFill>
                <a:latin typeface="Arial Narrow" panose="020B0606020202030204" pitchFamily="34" charset="0"/>
              </a:defRPr>
            </a:lvl1pPr>
          </a:lstStyle>
          <a:p>
            <a:r>
              <a:rPr lang="en-US" sz="2000" b="1" dirty="0">
                <a:solidFill>
                  <a:schemeClr val="accent4"/>
                </a:solidFill>
                <a:latin typeface="Arial Narrow" panose="020B0606020202030204" pitchFamily="34" charset="0"/>
              </a:rPr>
              <a:t>LO1-1</a:t>
            </a:r>
          </a:p>
          <a:p>
            <a:r>
              <a:rPr lang="en-US" sz="2000" b="1" dirty="0">
                <a:solidFill>
                  <a:schemeClr val="accent4"/>
                </a:solidFill>
                <a:latin typeface="Arial Narrow" panose="020B0606020202030204" pitchFamily="34" charset="0"/>
              </a:rPr>
              <a:t>LO1-2   </a:t>
            </a:r>
          </a:p>
          <a:p>
            <a:pPr marL="0" indent="0"/>
            <a:r>
              <a:rPr lang="en-US" sz="2000" b="1" dirty="0">
                <a:solidFill>
                  <a:schemeClr val="accent4"/>
                </a:solidFill>
                <a:latin typeface="Arial Narrow" panose="020B0606020202030204" pitchFamily="34" charset="0"/>
              </a:rPr>
              <a:t>LO1-3  </a:t>
            </a:r>
          </a:p>
          <a:p>
            <a:pPr marL="0" indent="0"/>
            <a:r>
              <a:rPr lang="en-US" sz="2000" b="1" dirty="0">
                <a:solidFill>
                  <a:schemeClr val="accent4"/>
                </a:solidFill>
                <a:latin typeface="Arial Narrow" panose="020B0606020202030204" pitchFamily="34" charset="0"/>
              </a:rPr>
              <a:t>LO1-4   </a:t>
            </a:r>
          </a:p>
        </p:txBody>
      </p:sp>
      <p:sp>
        <p:nvSpPr>
          <p:cNvPr id="7" name="Text Placeholder 6"/>
          <p:cNvSpPr>
            <a:spLocks noGrp="1"/>
          </p:cNvSpPr>
          <p:nvPr>
            <p:ph type="body" sz="quarter" idx="13" hasCustomPrompt="1"/>
          </p:nvPr>
        </p:nvSpPr>
        <p:spPr>
          <a:xfrm>
            <a:off x="6461760" y="121920"/>
            <a:ext cx="2459038" cy="2458720"/>
          </a:xfrm>
        </p:spPr>
        <p:txBody>
          <a:bodyPr>
            <a:noAutofit/>
          </a:bodyPr>
          <a:lstStyle>
            <a:lvl1pPr marL="0" indent="0" algn="ctr">
              <a:lnSpc>
                <a:spcPct val="100000"/>
              </a:lnSpc>
              <a:spcBef>
                <a:spcPts val="0"/>
              </a:spcBef>
              <a:buNone/>
              <a:defRPr sz="21000" spc="-800" baseline="0">
                <a:solidFill>
                  <a:schemeClr val="accent1"/>
                </a:solidFill>
                <a:latin typeface="Cordia New" panose="020B0304020202020204" pitchFamily="34" charset="-34"/>
                <a:cs typeface="Cordia New" panose="020B0304020202020204" pitchFamily="34" charset="-34"/>
              </a:defRPr>
            </a:lvl1pPr>
          </a:lstStyle>
          <a:p>
            <a:pPr lvl="0"/>
            <a:r>
              <a:rPr lang="en-US" dirty="0"/>
              <a:t>#</a:t>
            </a:r>
          </a:p>
        </p:txBody>
      </p:sp>
      <p:sp>
        <p:nvSpPr>
          <p:cNvPr id="14" name="Subtitle 2"/>
          <p:cNvSpPr txBox="1">
            <a:spLocks/>
          </p:cNvSpPr>
          <p:nvPr userDrawn="1"/>
        </p:nvSpPr>
        <p:spPr>
          <a:xfrm>
            <a:off x="330200" y="3413760"/>
            <a:ext cx="6283960" cy="396240"/>
          </a:xfrm>
          <a:prstGeom prst="rect">
            <a:avLst/>
          </a:prstGeom>
        </p:spPr>
        <p:txBody>
          <a:bodyPr vert="horz" lIns="91440" tIns="45720" rIns="91440" bIns="45720" rtlCol="0">
            <a:noAutofit/>
          </a:bodyPr>
          <a:lstStyle>
            <a:lvl1pPr marL="914354" indent="-914354" algn="l" defTabSz="914400" rtl="0" eaLnBrk="1" latinLnBrk="0" hangingPunct="1">
              <a:lnSpc>
                <a:spcPct val="90000"/>
              </a:lnSpc>
              <a:spcBef>
                <a:spcPts val="1000"/>
              </a:spcBef>
              <a:buFont typeface="Arial" panose="020B0604020202020204" pitchFamily="34" charset="0"/>
              <a:buNone/>
              <a:defRPr lang="en-US" sz="2000" b="0" i="1" kern="1200" baseline="0" smtClean="0">
                <a:solidFill>
                  <a:schemeClr val="tx1"/>
                </a:solidFill>
                <a:effectLst/>
                <a:latin typeface="+mn-lt"/>
                <a:ea typeface="+mn-ea"/>
                <a:cs typeface="+mn-cs"/>
              </a:defRPr>
            </a:lvl1pPr>
            <a:lvl2pPr marL="457178"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54"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32"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09"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886"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Arial" panose="020B0604020202020204" pitchFamily="34" charset="0"/>
              </a:rPr>
              <a:t>After learning</a:t>
            </a:r>
            <a:r>
              <a:rPr lang="en-US" baseline="0" dirty="0">
                <a:latin typeface="Arial" panose="020B0604020202020204" pitchFamily="34" charset="0"/>
              </a:rPr>
              <a:t> about </a:t>
            </a:r>
            <a:r>
              <a:rPr lang="en-US" dirty="0">
                <a:latin typeface="Arial" panose="020B0604020202020204" pitchFamily="34" charset="0"/>
              </a:rPr>
              <a:t>this chapter, you should know</a:t>
            </a:r>
          </a:p>
        </p:txBody>
      </p:sp>
      <p:sp>
        <p:nvSpPr>
          <p:cNvPr id="18" name="Subtitle 2"/>
          <p:cNvSpPr txBox="1">
            <a:spLocks/>
          </p:cNvSpPr>
          <p:nvPr userDrawn="1"/>
        </p:nvSpPr>
        <p:spPr>
          <a:xfrm>
            <a:off x="6802120" y="309564"/>
            <a:ext cx="1864360" cy="396240"/>
          </a:xfrm>
          <a:prstGeom prst="rect">
            <a:avLst/>
          </a:prstGeom>
        </p:spPr>
        <p:txBody>
          <a:bodyPr vert="horz" lIns="91440" tIns="45720" rIns="91440" bIns="45720" rtlCol="0">
            <a:noAutofit/>
          </a:bodyPr>
          <a:lstStyle>
            <a:lvl1pPr marL="914354" indent="-914354" algn="l" defTabSz="914400" rtl="0" eaLnBrk="1" latinLnBrk="0" hangingPunct="1">
              <a:lnSpc>
                <a:spcPct val="90000"/>
              </a:lnSpc>
              <a:spcBef>
                <a:spcPts val="1000"/>
              </a:spcBef>
              <a:buFont typeface="Arial" panose="020B0604020202020204" pitchFamily="34" charset="0"/>
              <a:buNone/>
              <a:defRPr lang="en-US" sz="2000" b="0" i="1" kern="1200" baseline="0" smtClean="0">
                <a:solidFill>
                  <a:schemeClr val="tx1"/>
                </a:solidFill>
                <a:effectLst/>
                <a:latin typeface="+mn-lt"/>
                <a:ea typeface="+mn-ea"/>
                <a:cs typeface="+mn-cs"/>
              </a:defRPr>
            </a:lvl1pPr>
            <a:lvl2pPr marL="457178"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54"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32"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09"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886"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ctr"/>
            <a:r>
              <a:rPr lang="en-US" sz="2400" i="0" spc="200" baseline="0" dirty="0">
                <a:solidFill>
                  <a:schemeClr val="accent5"/>
                </a:solidFill>
                <a:latin typeface="Century Gothic" panose="020B0502020202020204" pitchFamily="34" charset="0"/>
              </a:rPr>
              <a:t>CHAPTER</a:t>
            </a:r>
          </a:p>
        </p:txBody>
      </p:sp>
    </p:spTree>
    <p:extLst>
      <p:ext uri="{BB962C8B-B14F-4D97-AF65-F5344CB8AC3E}">
        <p14:creationId xmlns:p14="http://schemas.microsoft.com/office/powerpoint/2010/main" val="3510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1CEDC087-0C43-4C20-8D1F-C1D9CC81466B}"/>
              </a:ext>
            </a:extLst>
          </p:cNvPr>
          <p:cNvSpPr>
            <a:spLocks noGrp="1" noChangeArrowheads="1"/>
          </p:cNvSpPr>
          <p:nvPr>
            <p:ph type="dt" sz="half" idx="10"/>
          </p:nvPr>
        </p:nvSpPr>
        <p:spPr>
          <a:ln/>
        </p:spPr>
        <p:txBody>
          <a:bodyPr/>
          <a:lstStyle>
            <a:lvl1pPr>
              <a:defRPr/>
            </a:lvl1pPr>
          </a:lstStyle>
          <a:p>
            <a:endParaRPr lang="en-US" dirty="0"/>
          </a:p>
        </p:txBody>
      </p:sp>
      <p:sp>
        <p:nvSpPr>
          <p:cNvPr id="5" name="Rectangle 4">
            <a:extLst>
              <a:ext uri="{FF2B5EF4-FFF2-40B4-BE49-F238E27FC236}">
                <a16:creationId xmlns:a16="http://schemas.microsoft.com/office/drawing/2014/main" id="{272724E6-6ECF-4918-AB88-5D600C9DCCF3}"/>
              </a:ext>
            </a:extLst>
          </p:cNvPr>
          <p:cNvSpPr>
            <a:spLocks noGrp="1" noChangeArrowheads="1"/>
          </p:cNvSpPr>
          <p:nvPr>
            <p:ph type="ftr" sz="quarter" idx="11"/>
          </p:nvPr>
        </p:nvSpPr>
        <p:spPr>
          <a:ln/>
        </p:spPr>
        <p:txBody>
          <a:bodyPr/>
          <a:lstStyle>
            <a:lvl1pPr>
              <a:defRPr/>
            </a:lvl1pPr>
          </a:lstStyle>
          <a:p>
            <a:endParaRPr lang="en-US" dirty="0"/>
          </a:p>
        </p:txBody>
      </p:sp>
      <p:sp>
        <p:nvSpPr>
          <p:cNvPr id="6" name="Rectangle 5">
            <a:extLst>
              <a:ext uri="{FF2B5EF4-FFF2-40B4-BE49-F238E27FC236}">
                <a16:creationId xmlns:a16="http://schemas.microsoft.com/office/drawing/2014/main" id="{DD8221AC-042A-4D91-9120-8761A5B4338F}"/>
              </a:ext>
            </a:extLst>
          </p:cNvPr>
          <p:cNvSpPr>
            <a:spLocks noGrp="1" noChangeArrowheads="1"/>
          </p:cNvSpPr>
          <p:nvPr>
            <p:ph type="sldNum" sz="quarter" idx="12"/>
          </p:nvPr>
        </p:nvSpPr>
        <p:spPr>
          <a:ln/>
        </p:spPr>
        <p:txBody>
          <a:bodyPr/>
          <a:lstStyle>
            <a:lvl1pPr>
              <a:defRPr/>
            </a:lvl1pPr>
          </a:lstStyle>
          <a:p>
            <a:r>
              <a:rPr lang="en-US" dirty="0"/>
              <a:t>11-</a:t>
            </a:r>
            <a:fld id="{D6AEC7BF-3734-4446-B59D-919843EE84E1}" type="slidenum">
              <a:rPr lang="en-US" smtClean="0"/>
              <a:pPr/>
              <a:t>‹#›</a:t>
            </a:fld>
            <a:endParaRPr lang="en-US" dirty="0"/>
          </a:p>
        </p:txBody>
      </p:sp>
      <p:sp>
        <p:nvSpPr>
          <p:cNvPr id="7" name="Rectangle 6">
            <a:extLst>
              <a:ext uri="{FF2B5EF4-FFF2-40B4-BE49-F238E27FC236}">
                <a16:creationId xmlns:a16="http://schemas.microsoft.com/office/drawing/2014/main" id="{9E684620-0C45-4239-A4BE-21A56E8C4C08}"/>
              </a:ext>
            </a:extLst>
          </p:cNvPr>
          <p:cNvSpPr/>
          <p:nvPr userDrawn="1"/>
        </p:nvSpPr>
        <p:spPr>
          <a:xfrm>
            <a:off x="0" y="6537960"/>
            <a:ext cx="9144000" cy="32004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B6B2BD2D-39CD-472F-AA1E-CEC5EE88F094}"/>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2078876-D164-4690-BAFD-FB4524EA9F3F}"/>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4B5B17BF-21B7-412B-9C37-0BA7F89B1A2C}"/>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BB8C63-5187-4172-BF0A-92B164CBD966}"/>
              </a:ext>
            </a:extLst>
          </p:cNvPr>
          <p:cNvSpPr/>
          <p:nvPr userDrawn="1"/>
        </p:nvSpPr>
        <p:spPr>
          <a:xfrm>
            <a:off x="146102" y="6495442"/>
            <a:ext cx="8878487" cy="230832"/>
          </a:xfrm>
          <a:prstGeom prst="rect">
            <a:avLst/>
          </a:prstGeom>
        </p:spPr>
        <p:txBody>
          <a:bodyPr wrap="square">
            <a:spAutoFit/>
          </a:bodyPr>
          <a:lstStyle/>
          <a:p>
            <a:pPr algn="ctr"/>
            <a:r>
              <a:rPr lang="en-US" sz="900" b="1" i="0" kern="1200" dirty="0">
                <a:solidFill>
                  <a:schemeClr val="bg2">
                    <a:lumMod val="50000"/>
                  </a:schemeClr>
                </a:solidFill>
                <a:effectLst/>
                <a:latin typeface="+mn-lt"/>
                <a:ea typeface="+mn-ea"/>
                <a:cs typeface="+mn-cs"/>
              </a:rPr>
              <a:t>Copyright ©2019 McGraw-Hill</a:t>
            </a:r>
            <a:r>
              <a:rPr lang="en-US" sz="900" b="1" i="0" kern="1200" baseline="0" dirty="0">
                <a:solidFill>
                  <a:schemeClr val="bg2">
                    <a:lumMod val="50000"/>
                  </a:schemeClr>
                </a:solidFill>
                <a:effectLst/>
                <a:latin typeface="+mn-lt"/>
                <a:ea typeface="+mn-ea"/>
                <a:cs typeface="+mn-cs"/>
              </a:rPr>
              <a:t> Education. All rights reserved. No reproduction or distribution without the prior written consent of McGraw-Hill Education</a:t>
            </a:r>
            <a:endParaRPr lang="en-US" sz="900" i="1" kern="1200" dirty="0">
              <a:solidFill>
                <a:schemeClr val="bg2">
                  <a:lumMod val="50000"/>
                </a:schemeClr>
              </a:solidFill>
              <a:effectLst/>
              <a:latin typeface="+mn-lt"/>
              <a:ea typeface="+mn-ea"/>
              <a:cs typeface="+mn-cs"/>
            </a:endParaRPr>
          </a:p>
        </p:txBody>
      </p:sp>
    </p:spTree>
    <p:extLst>
      <p:ext uri="{BB962C8B-B14F-4D97-AF65-F5344CB8AC3E}">
        <p14:creationId xmlns:p14="http://schemas.microsoft.com/office/powerpoint/2010/main" val="3461872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3">
            <a:extLst>
              <a:ext uri="{FF2B5EF4-FFF2-40B4-BE49-F238E27FC236}">
                <a16:creationId xmlns:a16="http://schemas.microsoft.com/office/drawing/2014/main" id="{F07B1389-E22D-44CF-8109-F9BDD4A3697D}"/>
              </a:ext>
            </a:extLst>
          </p:cNvPr>
          <p:cNvSpPr>
            <a:spLocks noGrp="1" noChangeArrowheads="1"/>
          </p:cNvSpPr>
          <p:nvPr>
            <p:ph type="dt" sz="half" idx="10"/>
          </p:nvPr>
        </p:nvSpPr>
        <p:spPr>
          <a:ln/>
        </p:spPr>
        <p:txBody>
          <a:bodyPr/>
          <a:lstStyle>
            <a:lvl1pPr>
              <a:defRPr/>
            </a:lvl1pPr>
          </a:lstStyle>
          <a:p>
            <a:endParaRPr lang="en-US" dirty="0"/>
          </a:p>
        </p:txBody>
      </p:sp>
      <p:sp>
        <p:nvSpPr>
          <p:cNvPr id="5" name="Rectangle 4">
            <a:extLst>
              <a:ext uri="{FF2B5EF4-FFF2-40B4-BE49-F238E27FC236}">
                <a16:creationId xmlns:a16="http://schemas.microsoft.com/office/drawing/2014/main" id="{2248D5D4-4D5B-4FB3-98E8-1B86246B79DF}"/>
              </a:ext>
            </a:extLst>
          </p:cNvPr>
          <p:cNvSpPr>
            <a:spLocks noGrp="1" noChangeArrowheads="1"/>
          </p:cNvSpPr>
          <p:nvPr>
            <p:ph type="ftr" sz="quarter" idx="11"/>
          </p:nvPr>
        </p:nvSpPr>
        <p:spPr>
          <a:ln/>
        </p:spPr>
        <p:txBody>
          <a:bodyPr/>
          <a:lstStyle>
            <a:lvl1pPr>
              <a:defRPr/>
            </a:lvl1pPr>
          </a:lstStyle>
          <a:p>
            <a:endParaRPr lang="en-US" dirty="0"/>
          </a:p>
        </p:txBody>
      </p:sp>
      <p:sp>
        <p:nvSpPr>
          <p:cNvPr id="6" name="Rectangle 5">
            <a:extLst>
              <a:ext uri="{FF2B5EF4-FFF2-40B4-BE49-F238E27FC236}">
                <a16:creationId xmlns:a16="http://schemas.microsoft.com/office/drawing/2014/main" id="{63EAA653-E498-4BAC-A376-F9BC4EE77F4B}"/>
              </a:ext>
            </a:extLst>
          </p:cNvPr>
          <p:cNvSpPr>
            <a:spLocks noGrp="1" noChangeArrowheads="1"/>
          </p:cNvSpPr>
          <p:nvPr>
            <p:ph type="sldNum" sz="quarter" idx="12"/>
          </p:nvPr>
        </p:nvSpPr>
        <p:spPr>
          <a:ln/>
        </p:spPr>
        <p:txBody>
          <a:bodyPr/>
          <a:lstStyle>
            <a:lvl1pPr>
              <a:defRPr/>
            </a:lvl1pPr>
          </a:lstStyle>
          <a:p>
            <a:fld id="{82FB7818-7B6B-424C-B919-FAB2C5F8D6F3}" type="slidenum">
              <a:rPr lang="en-US" smtClean="0"/>
              <a:t>‹#›</a:t>
            </a:fld>
            <a:endParaRPr lang="en-US" dirty="0"/>
          </a:p>
        </p:txBody>
      </p:sp>
    </p:spTree>
    <p:extLst>
      <p:ext uri="{BB962C8B-B14F-4D97-AF65-F5344CB8AC3E}">
        <p14:creationId xmlns:p14="http://schemas.microsoft.com/office/powerpoint/2010/main" val="841856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1600200"/>
            <a:ext cx="36957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1100" y="1600200"/>
            <a:ext cx="36957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26B3046A-C876-44DE-BF0E-7964D6D0760A}"/>
              </a:ext>
            </a:extLst>
          </p:cNvPr>
          <p:cNvSpPr>
            <a:spLocks noGrp="1" noChangeArrowheads="1"/>
          </p:cNvSpPr>
          <p:nvPr>
            <p:ph type="dt" sz="half" idx="10"/>
          </p:nvPr>
        </p:nvSpPr>
        <p:spPr>
          <a:ln/>
        </p:spPr>
        <p:txBody>
          <a:bodyPr/>
          <a:lstStyle>
            <a:lvl1pPr>
              <a:defRPr/>
            </a:lvl1pPr>
          </a:lstStyle>
          <a:p>
            <a:endParaRPr lang="en-US" dirty="0"/>
          </a:p>
        </p:txBody>
      </p:sp>
      <p:sp>
        <p:nvSpPr>
          <p:cNvPr id="6" name="Rectangle 4">
            <a:extLst>
              <a:ext uri="{FF2B5EF4-FFF2-40B4-BE49-F238E27FC236}">
                <a16:creationId xmlns:a16="http://schemas.microsoft.com/office/drawing/2014/main" id="{B30B6E88-AF71-4049-9A6A-30F9F9CC8DAC}"/>
              </a:ext>
            </a:extLst>
          </p:cNvPr>
          <p:cNvSpPr>
            <a:spLocks noGrp="1" noChangeArrowheads="1"/>
          </p:cNvSpPr>
          <p:nvPr>
            <p:ph type="ftr" sz="quarter" idx="11"/>
          </p:nvPr>
        </p:nvSpPr>
        <p:spPr>
          <a:ln/>
        </p:spPr>
        <p:txBody>
          <a:bodyPr/>
          <a:lstStyle>
            <a:lvl1pPr>
              <a:defRPr/>
            </a:lvl1pPr>
          </a:lstStyle>
          <a:p>
            <a:endParaRPr lang="en-US" dirty="0"/>
          </a:p>
        </p:txBody>
      </p:sp>
      <p:sp>
        <p:nvSpPr>
          <p:cNvPr id="7" name="Rectangle 5">
            <a:extLst>
              <a:ext uri="{FF2B5EF4-FFF2-40B4-BE49-F238E27FC236}">
                <a16:creationId xmlns:a16="http://schemas.microsoft.com/office/drawing/2014/main" id="{AEBEA008-50CC-4365-8EE6-C87ED0C536C3}"/>
              </a:ext>
            </a:extLst>
          </p:cNvPr>
          <p:cNvSpPr>
            <a:spLocks noGrp="1" noChangeArrowheads="1"/>
          </p:cNvSpPr>
          <p:nvPr>
            <p:ph type="sldNum" sz="quarter" idx="12"/>
          </p:nvPr>
        </p:nvSpPr>
        <p:spPr>
          <a:ln/>
        </p:spPr>
        <p:txBody>
          <a:bodyPr/>
          <a:lstStyle>
            <a:lvl1pPr>
              <a:defRPr/>
            </a:lvl1pPr>
          </a:lstStyle>
          <a:p>
            <a:fld id="{5FB774C1-621A-4B8B-BE9E-912FFEC580AA}" type="slidenum">
              <a:rPr lang="en-US" smtClean="0"/>
              <a:t>‹#›</a:t>
            </a:fld>
            <a:endParaRPr lang="en-US" dirty="0"/>
          </a:p>
        </p:txBody>
      </p:sp>
      <p:sp>
        <p:nvSpPr>
          <p:cNvPr id="8" name="Rectangle 7">
            <a:extLst>
              <a:ext uri="{FF2B5EF4-FFF2-40B4-BE49-F238E27FC236}">
                <a16:creationId xmlns:a16="http://schemas.microsoft.com/office/drawing/2014/main" id="{A727C28E-A9DB-45BC-8279-87EDB525673D}"/>
              </a:ext>
            </a:extLst>
          </p:cNvPr>
          <p:cNvSpPr/>
          <p:nvPr userDrawn="1"/>
        </p:nvSpPr>
        <p:spPr>
          <a:xfrm>
            <a:off x="0" y="6431914"/>
            <a:ext cx="9144000" cy="41148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0A7BFDC4-C7BB-4F33-9246-BDC904B9C4DF}"/>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1D1F8D1-5BED-4418-A1BA-1DE77C51008F}"/>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4126BE6-0872-4DBE-BA97-CFB5CA8714A4}"/>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69257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C65CBF8F-B0B8-4567-A168-79A085B37E1C}"/>
              </a:ext>
            </a:extLst>
          </p:cNvPr>
          <p:cNvSpPr>
            <a:spLocks noGrp="1" noChangeArrowheads="1"/>
          </p:cNvSpPr>
          <p:nvPr>
            <p:ph type="dt" sz="half" idx="10"/>
          </p:nvPr>
        </p:nvSpPr>
        <p:spPr>
          <a:ln/>
        </p:spPr>
        <p:txBody>
          <a:bodyPr/>
          <a:lstStyle>
            <a:lvl1pPr>
              <a:defRPr/>
            </a:lvl1pPr>
          </a:lstStyle>
          <a:p>
            <a:endParaRPr lang="en-US" dirty="0"/>
          </a:p>
        </p:txBody>
      </p:sp>
      <p:sp>
        <p:nvSpPr>
          <p:cNvPr id="8" name="Rectangle 4">
            <a:extLst>
              <a:ext uri="{FF2B5EF4-FFF2-40B4-BE49-F238E27FC236}">
                <a16:creationId xmlns:a16="http://schemas.microsoft.com/office/drawing/2014/main" id="{FA7D2493-273A-40AF-AFE6-C8BED9082E22}"/>
              </a:ext>
            </a:extLst>
          </p:cNvPr>
          <p:cNvSpPr>
            <a:spLocks noGrp="1" noChangeArrowheads="1"/>
          </p:cNvSpPr>
          <p:nvPr>
            <p:ph type="ftr" sz="quarter" idx="11"/>
          </p:nvPr>
        </p:nvSpPr>
        <p:spPr>
          <a:ln/>
        </p:spPr>
        <p:txBody>
          <a:bodyPr/>
          <a:lstStyle>
            <a:lvl1pPr>
              <a:defRPr/>
            </a:lvl1pPr>
          </a:lstStyle>
          <a:p>
            <a:endParaRPr lang="en-US" dirty="0"/>
          </a:p>
        </p:txBody>
      </p:sp>
      <p:sp>
        <p:nvSpPr>
          <p:cNvPr id="9" name="Rectangle 5">
            <a:extLst>
              <a:ext uri="{FF2B5EF4-FFF2-40B4-BE49-F238E27FC236}">
                <a16:creationId xmlns:a16="http://schemas.microsoft.com/office/drawing/2014/main" id="{C47B3723-7741-4E4F-8128-8894C4E7A04B}"/>
              </a:ext>
            </a:extLst>
          </p:cNvPr>
          <p:cNvSpPr>
            <a:spLocks noGrp="1" noChangeArrowheads="1"/>
          </p:cNvSpPr>
          <p:nvPr>
            <p:ph type="sldNum" sz="quarter" idx="12"/>
          </p:nvPr>
        </p:nvSpPr>
        <p:spPr>
          <a:ln/>
        </p:spPr>
        <p:txBody>
          <a:bodyPr/>
          <a:lstStyle>
            <a:lvl1pPr>
              <a:defRPr/>
            </a:lvl1pPr>
          </a:lstStyle>
          <a:p>
            <a:fld id="{5FB774C1-621A-4B8B-BE9E-912FFEC580AA}" type="slidenum">
              <a:rPr lang="en-US" smtClean="0"/>
              <a:t>‹#›</a:t>
            </a:fld>
            <a:endParaRPr lang="en-US" dirty="0"/>
          </a:p>
        </p:txBody>
      </p:sp>
      <p:sp>
        <p:nvSpPr>
          <p:cNvPr id="10" name="Rectangle 9">
            <a:extLst>
              <a:ext uri="{FF2B5EF4-FFF2-40B4-BE49-F238E27FC236}">
                <a16:creationId xmlns:a16="http://schemas.microsoft.com/office/drawing/2014/main" id="{F206CAF3-C969-4623-8C20-0EA56E9DF0C4}"/>
              </a:ext>
            </a:extLst>
          </p:cNvPr>
          <p:cNvSpPr/>
          <p:nvPr userDrawn="1"/>
        </p:nvSpPr>
        <p:spPr>
          <a:xfrm>
            <a:off x="0" y="6431914"/>
            <a:ext cx="9144000" cy="41148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99B9BD4-A950-4D11-B642-6272218A5DB1}"/>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9D0B6F7-FEC5-46C1-B6E8-F90266FFD316}"/>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C84CED0-E696-4666-B397-70E6E7D1F4DF}"/>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89919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94E8DB75-52CD-4BE8-948B-3EB944CA4BCE}"/>
              </a:ext>
            </a:extLst>
          </p:cNvPr>
          <p:cNvSpPr>
            <a:spLocks noGrp="1" noChangeArrowheads="1"/>
          </p:cNvSpPr>
          <p:nvPr>
            <p:ph type="dt" sz="half" idx="10"/>
          </p:nvPr>
        </p:nvSpPr>
        <p:spPr>
          <a:ln/>
        </p:spPr>
        <p:txBody>
          <a:bodyPr/>
          <a:lstStyle>
            <a:lvl1pPr>
              <a:defRPr/>
            </a:lvl1pPr>
          </a:lstStyle>
          <a:p>
            <a:endParaRPr lang="en-US" dirty="0"/>
          </a:p>
        </p:txBody>
      </p:sp>
      <p:sp>
        <p:nvSpPr>
          <p:cNvPr id="4" name="Rectangle 4">
            <a:extLst>
              <a:ext uri="{FF2B5EF4-FFF2-40B4-BE49-F238E27FC236}">
                <a16:creationId xmlns:a16="http://schemas.microsoft.com/office/drawing/2014/main" id="{F25DB604-D864-4BE5-AB0E-0F1C50640E6B}"/>
              </a:ext>
            </a:extLst>
          </p:cNvPr>
          <p:cNvSpPr>
            <a:spLocks noGrp="1" noChangeArrowheads="1"/>
          </p:cNvSpPr>
          <p:nvPr>
            <p:ph type="ftr" sz="quarter" idx="11"/>
          </p:nvPr>
        </p:nvSpPr>
        <p:spPr>
          <a:ln/>
        </p:spPr>
        <p:txBody>
          <a:bodyPr/>
          <a:lstStyle>
            <a:lvl1pPr>
              <a:defRPr/>
            </a:lvl1pPr>
          </a:lstStyle>
          <a:p>
            <a:endParaRPr lang="en-US" dirty="0"/>
          </a:p>
        </p:txBody>
      </p:sp>
      <p:sp>
        <p:nvSpPr>
          <p:cNvPr id="5" name="Rectangle 5">
            <a:extLst>
              <a:ext uri="{FF2B5EF4-FFF2-40B4-BE49-F238E27FC236}">
                <a16:creationId xmlns:a16="http://schemas.microsoft.com/office/drawing/2014/main" id="{F4CDD885-4051-4768-A0AB-83DF6EEA3096}"/>
              </a:ext>
            </a:extLst>
          </p:cNvPr>
          <p:cNvSpPr>
            <a:spLocks noGrp="1" noChangeArrowheads="1"/>
          </p:cNvSpPr>
          <p:nvPr>
            <p:ph type="sldNum" sz="quarter" idx="12"/>
          </p:nvPr>
        </p:nvSpPr>
        <p:spPr>
          <a:ln/>
        </p:spPr>
        <p:txBody>
          <a:bodyPr/>
          <a:lstStyle>
            <a:lvl1pPr>
              <a:defRPr/>
            </a:lvl1pPr>
          </a:lstStyle>
          <a:p>
            <a:fld id="{5FB774C1-621A-4B8B-BE9E-912FFEC580AA}" type="slidenum">
              <a:rPr lang="en-US" smtClean="0"/>
              <a:t>‹#›</a:t>
            </a:fld>
            <a:endParaRPr lang="en-US" dirty="0"/>
          </a:p>
        </p:txBody>
      </p:sp>
      <p:sp>
        <p:nvSpPr>
          <p:cNvPr id="6" name="Rectangle 5">
            <a:extLst>
              <a:ext uri="{FF2B5EF4-FFF2-40B4-BE49-F238E27FC236}">
                <a16:creationId xmlns:a16="http://schemas.microsoft.com/office/drawing/2014/main" id="{44E67A92-2457-4959-9B12-4983B7ED326C}"/>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0FE81B2-460F-4B61-8566-A1CDCA11B281}"/>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D8D5CBA-3834-4AD4-A045-2AA51B804299}"/>
              </a:ext>
            </a:extLst>
          </p:cNvPr>
          <p:cNvSpPr/>
          <p:nvPr userDrawn="1"/>
        </p:nvSpPr>
        <p:spPr>
          <a:xfrm>
            <a:off x="0" y="6431914"/>
            <a:ext cx="9144000" cy="41148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1CE63AA-BE51-437A-9D61-D117AE048792}"/>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9127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572FA708-5B37-46FC-9C08-3D582CAFEE3A}"/>
              </a:ext>
            </a:extLst>
          </p:cNvPr>
          <p:cNvSpPr>
            <a:spLocks noGrp="1" noChangeArrowheads="1"/>
          </p:cNvSpPr>
          <p:nvPr>
            <p:ph type="dt" sz="half" idx="10"/>
          </p:nvPr>
        </p:nvSpPr>
        <p:spPr>
          <a:ln/>
        </p:spPr>
        <p:txBody>
          <a:bodyPr/>
          <a:lstStyle>
            <a:lvl1pPr>
              <a:defRPr/>
            </a:lvl1pPr>
          </a:lstStyle>
          <a:p>
            <a:endParaRPr lang="en-US" dirty="0"/>
          </a:p>
        </p:txBody>
      </p:sp>
      <p:sp>
        <p:nvSpPr>
          <p:cNvPr id="3" name="Rectangle 4">
            <a:extLst>
              <a:ext uri="{FF2B5EF4-FFF2-40B4-BE49-F238E27FC236}">
                <a16:creationId xmlns:a16="http://schemas.microsoft.com/office/drawing/2014/main" id="{1558D16B-3982-4086-B2D1-4887236D7423}"/>
              </a:ext>
            </a:extLst>
          </p:cNvPr>
          <p:cNvSpPr>
            <a:spLocks noGrp="1" noChangeArrowheads="1"/>
          </p:cNvSpPr>
          <p:nvPr>
            <p:ph type="ftr" sz="quarter" idx="11"/>
          </p:nvPr>
        </p:nvSpPr>
        <p:spPr>
          <a:ln/>
        </p:spPr>
        <p:txBody>
          <a:bodyPr/>
          <a:lstStyle>
            <a:lvl1pPr>
              <a:defRPr/>
            </a:lvl1pPr>
          </a:lstStyle>
          <a:p>
            <a:endParaRPr lang="en-US" dirty="0"/>
          </a:p>
        </p:txBody>
      </p:sp>
      <p:sp>
        <p:nvSpPr>
          <p:cNvPr id="4" name="Rectangle 5">
            <a:extLst>
              <a:ext uri="{FF2B5EF4-FFF2-40B4-BE49-F238E27FC236}">
                <a16:creationId xmlns:a16="http://schemas.microsoft.com/office/drawing/2014/main" id="{8738D790-8F45-4391-8DBB-714C6CE67339}"/>
              </a:ext>
            </a:extLst>
          </p:cNvPr>
          <p:cNvSpPr>
            <a:spLocks noGrp="1" noChangeArrowheads="1"/>
          </p:cNvSpPr>
          <p:nvPr>
            <p:ph type="sldNum" sz="quarter" idx="12"/>
          </p:nvPr>
        </p:nvSpPr>
        <p:spPr>
          <a:ln/>
        </p:spPr>
        <p:txBody>
          <a:bodyPr/>
          <a:lstStyle>
            <a:lvl1pPr>
              <a:defRPr/>
            </a:lvl1pPr>
          </a:lstStyle>
          <a:p>
            <a:fld id="{5FB774C1-621A-4B8B-BE9E-912FFEC580AA}" type="slidenum">
              <a:rPr lang="en-US" smtClean="0"/>
              <a:t>‹#›</a:t>
            </a:fld>
            <a:endParaRPr lang="en-US" dirty="0"/>
          </a:p>
        </p:txBody>
      </p:sp>
      <p:sp>
        <p:nvSpPr>
          <p:cNvPr id="5" name="Rectangle 4">
            <a:extLst>
              <a:ext uri="{FF2B5EF4-FFF2-40B4-BE49-F238E27FC236}">
                <a16:creationId xmlns:a16="http://schemas.microsoft.com/office/drawing/2014/main" id="{0FD2C651-F61A-4A11-9DD1-DF6D83E47286}"/>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60E53E7-4075-4328-9092-1A9A1FE55D44}"/>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EB24272-B073-49B8-B171-D67EF9330BD7}"/>
              </a:ext>
            </a:extLst>
          </p:cNvPr>
          <p:cNvSpPr/>
          <p:nvPr userDrawn="1"/>
        </p:nvSpPr>
        <p:spPr>
          <a:xfrm>
            <a:off x="0" y="6431914"/>
            <a:ext cx="9144000" cy="41148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21B6084-CBB0-4FF5-BA0F-918DE6758904}"/>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48316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EEF25288-A578-4A48-A818-16444707D41A}"/>
              </a:ext>
            </a:extLst>
          </p:cNvPr>
          <p:cNvSpPr>
            <a:spLocks noGrp="1" noChangeArrowheads="1"/>
          </p:cNvSpPr>
          <p:nvPr>
            <p:ph type="dt" sz="half" idx="10"/>
          </p:nvPr>
        </p:nvSpPr>
        <p:spPr>
          <a:ln/>
        </p:spPr>
        <p:txBody>
          <a:bodyPr/>
          <a:lstStyle>
            <a:lvl1pPr>
              <a:defRPr/>
            </a:lvl1pPr>
          </a:lstStyle>
          <a:p>
            <a:endParaRPr lang="en-US" dirty="0"/>
          </a:p>
        </p:txBody>
      </p:sp>
      <p:sp>
        <p:nvSpPr>
          <p:cNvPr id="6" name="Rectangle 4">
            <a:extLst>
              <a:ext uri="{FF2B5EF4-FFF2-40B4-BE49-F238E27FC236}">
                <a16:creationId xmlns:a16="http://schemas.microsoft.com/office/drawing/2014/main" id="{34613623-E4B0-49E8-955C-9DDDB0D0B18E}"/>
              </a:ext>
            </a:extLst>
          </p:cNvPr>
          <p:cNvSpPr>
            <a:spLocks noGrp="1" noChangeArrowheads="1"/>
          </p:cNvSpPr>
          <p:nvPr>
            <p:ph type="ftr" sz="quarter" idx="11"/>
          </p:nvPr>
        </p:nvSpPr>
        <p:spPr>
          <a:ln/>
        </p:spPr>
        <p:txBody>
          <a:bodyPr/>
          <a:lstStyle>
            <a:lvl1pPr>
              <a:defRPr/>
            </a:lvl1pPr>
          </a:lstStyle>
          <a:p>
            <a:endParaRPr lang="en-US" dirty="0"/>
          </a:p>
        </p:txBody>
      </p:sp>
      <p:sp>
        <p:nvSpPr>
          <p:cNvPr id="7" name="Rectangle 5">
            <a:extLst>
              <a:ext uri="{FF2B5EF4-FFF2-40B4-BE49-F238E27FC236}">
                <a16:creationId xmlns:a16="http://schemas.microsoft.com/office/drawing/2014/main" id="{673D54BB-082B-4976-9F51-7CAF6C0B541C}"/>
              </a:ext>
            </a:extLst>
          </p:cNvPr>
          <p:cNvSpPr>
            <a:spLocks noGrp="1" noChangeArrowheads="1"/>
          </p:cNvSpPr>
          <p:nvPr>
            <p:ph type="sldNum" sz="quarter" idx="12"/>
          </p:nvPr>
        </p:nvSpPr>
        <p:spPr>
          <a:ln/>
        </p:spPr>
        <p:txBody>
          <a:bodyPr/>
          <a:lstStyle>
            <a:lvl1pPr>
              <a:defRPr/>
            </a:lvl1pPr>
          </a:lstStyle>
          <a:p>
            <a:fld id="{5FB774C1-621A-4B8B-BE9E-912FFEC580AA}" type="slidenum">
              <a:rPr lang="en-US" smtClean="0"/>
              <a:t>‹#›</a:t>
            </a:fld>
            <a:endParaRPr lang="en-US" dirty="0"/>
          </a:p>
        </p:txBody>
      </p:sp>
      <p:sp>
        <p:nvSpPr>
          <p:cNvPr id="8" name="Rectangle 7">
            <a:extLst>
              <a:ext uri="{FF2B5EF4-FFF2-40B4-BE49-F238E27FC236}">
                <a16:creationId xmlns:a16="http://schemas.microsoft.com/office/drawing/2014/main" id="{01CF9FF1-88A7-4A91-81CC-D1883E260B44}"/>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671E2A9-6338-40E8-9050-3E62505903FA}"/>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3F9404A-C75F-4F6C-86FC-F28CE2F80B58}"/>
              </a:ext>
            </a:extLst>
          </p:cNvPr>
          <p:cNvSpPr/>
          <p:nvPr userDrawn="1"/>
        </p:nvSpPr>
        <p:spPr>
          <a:xfrm>
            <a:off x="0" y="6431914"/>
            <a:ext cx="9144000" cy="41148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9D63363-B73A-4635-BC8C-CACA657D36E8}"/>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5059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32B10516-B4F0-435E-9D46-F3ECE6D8271D}"/>
              </a:ext>
            </a:extLst>
          </p:cNvPr>
          <p:cNvSpPr>
            <a:spLocks noGrp="1" noChangeArrowheads="1"/>
          </p:cNvSpPr>
          <p:nvPr>
            <p:ph type="dt" sz="half" idx="10"/>
          </p:nvPr>
        </p:nvSpPr>
        <p:spPr>
          <a:ln/>
        </p:spPr>
        <p:txBody>
          <a:bodyPr/>
          <a:lstStyle>
            <a:lvl1pPr>
              <a:defRPr/>
            </a:lvl1pPr>
          </a:lstStyle>
          <a:p>
            <a:endParaRPr lang="en-US" dirty="0"/>
          </a:p>
        </p:txBody>
      </p:sp>
      <p:sp>
        <p:nvSpPr>
          <p:cNvPr id="6" name="Rectangle 4">
            <a:extLst>
              <a:ext uri="{FF2B5EF4-FFF2-40B4-BE49-F238E27FC236}">
                <a16:creationId xmlns:a16="http://schemas.microsoft.com/office/drawing/2014/main" id="{4743AB32-8C5A-4C32-991A-F1829A8B10DE}"/>
              </a:ext>
            </a:extLst>
          </p:cNvPr>
          <p:cNvSpPr>
            <a:spLocks noGrp="1" noChangeArrowheads="1"/>
          </p:cNvSpPr>
          <p:nvPr>
            <p:ph type="ftr" sz="quarter" idx="11"/>
          </p:nvPr>
        </p:nvSpPr>
        <p:spPr>
          <a:ln/>
        </p:spPr>
        <p:txBody>
          <a:bodyPr/>
          <a:lstStyle>
            <a:lvl1pPr>
              <a:defRPr/>
            </a:lvl1pPr>
          </a:lstStyle>
          <a:p>
            <a:endParaRPr lang="en-US" dirty="0"/>
          </a:p>
        </p:txBody>
      </p:sp>
      <p:sp>
        <p:nvSpPr>
          <p:cNvPr id="7" name="Rectangle 5">
            <a:extLst>
              <a:ext uri="{FF2B5EF4-FFF2-40B4-BE49-F238E27FC236}">
                <a16:creationId xmlns:a16="http://schemas.microsoft.com/office/drawing/2014/main" id="{8AAD3E4A-9554-426B-B629-088189171B4C}"/>
              </a:ext>
            </a:extLst>
          </p:cNvPr>
          <p:cNvSpPr>
            <a:spLocks noGrp="1" noChangeArrowheads="1"/>
          </p:cNvSpPr>
          <p:nvPr>
            <p:ph type="sldNum" sz="quarter" idx="12"/>
          </p:nvPr>
        </p:nvSpPr>
        <p:spPr>
          <a:ln/>
        </p:spPr>
        <p:txBody>
          <a:bodyPr/>
          <a:lstStyle>
            <a:lvl1pPr>
              <a:defRPr/>
            </a:lvl1pPr>
          </a:lstStyle>
          <a:p>
            <a:fld id="{5FB774C1-621A-4B8B-BE9E-912FFEC580AA}" type="slidenum">
              <a:rPr lang="en-US" smtClean="0"/>
              <a:t>‹#›</a:t>
            </a:fld>
            <a:endParaRPr lang="en-US" dirty="0"/>
          </a:p>
        </p:txBody>
      </p:sp>
      <p:sp>
        <p:nvSpPr>
          <p:cNvPr id="8" name="Rectangle 7">
            <a:extLst>
              <a:ext uri="{FF2B5EF4-FFF2-40B4-BE49-F238E27FC236}">
                <a16:creationId xmlns:a16="http://schemas.microsoft.com/office/drawing/2014/main" id="{EDE17D73-8A34-4A5C-9C16-4A6DE70FAD5C}"/>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19B1820-32D8-4908-AD2D-604B20E71E66}"/>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38B431-A181-4AC6-B747-F48915190E99}"/>
              </a:ext>
            </a:extLst>
          </p:cNvPr>
          <p:cNvSpPr/>
          <p:nvPr userDrawn="1"/>
        </p:nvSpPr>
        <p:spPr>
          <a:xfrm>
            <a:off x="0" y="6431914"/>
            <a:ext cx="9144000" cy="41148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382D0A0-AD53-40CF-A5EF-518308F8B821}"/>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09027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17AC886-020D-460B-B32B-89FBB4FB12A7}"/>
              </a:ext>
            </a:extLst>
          </p:cNvPr>
          <p:cNvSpPr>
            <a:spLocks noGrp="1" noChangeArrowheads="1"/>
          </p:cNvSpPr>
          <p:nvPr>
            <p:ph type="body" idx="1"/>
          </p:nvPr>
        </p:nvSpPr>
        <p:spPr bwMode="auto">
          <a:xfrm>
            <a:off x="1143000" y="1600200"/>
            <a:ext cx="7543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6083" name="Rectangle 3">
            <a:extLst>
              <a:ext uri="{FF2B5EF4-FFF2-40B4-BE49-F238E27FC236}">
                <a16:creationId xmlns:a16="http://schemas.microsoft.com/office/drawing/2014/main" id="{F7A1F026-6524-43CE-ABBE-A422BF111EAA}"/>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Times New Roman" pitchFamily="18" charset="0"/>
                <a:cs typeface="Arial" pitchFamily="34" charset="0"/>
              </a:defRPr>
            </a:lvl1pPr>
          </a:lstStyle>
          <a:p>
            <a:endParaRPr lang="en-US" dirty="0"/>
          </a:p>
        </p:txBody>
      </p:sp>
      <p:sp>
        <p:nvSpPr>
          <p:cNvPr id="46084" name="Rectangle 4">
            <a:extLst>
              <a:ext uri="{FF2B5EF4-FFF2-40B4-BE49-F238E27FC236}">
                <a16:creationId xmlns:a16="http://schemas.microsoft.com/office/drawing/2014/main" id="{BF3280FA-559B-4DBB-9D55-CE70FD3F8386}"/>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Times New Roman" pitchFamily="18" charset="0"/>
                <a:cs typeface="Arial" pitchFamily="34" charset="0"/>
              </a:defRPr>
            </a:lvl1pPr>
          </a:lstStyle>
          <a:p>
            <a:endParaRPr lang="en-US" dirty="0"/>
          </a:p>
        </p:txBody>
      </p:sp>
      <p:sp>
        <p:nvSpPr>
          <p:cNvPr id="46085" name="Rectangle 5">
            <a:extLst>
              <a:ext uri="{FF2B5EF4-FFF2-40B4-BE49-F238E27FC236}">
                <a16:creationId xmlns:a16="http://schemas.microsoft.com/office/drawing/2014/main" id="{31271E74-FDF9-4ED0-A23E-B350D25A87B1}"/>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Times New Roman" panose="02020603050405020304" pitchFamily="18" charset="0"/>
                <a:cs typeface="Arial" panose="020B0604020202020204" pitchFamily="34" charset="0"/>
              </a:defRPr>
            </a:lvl1pPr>
          </a:lstStyle>
          <a:p>
            <a:r>
              <a:rPr lang="en-US" dirty="0"/>
              <a:t>11-</a:t>
            </a:r>
            <a:fld id="{82FB7818-7B6B-424C-B919-FAB2C5F8D6F3}" type="slidenum">
              <a:rPr lang="en-US" smtClean="0"/>
              <a:pPr/>
              <a:t>‹#›</a:t>
            </a:fld>
            <a:endParaRPr lang="en-US" dirty="0"/>
          </a:p>
        </p:txBody>
      </p:sp>
      <p:pic>
        <p:nvPicPr>
          <p:cNvPr id="1030" name="Picture 6">
            <a:extLst>
              <a:ext uri="{FF2B5EF4-FFF2-40B4-BE49-F238E27FC236}">
                <a16:creationId xmlns:a16="http://schemas.microsoft.com/office/drawing/2014/main" id="{42F205D7-624F-4B6D-8936-FCBB1F3686E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0668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1" name="Rectangle 7">
            <a:extLst>
              <a:ext uri="{FF2B5EF4-FFF2-40B4-BE49-F238E27FC236}">
                <a16:creationId xmlns:a16="http://schemas.microsoft.com/office/drawing/2014/main" id="{F3F93F16-CADE-4FB9-A3BE-006F7FC37070}"/>
              </a:ext>
            </a:extLst>
          </p:cNvPr>
          <p:cNvSpPr>
            <a:spLocks noGrp="1" noChangeArrowheads="1"/>
          </p:cNvSpPr>
          <p:nvPr>
            <p:ph type="title"/>
          </p:nvPr>
        </p:nvSpPr>
        <p:spPr bwMode="auto">
          <a:xfrm>
            <a:off x="1066800" y="0"/>
            <a:ext cx="8077200" cy="1447800"/>
          </a:xfrm>
          <a:prstGeom prst="rect">
            <a:avLst/>
          </a:prstGeom>
          <a:solidFill>
            <a:srgbClr val="336699">
              <a:alpha val="5098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2" name="Rectangle 7">
            <a:extLst>
              <a:ext uri="{FF2B5EF4-FFF2-40B4-BE49-F238E27FC236}">
                <a16:creationId xmlns:a16="http://schemas.microsoft.com/office/drawing/2014/main" id="{1B3321C7-282E-4393-8829-976732BDA143}"/>
              </a:ext>
            </a:extLst>
          </p:cNvPr>
          <p:cNvSpPr>
            <a:spLocks noChangeArrowheads="1"/>
          </p:cNvSpPr>
          <p:nvPr/>
        </p:nvSpPr>
        <p:spPr bwMode="auto">
          <a:xfrm flipV="1">
            <a:off x="0" y="6620256"/>
            <a:ext cx="9144000" cy="237744"/>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en-US" altLang="en-US" dirty="0">
              <a:latin typeface="Times New Roman" pitchFamily="18" charset="0"/>
              <a:cs typeface="Arial" pitchFamily="34" charset="0"/>
            </a:endParaRPr>
          </a:p>
        </p:txBody>
      </p:sp>
      <p:sp>
        <p:nvSpPr>
          <p:cNvPr id="10" name="Rectangle 9">
            <a:extLst>
              <a:ext uri="{FF2B5EF4-FFF2-40B4-BE49-F238E27FC236}">
                <a16:creationId xmlns:a16="http://schemas.microsoft.com/office/drawing/2014/main" id="{E8CE644D-4089-41E7-B975-D783BD0B3A2E}"/>
              </a:ext>
            </a:extLst>
          </p:cNvPr>
          <p:cNvSpPr/>
          <p:nvPr userDrawn="1"/>
        </p:nvSpPr>
        <p:spPr>
          <a:xfrm>
            <a:off x="247250" y="6627168"/>
            <a:ext cx="8721148" cy="230832"/>
          </a:xfrm>
          <a:prstGeom prst="rect">
            <a:avLst/>
          </a:prstGeom>
        </p:spPr>
        <p:txBody>
          <a:bodyPr wrap="square">
            <a:spAutoFit/>
          </a:bodyPr>
          <a:lstStyle/>
          <a:p>
            <a:pPr algn="ctr"/>
            <a:r>
              <a:rPr lang="en-US" sz="900" b="1" i="0" kern="1200" dirty="0">
                <a:solidFill>
                  <a:schemeClr val="tx1"/>
                </a:solidFill>
                <a:effectLst/>
                <a:latin typeface="+mn-lt"/>
                <a:ea typeface="+mn-ea"/>
                <a:cs typeface="+mn-cs"/>
              </a:rPr>
              <a:t>Copyright ©2019 McGraw-Hill Education. All rights reserved. No reproduction</a:t>
            </a:r>
            <a:r>
              <a:rPr lang="en-US" sz="900" b="1" i="0" kern="1200" baseline="0" dirty="0">
                <a:solidFill>
                  <a:schemeClr val="tx1"/>
                </a:solidFill>
                <a:effectLst/>
                <a:latin typeface="+mn-lt"/>
                <a:ea typeface="+mn-ea"/>
                <a:cs typeface="+mn-cs"/>
              </a:rPr>
              <a:t> or distribution without the prior written consent of McGraw-Hill Education.</a:t>
            </a:r>
            <a:endParaRPr lang="en-US" sz="900" i="1"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54315399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hf hdr="0" ftr="0" dt="0"/>
  <p:txStyles>
    <p:titleStyle>
      <a:lvl1pPr algn="ctr" rtl="0" eaLnBrk="1" fontAlgn="base" hangingPunct="1">
        <a:spcBef>
          <a:spcPct val="0"/>
        </a:spcBef>
        <a:spcAft>
          <a:spcPct val="0"/>
        </a:spcAft>
        <a:defRPr sz="4400" b="1">
          <a:solidFill>
            <a:schemeClr val="bg1"/>
          </a:solidFill>
          <a:latin typeface="+mj-lt"/>
          <a:ea typeface="+mj-ea"/>
          <a:cs typeface="+mj-cs"/>
        </a:defRPr>
      </a:lvl1pPr>
      <a:lvl2pPr algn="ctr" rtl="0" eaLnBrk="1" fontAlgn="base" hangingPunct="1">
        <a:spcBef>
          <a:spcPct val="0"/>
        </a:spcBef>
        <a:spcAft>
          <a:spcPct val="0"/>
        </a:spcAft>
        <a:defRPr sz="4400" b="1">
          <a:solidFill>
            <a:schemeClr val="bg1"/>
          </a:solidFill>
          <a:latin typeface="Arial" pitchFamily="34" charset="0"/>
        </a:defRPr>
      </a:lvl2pPr>
      <a:lvl3pPr algn="ctr" rtl="0" eaLnBrk="1" fontAlgn="base" hangingPunct="1">
        <a:spcBef>
          <a:spcPct val="0"/>
        </a:spcBef>
        <a:spcAft>
          <a:spcPct val="0"/>
        </a:spcAft>
        <a:defRPr sz="4400" b="1">
          <a:solidFill>
            <a:schemeClr val="bg1"/>
          </a:solidFill>
          <a:latin typeface="Arial" pitchFamily="34" charset="0"/>
        </a:defRPr>
      </a:lvl3pPr>
      <a:lvl4pPr algn="ctr" rtl="0" eaLnBrk="1" fontAlgn="base" hangingPunct="1">
        <a:spcBef>
          <a:spcPct val="0"/>
        </a:spcBef>
        <a:spcAft>
          <a:spcPct val="0"/>
        </a:spcAft>
        <a:defRPr sz="4400" b="1">
          <a:solidFill>
            <a:schemeClr val="bg1"/>
          </a:solidFill>
          <a:latin typeface="Arial" pitchFamily="34" charset="0"/>
        </a:defRPr>
      </a:lvl4pPr>
      <a:lvl5pPr algn="ctr" rtl="0" eaLnBrk="1" fontAlgn="base" hangingPunct="1">
        <a:spcBef>
          <a:spcPct val="0"/>
        </a:spcBef>
        <a:spcAft>
          <a:spcPct val="0"/>
        </a:spcAft>
        <a:defRPr sz="4400" b="1">
          <a:solidFill>
            <a:schemeClr val="bg1"/>
          </a:solidFill>
          <a:latin typeface="Arial" pitchFamily="34" charset="0"/>
        </a:defRPr>
      </a:lvl5pPr>
      <a:lvl6pPr marL="457200" algn="ctr" rtl="0" eaLnBrk="1" fontAlgn="base" hangingPunct="1">
        <a:spcBef>
          <a:spcPct val="0"/>
        </a:spcBef>
        <a:spcAft>
          <a:spcPct val="0"/>
        </a:spcAft>
        <a:defRPr sz="4400" b="1">
          <a:solidFill>
            <a:schemeClr val="bg1"/>
          </a:solidFill>
          <a:latin typeface="Arial" pitchFamily="34" charset="0"/>
        </a:defRPr>
      </a:lvl6pPr>
      <a:lvl7pPr marL="914400" algn="ctr" rtl="0" eaLnBrk="1" fontAlgn="base" hangingPunct="1">
        <a:spcBef>
          <a:spcPct val="0"/>
        </a:spcBef>
        <a:spcAft>
          <a:spcPct val="0"/>
        </a:spcAft>
        <a:defRPr sz="4400" b="1">
          <a:solidFill>
            <a:schemeClr val="bg1"/>
          </a:solidFill>
          <a:latin typeface="Arial" pitchFamily="34" charset="0"/>
        </a:defRPr>
      </a:lvl7pPr>
      <a:lvl8pPr marL="1371600" algn="ctr" rtl="0" eaLnBrk="1" fontAlgn="base" hangingPunct="1">
        <a:spcBef>
          <a:spcPct val="0"/>
        </a:spcBef>
        <a:spcAft>
          <a:spcPct val="0"/>
        </a:spcAft>
        <a:defRPr sz="4400" b="1">
          <a:solidFill>
            <a:schemeClr val="bg1"/>
          </a:solidFill>
          <a:latin typeface="Arial" pitchFamily="34" charset="0"/>
        </a:defRPr>
      </a:lvl8pPr>
      <a:lvl9pPr marL="1828800" algn="ctr" rtl="0" eaLnBrk="1" fontAlgn="base" hangingPunct="1">
        <a:spcBef>
          <a:spcPct val="0"/>
        </a:spcBef>
        <a:spcAft>
          <a:spcPct val="0"/>
        </a:spcAft>
        <a:defRPr sz="4400" b="1">
          <a:solidFill>
            <a:schemeClr val="bg1"/>
          </a:solidFill>
          <a:latin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807" y="1293013"/>
            <a:ext cx="5836920" cy="870822"/>
          </a:xfrm>
          <a:noFill/>
        </p:spPr>
        <p:txBody>
          <a:bodyPr/>
          <a:lstStyle/>
          <a:p>
            <a:r>
              <a:rPr lang="en-US" dirty="0"/>
              <a:t>Oligopoly</a:t>
            </a:r>
          </a:p>
        </p:txBody>
      </p:sp>
      <p:sp>
        <p:nvSpPr>
          <p:cNvPr id="5" name="Text Placeholder 4"/>
          <p:cNvSpPr>
            <a:spLocks noGrp="1"/>
          </p:cNvSpPr>
          <p:nvPr>
            <p:ph type="body" sz="quarter" idx="11"/>
          </p:nvPr>
        </p:nvSpPr>
        <p:spPr>
          <a:xfrm>
            <a:off x="320041" y="3810000"/>
            <a:ext cx="8138159" cy="2657156"/>
          </a:xfrm>
        </p:spPr>
        <p:txBody>
          <a:bodyPr/>
          <a:lstStyle/>
          <a:p>
            <a:r>
              <a:rPr lang="en-US" b="1" dirty="0">
                <a:solidFill>
                  <a:schemeClr val="tx1">
                    <a:lumMod val="50000"/>
                    <a:lumOff val="50000"/>
                  </a:schemeClr>
                </a:solidFill>
                <a:latin typeface="Arial Narrow" panose="020B0606020202030204" pitchFamily="34" charset="0"/>
              </a:rPr>
              <a:t>LO11-1</a:t>
            </a:r>
            <a:r>
              <a:rPr lang="en-US" b="1" dirty="0"/>
              <a:t> </a:t>
            </a:r>
            <a:r>
              <a:rPr lang="en-US" dirty="0"/>
              <a:t>The unique characteristics of oligopoly.</a:t>
            </a:r>
          </a:p>
          <a:p>
            <a:r>
              <a:rPr lang="en-US" b="1" dirty="0">
                <a:solidFill>
                  <a:schemeClr val="tx1">
                    <a:lumMod val="50000"/>
                    <a:lumOff val="50000"/>
                  </a:schemeClr>
                </a:solidFill>
                <a:latin typeface="Arial Narrow" panose="020B0606020202030204" pitchFamily="34" charset="0"/>
              </a:rPr>
              <a:t>LO11-2</a:t>
            </a:r>
            <a:r>
              <a:rPr lang="en-US" b="1" dirty="0"/>
              <a:t>  </a:t>
            </a:r>
            <a:r>
              <a:rPr lang="en-US" dirty="0"/>
              <a:t>How oligopolies maximize profits.</a:t>
            </a:r>
          </a:p>
          <a:p>
            <a:r>
              <a:rPr lang="en-US" b="1" dirty="0">
                <a:solidFill>
                  <a:schemeClr val="tx1">
                    <a:lumMod val="50000"/>
                    <a:lumOff val="50000"/>
                  </a:schemeClr>
                </a:solidFill>
                <a:latin typeface="Arial Narrow" panose="020B0606020202030204" pitchFamily="34" charset="0"/>
              </a:rPr>
              <a:t>LO11-3</a:t>
            </a:r>
            <a:r>
              <a:rPr lang="en-US" b="1" dirty="0"/>
              <a:t>  </a:t>
            </a:r>
            <a:r>
              <a:rPr lang="en-US" dirty="0"/>
              <a:t>How interdependence affects oligopolists’ pricing 	decisions.</a:t>
            </a:r>
          </a:p>
          <a:p>
            <a:endParaRPr lang="en-US" b="1" dirty="0">
              <a:cs typeface="Arial" panose="020B0604020202020204" pitchFamily="34" charset="0"/>
            </a:endParaRPr>
          </a:p>
          <a:p>
            <a:endParaRPr lang="en-US" dirty="0"/>
          </a:p>
        </p:txBody>
      </p:sp>
      <p:sp>
        <p:nvSpPr>
          <p:cNvPr id="6" name="Text Placeholder 5"/>
          <p:cNvSpPr>
            <a:spLocks noGrp="1"/>
          </p:cNvSpPr>
          <p:nvPr>
            <p:ph type="body" sz="quarter" idx="12"/>
          </p:nvPr>
        </p:nvSpPr>
        <p:spPr>
          <a:xfrm>
            <a:off x="6689785" y="0"/>
            <a:ext cx="2301815" cy="2667000"/>
          </a:xfrm>
        </p:spPr>
        <p:txBody>
          <a:bodyPr/>
          <a:lstStyle/>
          <a:p>
            <a:r>
              <a:rPr lang="en-US" sz="21000" b="1" dirty="0">
                <a:solidFill>
                  <a:schemeClr val="accent1"/>
                </a:solidFill>
                <a:latin typeface="Cordia New" panose="020B0304020202020204" pitchFamily="34" charset="-34"/>
                <a:cs typeface="Cordia New" panose="020B0304020202020204" pitchFamily="34" charset="-34"/>
              </a:rPr>
              <a:t>11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noFill/>
        </p:spPr>
        <p:txBody>
          <a:bodyPr/>
          <a:lstStyle/>
          <a:p>
            <a:pPr eaLnBrk="1" hangingPunct="1"/>
            <a:r>
              <a:rPr lang="en-US" sz="4000" dirty="0">
                <a:solidFill>
                  <a:schemeClr val="tx1"/>
                </a:solidFill>
              </a:rPr>
              <a:t>Oligopoly Behavior III</a:t>
            </a:r>
          </a:p>
        </p:txBody>
      </p:sp>
      <p:sp>
        <p:nvSpPr>
          <p:cNvPr id="3" name="Content Placeholder 2"/>
          <p:cNvSpPr>
            <a:spLocks noGrp="1"/>
          </p:cNvSpPr>
          <p:nvPr>
            <p:ph idx="1"/>
          </p:nvPr>
        </p:nvSpPr>
        <p:spPr>
          <a:xfrm>
            <a:off x="1066800" y="1371600"/>
            <a:ext cx="7620000" cy="4525963"/>
          </a:xfrm>
        </p:spPr>
        <p:txBody>
          <a:bodyPr/>
          <a:lstStyle/>
          <a:p>
            <a:pPr eaLnBrk="1" hangingPunct="1">
              <a:buFont typeface="Arial" pitchFamily="34" charset="0"/>
              <a:buChar char="•"/>
            </a:pPr>
            <a:r>
              <a:rPr lang="en-US" dirty="0"/>
              <a:t>Firm A could lower its price and undercut its rivals.</a:t>
            </a:r>
          </a:p>
          <a:p>
            <a:pPr lvl="1" eaLnBrk="1" hangingPunct="1"/>
            <a:r>
              <a:rPr lang="en-US" dirty="0"/>
              <a:t>At the lower price, sales would increase and firm A would increase its market share.</a:t>
            </a:r>
          </a:p>
          <a:p>
            <a:pPr lvl="1" eaLnBrk="1" hangingPunct="1"/>
            <a:r>
              <a:rPr lang="en-US" dirty="0"/>
              <a:t>However, others in the oligopoly would immediately notice this ploy. Since they do not want to lose market share to firm A, they would retaliate by lowering their prices also.</a:t>
            </a:r>
          </a:p>
          <a:p>
            <a:pPr lvl="1" eaLnBrk="1" hangingPunct="1"/>
            <a:endParaRPr lang="en-US" dirty="0"/>
          </a:p>
        </p:txBody>
      </p:sp>
      <p:sp>
        <p:nvSpPr>
          <p:cNvPr id="2" name="Slide Number Placeholder 1"/>
          <p:cNvSpPr>
            <a:spLocks noGrp="1"/>
          </p:cNvSpPr>
          <p:nvPr>
            <p:ph type="sldNum" sz="quarter" idx="12"/>
          </p:nvPr>
        </p:nvSpPr>
        <p:spPr/>
        <p:txBody>
          <a:bodyPr/>
          <a:lstStyle/>
          <a:p>
            <a:r>
              <a:rPr lang="en-US" dirty="0"/>
              <a:t>11-</a:t>
            </a:r>
            <a:fld id="{D6AEC7BF-3734-4446-B59D-919843EE84E1}" type="slidenum">
              <a:rPr lang="en-US" smtClean="0"/>
              <a:pPr/>
              <a:t>10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noFill/>
        </p:spPr>
        <p:txBody>
          <a:bodyPr/>
          <a:lstStyle/>
          <a:p>
            <a:pPr eaLnBrk="1" hangingPunct="1"/>
            <a:r>
              <a:rPr lang="en-US" sz="4000" dirty="0">
                <a:solidFill>
                  <a:schemeClr val="tx1"/>
                </a:solidFill>
              </a:rPr>
              <a:t>Oligopoly Behavior IV</a:t>
            </a:r>
          </a:p>
        </p:txBody>
      </p:sp>
      <p:sp>
        <p:nvSpPr>
          <p:cNvPr id="3" name="Content Placeholder 2"/>
          <p:cNvSpPr>
            <a:spLocks noGrp="1"/>
          </p:cNvSpPr>
          <p:nvPr>
            <p:ph idx="1"/>
          </p:nvPr>
        </p:nvSpPr>
        <p:spPr>
          <a:xfrm>
            <a:off x="1066800" y="1447800"/>
            <a:ext cx="7620000" cy="4678363"/>
          </a:xfrm>
        </p:spPr>
        <p:txBody>
          <a:bodyPr rtlCol="0">
            <a:noAutofit/>
          </a:bodyPr>
          <a:lstStyle/>
          <a:p>
            <a:pPr eaLnBrk="1" fontAlgn="auto" hangingPunct="1">
              <a:spcAft>
                <a:spcPts val="0"/>
              </a:spcAft>
              <a:buFont typeface="Arial" pitchFamily="34" charset="0"/>
              <a:buChar char="•"/>
              <a:defRPr/>
            </a:pPr>
            <a:r>
              <a:rPr lang="en-US" sz="2800" dirty="0"/>
              <a:t>Any attempt by one firm in an oligopoly to increase its market share by cutting prices will lead to a general price reduction in the industry.</a:t>
            </a:r>
          </a:p>
          <a:p>
            <a:pPr lvl="1">
              <a:defRPr/>
            </a:pPr>
            <a:r>
              <a:rPr lang="en-US" sz="2400" dirty="0"/>
              <a:t>Each firm would see its profits drop as a result of preserving market share. They don’t like this.</a:t>
            </a:r>
          </a:p>
          <a:p>
            <a:pPr eaLnBrk="1" fontAlgn="auto" hangingPunct="1">
              <a:spcAft>
                <a:spcPts val="0"/>
              </a:spcAft>
              <a:buFont typeface="Arial" pitchFamily="34" charset="0"/>
              <a:buChar char="•"/>
              <a:defRPr/>
            </a:pPr>
            <a:r>
              <a:rPr lang="en-US" sz="2800" dirty="0"/>
              <a:t>If firm A raised its price to improve its profit margin, the others would not follow.</a:t>
            </a:r>
          </a:p>
          <a:p>
            <a:pPr lvl="1">
              <a:defRPr/>
            </a:pPr>
            <a:r>
              <a:rPr lang="en-US" sz="2400" dirty="0"/>
              <a:t>They will gain market share from firm A.</a:t>
            </a:r>
          </a:p>
          <a:p>
            <a:pPr lvl="1">
              <a:defRPr/>
            </a:pPr>
            <a:r>
              <a:rPr lang="en-US" sz="2400" dirty="0"/>
              <a:t>So firm A will not unilaterally raise its price.</a:t>
            </a:r>
          </a:p>
        </p:txBody>
      </p:sp>
      <p:sp>
        <p:nvSpPr>
          <p:cNvPr id="2" name="Slide Number Placeholder 1"/>
          <p:cNvSpPr>
            <a:spLocks noGrp="1"/>
          </p:cNvSpPr>
          <p:nvPr>
            <p:ph type="sldNum" sz="quarter" idx="12"/>
          </p:nvPr>
        </p:nvSpPr>
        <p:spPr/>
        <p:txBody>
          <a:bodyPr/>
          <a:lstStyle/>
          <a:p>
            <a:r>
              <a:rPr lang="en-US" dirty="0"/>
              <a:t>11-</a:t>
            </a:r>
            <a:fld id="{D6AEC7BF-3734-4446-B59D-919843EE84E1}" type="slidenum">
              <a:rPr lang="en-US" smtClean="0"/>
              <a:pPr/>
              <a:t>11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noFill/>
        </p:spPr>
        <p:txBody>
          <a:bodyPr/>
          <a:lstStyle/>
          <a:p>
            <a:pPr eaLnBrk="1" hangingPunct="1"/>
            <a:r>
              <a:rPr lang="en-US" sz="4000" dirty="0">
                <a:solidFill>
                  <a:schemeClr val="tx1"/>
                </a:solidFill>
              </a:rPr>
              <a:t>Nonprice Competition</a:t>
            </a:r>
          </a:p>
        </p:txBody>
      </p:sp>
      <p:sp>
        <p:nvSpPr>
          <p:cNvPr id="3" name="Content Placeholder 2"/>
          <p:cNvSpPr>
            <a:spLocks noGrp="1"/>
          </p:cNvSpPr>
          <p:nvPr>
            <p:ph idx="1"/>
          </p:nvPr>
        </p:nvSpPr>
        <p:spPr>
          <a:xfrm>
            <a:off x="1066800" y="1600200"/>
            <a:ext cx="7620000" cy="4648200"/>
          </a:xfrm>
        </p:spPr>
        <p:txBody>
          <a:bodyPr rtlCol="0">
            <a:normAutofit fontScale="92500" lnSpcReduction="10000"/>
          </a:bodyPr>
          <a:lstStyle/>
          <a:p>
            <a:pPr eaLnBrk="1" fontAlgn="auto" hangingPunct="1">
              <a:spcAft>
                <a:spcPts val="0"/>
              </a:spcAft>
              <a:buFont typeface="Arial" pitchFamily="34" charset="0"/>
              <a:buChar char="•"/>
              <a:defRPr/>
            </a:pPr>
            <a:r>
              <a:rPr lang="en-US" dirty="0"/>
              <a:t>Oligopolists avoid price competition and instead pursue nonprice competition.</a:t>
            </a:r>
          </a:p>
          <a:p>
            <a:pPr lvl="1">
              <a:defRPr/>
            </a:pPr>
            <a:r>
              <a:rPr lang="en-US" b="1" dirty="0">
                <a:solidFill>
                  <a:schemeClr val="accent6">
                    <a:lumMod val="75000"/>
                  </a:schemeClr>
                </a:solidFill>
              </a:rPr>
              <a:t>Advertising: </a:t>
            </a:r>
            <a:r>
              <a:rPr lang="en-US" dirty="0"/>
              <a:t>convince the consumer that firm A’s product is a better buy than those of its rivals.</a:t>
            </a:r>
          </a:p>
          <a:p>
            <a:pPr lvl="1">
              <a:defRPr/>
            </a:pPr>
            <a:r>
              <a:rPr lang="en-US" b="1" dirty="0">
                <a:solidFill>
                  <a:schemeClr val="accent6">
                    <a:lumMod val="75000"/>
                  </a:schemeClr>
                </a:solidFill>
              </a:rPr>
              <a:t>Product differentiation: </a:t>
            </a:r>
            <a:r>
              <a:rPr lang="en-US" dirty="0"/>
              <a:t>firm A could modify its products to make them appealingly different in order to sell more. </a:t>
            </a:r>
          </a:p>
          <a:p>
            <a:pPr eaLnBrk="1" fontAlgn="auto" hangingPunct="1">
              <a:spcAft>
                <a:spcPts val="0"/>
              </a:spcAft>
              <a:buFont typeface="Arial" pitchFamily="34" charset="0"/>
              <a:buChar char="•"/>
              <a:defRPr/>
            </a:pPr>
            <a:r>
              <a:rPr lang="en-US" dirty="0"/>
              <a:t>Both strategies are designed to improve brand loyalty, thus maintaining or gaining market share.</a:t>
            </a:r>
          </a:p>
        </p:txBody>
      </p:sp>
      <p:sp>
        <p:nvSpPr>
          <p:cNvPr id="2" name="Slide Number Placeholder 1"/>
          <p:cNvSpPr>
            <a:spLocks noGrp="1"/>
          </p:cNvSpPr>
          <p:nvPr>
            <p:ph type="sldNum" sz="quarter" idx="12"/>
          </p:nvPr>
        </p:nvSpPr>
        <p:spPr/>
        <p:txBody>
          <a:bodyPr/>
          <a:lstStyle/>
          <a:p>
            <a:r>
              <a:rPr lang="en-US" dirty="0"/>
              <a:t>11-</a:t>
            </a:r>
            <a:fld id="{D6AEC7BF-3734-4446-B59D-919843EE84E1}" type="slidenum">
              <a:rPr lang="en-US" smtClean="0"/>
              <a:pPr/>
              <a:t>12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sz="4000" dirty="0">
                <a:solidFill>
                  <a:schemeClr val="tx1"/>
                </a:solidFill>
              </a:rPr>
              <a:t>The Kinked Demand Curve</a:t>
            </a:r>
          </a:p>
        </p:txBody>
      </p:sp>
      <p:sp>
        <p:nvSpPr>
          <p:cNvPr id="5" name="Content Placeholder 4"/>
          <p:cNvSpPr>
            <a:spLocks noGrp="1"/>
          </p:cNvSpPr>
          <p:nvPr>
            <p:ph idx="1"/>
          </p:nvPr>
        </p:nvSpPr>
        <p:spPr>
          <a:xfrm>
            <a:off x="1066800" y="1752600"/>
            <a:ext cx="3183467" cy="4785043"/>
          </a:xfrm>
        </p:spPr>
        <p:txBody>
          <a:bodyPr/>
          <a:lstStyle/>
          <a:p>
            <a:pPr marL="182880" indent="-182880" eaLnBrk="1" hangingPunct="1">
              <a:buFont typeface="Arial" pitchFamily="34" charset="0"/>
              <a:buChar char="•"/>
            </a:pPr>
            <a:r>
              <a:rPr lang="en-US" sz="2400" dirty="0"/>
              <a:t>A firm will match a rival’s price decrease but will not match a rival’s price increase.</a:t>
            </a:r>
          </a:p>
          <a:p>
            <a:pPr marL="182880" indent="-182880" eaLnBrk="1" hangingPunct="1">
              <a:buFont typeface="Arial" pitchFamily="34" charset="0"/>
              <a:buChar char="•"/>
            </a:pPr>
            <a:endParaRPr lang="en-US" sz="900" dirty="0"/>
          </a:p>
          <a:p>
            <a:pPr marL="182880" indent="-182880" eaLnBrk="1" hangingPunct="1">
              <a:buFont typeface="Arial" pitchFamily="34" charset="0"/>
              <a:buChar char="•"/>
            </a:pPr>
            <a:r>
              <a:rPr lang="en-US" sz="2400" dirty="0"/>
              <a:t>The different responses can be seen in the firm’s demand curve, which is kinked at point </a:t>
            </a:r>
            <a:r>
              <a:rPr lang="en-US" sz="2400" b="1" i="1" dirty="0">
                <a:solidFill>
                  <a:schemeClr val="accent6">
                    <a:lumMod val="75000"/>
                  </a:schemeClr>
                </a:solidFill>
              </a:rPr>
              <a:t>A</a:t>
            </a:r>
            <a:r>
              <a:rPr lang="en-US" sz="2400" dirty="0"/>
              <a:t>.</a:t>
            </a:r>
          </a:p>
          <a:p>
            <a:pPr lvl="1" eaLnBrk="1" hangingPunct="1"/>
            <a:endParaRPr lang="en-US" sz="2400" dirty="0">
              <a:latin typeface="Cambria"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4250267" y="1752600"/>
            <a:ext cx="4876800" cy="42672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r>
              <a:rPr lang="en-US" dirty="0"/>
              <a:t>11-</a:t>
            </a:r>
            <a:fld id="{D6AEC7BF-3734-4446-B59D-919843EE84E1}" type="slidenum">
              <a:rPr lang="en-US" smtClean="0"/>
              <a:pPr/>
              <a:t>13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4"/>
          <p:cNvSpPr>
            <a:spLocks noGrp="1"/>
          </p:cNvSpPr>
          <p:nvPr>
            <p:ph type="title"/>
          </p:nvPr>
        </p:nvSpPr>
        <p:spPr>
          <a:noFill/>
        </p:spPr>
        <p:txBody>
          <a:bodyPr/>
          <a:lstStyle/>
          <a:p>
            <a:pPr eaLnBrk="1" hangingPunct="1"/>
            <a:r>
              <a:rPr lang="en-US" sz="4000" dirty="0">
                <a:solidFill>
                  <a:schemeClr val="tx1"/>
                </a:solidFill>
              </a:rPr>
              <a:t>The Kinked Demand Curve II</a:t>
            </a:r>
          </a:p>
        </p:txBody>
      </p:sp>
      <p:sp>
        <p:nvSpPr>
          <p:cNvPr id="6" name="Content Placeholder 5"/>
          <p:cNvSpPr>
            <a:spLocks noGrp="1"/>
          </p:cNvSpPr>
          <p:nvPr>
            <p:ph idx="1"/>
          </p:nvPr>
        </p:nvSpPr>
        <p:spPr>
          <a:xfrm>
            <a:off x="1143000" y="1600201"/>
            <a:ext cx="7543800" cy="4267200"/>
          </a:xfrm>
        </p:spPr>
        <p:txBody>
          <a:bodyPr/>
          <a:lstStyle/>
          <a:p>
            <a:pPr eaLnBrk="1" hangingPunct="1">
              <a:buFont typeface="Arial" pitchFamily="34" charset="0"/>
              <a:buChar char="•"/>
            </a:pPr>
            <a:r>
              <a:rPr lang="en-US" dirty="0"/>
              <a:t>The shape of the demand curve an oligopolist faces depends on the responses of its rivals to a change in the price of its own output.</a:t>
            </a:r>
          </a:p>
          <a:p>
            <a:pPr eaLnBrk="1" hangingPunct="1">
              <a:buFont typeface="Arial" pitchFamily="34" charset="0"/>
              <a:buChar char="•"/>
            </a:pPr>
            <a:r>
              <a:rPr lang="en-US" dirty="0"/>
              <a:t>That demand curve will be kinked if rivals match price reductions but not price increases.</a:t>
            </a:r>
          </a:p>
        </p:txBody>
      </p:sp>
      <p:sp>
        <p:nvSpPr>
          <p:cNvPr id="2" name="Slide Number Placeholder 1"/>
          <p:cNvSpPr>
            <a:spLocks noGrp="1"/>
          </p:cNvSpPr>
          <p:nvPr>
            <p:ph type="sldNum" sz="quarter" idx="12"/>
          </p:nvPr>
        </p:nvSpPr>
        <p:spPr/>
        <p:txBody>
          <a:bodyPr/>
          <a:lstStyle/>
          <a:p>
            <a:r>
              <a:rPr lang="en-US" dirty="0"/>
              <a:t>11-</a:t>
            </a:r>
            <a:fld id="{D6AEC7BF-3734-4446-B59D-919843EE84E1}"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noFill/>
        </p:spPr>
        <p:txBody>
          <a:bodyPr/>
          <a:lstStyle/>
          <a:p>
            <a:pPr eaLnBrk="1" hangingPunct="1"/>
            <a:r>
              <a:rPr lang="en-US" sz="4000" dirty="0">
                <a:solidFill>
                  <a:schemeClr val="tx1"/>
                </a:solidFill>
              </a:rPr>
              <a:t>Game Theory</a:t>
            </a:r>
          </a:p>
        </p:txBody>
      </p:sp>
      <p:sp>
        <p:nvSpPr>
          <p:cNvPr id="3" name="Content Placeholder 2"/>
          <p:cNvSpPr>
            <a:spLocks noGrp="1"/>
          </p:cNvSpPr>
          <p:nvPr>
            <p:ph idx="1"/>
          </p:nvPr>
        </p:nvSpPr>
        <p:spPr>
          <a:xfrm>
            <a:off x="1066800" y="1600200"/>
            <a:ext cx="7543800" cy="4678363"/>
          </a:xfrm>
        </p:spPr>
        <p:txBody>
          <a:bodyPr/>
          <a:lstStyle/>
          <a:p>
            <a:pPr eaLnBrk="1" hangingPunct="1"/>
            <a:r>
              <a:rPr lang="en-US" dirty="0"/>
              <a:t>Playing the “What if?” game: each oligopolist has to consider the potential responses of rivals when formulating price or output strategies.</a:t>
            </a:r>
          </a:p>
          <a:p>
            <a:pPr eaLnBrk="1" hangingPunct="1"/>
            <a:r>
              <a:rPr lang="en-US" dirty="0"/>
              <a:t>Game strategy requires consideration of all possible outcomes.  These are shown in a </a:t>
            </a:r>
            <a:r>
              <a:rPr lang="en-US" b="1" dirty="0">
                <a:solidFill>
                  <a:schemeClr val="accent6">
                    <a:lumMod val="75000"/>
                  </a:schemeClr>
                </a:solidFill>
              </a:rPr>
              <a:t>payoff matrix</a:t>
            </a:r>
            <a:r>
              <a:rPr lang="en-US" b="1" dirty="0"/>
              <a:t>:</a:t>
            </a:r>
            <a:r>
              <a:rPr lang="en-US" b="1" dirty="0">
                <a:solidFill>
                  <a:schemeClr val="accent1"/>
                </a:solidFill>
              </a:rPr>
              <a:t> </a:t>
            </a:r>
            <a:r>
              <a:rPr lang="en-US" dirty="0"/>
              <a:t>a table showing the risks and rewards of alternative decision options. </a:t>
            </a:r>
            <a:endParaRPr lang="en-US" dirty="0">
              <a:solidFill>
                <a:schemeClr val="accent1"/>
              </a:solidFill>
            </a:endParaRPr>
          </a:p>
        </p:txBody>
      </p:sp>
      <p:sp>
        <p:nvSpPr>
          <p:cNvPr id="2" name="Slide Number Placeholder 1"/>
          <p:cNvSpPr>
            <a:spLocks noGrp="1"/>
          </p:cNvSpPr>
          <p:nvPr>
            <p:ph type="sldNum" sz="quarter" idx="12"/>
          </p:nvPr>
        </p:nvSpPr>
        <p:spPr/>
        <p:txBody>
          <a:bodyPr/>
          <a:lstStyle/>
          <a:p>
            <a:r>
              <a:rPr lang="en-US" dirty="0"/>
              <a:t>11-</a:t>
            </a:r>
            <a:fld id="{D6AEC7BF-3734-4446-B59D-919843EE84E1}" type="slidenum">
              <a:rPr lang="en-US" smtClean="0"/>
              <a:pPr/>
              <a:t>15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noFill/>
        </p:spPr>
        <p:txBody>
          <a:bodyPr/>
          <a:lstStyle/>
          <a:p>
            <a:pPr eaLnBrk="1" hangingPunct="1"/>
            <a:r>
              <a:rPr lang="en-US" sz="4000" dirty="0">
                <a:solidFill>
                  <a:schemeClr val="tx1"/>
                </a:solidFill>
              </a:rPr>
              <a:t>Game Theory II</a:t>
            </a:r>
          </a:p>
        </p:txBody>
      </p:sp>
      <p:sp>
        <p:nvSpPr>
          <p:cNvPr id="3" name="Content Placeholder 2"/>
          <p:cNvSpPr>
            <a:spLocks noGrp="1"/>
          </p:cNvSpPr>
          <p:nvPr>
            <p:ph idx="1"/>
          </p:nvPr>
        </p:nvSpPr>
        <p:spPr>
          <a:xfrm>
            <a:off x="1295400" y="3934179"/>
            <a:ext cx="7448550" cy="2438400"/>
          </a:xfrm>
        </p:spPr>
        <p:txBody>
          <a:bodyPr rtlCol="0">
            <a:normAutofit/>
          </a:bodyPr>
          <a:lstStyle/>
          <a:p>
            <a:pPr eaLnBrk="1" fontAlgn="auto" hangingPunct="1">
              <a:spcAft>
                <a:spcPts val="0"/>
              </a:spcAft>
              <a:buFont typeface="Arial" pitchFamily="34" charset="0"/>
              <a:buChar char="•"/>
              <a:defRPr/>
            </a:pPr>
            <a:r>
              <a:rPr lang="en-US" sz="2800" dirty="0"/>
              <a:t>Each cell in the payoff matrix shows how profit will change for each action/response combo.</a:t>
            </a:r>
          </a:p>
          <a:p>
            <a:pPr eaLnBrk="1" fontAlgn="auto" hangingPunct="1">
              <a:spcAft>
                <a:spcPts val="0"/>
              </a:spcAft>
              <a:buFont typeface="Arial" pitchFamily="34" charset="0"/>
              <a:buChar char="•"/>
              <a:defRPr/>
            </a:pPr>
            <a:r>
              <a:rPr lang="en-US" sz="2800" dirty="0"/>
              <a:t>In the example above, Universal’s best bet is to initiate a price cut. Why?</a:t>
            </a:r>
          </a:p>
        </p:txBody>
      </p:sp>
      <p:pic>
        <p:nvPicPr>
          <p:cNvPr id="2050" name="Picture 2"/>
          <p:cNvPicPr>
            <a:picLocks noChangeAspect="1" noChangeArrowheads="1"/>
          </p:cNvPicPr>
          <p:nvPr/>
        </p:nvPicPr>
        <p:blipFill>
          <a:blip r:embed="rId3" cstate="print"/>
          <a:srcRect/>
          <a:stretch>
            <a:fillRect/>
          </a:stretch>
        </p:blipFill>
        <p:spPr bwMode="auto">
          <a:xfrm>
            <a:off x="152400" y="1267179"/>
            <a:ext cx="8991600" cy="26670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r>
              <a:rPr lang="en-US" dirty="0"/>
              <a:t>11-</a:t>
            </a:r>
            <a:fld id="{D6AEC7BF-3734-4446-B59D-919843EE84E1}" type="slidenum">
              <a:rPr lang="en-US" smtClean="0"/>
              <a:pPr/>
              <a:t>16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061545" y="152400"/>
            <a:ext cx="8077200" cy="1295400"/>
          </a:xfrm>
          <a:noFill/>
        </p:spPr>
        <p:txBody>
          <a:bodyPr/>
          <a:lstStyle/>
          <a:p>
            <a:pPr eaLnBrk="1" hangingPunct="1"/>
            <a:r>
              <a:rPr lang="en-US" sz="4000" dirty="0">
                <a:solidFill>
                  <a:schemeClr val="tx1"/>
                </a:solidFill>
              </a:rPr>
              <a:t>Coordination</a:t>
            </a:r>
          </a:p>
        </p:txBody>
      </p:sp>
      <p:sp>
        <p:nvSpPr>
          <p:cNvPr id="3" name="Content Placeholder 2"/>
          <p:cNvSpPr>
            <a:spLocks noGrp="1"/>
          </p:cNvSpPr>
          <p:nvPr>
            <p:ph idx="1"/>
          </p:nvPr>
        </p:nvSpPr>
        <p:spPr>
          <a:xfrm>
            <a:off x="1061545" y="1447800"/>
            <a:ext cx="7625255" cy="4678363"/>
          </a:xfrm>
        </p:spPr>
        <p:txBody>
          <a:bodyPr>
            <a:noAutofit/>
          </a:bodyPr>
          <a:lstStyle/>
          <a:p>
            <a:pPr eaLnBrk="1" hangingPunct="1"/>
            <a:r>
              <a:rPr lang="en-US" dirty="0"/>
              <a:t>Oligopolies try to behave like a monopoly, choosing an </a:t>
            </a:r>
            <a:r>
              <a:rPr lang="en-US" b="1" dirty="0">
                <a:solidFill>
                  <a:schemeClr val="accent6">
                    <a:lumMod val="75000"/>
                  </a:schemeClr>
                </a:solidFill>
              </a:rPr>
              <a:t>industry</a:t>
            </a:r>
            <a:r>
              <a:rPr lang="en-US" dirty="0">
                <a:solidFill>
                  <a:schemeClr val="accent1"/>
                </a:solidFill>
              </a:rPr>
              <a:t> </a:t>
            </a:r>
            <a:r>
              <a:rPr lang="en-US" dirty="0"/>
              <a:t>output that maximizes total industry profit.</a:t>
            </a:r>
          </a:p>
          <a:p>
            <a:pPr lvl="1" eaLnBrk="1" hangingPunct="1"/>
            <a:r>
              <a:rPr lang="en-US" dirty="0"/>
              <a:t>This requires each firm to agree to restrict its output and raise prices – that is, to no longer compete.</a:t>
            </a:r>
          </a:p>
          <a:p>
            <a:pPr lvl="1" eaLnBrk="1" hangingPunct="1"/>
            <a:r>
              <a:rPr lang="en-US" dirty="0"/>
              <a:t>Each must be content with its market share, and that share must occur at its </a:t>
            </a:r>
            <a:r>
              <a:rPr lang="en-US" b="1" dirty="0">
                <a:solidFill>
                  <a:schemeClr val="accent6">
                    <a:lumMod val="75000"/>
                  </a:schemeClr>
                </a:solidFill>
              </a:rPr>
              <a:t>individual</a:t>
            </a:r>
            <a:r>
              <a:rPr lang="en-US" dirty="0">
                <a:solidFill>
                  <a:schemeClr val="accent2"/>
                </a:solidFill>
              </a:rPr>
              <a:t> </a:t>
            </a:r>
            <a:r>
              <a:rPr lang="en-US" dirty="0"/>
              <a:t>profit-maximizing output. </a:t>
            </a:r>
          </a:p>
        </p:txBody>
      </p:sp>
      <p:sp>
        <p:nvSpPr>
          <p:cNvPr id="2" name="Slide Number Placeholder 1"/>
          <p:cNvSpPr>
            <a:spLocks noGrp="1"/>
          </p:cNvSpPr>
          <p:nvPr>
            <p:ph type="sldNum" sz="quarter" idx="12"/>
          </p:nvPr>
        </p:nvSpPr>
        <p:spPr/>
        <p:txBody>
          <a:bodyPr/>
          <a:lstStyle/>
          <a:p>
            <a:r>
              <a:rPr lang="en-US" dirty="0"/>
              <a:t>11-</a:t>
            </a:r>
            <a:fld id="{D6AEC7BF-3734-4446-B59D-919843EE84E1}" type="slidenum">
              <a:rPr lang="en-US" smtClean="0"/>
              <a:pPr/>
              <a:t>17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95262"/>
            <a:ext cx="8077200" cy="1447800"/>
          </a:xfrm>
          <a:noFill/>
        </p:spPr>
        <p:txBody>
          <a:bodyPr/>
          <a:lstStyle/>
          <a:p>
            <a:r>
              <a:rPr lang="en-US" sz="4000" dirty="0">
                <a:solidFill>
                  <a:schemeClr val="tx1"/>
                </a:solidFill>
              </a:rPr>
              <a:t>Coordination II</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190" y="1524001"/>
            <a:ext cx="8064347" cy="4638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r>
              <a:rPr lang="en-US" dirty="0"/>
              <a:t>11-</a:t>
            </a:r>
            <a:fld id="{D6AEC7BF-3734-4446-B59D-919843EE84E1}"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noFill/>
        </p:spPr>
        <p:txBody>
          <a:bodyPr/>
          <a:lstStyle/>
          <a:p>
            <a:pPr eaLnBrk="1" hangingPunct="1"/>
            <a:r>
              <a:rPr lang="en-US" sz="4000" dirty="0">
                <a:solidFill>
                  <a:schemeClr val="tx1"/>
                </a:solidFill>
              </a:rPr>
              <a:t>Coordination III</a:t>
            </a:r>
          </a:p>
        </p:txBody>
      </p:sp>
      <p:sp>
        <p:nvSpPr>
          <p:cNvPr id="3" name="Content Placeholder 2"/>
          <p:cNvSpPr>
            <a:spLocks noGrp="1"/>
          </p:cNvSpPr>
          <p:nvPr>
            <p:ph idx="1"/>
          </p:nvPr>
        </p:nvSpPr>
        <p:spPr>
          <a:xfrm>
            <a:off x="1066800" y="1600200"/>
            <a:ext cx="7620000" cy="4525963"/>
          </a:xfrm>
        </p:spPr>
        <p:txBody>
          <a:bodyPr>
            <a:normAutofit/>
          </a:bodyPr>
          <a:lstStyle/>
          <a:p>
            <a:pPr eaLnBrk="1" hangingPunct="1">
              <a:buFont typeface="Arial" pitchFamily="34" charset="0"/>
              <a:buChar char="•"/>
            </a:pPr>
            <a:r>
              <a:rPr lang="en-US" dirty="0"/>
              <a:t>Three methods of coordination</a:t>
            </a:r>
          </a:p>
          <a:p>
            <a:pPr lvl="1">
              <a:buFont typeface="Arial" pitchFamily="34" charset="0"/>
              <a:buChar char="•"/>
            </a:pPr>
            <a:r>
              <a:rPr lang="en-US" b="1" dirty="0">
                <a:solidFill>
                  <a:schemeClr val="accent6">
                    <a:lumMod val="75000"/>
                  </a:schemeClr>
                </a:solidFill>
              </a:rPr>
              <a:t>Price-fixing: </a:t>
            </a:r>
            <a:r>
              <a:rPr lang="en-US" dirty="0"/>
              <a:t>they could explicitly agree to charge the same price.</a:t>
            </a:r>
          </a:p>
          <a:p>
            <a:pPr lvl="1">
              <a:buFont typeface="Arial" pitchFamily="34" charset="0"/>
              <a:buChar char="•"/>
            </a:pPr>
            <a:r>
              <a:rPr lang="en-US" b="1" dirty="0">
                <a:solidFill>
                  <a:schemeClr val="accent6">
                    <a:lumMod val="75000"/>
                  </a:schemeClr>
                </a:solidFill>
              </a:rPr>
              <a:t>Price leadership: </a:t>
            </a:r>
            <a:r>
              <a:rPr lang="en-US" dirty="0"/>
              <a:t>one firm would set the price and the others would match it.</a:t>
            </a:r>
          </a:p>
          <a:p>
            <a:pPr lvl="1">
              <a:buFont typeface="Arial" pitchFamily="34" charset="0"/>
              <a:buChar char="•"/>
            </a:pPr>
            <a:r>
              <a:rPr lang="en-US" b="1" dirty="0">
                <a:solidFill>
                  <a:schemeClr val="accent6">
                    <a:lumMod val="75000"/>
                  </a:schemeClr>
                </a:solidFill>
              </a:rPr>
              <a:t>Allocation of market shares: </a:t>
            </a:r>
            <a:r>
              <a:rPr lang="en-US" dirty="0"/>
              <a:t>each firm would be assigned a quota of production, with the sum of all output being the industry’s profit-maximizing rate of output.</a:t>
            </a:r>
          </a:p>
        </p:txBody>
      </p:sp>
      <p:sp>
        <p:nvSpPr>
          <p:cNvPr id="2" name="Slide Number Placeholder 1"/>
          <p:cNvSpPr>
            <a:spLocks noGrp="1"/>
          </p:cNvSpPr>
          <p:nvPr>
            <p:ph type="sldNum" sz="quarter" idx="12"/>
          </p:nvPr>
        </p:nvSpPr>
        <p:spPr/>
        <p:txBody>
          <a:bodyPr/>
          <a:lstStyle/>
          <a:p>
            <a:r>
              <a:rPr lang="en-US" dirty="0"/>
              <a:t>11-</a:t>
            </a:r>
            <a:fld id="{D6AEC7BF-3734-4446-B59D-919843EE84E1}" type="slidenum">
              <a:rPr lang="en-US" smtClean="0"/>
              <a:pPr/>
              <a:t>19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noFill/>
        </p:spPr>
        <p:txBody>
          <a:bodyPr/>
          <a:lstStyle/>
          <a:p>
            <a:pPr eaLnBrk="1" hangingPunct="1"/>
            <a:r>
              <a:rPr lang="en-US" sz="4000" dirty="0">
                <a:solidFill>
                  <a:schemeClr val="tx1"/>
                </a:solidFill>
              </a:rPr>
              <a:t>Oligopoly</a:t>
            </a:r>
          </a:p>
        </p:txBody>
      </p:sp>
      <p:sp>
        <p:nvSpPr>
          <p:cNvPr id="3" name="Content Placeholder 2"/>
          <p:cNvSpPr>
            <a:spLocks noGrp="1"/>
          </p:cNvSpPr>
          <p:nvPr>
            <p:ph idx="1"/>
          </p:nvPr>
        </p:nvSpPr>
        <p:spPr>
          <a:xfrm>
            <a:off x="1066800" y="1447800"/>
            <a:ext cx="7620000" cy="4678363"/>
          </a:xfrm>
        </p:spPr>
        <p:txBody>
          <a:bodyPr/>
          <a:lstStyle/>
          <a:p>
            <a:pPr eaLnBrk="1" hangingPunct="1">
              <a:buFont typeface="Arial" pitchFamily="34" charset="0"/>
              <a:buChar char="•"/>
            </a:pPr>
            <a:r>
              <a:rPr lang="en-US" dirty="0"/>
              <a:t>In the real world, most firms are part of oligopoly or monopolistic competition, with few monopolies or perfect competition.</a:t>
            </a:r>
          </a:p>
          <a:p>
            <a:pPr lvl="1"/>
            <a:r>
              <a:rPr lang="en-US" sz="3200" dirty="0"/>
              <a:t>These two market structures are called imperfect competition.</a:t>
            </a:r>
          </a:p>
          <a:p>
            <a:pPr lvl="1"/>
            <a:r>
              <a:rPr lang="en-US" sz="3200" dirty="0"/>
              <a:t>In these structures, you can find both intense competition and some evidence of monopoly.</a:t>
            </a:r>
          </a:p>
          <a:p>
            <a:pPr lvl="1" eaLnBrk="1" hangingPunct="1"/>
            <a:endParaRPr lang="en-US" dirty="0"/>
          </a:p>
          <a:p>
            <a:pPr lvl="1" eaLnBrk="1" hangingPunct="1"/>
            <a:endParaRPr lang="en-US" dirty="0"/>
          </a:p>
        </p:txBody>
      </p:sp>
      <p:sp>
        <p:nvSpPr>
          <p:cNvPr id="2" name="Slide Number Placeholder 1"/>
          <p:cNvSpPr>
            <a:spLocks noGrp="1"/>
          </p:cNvSpPr>
          <p:nvPr>
            <p:ph type="sldNum" sz="quarter" idx="12"/>
          </p:nvPr>
        </p:nvSpPr>
        <p:spPr/>
        <p:txBody>
          <a:bodyPr/>
          <a:lstStyle/>
          <a:p>
            <a:r>
              <a:rPr lang="en-US" dirty="0"/>
              <a:t>11-0</a:t>
            </a:r>
            <a:fld id="{D6AEC7BF-3734-4446-B59D-919843EE84E1}" type="slidenum">
              <a:rPr lang="en-US" smtClean="0"/>
              <a:pPr/>
              <a:t>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a:noFill/>
        </p:spPr>
        <p:txBody>
          <a:bodyPr/>
          <a:lstStyle/>
          <a:p>
            <a:pPr eaLnBrk="1" hangingPunct="1"/>
            <a:r>
              <a:rPr lang="en-US" sz="4000" dirty="0">
                <a:solidFill>
                  <a:schemeClr val="tx1"/>
                </a:solidFill>
              </a:rPr>
              <a:t>Cartels</a:t>
            </a:r>
          </a:p>
        </p:txBody>
      </p:sp>
      <p:sp>
        <p:nvSpPr>
          <p:cNvPr id="3" name="Content Placeholder 2"/>
          <p:cNvSpPr>
            <a:spLocks noGrp="1"/>
          </p:cNvSpPr>
          <p:nvPr>
            <p:ph idx="1"/>
          </p:nvPr>
        </p:nvSpPr>
        <p:spPr>
          <a:xfrm>
            <a:off x="1066800" y="1447800"/>
            <a:ext cx="7543800" cy="4525963"/>
          </a:xfrm>
        </p:spPr>
        <p:txBody>
          <a:bodyPr>
            <a:noAutofit/>
          </a:bodyPr>
          <a:lstStyle/>
          <a:p>
            <a:pPr eaLnBrk="1" hangingPunct="1">
              <a:buFont typeface="Arial" pitchFamily="34" charset="0"/>
              <a:buChar char="•"/>
            </a:pPr>
            <a:r>
              <a:rPr lang="en-US" sz="3000" b="1" dirty="0">
                <a:solidFill>
                  <a:schemeClr val="accent6">
                    <a:lumMod val="75000"/>
                  </a:schemeClr>
                </a:solidFill>
              </a:rPr>
              <a:t>Cartel: </a:t>
            </a:r>
            <a:r>
              <a:rPr lang="en-US" sz="3000" dirty="0"/>
              <a:t>a group of firms with an explicit, formal agreement to fix prices and output shares in a particular market.</a:t>
            </a:r>
          </a:p>
          <a:p>
            <a:pPr>
              <a:buFont typeface="Arial" pitchFamily="34" charset="0"/>
              <a:buChar char="•"/>
            </a:pPr>
            <a:r>
              <a:rPr lang="en-US" sz="3000" dirty="0"/>
              <a:t>Cartels openly violate U.S. antitrust laws, so we have to go abroad to find an example.</a:t>
            </a:r>
          </a:p>
          <a:p>
            <a:pPr>
              <a:buFont typeface="Arial" pitchFamily="34" charset="0"/>
              <a:buChar char="•"/>
            </a:pPr>
            <a:r>
              <a:rPr lang="en-US" sz="3000" dirty="0"/>
              <a:t>The Organization of Petroleum Exporting Countries (OPEC) is a cartel. OPEC assigns explicit production quotas for each of its members.</a:t>
            </a:r>
          </a:p>
        </p:txBody>
      </p:sp>
      <p:sp>
        <p:nvSpPr>
          <p:cNvPr id="2" name="Slide Number Placeholder 1"/>
          <p:cNvSpPr>
            <a:spLocks noGrp="1"/>
          </p:cNvSpPr>
          <p:nvPr>
            <p:ph type="sldNum" sz="quarter" idx="12"/>
          </p:nvPr>
        </p:nvSpPr>
        <p:spPr/>
        <p:txBody>
          <a:bodyPr/>
          <a:lstStyle/>
          <a:p>
            <a:r>
              <a:rPr lang="en-US" dirty="0"/>
              <a:t>11-</a:t>
            </a:r>
            <a:fld id="{D6AEC7BF-3734-4446-B59D-919843EE84E1}" type="slidenum">
              <a:rPr lang="en-US" smtClean="0"/>
              <a:pPr/>
              <a:t>20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a:noFill/>
        </p:spPr>
        <p:txBody>
          <a:bodyPr/>
          <a:lstStyle/>
          <a:p>
            <a:pPr eaLnBrk="1" hangingPunct="1"/>
            <a:r>
              <a:rPr lang="en-US" sz="4000" dirty="0">
                <a:solidFill>
                  <a:schemeClr val="tx1"/>
                </a:solidFill>
              </a:rPr>
              <a:t>Cartels II</a:t>
            </a:r>
          </a:p>
        </p:txBody>
      </p:sp>
      <p:sp>
        <p:nvSpPr>
          <p:cNvPr id="3" name="Content Placeholder 2"/>
          <p:cNvSpPr>
            <a:spLocks noGrp="1"/>
          </p:cNvSpPr>
          <p:nvPr>
            <p:ph idx="1"/>
          </p:nvPr>
        </p:nvSpPr>
        <p:spPr>
          <a:xfrm>
            <a:off x="1066800" y="1447800"/>
            <a:ext cx="7543800" cy="4525963"/>
          </a:xfrm>
        </p:spPr>
        <p:txBody>
          <a:bodyPr rtlCol="0">
            <a:noAutofit/>
          </a:bodyPr>
          <a:lstStyle/>
          <a:p>
            <a:pPr eaLnBrk="1" fontAlgn="auto" hangingPunct="1">
              <a:spcAft>
                <a:spcPts val="0"/>
              </a:spcAft>
              <a:buFont typeface="Arial" pitchFamily="34" charset="0"/>
              <a:buChar char="•"/>
              <a:defRPr/>
            </a:pPr>
            <a:r>
              <a:rPr lang="en-US" sz="2800" dirty="0"/>
              <a:t>Cartels are most effective when:</a:t>
            </a:r>
          </a:p>
          <a:p>
            <a:pPr lvl="1">
              <a:defRPr/>
            </a:pPr>
            <a:r>
              <a:rPr lang="en-US" sz="2600" dirty="0"/>
              <a:t>all producers are included in the cartel.</a:t>
            </a:r>
          </a:p>
          <a:p>
            <a:pPr lvl="1">
              <a:defRPr/>
            </a:pPr>
            <a:r>
              <a:rPr lang="en-US" sz="2600" dirty="0"/>
              <a:t>each producer obeys the quota that is assigned.</a:t>
            </a:r>
          </a:p>
          <a:p>
            <a:pPr eaLnBrk="1" fontAlgn="auto" hangingPunct="1">
              <a:spcAft>
                <a:spcPts val="0"/>
              </a:spcAft>
              <a:buFont typeface="Arial" pitchFamily="34" charset="0"/>
              <a:buChar char="•"/>
              <a:defRPr/>
            </a:pPr>
            <a:r>
              <a:rPr lang="en-US" sz="2800" dirty="0"/>
              <a:t>OPEC sometimes has problems maintaining its desired price of oil because:</a:t>
            </a:r>
          </a:p>
          <a:p>
            <a:pPr lvl="1">
              <a:defRPr/>
            </a:pPr>
            <a:r>
              <a:rPr lang="en-US" sz="2600" dirty="0"/>
              <a:t>not all oil producers are members of OPEC.</a:t>
            </a:r>
          </a:p>
          <a:p>
            <a:pPr lvl="1">
              <a:defRPr/>
            </a:pPr>
            <a:r>
              <a:rPr lang="en-US" sz="2600" dirty="0"/>
              <a:t>some OPEC producers “cheat” by increasing production to their individual profit-maximizing level.</a:t>
            </a:r>
          </a:p>
        </p:txBody>
      </p:sp>
      <p:sp>
        <p:nvSpPr>
          <p:cNvPr id="2" name="Slide Number Placeholder 1"/>
          <p:cNvSpPr>
            <a:spLocks noGrp="1"/>
          </p:cNvSpPr>
          <p:nvPr>
            <p:ph type="sldNum" sz="quarter" idx="12"/>
          </p:nvPr>
        </p:nvSpPr>
        <p:spPr/>
        <p:txBody>
          <a:bodyPr/>
          <a:lstStyle/>
          <a:p>
            <a:r>
              <a:rPr lang="en-US" dirty="0"/>
              <a:t>11-</a:t>
            </a:r>
            <a:fld id="{D6AEC7BF-3734-4446-B59D-919843EE84E1}" type="slidenum">
              <a:rPr lang="en-US" smtClean="0"/>
              <a:pPr/>
              <a:t>21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a:noFill/>
        </p:spPr>
        <p:txBody>
          <a:bodyPr/>
          <a:lstStyle/>
          <a:p>
            <a:pPr eaLnBrk="1" hangingPunct="1"/>
            <a:r>
              <a:rPr lang="en-US" sz="4000" dirty="0">
                <a:solidFill>
                  <a:schemeClr val="tx1"/>
                </a:solidFill>
              </a:rPr>
              <a:t>Barriers to Entry</a:t>
            </a:r>
          </a:p>
        </p:txBody>
      </p:sp>
      <p:sp>
        <p:nvSpPr>
          <p:cNvPr id="3" name="Content Placeholder 2"/>
          <p:cNvSpPr>
            <a:spLocks noGrp="1"/>
          </p:cNvSpPr>
          <p:nvPr>
            <p:ph idx="1"/>
          </p:nvPr>
        </p:nvSpPr>
        <p:spPr>
          <a:xfrm>
            <a:off x="1066800" y="1219200"/>
            <a:ext cx="7696200" cy="4525963"/>
          </a:xfrm>
        </p:spPr>
        <p:txBody>
          <a:bodyPr rtlCol="0">
            <a:noAutofit/>
          </a:bodyPr>
          <a:lstStyle/>
          <a:p>
            <a:pPr eaLnBrk="1" fontAlgn="auto" hangingPunct="1">
              <a:spcAft>
                <a:spcPts val="0"/>
              </a:spcAft>
              <a:buFont typeface="Arial" pitchFamily="34" charset="0"/>
              <a:buChar char="•"/>
              <a:defRPr/>
            </a:pPr>
            <a:r>
              <a:rPr lang="en-US" sz="2800" dirty="0"/>
              <a:t>Oligopoly, like monopoly, maintains economic profits due to barriers to entry.</a:t>
            </a:r>
          </a:p>
          <a:p>
            <a:pPr eaLnBrk="1" fontAlgn="auto" hangingPunct="1">
              <a:spcAft>
                <a:spcPts val="0"/>
              </a:spcAft>
              <a:buFont typeface="Arial" pitchFamily="34" charset="0"/>
              <a:buChar char="•"/>
              <a:defRPr/>
            </a:pPr>
            <a:r>
              <a:rPr lang="en-US" sz="2800" dirty="0"/>
              <a:t>Barriers to entry include:</a:t>
            </a:r>
          </a:p>
          <a:p>
            <a:pPr lvl="1">
              <a:defRPr/>
            </a:pPr>
            <a:r>
              <a:rPr lang="en-US" sz="2200" dirty="0"/>
              <a:t>patents</a:t>
            </a:r>
          </a:p>
          <a:p>
            <a:pPr lvl="1">
              <a:defRPr/>
            </a:pPr>
            <a:r>
              <a:rPr lang="en-US" sz="2200" dirty="0"/>
              <a:t>distribution control</a:t>
            </a:r>
          </a:p>
          <a:p>
            <a:pPr lvl="1">
              <a:defRPr/>
            </a:pPr>
            <a:r>
              <a:rPr lang="en-US" sz="2200" dirty="0"/>
              <a:t>Input lock-ups</a:t>
            </a:r>
          </a:p>
          <a:p>
            <a:pPr lvl="1">
              <a:defRPr/>
            </a:pPr>
            <a:r>
              <a:rPr lang="en-US" sz="2200" dirty="0"/>
              <a:t>mergers and acquisition </a:t>
            </a:r>
          </a:p>
          <a:p>
            <a:pPr lvl="1">
              <a:defRPr/>
            </a:pPr>
            <a:r>
              <a:rPr lang="en-US" sz="2200" dirty="0"/>
              <a:t>government regulations</a:t>
            </a:r>
          </a:p>
          <a:p>
            <a:pPr lvl="1">
              <a:defRPr/>
            </a:pPr>
            <a:r>
              <a:rPr lang="en-US" sz="2200" dirty="0"/>
              <a:t>nonprice competition</a:t>
            </a:r>
          </a:p>
          <a:p>
            <a:pPr lvl="1">
              <a:defRPr/>
            </a:pPr>
            <a:r>
              <a:rPr lang="en-US" sz="2200" dirty="0"/>
              <a:t>training</a:t>
            </a:r>
          </a:p>
          <a:p>
            <a:pPr lvl="1">
              <a:defRPr/>
            </a:pPr>
            <a:r>
              <a:rPr lang="en-US" sz="2200" dirty="0"/>
              <a:t>brand loyalty</a:t>
            </a:r>
          </a:p>
          <a:p>
            <a:pPr lvl="1">
              <a:defRPr/>
            </a:pPr>
            <a:r>
              <a:rPr lang="en-US" sz="2200" dirty="0"/>
              <a:t>network economies</a:t>
            </a:r>
          </a:p>
        </p:txBody>
      </p:sp>
      <p:sp>
        <p:nvSpPr>
          <p:cNvPr id="2" name="Slide Number Placeholder 1"/>
          <p:cNvSpPr>
            <a:spLocks noGrp="1"/>
          </p:cNvSpPr>
          <p:nvPr>
            <p:ph type="sldNum" sz="quarter" idx="12"/>
          </p:nvPr>
        </p:nvSpPr>
        <p:spPr/>
        <p:txBody>
          <a:bodyPr/>
          <a:lstStyle/>
          <a:p>
            <a:r>
              <a:rPr lang="en-US" dirty="0"/>
              <a:t>11-</a:t>
            </a:r>
            <a:fld id="{D6AEC7BF-3734-4446-B59D-919843EE84E1}" type="slidenum">
              <a:rPr lang="en-US" smtClean="0"/>
              <a:pPr/>
              <a:t>22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1019503" y="152400"/>
            <a:ext cx="8077200" cy="1447800"/>
          </a:xfrm>
          <a:noFill/>
        </p:spPr>
        <p:txBody>
          <a:bodyPr/>
          <a:lstStyle/>
          <a:p>
            <a:pPr eaLnBrk="1" hangingPunct="1"/>
            <a:r>
              <a:rPr lang="en-US" sz="4000" u="sng" dirty="0">
                <a:solidFill>
                  <a:schemeClr val="tx1"/>
                </a:solidFill>
              </a:rPr>
              <a:t>Application: The Economy Tomorrow</a:t>
            </a:r>
          </a:p>
        </p:txBody>
      </p:sp>
      <p:sp>
        <p:nvSpPr>
          <p:cNvPr id="3" name="Content Placeholder 2"/>
          <p:cNvSpPr>
            <a:spLocks noGrp="1"/>
          </p:cNvSpPr>
          <p:nvPr>
            <p:ph idx="1"/>
          </p:nvPr>
        </p:nvSpPr>
        <p:spPr>
          <a:xfrm>
            <a:off x="1019503" y="1600200"/>
            <a:ext cx="7667297" cy="4525963"/>
          </a:xfrm>
        </p:spPr>
        <p:txBody>
          <a:bodyPr/>
          <a:lstStyle/>
          <a:p>
            <a:pPr eaLnBrk="1" hangingPunct="1">
              <a:buFont typeface="Arial" pitchFamily="34" charset="0"/>
              <a:buChar char="•"/>
            </a:pPr>
            <a:r>
              <a:rPr lang="en-US" sz="2800" dirty="0"/>
              <a:t>Antitrust enforcement</a:t>
            </a:r>
          </a:p>
          <a:p>
            <a:pPr lvl="1" eaLnBrk="1" hangingPunct="1"/>
            <a:r>
              <a:rPr lang="en-US" dirty="0"/>
              <a:t>Market power leads to market failure when:</a:t>
            </a:r>
          </a:p>
          <a:p>
            <a:pPr lvl="2" eaLnBrk="1" hangingPunct="1"/>
            <a:r>
              <a:rPr lang="en-US" sz="2600" dirty="0"/>
              <a:t>restricted output causes resource misallocation.</a:t>
            </a:r>
          </a:p>
          <a:p>
            <a:pPr lvl="2" eaLnBrk="1" hangingPunct="1"/>
            <a:r>
              <a:rPr lang="en-US" sz="2600" dirty="0"/>
              <a:t>profits and higher prices lead to greater inequity.</a:t>
            </a:r>
          </a:p>
          <a:p>
            <a:pPr lvl="1" eaLnBrk="1" hangingPunct="1"/>
            <a:r>
              <a:rPr lang="en-US" dirty="0"/>
              <a:t>Antitrust laws explicitly forbid collusive agreements, but much </a:t>
            </a:r>
            <a:r>
              <a:rPr lang="en-US" i="1" dirty="0"/>
              <a:t>tacit </a:t>
            </a:r>
            <a:r>
              <a:rPr lang="en-US" dirty="0"/>
              <a:t>collusion goes undetected or unpunished. </a:t>
            </a:r>
          </a:p>
        </p:txBody>
      </p:sp>
      <p:sp>
        <p:nvSpPr>
          <p:cNvPr id="2" name="Slide Number Placeholder 1"/>
          <p:cNvSpPr>
            <a:spLocks noGrp="1"/>
          </p:cNvSpPr>
          <p:nvPr>
            <p:ph type="sldNum" sz="quarter" idx="12"/>
          </p:nvPr>
        </p:nvSpPr>
        <p:spPr/>
        <p:txBody>
          <a:bodyPr/>
          <a:lstStyle/>
          <a:p>
            <a:r>
              <a:rPr lang="en-US" dirty="0"/>
              <a:t>11-</a:t>
            </a:r>
            <a:fld id="{D6AEC7BF-3734-4446-B59D-919843EE84E1}" type="slidenum">
              <a:rPr lang="en-US" smtClean="0"/>
              <a:pPr/>
              <a:t>23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1066800" y="152400"/>
            <a:ext cx="8077200" cy="1447800"/>
          </a:xfrm>
          <a:noFill/>
        </p:spPr>
        <p:txBody>
          <a:bodyPr/>
          <a:lstStyle/>
          <a:p>
            <a:r>
              <a:rPr lang="en-US" sz="4000" u="sng" dirty="0">
                <a:solidFill>
                  <a:schemeClr val="tx1"/>
                </a:solidFill>
              </a:rPr>
              <a:t>Application: The Economy Tomorrow II</a:t>
            </a:r>
            <a:endParaRPr lang="en-US" sz="4000" dirty="0">
              <a:solidFill>
                <a:schemeClr val="tx1"/>
              </a:solidFill>
            </a:endParaRPr>
          </a:p>
        </p:txBody>
      </p:sp>
      <p:sp>
        <p:nvSpPr>
          <p:cNvPr id="3" name="Content Placeholder 2"/>
          <p:cNvSpPr>
            <a:spLocks noGrp="1"/>
          </p:cNvSpPr>
          <p:nvPr>
            <p:ph idx="1"/>
          </p:nvPr>
        </p:nvSpPr>
        <p:spPr>
          <a:xfrm>
            <a:off x="1066800" y="1752600"/>
            <a:ext cx="7543800" cy="4525963"/>
          </a:xfrm>
        </p:spPr>
        <p:txBody>
          <a:bodyPr>
            <a:noAutofit/>
          </a:bodyPr>
          <a:lstStyle/>
          <a:p>
            <a:pPr eaLnBrk="1" hangingPunct="1">
              <a:buFont typeface="Arial" pitchFamily="34" charset="0"/>
              <a:buChar char="•"/>
            </a:pPr>
            <a:r>
              <a:rPr lang="en-US" dirty="0"/>
              <a:t>Antitrust enforcement</a:t>
            </a:r>
          </a:p>
          <a:p>
            <a:pPr lvl="1" eaLnBrk="1" hangingPunct="1"/>
            <a:r>
              <a:rPr lang="en-US" dirty="0"/>
              <a:t>The broad mandates of antitrust laws need to be transformed into specific guidelines for government intervention.</a:t>
            </a:r>
          </a:p>
          <a:p>
            <a:pPr lvl="1" eaLnBrk="1" hangingPunct="1"/>
            <a:r>
              <a:rPr lang="en-US" dirty="0"/>
              <a:t>The goal is to preclude the amassing of market power – to maintain competition.</a:t>
            </a:r>
          </a:p>
          <a:p>
            <a:pPr lvl="1" eaLnBrk="1" hangingPunct="1"/>
            <a:r>
              <a:rPr lang="en-US" dirty="0"/>
              <a:t>To accomplish this, the Department of Justice will continue to monitor the effects of mergers in the economy tomorrow.</a:t>
            </a:r>
          </a:p>
        </p:txBody>
      </p:sp>
      <p:sp>
        <p:nvSpPr>
          <p:cNvPr id="2" name="Slide Number Placeholder 1"/>
          <p:cNvSpPr>
            <a:spLocks noGrp="1"/>
          </p:cNvSpPr>
          <p:nvPr>
            <p:ph type="sldNum" sz="quarter" idx="12"/>
          </p:nvPr>
        </p:nvSpPr>
        <p:spPr/>
        <p:txBody>
          <a:bodyPr/>
          <a:lstStyle/>
          <a:p>
            <a:r>
              <a:rPr lang="en-US" dirty="0"/>
              <a:t>11-</a:t>
            </a:r>
            <a:fld id="{D6AEC7BF-3734-4446-B59D-919843EE84E1}" type="slidenum">
              <a:rPr lang="en-US" smtClean="0"/>
              <a:pPr/>
              <a:t>24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1066800" y="152400"/>
            <a:ext cx="8077200" cy="1447800"/>
          </a:xfrm>
          <a:noFill/>
        </p:spPr>
        <p:txBody>
          <a:bodyPr>
            <a:normAutofit/>
          </a:bodyPr>
          <a:lstStyle/>
          <a:p>
            <a:pPr eaLnBrk="1" hangingPunct="1"/>
            <a:r>
              <a:rPr lang="en-US" sz="4000" dirty="0">
                <a:solidFill>
                  <a:schemeClr val="tx1"/>
                </a:solidFill>
              </a:rPr>
              <a:t>Revisiting the Learning Objectives</a:t>
            </a:r>
          </a:p>
        </p:txBody>
      </p:sp>
      <p:sp>
        <p:nvSpPr>
          <p:cNvPr id="3" name="Content Placeholder 2"/>
          <p:cNvSpPr>
            <a:spLocks noGrp="1"/>
          </p:cNvSpPr>
          <p:nvPr>
            <p:ph idx="1"/>
          </p:nvPr>
        </p:nvSpPr>
        <p:spPr>
          <a:xfrm>
            <a:off x="1066800" y="1905001"/>
            <a:ext cx="7543800" cy="4038600"/>
          </a:xfrm>
        </p:spPr>
        <p:txBody>
          <a:bodyPr/>
          <a:lstStyle/>
          <a:p>
            <a:pPr eaLnBrk="1" hangingPunct="1"/>
            <a:r>
              <a:rPr lang="en-US" b="1" dirty="0"/>
              <a:t>LO11-1 Know the unique characteristics of oligopoly.</a:t>
            </a:r>
          </a:p>
          <a:p>
            <a:pPr lvl="1" eaLnBrk="1" hangingPunct="1"/>
            <a:r>
              <a:rPr lang="en-US" dirty="0"/>
              <a:t>A few firms produce all or most of the industry’s product. They are essentially a shared monopoly.</a:t>
            </a:r>
          </a:p>
          <a:p>
            <a:pPr lvl="1" eaLnBrk="1" hangingPunct="1"/>
            <a:r>
              <a:rPr lang="en-US" dirty="0"/>
              <a:t>The firms are large compared to the total output of the industry.</a:t>
            </a:r>
          </a:p>
        </p:txBody>
      </p:sp>
      <p:sp>
        <p:nvSpPr>
          <p:cNvPr id="2" name="Slide Number Placeholder 1"/>
          <p:cNvSpPr>
            <a:spLocks noGrp="1"/>
          </p:cNvSpPr>
          <p:nvPr>
            <p:ph type="sldNum" sz="quarter" idx="12"/>
          </p:nvPr>
        </p:nvSpPr>
        <p:spPr/>
        <p:txBody>
          <a:bodyPr/>
          <a:lstStyle/>
          <a:p>
            <a:r>
              <a:rPr lang="en-US" dirty="0"/>
              <a:t>11-</a:t>
            </a:r>
            <a:fld id="{D6AEC7BF-3734-4446-B59D-919843EE84E1}"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a:xfrm>
            <a:off x="1066800" y="152400"/>
            <a:ext cx="8077200" cy="1447800"/>
          </a:xfrm>
          <a:noFill/>
        </p:spPr>
        <p:txBody>
          <a:bodyPr>
            <a:normAutofit/>
          </a:bodyPr>
          <a:lstStyle/>
          <a:p>
            <a:pPr eaLnBrk="1" hangingPunct="1"/>
            <a:r>
              <a:rPr lang="en-US" sz="4000" dirty="0">
                <a:solidFill>
                  <a:schemeClr val="tx1"/>
                </a:solidFill>
              </a:rPr>
              <a:t>Revisiting the Learning Objectives II</a:t>
            </a:r>
          </a:p>
        </p:txBody>
      </p:sp>
      <p:sp>
        <p:nvSpPr>
          <p:cNvPr id="3" name="Content Placeholder 2"/>
          <p:cNvSpPr>
            <a:spLocks noGrp="1"/>
          </p:cNvSpPr>
          <p:nvPr>
            <p:ph idx="1"/>
          </p:nvPr>
        </p:nvSpPr>
        <p:spPr>
          <a:xfrm>
            <a:off x="1066800" y="1631731"/>
            <a:ext cx="7543800" cy="4525963"/>
          </a:xfrm>
        </p:spPr>
        <p:txBody>
          <a:bodyPr>
            <a:normAutofit fontScale="92500" lnSpcReduction="10000"/>
          </a:bodyPr>
          <a:lstStyle/>
          <a:p>
            <a:pPr eaLnBrk="1" hangingPunct="1"/>
            <a:r>
              <a:rPr lang="en-US" b="1" dirty="0"/>
              <a:t>LO11-2 Know how oligopolies maximize profits.</a:t>
            </a:r>
          </a:p>
          <a:p>
            <a:pPr lvl="1" eaLnBrk="1" hangingPunct="1"/>
            <a:r>
              <a:rPr lang="en-US" dirty="0"/>
              <a:t>They would like to produce a profit-maximizing output (where MR = MC) but are more interested in preserving or expanding their market share.</a:t>
            </a:r>
          </a:p>
          <a:p>
            <a:pPr lvl="1" eaLnBrk="1" hangingPunct="1"/>
            <a:r>
              <a:rPr lang="en-US" dirty="0"/>
              <a:t>Collectively, they would agree to produce an industry-wide profit-maximizing output, but in the United States, this is illegal. </a:t>
            </a:r>
          </a:p>
          <a:p>
            <a:pPr lvl="1" eaLnBrk="1" hangingPunct="1"/>
            <a:r>
              <a:rPr lang="en-US" dirty="0"/>
              <a:t>To maintain profits, there must be effective barriers to entry.</a:t>
            </a:r>
          </a:p>
        </p:txBody>
      </p:sp>
      <p:sp>
        <p:nvSpPr>
          <p:cNvPr id="2" name="Slide Number Placeholder 1"/>
          <p:cNvSpPr>
            <a:spLocks noGrp="1"/>
          </p:cNvSpPr>
          <p:nvPr>
            <p:ph type="sldNum" sz="quarter" idx="12"/>
          </p:nvPr>
        </p:nvSpPr>
        <p:spPr/>
        <p:txBody>
          <a:bodyPr/>
          <a:lstStyle/>
          <a:p>
            <a:r>
              <a:rPr lang="en-US" dirty="0"/>
              <a:t>11-</a:t>
            </a:r>
            <a:fld id="{D6AEC7BF-3734-4446-B59D-919843EE84E1}"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a:xfrm>
            <a:off x="1066800" y="215462"/>
            <a:ext cx="8077200" cy="1447800"/>
          </a:xfrm>
          <a:noFill/>
        </p:spPr>
        <p:txBody>
          <a:bodyPr>
            <a:normAutofit/>
          </a:bodyPr>
          <a:lstStyle/>
          <a:p>
            <a:pPr eaLnBrk="1" hangingPunct="1"/>
            <a:r>
              <a:rPr lang="en-US" sz="4000" dirty="0">
                <a:solidFill>
                  <a:schemeClr val="tx1"/>
                </a:solidFill>
              </a:rPr>
              <a:t>Revisiting the Learning Objectives III</a:t>
            </a:r>
          </a:p>
        </p:txBody>
      </p:sp>
      <p:sp>
        <p:nvSpPr>
          <p:cNvPr id="3" name="Content Placeholder 2"/>
          <p:cNvSpPr>
            <a:spLocks noGrp="1"/>
          </p:cNvSpPr>
          <p:nvPr>
            <p:ph idx="1"/>
          </p:nvPr>
        </p:nvSpPr>
        <p:spPr>
          <a:xfrm>
            <a:off x="1030014" y="1905000"/>
            <a:ext cx="7543800" cy="4493173"/>
          </a:xfrm>
        </p:spPr>
        <p:txBody>
          <a:bodyPr>
            <a:noAutofit/>
          </a:bodyPr>
          <a:lstStyle/>
          <a:p>
            <a:pPr eaLnBrk="1" hangingPunct="1"/>
            <a:r>
              <a:rPr lang="en-US" sz="3000" b="1" dirty="0"/>
              <a:t>LO11-3 Know how interdependence affects oligopolists’ pricing decisions.</a:t>
            </a:r>
          </a:p>
          <a:p>
            <a:pPr lvl="1" eaLnBrk="1" hangingPunct="1"/>
            <a:r>
              <a:rPr lang="en-US" sz="2600" dirty="0"/>
              <a:t>Each firm must consider the effect of its price and output decisions on the behavior of its rivals.</a:t>
            </a:r>
          </a:p>
          <a:p>
            <a:pPr lvl="1" eaLnBrk="1" hangingPunct="1"/>
            <a:r>
              <a:rPr lang="en-US" sz="2600" dirty="0"/>
              <a:t>Decision making becomes interdependent. The “What if?” game is played.</a:t>
            </a:r>
          </a:p>
          <a:p>
            <a:pPr lvl="1" eaLnBrk="1" hangingPunct="1"/>
            <a:r>
              <a:rPr lang="en-US" sz="2600" dirty="0"/>
              <a:t>Because of this, oligopolies move away from price competition to nonprice competition.</a:t>
            </a:r>
          </a:p>
        </p:txBody>
      </p:sp>
      <p:sp>
        <p:nvSpPr>
          <p:cNvPr id="2" name="Slide Number Placeholder 1"/>
          <p:cNvSpPr>
            <a:spLocks noGrp="1"/>
          </p:cNvSpPr>
          <p:nvPr>
            <p:ph type="sldNum" sz="quarter" idx="12"/>
          </p:nvPr>
        </p:nvSpPr>
        <p:spPr/>
        <p:txBody>
          <a:bodyPr/>
          <a:lstStyle/>
          <a:p>
            <a:r>
              <a:rPr lang="en-US" dirty="0"/>
              <a:t>11-</a:t>
            </a:r>
            <a:fld id="{D6AEC7BF-3734-4446-B59D-919843EE84E1}"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sz="4000" dirty="0">
                <a:solidFill>
                  <a:schemeClr val="tx1"/>
                </a:solidFill>
              </a:rPr>
              <a:t>Looking Ahead: </a:t>
            </a:r>
            <a:r>
              <a:rPr lang="en-US" sz="4000">
                <a:solidFill>
                  <a:schemeClr val="tx1"/>
                </a:solidFill>
              </a:rPr>
              <a:t>Chapter 12</a:t>
            </a:r>
            <a:endParaRPr lang="en-US" sz="4000" dirty="0">
              <a:solidFill>
                <a:schemeClr val="tx1"/>
              </a:solidFill>
            </a:endParaRPr>
          </a:p>
        </p:txBody>
      </p:sp>
      <p:sp>
        <p:nvSpPr>
          <p:cNvPr id="3" name="Content Placeholder 2"/>
          <p:cNvSpPr>
            <a:spLocks noGrp="1"/>
          </p:cNvSpPr>
          <p:nvPr>
            <p:ph idx="1"/>
          </p:nvPr>
        </p:nvSpPr>
        <p:spPr/>
        <p:txBody>
          <a:bodyPr/>
          <a:lstStyle/>
          <a:p>
            <a:pPr marL="0" indent="0" algn="ctr">
              <a:buNone/>
            </a:pPr>
            <a:r>
              <a:rPr lang="en-US" b="1" dirty="0"/>
              <a:t>Monopolistic Competition</a:t>
            </a:r>
          </a:p>
          <a:p>
            <a:endParaRPr lang="en-US" sz="1200" i="1" dirty="0"/>
          </a:p>
          <a:p>
            <a:pPr marL="0" indent="0">
              <a:buNone/>
            </a:pPr>
            <a:r>
              <a:rPr lang="en-US" sz="2400" i="1" dirty="0"/>
              <a:t>After learning about this chapter, you should know</a:t>
            </a:r>
          </a:p>
          <a:p>
            <a:pPr>
              <a:buFont typeface="Arial" pitchFamily="34" charset="0"/>
              <a:buChar char="•"/>
            </a:pPr>
            <a:r>
              <a:rPr lang="en-US" sz="2400" dirty="0"/>
              <a:t>The unique structure of monopolistic competition.</a:t>
            </a:r>
          </a:p>
          <a:p>
            <a:pPr>
              <a:buFont typeface="Arial" pitchFamily="34" charset="0"/>
              <a:buChar char="•"/>
            </a:pPr>
            <a:r>
              <a:rPr lang="en-US" sz="2400" dirty="0"/>
              <a:t>The unique behavior of monopolistically competitive firms.</a:t>
            </a:r>
          </a:p>
          <a:p>
            <a:pPr>
              <a:buFont typeface="Arial" pitchFamily="34" charset="0"/>
              <a:buChar char="•"/>
            </a:pPr>
            <a:r>
              <a:rPr lang="en-US" sz="2400" dirty="0"/>
              <a:t>How monopolistically competitive firms maximize profits.</a:t>
            </a:r>
          </a:p>
          <a:p>
            <a:pPr>
              <a:buFont typeface="Arial" pitchFamily="34" charset="0"/>
              <a:buChar char="•"/>
            </a:pPr>
            <a:r>
              <a:rPr lang="en-US" sz="2400" dirty="0"/>
              <a:t>Why economic profits tend toward zero in monopolistic competition.</a:t>
            </a:r>
          </a:p>
          <a:p>
            <a:endParaRPr lang="en-US" sz="2800" dirty="0"/>
          </a:p>
        </p:txBody>
      </p:sp>
      <p:sp>
        <p:nvSpPr>
          <p:cNvPr id="4" name="Slide Number Placeholder 3"/>
          <p:cNvSpPr>
            <a:spLocks noGrp="1"/>
          </p:cNvSpPr>
          <p:nvPr>
            <p:ph type="sldNum" sz="quarter" idx="12"/>
          </p:nvPr>
        </p:nvSpPr>
        <p:spPr/>
        <p:txBody>
          <a:bodyPr/>
          <a:lstStyle/>
          <a:p>
            <a:r>
              <a:rPr lang="en-US" dirty="0"/>
              <a:t>11-</a:t>
            </a:r>
            <a:fld id="{D6AEC7BF-3734-4446-B59D-919843EE84E1}" type="slidenum">
              <a:rPr lang="en-US" smtClean="0"/>
              <a:pPr/>
              <a:t>28</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1066800" y="120869"/>
            <a:ext cx="8077200" cy="1447800"/>
          </a:xfrm>
          <a:noFill/>
        </p:spPr>
        <p:txBody>
          <a:bodyPr/>
          <a:lstStyle/>
          <a:p>
            <a:pPr eaLnBrk="1" hangingPunct="1"/>
            <a:r>
              <a:rPr lang="en-US" sz="4000" dirty="0">
                <a:solidFill>
                  <a:schemeClr val="tx1"/>
                </a:solidFill>
              </a:rPr>
              <a:t>Oligopoly II</a:t>
            </a:r>
          </a:p>
        </p:txBody>
      </p:sp>
      <p:sp>
        <p:nvSpPr>
          <p:cNvPr id="3" name="Content Placeholder 2"/>
          <p:cNvSpPr>
            <a:spLocks noGrp="1"/>
          </p:cNvSpPr>
          <p:nvPr>
            <p:ph idx="1"/>
          </p:nvPr>
        </p:nvSpPr>
        <p:spPr>
          <a:xfrm>
            <a:off x="1066800" y="1295401"/>
            <a:ext cx="7543800" cy="4799232"/>
          </a:xfrm>
        </p:spPr>
        <p:txBody>
          <a:bodyPr rtlCol="0">
            <a:noAutofit/>
          </a:bodyPr>
          <a:lstStyle/>
          <a:p>
            <a:pPr eaLnBrk="1" fontAlgn="auto" hangingPunct="1">
              <a:spcAft>
                <a:spcPts val="0"/>
              </a:spcAft>
              <a:buFont typeface="Arial" pitchFamily="34" charset="0"/>
              <a:buChar char="•"/>
              <a:defRPr/>
            </a:pPr>
            <a:r>
              <a:rPr lang="en-US" sz="2800" dirty="0"/>
              <a:t>In this chapter we focus on oligopoly, where </a:t>
            </a:r>
            <a:r>
              <a:rPr lang="en-US" sz="2800" b="1" dirty="0">
                <a:solidFill>
                  <a:schemeClr val="accent6">
                    <a:lumMod val="75000"/>
                  </a:schemeClr>
                </a:solidFill>
              </a:rPr>
              <a:t>market power</a:t>
            </a:r>
            <a:r>
              <a:rPr lang="en-US" sz="2800" dirty="0"/>
              <a:t>, the ability to manipulate the market price, is shared by a few dominating firms.</a:t>
            </a:r>
          </a:p>
          <a:p>
            <a:pPr eaLnBrk="1" fontAlgn="auto" hangingPunct="1">
              <a:spcAft>
                <a:spcPts val="0"/>
              </a:spcAft>
              <a:buFont typeface="Arial" pitchFamily="34" charset="0"/>
              <a:buChar char="•"/>
              <a:defRPr/>
            </a:pPr>
            <a:r>
              <a:rPr lang="en-US" sz="2800" dirty="0"/>
              <a:t>Specifically</a:t>
            </a:r>
            <a:r>
              <a:rPr lang="en-US" sz="3000" dirty="0"/>
              <a:t>,</a:t>
            </a:r>
          </a:p>
          <a:p>
            <a:pPr lvl="1">
              <a:defRPr/>
            </a:pPr>
            <a:r>
              <a:rPr lang="en-US" sz="2600" dirty="0"/>
              <a:t>What determines how much market power a firm has?</a:t>
            </a:r>
          </a:p>
          <a:p>
            <a:pPr lvl="1">
              <a:defRPr/>
            </a:pPr>
            <a:r>
              <a:rPr lang="en-US" sz="2600" dirty="0"/>
              <a:t>How do firms in an oligopoly set prices and output?</a:t>
            </a:r>
          </a:p>
          <a:p>
            <a:pPr lvl="1">
              <a:defRPr/>
            </a:pPr>
            <a:r>
              <a:rPr lang="en-US" sz="2600" dirty="0"/>
              <a:t>What problems does an oligopoly have in maintaining price and profit?</a:t>
            </a:r>
          </a:p>
        </p:txBody>
      </p:sp>
      <p:sp>
        <p:nvSpPr>
          <p:cNvPr id="2" name="Slide Number Placeholder 1"/>
          <p:cNvSpPr>
            <a:spLocks noGrp="1"/>
          </p:cNvSpPr>
          <p:nvPr>
            <p:ph type="sldNum" sz="quarter" idx="12"/>
          </p:nvPr>
        </p:nvSpPr>
        <p:spPr/>
        <p:txBody>
          <a:bodyPr/>
          <a:lstStyle/>
          <a:p>
            <a:r>
              <a:rPr lang="en-US" dirty="0"/>
              <a:t>11-0</a:t>
            </a:r>
            <a:fld id="{D6AEC7BF-3734-4446-B59D-919843EE84E1}" type="slidenum">
              <a:rPr lang="en-US" smtClean="0"/>
              <a:pPr/>
              <a:t>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noFill/>
        </p:spPr>
        <p:txBody>
          <a:bodyPr/>
          <a:lstStyle/>
          <a:p>
            <a:pPr eaLnBrk="1" hangingPunct="1"/>
            <a:r>
              <a:rPr lang="en-US" sz="4000" dirty="0">
                <a:solidFill>
                  <a:schemeClr val="tx1"/>
                </a:solidFill>
              </a:rPr>
              <a:t>Market Structure</a:t>
            </a:r>
          </a:p>
        </p:txBody>
      </p:sp>
      <p:sp>
        <p:nvSpPr>
          <p:cNvPr id="3" name="Content Placeholder 2"/>
          <p:cNvSpPr>
            <a:spLocks noGrp="1"/>
          </p:cNvSpPr>
          <p:nvPr>
            <p:ph idx="1"/>
          </p:nvPr>
        </p:nvSpPr>
        <p:spPr>
          <a:xfrm>
            <a:off x="1066800" y="1676400"/>
            <a:ext cx="7543800" cy="4525963"/>
          </a:xfrm>
        </p:spPr>
        <p:txBody>
          <a:bodyPr>
            <a:normAutofit lnSpcReduction="10000"/>
          </a:bodyPr>
          <a:lstStyle/>
          <a:p>
            <a:pPr eaLnBrk="1" hangingPunct="1"/>
            <a:r>
              <a:rPr lang="en-US" dirty="0"/>
              <a:t>In imperfect competition, individual firms have some market power in their product market.</a:t>
            </a:r>
          </a:p>
          <a:p>
            <a:pPr eaLnBrk="1" hangingPunct="1"/>
            <a:r>
              <a:rPr lang="en-US" dirty="0"/>
              <a:t>The determinants of market power include:    </a:t>
            </a:r>
          </a:p>
          <a:p>
            <a:pPr lvl="1" eaLnBrk="1" hangingPunct="1"/>
            <a:r>
              <a:rPr lang="en-US" dirty="0"/>
              <a:t>number of producers</a:t>
            </a:r>
          </a:p>
          <a:p>
            <a:pPr lvl="1" eaLnBrk="1" hangingPunct="1"/>
            <a:r>
              <a:rPr lang="en-US" dirty="0"/>
              <a:t>size of each firm</a:t>
            </a:r>
          </a:p>
          <a:p>
            <a:pPr lvl="1" eaLnBrk="1" hangingPunct="1"/>
            <a:r>
              <a:rPr lang="en-US" dirty="0"/>
              <a:t>barriers to entry</a:t>
            </a:r>
          </a:p>
          <a:p>
            <a:pPr lvl="1" eaLnBrk="1" hangingPunct="1"/>
            <a:r>
              <a:rPr lang="en-US" dirty="0"/>
              <a:t>availability of substitute goods</a:t>
            </a:r>
          </a:p>
        </p:txBody>
      </p:sp>
      <p:sp>
        <p:nvSpPr>
          <p:cNvPr id="2" name="Slide Number Placeholder 1"/>
          <p:cNvSpPr>
            <a:spLocks noGrp="1"/>
          </p:cNvSpPr>
          <p:nvPr>
            <p:ph type="sldNum" sz="quarter" idx="12"/>
          </p:nvPr>
        </p:nvSpPr>
        <p:spPr/>
        <p:txBody>
          <a:bodyPr/>
          <a:lstStyle/>
          <a:p>
            <a:r>
              <a:rPr lang="en-US" dirty="0"/>
              <a:t>11-0</a:t>
            </a:r>
            <a:fld id="{D6AEC7BF-3734-4446-B59D-919843EE84E1}" type="slidenum">
              <a:rPr lang="en-US" smtClean="0"/>
              <a:pPr/>
              <a:t>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066800" y="120869"/>
            <a:ext cx="8077200" cy="1447800"/>
          </a:xfrm>
          <a:noFill/>
        </p:spPr>
        <p:txBody>
          <a:bodyPr/>
          <a:lstStyle/>
          <a:p>
            <a:pPr eaLnBrk="1" hangingPunct="1"/>
            <a:r>
              <a:rPr lang="en-US" sz="4000" dirty="0">
                <a:solidFill>
                  <a:schemeClr val="tx1"/>
                </a:solidFill>
              </a:rPr>
              <a:t>Measuring Market Power</a:t>
            </a:r>
          </a:p>
        </p:txBody>
      </p:sp>
      <p:sp>
        <p:nvSpPr>
          <p:cNvPr id="3" name="Content Placeholder 2"/>
          <p:cNvSpPr>
            <a:spLocks noGrp="1"/>
          </p:cNvSpPr>
          <p:nvPr>
            <p:ph idx="1"/>
          </p:nvPr>
        </p:nvSpPr>
        <p:spPr>
          <a:xfrm>
            <a:off x="1077310" y="1905001"/>
            <a:ext cx="7543800" cy="4114800"/>
          </a:xfrm>
        </p:spPr>
        <p:txBody>
          <a:bodyPr rtlCol="0">
            <a:normAutofit/>
          </a:bodyPr>
          <a:lstStyle/>
          <a:p>
            <a:pPr eaLnBrk="1" fontAlgn="auto" hangingPunct="1">
              <a:spcAft>
                <a:spcPts val="0"/>
              </a:spcAft>
              <a:buFont typeface="Arial" pitchFamily="34" charset="0"/>
              <a:buChar char="•"/>
              <a:defRPr/>
            </a:pPr>
            <a:r>
              <a:rPr lang="en-US" b="1" dirty="0">
                <a:solidFill>
                  <a:schemeClr val="accent6">
                    <a:lumMod val="75000"/>
                  </a:schemeClr>
                </a:solidFill>
              </a:rPr>
              <a:t>Concentration ratio: </a:t>
            </a:r>
            <a:r>
              <a:rPr lang="en-US" dirty="0"/>
              <a:t>the proportion of total industry output produced by the largest firms (usually the four largest).</a:t>
            </a:r>
          </a:p>
          <a:p>
            <a:pPr>
              <a:buFont typeface="Arial" pitchFamily="34" charset="0"/>
              <a:buChar char="•"/>
              <a:defRPr/>
            </a:pPr>
            <a:r>
              <a:rPr lang="en-US" dirty="0"/>
              <a:t>If the industry produces 1 million products and the four biggest firms produce 700,000 of them, the concentration ratio is 70%.</a:t>
            </a:r>
          </a:p>
        </p:txBody>
      </p:sp>
      <p:sp>
        <p:nvSpPr>
          <p:cNvPr id="2" name="Slide Number Placeholder 1"/>
          <p:cNvSpPr>
            <a:spLocks noGrp="1"/>
          </p:cNvSpPr>
          <p:nvPr>
            <p:ph type="sldNum" sz="quarter" idx="12"/>
          </p:nvPr>
        </p:nvSpPr>
        <p:spPr/>
        <p:txBody>
          <a:bodyPr/>
          <a:lstStyle/>
          <a:p>
            <a:r>
              <a:rPr lang="en-US" dirty="0"/>
              <a:t>11-0</a:t>
            </a:r>
            <a:fld id="{D6AEC7BF-3734-4446-B59D-919843EE84E1}" type="slidenum">
              <a:rPr lang="en-US" smtClean="0"/>
              <a:pPr/>
              <a:t>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066800" y="152400"/>
            <a:ext cx="8077200" cy="1447800"/>
          </a:xfrm>
          <a:noFill/>
        </p:spPr>
        <p:txBody>
          <a:bodyPr/>
          <a:lstStyle/>
          <a:p>
            <a:pPr eaLnBrk="1" hangingPunct="1"/>
            <a:r>
              <a:rPr lang="en-US" sz="4000" dirty="0">
                <a:solidFill>
                  <a:schemeClr val="tx1"/>
                </a:solidFill>
              </a:rPr>
              <a:t>Measuring Market Power II</a:t>
            </a:r>
          </a:p>
        </p:txBody>
      </p:sp>
      <p:sp>
        <p:nvSpPr>
          <p:cNvPr id="3" name="Content Placeholder 2"/>
          <p:cNvSpPr>
            <a:spLocks noGrp="1"/>
          </p:cNvSpPr>
          <p:nvPr>
            <p:ph idx="1"/>
          </p:nvPr>
        </p:nvSpPr>
        <p:spPr>
          <a:xfrm>
            <a:off x="1103586" y="1828800"/>
            <a:ext cx="7543800" cy="4525963"/>
          </a:xfrm>
        </p:spPr>
        <p:txBody>
          <a:bodyPr rtlCol="0">
            <a:normAutofit/>
          </a:bodyPr>
          <a:lstStyle/>
          <a:p>
            <a:pPr>
              <a:buFont typeface="Arial" pitchFamily="34" charset="0"/>
              <a:buChar char="•"/>
              <a:defRPr/>
            </a:pPr>
            <a:r>
              <a:rPr lang="en-US" dirty="0"/>
              <a:t>An industry with a concentration ratio above 60% is considered an oligopoly.</a:t>
            </a:r>
          </a:p>
          <a:p>
            <a:pPr>
              <a:buFont typeface="Arial" pitchFamily="34" charset="0"/>
              <a:buChar char="•"/>
              <a:defRPr/>
            </a:pPr>
            <a:r>
              <a:rPr lang="en-US" dirty="0"/>
              <a:t>Examples are beer, soft drinks, batteries, cigarettes, computer printers, Internet browsers, baby food, cereal, and credit cards.</a:t>
            </a:r>
          </a:p>
        </p:txBody>
      </p:sp>
      <p:sp>
        <p:nvSpPr>
          <p:cNvPr id="2" name="Slide Number Placeholder 1"/>
          <p:cNvSpPr>
            <a:spLocks noGrp="1"/>
          </p:cNvSpPr>
          <p:nvPr>
            <p:ph type="sldNum" sz="quarter" idx="12"/>
          </p:nvPr>
        </p:nvSpPr>
        <p:spPr/>
        <p:txBody>
          <a:bodyPr/>
          <a:lstStyle/>
          <a:p>
            <a:r>
              <a:rPr lang="en-US" dirty="0"/>
              <a:t>11-0</a:t>
            </a:r>
            <a:fld id="{D6AEC7BF-3734-4446-B59D-919843EE84E1}"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noFill/>
        </p:spPr>
        <p:txBody>
          <a:bodyPr/>
          <a:lstStyle/>
          <a:p>
            <a:pPr eaLnBrk="1" hangingPunct="1"/>
            <a:r>
              <a:rPr lang="en-US" sz="4000" dirty="0">
                <a:solidFill>
                  <a:schemeClr val="tx1"/>
                </a:solidFill>
              </a:rPr>
              <a:t>Oligopoly</a:t>
            </a:r>
          </a:p>
        </p:txBody>
      </p:sp>
      <p:sp>
        <p:nvSpPr>
          <p:cNvPr id="3" name="Content Placeholder 2"/>
          <p:cNvSpPr>
            <a:spLocks noGrp="1"/>
          </p:cNvSpPr>
          <p:nvPr>
            <p:ph idx="1"/>
          </p:nvPr>
        </p:nvSpPr>
        <p:spPr>
          <a:xfrm>
            <a:off x="1066800" y="1447800"/>
            <a:ext cx="7543800" cy="4525963"/>
          </a:xfrm>
        </p:spPr>
        <p:txBody>
          <a:bodyPr>
            <a:noAutofit/>
          </a:bodyPr>
          <a:lstStyle/>
          <a:p>
            <a:pPr eaLnBrk="1" hangingPunct="1">
              <a:buFont typeface="Arial" pitchFamily="34" charset="0"/>
              <a:buChar char="•"/>
            </a:pPr>
            <a:r>
              <a:rPr lang="en-US" dirty="0"/>
              <a:t>In an oligopoly:</a:t>
            </a:r>
          </a:p>
          <a:p>
            <a:pPr lvl="1" eaLnBrk="1" hangingPunct="1"/>
            <a:r>
              <a:rPr lang="en-US" dirty="0"/>
              <a:t>there are only a few firms, generally big relative to the size of the market.</a:t>
            </a:r>
          </a:p>
          <a:p>
            <a:pPr lvl="1" eaLnBrk="1" hangingPunct="1"/>
            <a:r>
              <a:rPr lang="en-US" dirty="0"/>
              <a:t>barriers to entry are high.</a:t>
            </a:r>
          </a:p>
          <a:p>
            <a:pPr lvl="1" eaLnBrk="1" hangingPunct="1"/>
            <a:r>
              <a:rPr lang="en-US" dirty="0"/>
              <a:t>each sells a basically standardized product, but with differentiating elements. Generally one firm’s product will substitute for another's.</a:t>
            </a:r>
          </a:p>
          <a:p>
            <a:pPr lvl="1" eaLnBrk="1" hangingPunct="1"/>
            <a:r>
              <a:rPr lang="en-US" dirty="0"/>
              <a:t>each dominant firm has substantial market power.</a:t>
            </a:r>
          </a:p>
        </p:txBody>
      </p:sp>
      <p:sp>
        <p:nvSpPr>
          <p:cNvPr id="2" name="Slide Number Placeholder 1"/>
          <p:cNvSpPr>
            <a:spLocks noGrp="1"/>
          </p:cNvSpPr>
          <p:nvPr>
            <p:ph type="sldNum" sz="quarter" idx="12"/>
          </p:nvPr>
        </p:nvSpPr>
        <p:spPr/>
        <p:txBody>
          <a:bodyPr/>
          <a:lstStyle/>
          <a:p>
            <a:r>
              <a:rPr lang="en-US" dirty="0"/>
              <a:t>11-0</a:t>
            </a:r>
            <a:fld id="{D6AEC7BF-3734-4446-B59D-919843EE84E1}" type="slidenum">
              <a:rPr lang="en-US" smtClean="0"/>
              <a:pPr/>
              <a:t>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noFill/>
        </p:spPr>
        <p:txBody>
          <a:bodyPr/>
          <a:lstStyle/>
          <a:p>
            <a:pPr eaLnBrk="1" hangingPunct="1"/>
            <a:r>
              <a:rPr lang="en-US" sz="4000" dirty="0">
                <a:solidFill>
                  <a:schemeClr val="tx1"/>
                </a:solidFill>
              </a:rPr>
              <a:t>Oligopoly Behavior</a:t>
            </a:r>
          </a:p>
        </p:txBody>
      </p:sp>
      <p:sp>
        <p:nvSpPr>
          <p:cNvPr id="3" name="Content Placeholder 2"/>
          <p:cNvSpPr>
            <a:spLocks noGrp="1"/>
          </p:cNvSpPr>
          <p:nvPr>
            <p:ph idx="1"/>
          </p:nvPr>
        </p:nvSpPr>
        <p:spPr/>
        <p:txBody>
          <a:bodyPr>
            <a:normAutofit fontScale="92500" lnSpcReduction="10000"/>
          </a:bodyPr>
          <a:lstStyle/>
          <a:p>
            <a:pPr eaLnBrk="1" hangingPunct="1">
              <a:buFont typeface="Arial" pitchFamily="34" charset="0"/>
              <a:buChar char="•"/>
            </a:pPr>
            <a:r>
              <a:rPr lang="en-US" dirty="0"/>
              <a:t>Firms in an oligopoly are interdependent in their decision making because they make decisions based on what they think their competitors will do. </a:t>
            </a:r>
          </a:p>
          <a:p>
            <a:pPr eaLnBrk="1" hangingPunct="1">
              <a:buFont typeface="Arial" pitchFamily="34" charset="0"/>
              <a:buChar char="•"/>
            </a:pPr>
            <a:r>
              <a:rPr lang="en-US" dirty="0"/>
              <a:t>They are very protective of their </a:t>
            </a:r>
            <a:r>
              <a:rPr lang="en-US" b="1" dirty="0">
                <a:solidFill>
                  <a:schemeClr val="accent6">
                    <a:lumMod val="75000"/>
                  </a:schemeClr>
                </a:solidFill>
              </a:rPr>
              <a:t>market share: </a:t>
            </a:r>
            <a:r>
              <a:rPr lang="en-US" dirty="0"/>
              <a:t>the percentage of the total market produced by a single firm.</a:t>
            </a:r>
          </a:p>
          <a:p>
            <a:pPr lvl="1"/>
            <a:r>
              <a:rPr lang="en-US" dirty="0"/>
              <a:t>If the total produced is 1,000,000 units, and firm A produces 300,000, A’s market share is 30%.</a:t>
            </a:r>
          </a:p>
        </p:txBody>
      </p:sp>
      <p:sp>
        <p:nvSpPr>
          <p:cNvPr id="2" name="Slide Number Placeholder 1"/>
          <p:cNvSpPr>
            <a:spLocks noGrp="1"/>
          </p:cNvSpPr>
          <p:nvPr>
            <p:ph type="sldNum" sz="quarter" idx="12"/>
          </p:nvPr>
        </p:nvSpPr>
        <p:spPr/>
        <p:txBody>
          <a:bodyPr/>
          <a:lstStyle/>
          <a:p>
            <a:r>
              <a:rPr lang="en-US" dirty="0"/>
              <a:t>11-0</a:t>
            </a:r>
            <a:fld id="{D6AEC7BF-3734-4446-B59D-919843EE84E1}" type="slidenum">
              <a:rPr lang="en-US" smtClean="0"/>
              <a:pPr/>
              <a:t>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noFill/>
        </p:spPr>
        <p:txBody>
          <a:bodyPr/>
          <a:lstStyle/>
          <a:p>
            <a:pPr eaLnBrk="1" hangingPunct="1"/>
            <a:r>
              <a:rPr lang="en-US" sz="4000" dirty="0">
                <a:solidFill>
                  <a:schemeClr val="tx1"/>
                </a:solidFill>
              </a:rPr>
              <a:t>Oligopoly Behavior II</a:t>
            </a:r>
          </a:p>
        </p:txBody>
      </p:sp>
      <p:sp>
        <p:nvSpPr>
          <p:cNvPr id="3" name="Content Placeholder 2"/>
          <p:cNvSpPr>
            <a:spLocks noGrp="1"/>
          </p:cNvSpPr>
          <p:nvPr>
            <p:ph idx="1"/>
          </p:nvPr>
        </p:nvSpPr>
        <p:spPr>
          <a:xfrm>
            <a:off x="1066800" y="1447800"/>
            <a:ext cx="7620000" cy="4678363"/>
          </a:xfrm>
        </p:spPr>
        <p:txBody>
          <a:bodyPr>
            <a:normAutofit lnSpcReduction="10000"/>
          </a:bodyPr>
          <a:lstStyle/>
          <a:p>
            <a:pPr eaLnBrk="1" hangingPunct="1">
              <a:buFont typeface="Arial" pitchFamily="34" charset="0"/>
              <a:buChar char="•"/>
            </a:pPr>
            <a:r>
              <a:rPr lang="en-US" dirty="0"/>
              <a:t>A significant behavior of an oligopolist is to preserve market share.</a:t>
            </a:r>
          </a:p>
          <a:p>
            <a:pPr lvl="1" eaLnBrk="1" hangingPunct="1"/>
            <a:r>
              <a:rPr lang="en-US" dirty="0"/>
              <a:t>If firm A sees its market share drop from 30% to 28%, that means one of its rivals took sales away from firm A. This is not acceptable.</a:t>
            </a:r>
          </a:p>
          <a:p>
            <a:pPr lvl="1" eaLnBrk="1" hangingPunct="1"/>
            <a:r>
              <a:rPr lang="en-US" dirty="0"/>
              <a:t>An increase in market share of one firm reduces the market share of other firms.</a:t>
            </a:r>
          </a:p>
          <a:p>
            <a:pPr lvl="1" eaLnBrk="1" hangingPunct="1"/>
            <a:r>
              <a:rPr lang="en-US" dirty="0"/>
              <a:t>How can one firm accomplish this?</a:t>
            </a:r>
          </a:p>
          <a:p>
            <a:pPr lvl="1" eaLnBrk="1" hangingPunct="1"/>
            <a:r>
              <a:rPr lang="en-US" dirty="0"/>
              <a:t>What will the other firms do?</a:t>
            </a:r>
          </a:p>
        </p:txBody>
      </p:sp>
      <p:sp>
        <p:nvSpPr>
          <p:cNvPr id="2" name="Slide Number Placeholder 1"/>
          <p:cNvSpPr>
            <a:spLocks noGrp="1"/>
          </p:cNvSpPr>
          <p:nvPr>
            <p:ph type="sldNum" sz="quarter" idx="12"/>
          </p:nvPr>
        </p:nvSpPr>
        <p:spPr/>
        <p:txBody>
          <a:bodyPr/>
          <a:lstStyle/>
          <a:p>
            <a:r>
              <a:rPr lang="en-US" dirty="0"/>
              <a:t>11-0</a:t>
            </a:r>
            <a:fld id="{D6AEC7BF-3734-4446-B59D-919843EE84E1}" type="slidenum">
              <a:rPr lang="en-US" smtClean="0"/>
              <a:pPr/>
              <a:t>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867</TotalTime>
  <Words>2546</Words>
  <Application>Microsoft Office PowerPoint</Application>
  <PresentationFormat>On-screen Show (4:3)</PresentationFormat>
  <Paragraphs>234</Paragraphs>
  <Slides>28</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Arial Narrow</vt:lpstr>
      <vt:lpstr>Calibri</vt:lpstr>
      <vt:lpstr>Cambria</vt:lpstr>
      <vt:lpstr>Century Gothic</vt:lpstr>
      <vt:lpstr>Cordia New</vt:lpstr>
      <vt:lpstr>Times New Roman</vt:lpstr>
      <vt:lpstr>Custom Design</vt:lpstr>
      <vt:lpstr>Oligopoly</vt:lpstr>
      <vt:lpstr>Oligopoly</vt:lpstr>
      <vt:lpstr>Oligopoly II</vt:lpstr>
      <vt:lpstr>Market Structure</vt:lpstr>
      <vt:lpstr>Measuring Market Power</vt:lpstr>
      <vt:lpstr>Measuring Market Power II</vt:lpstr>
      <vt:lpstr>Oligopoly</vt:lpstr>
      <vt:lpstr>Oligopoly Behavior</vt:lpstr>
      <vt:lpstr>Oligopoly Behavior II</vt:lpstr>
      <vt:lpstr>Oligopoly Behavior III</vt:lpstr>
      <vt:lpstr>Oligopoly Behavior IV</vt:lpstr>
      <vt:lpstr>Nonprice Competition</vt:lpstr>
      <vt:lpstr>The Kinked Demand Curve</vt:lpstr>
      <vt:lpstr>The Kinked Demand Curve II</vt:lpstr>
      <vt:lpstr>Game Theory</vt:lpstr>
      <vt:lpstr>Game Theory II</vt:lpstr>
      <vt:lpstr>Coordination</vt:lpstr>
      <vt:lpstr>Coordination II</vt:lpstr>
      <vt:lpstr>Coordination III</vt:lpstr>
      <vt:lpstr>Cartels</vt:lpstr>
      <vt:lpstr>Cartels II</vt:lpstr>
      <vt:lpstr>Barriers to Entry</vt:lpstr>
      <vt:lpstr>Application: The Economy Tomorrow</vt:lpstr>
      <vt:lpstr>Application: The Economy Tomorrow II</vt:lpstr>
      <vt:lpstr>Revisiting the Learning Objectives</vt:lpstr>
      <vt:lpstr>Revisiting the Learning Objectives II</vt:lpstr>
      <vt:lpstr>Revisiting the Learning Objectives III</vt:lpstr>
      <vt:lpstr>Looking Ahead: Chapter 12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Oligopoly</dc:title>
  <dc:creator>mikel</dc:creator>
  <cp:lastModifiedBy>Huenecke, Adam</cp:lastModifiedBy>
  <cp:revision>49</cp:revision>
  <dcterms:created xsi:type="dcterms:W3CDTF">2011-07-02T14:54:33Z</dcterms:created>
  <dcterms:modified xsi:type="dcterms:W3CDTF">2018-05-29T18:58:52Z</dcterms:modified>
</cp:coreProperties>
</file>