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3"/>
  </p:notesMasterIdLst>
  <p:sldIdLst>
    <p:sldId id="276" r:id="rId2"/>
    <p:sldId id="257" r:id="rId3"/>
    <p:sldId id="258" r:id="rId4"/>
    <p:sldId id="260" r:id="rId5"/>
    <p:sldId id="277" r:id="rId6"/>
    <p:sldId id="261" r:id="rId7"/>
    <p:sldId id="262" r:id="rId8"/>
    <p:sldId id="263" r:id="rId9"/>
    <p:sldId id="264" r:id="rId10"/>
    <p:sldId id="265" r:id="rId11"/>
    <p:sldId id="266" r:id="rId12"/>
    <p:sldId id="278" r:id="rId13"/>
    <p:sldId id="267" r:id="rId14"/>
    <p:sldId id="268" r:id="rId15"/>
    <p:sldId id="269" r:id="rId16"/>
    <p:sldId id="270" r:id="rId17"/>
    <p:sldId id="274" r:id="rId18"/>
    <p:sldId id="271" r:id="rId19"/>
    <p:sldId id="275" r:id="rId20"/>
    <p:sldId id="273" r:id="rId21"/>
    <p:sldId id="27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87" autoAdjust="0"/>
  </p:normalViewPr>
  <p:slideViewPr>
    <p:cSldViewPr>
      <p:cViewPr varScale="1">
        <p:scale>
          <a:sx n="96" d="100"/>
          <a:sy n="96" d="100"/>
        </p:scale>
        <p:origin x="41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8C6B704-731F-4301-BC6B-48B307DF9AC1}" type="datetimeFigureOut">
              <a:rPr lang="en-US"/>
              <a:pPr>
                <a:defRPr/>
              </a:pPr>
              <a:t>5/29/2018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218935D2-2AD7-4047-BD10-D22B0EC55983}" type="slidenum">
              <a:rPr lang="en-US"/>
              <a:pPr>
                <a:defRPr/>
              </a:pPr>
              <a:t>‹#›</a:t>
            </a:fld>
            <a:endParaRPr lang="en-US" dirty="0"/>
          </a:p>
        </p:txBody>
      </p:sp>
    </p:spTree>
    <p:extLst>
      <p:ext uri="{BB962C8B-B14F-4D97-AF65-F5344CB8AC3E}">
        <p14:creationId xmlns:p14="http://schemas.microsoft.com/office/powerpoint/2010/main" val="35331050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18935D2-2AD7-4047-BD10-D22B0EC55983}" type="slidenum">
              <a:rPr lang="en-US" smtClean="0"/>
              <a:pPr>
                <a:defRPr/>
              </a:pPr>
              <a:t>1</a:t>
            </a:fld>
            <a:endParaRPr lang="en-US" dirty="0"/>
          </a:p>
        </p:txBody>
      </p:sp>
    </p:spTree>
    <p:extLst>
      <p:ext uri="{BB962C8B-B14F-4D97-AF65-F5344CB8AC3E}">
        <p14:creationId xmlns:p14="http://schemas.microsoft.com/office/powerpoint/2010/main" val="150017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graphical depiction is identical to monopoly.</a:t>
            </a:r>
          </a:p>
          <a:p>
            <a:pPr>
              <a:spcBef>
                <a:spcPct val="0"/>
              </a:spcBef>
            </a:pPr>
            <a:r>
              <a:rPr lang="en-US" dirty="0"/>
              <a:t>Profit squeeze occurs as it does in perfect competition because of low barriers to entry.</a:t>
            </a: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8F66D2-7B02-4A65-B43D-4F059D249D95}"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209376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This cloning of unique features is instrumental to product improvement across the industry.</a:t>
            </a: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CB0AB7-12BF-44C2-8152-08720E6AB892}"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1006641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This cloning of unique features is instrumental to product improvement across the industry.</a:t>
            </a: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CB0AB7-12BF-44C2-8152-08720E6AB892}" type="slidenum">
              <a:rPr lang="en-US"/>
              <a:pPr fontAlgn="base">
                <a:spcBef>
                  <a:spcPct val="0"/>
                </a:spcBef>
                <a:spcAft>
                  <a:spcPct val="0"/>
                </a:spcAft>
              </a:pPr>
              <a:t>12</a:t>
            </a:fld>
            <a:endParaRPr lang="en-US" dirty="0"/>
          </a:p>
        </p:txBody>
      </p:sp>
    </p:spTree>
    <p:extLst>
      <p:ext uri="{BB962C8B-B14F-4D97-AF65-F5344CB8AC3E}">
        <p14:creationId xmlns:p14="http://schemas.microsoft.com/office/powerpoint/2010/main" val="34372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LR equilibrium will occur at a quantity to the left of minimum ATC.</a:t>
            </a:r>
          </a:p>
          <a:p>
            <a:pPr>
              <a:spcBef>
                <a:spcPct val="0"/>
              </a:spcBef>
            </a:pPr>
            <a:r>
              <a:rPr lang="en-US" dirty="0"/>
              <a:t>If economic profits are being made in fast food at a certain location in the city, new entrants will be lured to that area.</a:t>
            </a:r>
          </a:p>
          <a:p>
            <a:pPr>
              <a:spcBef>
                <a:spcPct val="0"/>
              </a:spcBef>
            </a:pPr>
            <a:r>
              <a:rPr lang="en-US" dirty="0"/>
              <a:t>Soon more fast-food outlets are located there. It is not out of the question that the capacity to serve all the fast-food customers in that area will become excessive. </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672FAE-BC63-46B9-A115-F09B4A3E952B}" type="slidenum">
              <a:rPr lang="en-US"/>
              <a:pPr fontAlgn="base">
                <a:spcBef>
                  <a:spcPct val="0"/>
                </a:spcBef>
                <a:spcAft>
                  <a:spcPct val="0"/>
                </a:spcAft>
              </a:pPr>
              <a:t>13</a:t>
            </a:fld>
            <a:endParaRPr lang="en-US" dirty="0"/>
          </a:p>
        </p:txBody>
      </p:sp>
    </p:spTree>
    <p:extLst>
      <p:ext uri="{BB962C8B-B14F-4D97-AF65-F5344CB8AC3E}">
        <p14:creationId xmlns:p14="http://schemas.microsoft.com/office/powerpoint/2010/main" val="1476052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One intersection in Boston has three Dunkin Donuts. </a:t>
            </a: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3F3C54E-2B4F-4DDC-B162-8186FAFE3507}"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2169494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Advertising is a strong industry as firms try to convince customers that their products are better, more effective, cheaper, or whatever than those of the competition.</a:t>
            </a:r>
          </a:p>
          <a:p>
            <a:pPr>
              <a:spcBef>
                <a:spcPct val="0"/>
              </a:spcBef>
            </a:pPr>
            <a:r>
              <a:rPr lang="en-US" dirty="0"/>
              <a:t>Promotions? Does anyone buy a delivery or take-away pizza without a coupon?</a:t>
            </a:r>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4E890C-DCB7-48B7-BF1F-C2C77B906C89}" type="slidenum">
              <a:rPr lang="en-US"/>
              <a:pPr fontAlgn="base">
                <a:spcBef>
                  <a:spcPct val="0"/>
                </a:spcBef>
                <a:spcAft>
                  <a:spcPct val="0"/>
                </a:spcAft>
              </a:pPr>
              <a:t>15</a:t>
            </a:fld>
            <a:endParaRPr lang="en-US" dirty="0"/>
          </a:p>
        </p:txBody>
      </p:sp>
    </p:spTree>
    <p:extLst>
      <p:ext uri="{BB962C8B-B14F-4D97-AF65-F5344CB8AC3E}">
        <p14:creationId xmlns:p14="http://schemas.microsoft.com/office/powerpoint/2010/main" val="167210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An advertising campaign is effective if it increases sales revenue by more than the cost of the campaign.</a:t>
            </a:r>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AF505B-C1B0-4064-9580-6C8D8E30E28F}" type="slidenum">
              <a:rPr lang="en-US"/>
              <a:pPr fontAlgn="base">
                <a:spcBef>
                  <a:spcPct val="0"/>
                </a:spcBef>
                <a:spcAft>
                  <a:spcPct val="0"/>
                </a:spcAft>
              </a:pPr>
              <a:t>16</a:t>
            </a:fld>
            <a:endParaRPr lang="en-US" dirty="0"/>
          </a:p>
        </p:txBody>
      </p:sp>
    </p:spTree>
    <p:extLst>
      <p:ext uri="{BB962C8B-B14F-4D97-AF65-F5344CB8AC3E}">
        <p14:creationId xmlns:p14="http://schemas.microsoft.com/office/powerpoint/2010/main" val="327622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Here we begin the review of the chapter.</a:t>
            </a:r>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F09714-88CF-4376-A418-EAD84F8B655F}" type="slidenum">
              <a:rPr lang="en-US"/>
              <a:pPr fontAlgn="base">
                <a:spcBef>
                  <a:spcPct val="0"/>
                </a:spcBef>
                <a:spcAft>
                  <a:spcPct val="0"/>
                </a:spcAft>
              </a:pPr>
              <a:t>17</a:t>
            </a:fld>
            <a:endParaRPr lang="en-US" dirty="0"/>
          </a:p>
        </p:txBody>
      </p:sp>
    </p:spTree>
    <p:extLst>
      <p:ext uri="{BB962C8B-B14F-4D97-AF65-F5344CB8AC3E}">
        <p14:creationId xmlns:p14="http://schemas.microsoft.com/office/powerpoint/2010/main" val="3171888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F09714-88CF-4376-A418-EAD84F8B655F}"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376666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18935D2-2AD7-4047-BD10-D22B0EC55983}" type="slidenum">
              <a:rPr lang="en-US" smtClean="0"/>
              <a:pPr>
                <a:defRPr/>
              </a:pPr>
              <a:t>21</a:t>
            </a:fld>
            <a:endParaRPr lang="en-US" dirty="0"/>
          </a:p>
        </p:txBody>
      </p:sp>
    </p:spTree>
    <p:extLst>
      <p:ext uri="{BB962C8B-B14F-4D97-AF65-F5344CB8AC3E}">
        <p14:creationId xmlns:p14="http://schemas.microsoft.com/office/powerpoint/2010/main" val="379760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Starbucks is a worldwide company in competition with a few other coffeehouse firms. So worldwide it is an oligopoly.</a:t>
            </a:r>
          </a:p>
          <a:p>
            <a:pPr>
              <a:spcBef>
                <a:spcPct val="0"/>
              </a:spcBef>
            </a:pPr>
            <a:r>
              <a:rPr lang="en-US" dirty="0"/>
              <a:t>Locally, however, Starbucks competes with a variety of coffee providers in its immediate vicinity.</a:t>
            </a:r>
          </a:p>
          <a:p>
            <a:pPr>
              <a:spcBef>
                <a:spcPct val="0"/>
              </a:spcBef>
            </a:pPr>
            <a:r>
              <a:rPr lang="en-US" dirty="0"/>
              <a:t>Same for McDonalds, a worldwide oligopolist in the fast-food industry, but locally, competing with a wide variety of food providers in the vicinity.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F195D3-D76F-4658-BB8F-DBB5D1C78930}"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370823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It might be a good idea to parse the name of this market structure.</a:t>
            </a:r>
          </a:p>
          <a:p>
            <a:pPr>
              <a:spcBef>
                <a:spcPct val="0"/>
              </a:spcBef>
            </a:pPr>
            <a:r>
              <a:rPr lang="en-US" dirty="0"/>
              <a:t>The local competition is intense</a:t>
            </a:r>
            <a:r>
              <a:rPr lang="en-US" baseline="0" dirty="0"/>
              <a:t> –</a:t>
            </a:r>
            <a:r>
              <a:rPr lang="en-US" dirty="0"/>
              <a:t> hence competition.</a:t>
            </a:r>
          </a:p>
          <a:p>
            <a:pPr>
              <a:spcBef>
                <a:spcPct val="0"/>
              </a:spcBef>
            </a:pPr>
            <a:r>
              <a:rPr lang="en-US" dirty="0"/>
              <a:t>Each firm in this competition strives to make itself unique in the mind of the customer. </a:t>
            </a:r>
          </a:p>
          <a:p>
            <a:pPr>
              <a:spcBef>
                <a:spcPct val="0"/>
              </a:spcBef>
            </a:pPr>
            <a:r>
              <a:rPr lang="en-US" dirty="0"/>
              <a:t>If successful, that firm becomes, at least for a short while, a monopolist.</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68F94E-D79E-4D28-9738-A436277C12A9}" type="slidenum">
              <a:rPr lang="en-US"/>
              <a:pPr fontAlgn="base">
                <a:spcBef>
                  <a:spcPct val="0"/>
                </a:spcBef>
                <a:spcAft>
                  <a:spcPct val="0"/>
                </a:spcAft>
              </a:pPr>
              <a:t>3</a:t>
            </a:fld>
            <a:endParaRPr lang="en-US" dirty="0"/>
          </a:p>
        </p:txBody>
      </p:sp>
    </p:spTree>
    <p:extLst>
      <p:ext uri="{BB962C8B-B14F-4D97-AF65-F5344CB8AC3E}">
        <p14:creationId xmlns:p14="http://schemas.microsoft.com/office/powerpoint/2010/main" val="166275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Price competition is small. The profit margin (P – ATC) could be thin. This in itself limits price competition.</a:t>
            </a:r>
          </a:p>
          <a:p>
            <a:pPr>
              <a:spcBef>
                <a:spcPct val="0"/>
              </a:spcBef>
            </a:pPr>
            <a:r>
              <a:rPr lang="en-US" dirty="0"/>
              <a:t>If one outlet does lower its price, the other local outlets could follow by lowering theirs, but the consequences are not nearly so great as in oligopoly.</a:t>
            </a:r>
          </a:p>
          <a:p>
            <a:pPr>
              <a:spcBef>
                <a:spcPct val="0"/>
              </a:spcBef>
            </a:pPr>
            <a:r>
              <a:rPr lang="en-US" dirty="0"/>
              <a:t>Market share among large numbers of competitors is not so precious.</a:t>
            </a: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476CB9-DD51-46E8-9D8E-7FC844D6C8B4}" type="slidenum">
              <a:rPr lang="en-US"/>
              <a:pPr fontAlgn="base">
                <a:spcBef>
                  <a:spcPct val="0"/>
                </a:spcBef>
                <a:spcAft>
                  <a:spcPct val="0"/>
                </a:spcAft>
              </a:pPr>
              <a:t>4</a:t>
            </a:fld>
            <a:endParaRPr lang="en-US" dirty="0"/>
          </a:p>
        </p:txBody>
      </p:sp>
    </p:spTree>
    <p:extLst>
      <p:ext uri="{BB962C8B-B14F-4D97-AF65-F5344CB8AC3E}">
        <p14:creationId xmlns:p14="http://schemas.microsoft.com/office/powerpoint/2010/main" val="244929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Price competition is small. The profit margin (P – ATC) could be thin. This in itself limits price competition.</a:t>
            </a:r>
          </a:p>
          <a:p>
            <a:pPr>
              <a:spcBef>
                <a:spcPct val="0"/>
              </a:spcBef>
            </a:pPr>
            <a:r>
              <a:rPr lang="en-US" dirty="0"/>
              <a:t>If one outlet does lower its price, the other local outlets could follow by lowering theirs, but the consequences are not nearly so great as in oligopoly.</a:t>
            </a:r>
          </a:p>
          <a:p>
            <a:pPr>
              <a:spcBef>
                <a:spcPct val="0"/>
              </a:spcBef>
            </a:pPr>
            <a:r>
              <a:rPr lang="en-US" dirty="0"/>
              <a:t>Market share among large numbers of competitors is not so precious.</a:t>
            </a: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476CB9-DD51-46E8-9D8E-7FC844D6C8B4}" type="slidenum">
              <a:rPr lang="en-US"/>
              <a:pPr fontAlgn="base">
                <a:spcBef>
                  <a:spcPct val="0"/>
                </a:spcBef>
                <a:spcAft>
                  <a:spcPct val="0"/>
                </a:spcAft>
              </a:pPr>
              <a:t>5</a:t>
            </a:fld>
            <a:endParaRPr lang="en-US" dirty="0"/>
          </a:p>
        </p:txBody>
      </p:sp>
    </p:spTree>
    <p:extLst>
      <p:ext uri="{BB962C8B-B14F-4D97-AF65-F5344CB8AC3E}">
        <p14:creationId xmlns:p14="http://schemas.microsoft.com/office/powerpoint/2010/main" val="294113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Once the firm creates some unique aspect of its products, and the customers increase their demand for this good (and decrease demand for the competitor’s version), then the unique firm can raise its price and increase economic profit.</a:t>
            </a:r>
          </a:p>
          <a:p>
            <a:pPr>
              <a:spcBef>
                <a:spcPct val="0"/>
              </a:spcBef>
            </a:pPr>
            <a:r>
              <a:rPr lang="en-US" dirty="0"/>
              <a:t>The others will scramble as demand for their product decreases. To get back in the game, they will clone the unique firm’s idea. They can do this because the barriers are low to nonexistent.</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4674A20-C79C-45E4-A2E5-C68A5240E174}" type="slidenum">
              <a:rPr lang="en-US"/>
              <a:pPr fontAlgn="base">
                <a:spcBef>
                  <a:spcPct val="0"/>
                </a:spcBef>
                <a:spcAft>
                  <a:spcPct val="0"/>
                </a:spcAft>
              </a:pPr>
              <a:t>6</a:t>
            </a:fld>
            <a:endParaRPr lang="en-US" dirty="0"/>
          </a:p>
        </p:txBody>
      </p:sp>
    </p:spTree>
    <p:extLst>
      <p:ext uri="{BB962C8B-B14F-4D97-AF65-F5344CB8AC3E}">
        <p14:creationId xmlns:p14="http://schemas.microsoft.com/office/powerpoint/2010/main" val="53169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This is the technique one firm will use to make its product unique compared to the competitors.</a:t>
            </a:r>
          </a:p>
          <a:p>
            <a:pPr>
              <a:spcBef>
                <a:spcPct val="0"/>
              </a:spcBef>
            </a:pPr>
            <a:r>
              <a:rPr lang="en-US" dirty="0"/>
              <a:t>The uniqueness may be due to a real difference between the competing products, or it may be totally fabricated in the creation of a brand image that resonates with the customers.</a:t>
            </a: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E35973-53AC-4DFE-A976-A97537E95886}"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157646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monopoly aspect will be short-lived if the competitors simply add your unique feature to their goods.</a:t>
            </a:r>
          </a:p>
          <a:p>
            <a:pPr>
              <a:spcBef>
                <a:spcPct val="0"/>
              </a:spcBef>
            </a:pPr>
            <a:r>
              <a:rPr lang="en-US" dirty="0"/>
              <a:t>Then they offer their</a:t>
            </a:r>
            <a:r>
              <a:rPr lang="en-US" baseline="0" dirty="0"/>
              <a:t> products</a:t>
            </a:r>
            <a:r>
              <a:rPr lang="en-US" dirty="0"/>
              <a:t> at a lower price than your “unique” good, and customer loyalty disappears and competition is back to its intense original state. It will stay that way until some firm makes the next breakout.</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2EC491-BA88-465E-9968-E9B75F95125F}" type="slidenum">
              <a:rPr lang="en-US"/>
              <a:pPr fontAlgn="base">
                <a:spcBef>
                  <a:spcPct val="0"/>
                </a:spcBef>
                <a:spcAft>
                  <a:spcPct val="0"/>
                </a:spcAft>
              </a:pPr>
              <a:t>8</a:t>
            </a:fld>
            <a:endParaRPr lang="en-US" dirty="0"/>
          </a:p>
        </p:txBody>
      </p:sp>
    </p:spTree>
    <p:extLst>
      <p:ext uri="{BB962C8B-B14F-4D97-AF65-F5344CB8AC3E}">
        <p14:creationId xmlns:p14="http://schemas.microsoft.com/office/powerpoint/2010/main" val="731417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You could trace the new features on sound systems in autos over the years to demonstrate this behavior.</a:t>
            </a:r>
          </a:p>
          <a:p>
            <a:pPr>
              <a:spcBef>
                <a:spcPct val="0"/>
              </a:spcBef>
            </a:pPr>
            <a:r>
              <a:rPr lang="en-US" dirty="0"/>
              <a:t>Starting in the 1960s, all you could get was an AM radio, then AM-FM, then AM-FM stereo, then four speakers, then cassette, then CD, then satellite radio, then iPod compatibility.</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C2B9F0-9C0C-4479-8905-38F6CAD8A3D8}"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2865087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AD917B5-721D-418A-A2CF-B31259CF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18172B21-BBDB-4D3D-931A-7BF5561AE832}"/>
              </a:ext>
            </a:extLst>
          </p:cNvPr>
          <p:cNvSpPr>
            <a:spLocks noChangeArrowheads="1"/>
          </p:cNvSpPr>
          <p:nvPr/>
        </p:nvSpPr>
        <p:spPr bwMode="auto">
          <a:xfrm flipV="1">
            <a:off x="0" y="670560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4710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7111" name="Rectangle 7"/>
          <p:cNvSpPr>
            <a:spLocks noGrp="1" noChangeArrowheads="1"/>
          </p:cNvSpPr>
          <p:nvPr>
            <p:ph type="ctrTitle"/>
          </p:nvPr>
        </p:nvSpPr>
        <p:spPr>
          <a:xfrm>
            <a:off x="1066800" y="2130425"/>
            <a:ext cx="7391400" cy="1470025"/>
          </a:xfrm>
        </p:spPr>
        <p:txBody>
          <a:bodyPr/>
          <a:lstStyle>
            <a:lvl1pPr>
              <a:defRPr/>
            </a:lvl1pPr>
          </a:lstStyle>
          <a:p>
            <a:pPr lvl="0"/>
            <a:r>
              <a:rPr lang="en-US" noProof="0"/>
              <a:t>Click to edit Master title style</a:t>
            </a:r>
          </a:p>
        </p:txBody>
      </p:sp>
      <p:sp>
        <p:nvSpPr>
          <p:cNvPr id="6" name="Rectangle 3">
            <a:extLst>
              <a:ext uri="{FF2B5EF4-FFF2-40B4-BE49-F238E27FC236}">
                <a16:creationId xmlns:a16="http://schemas.microsoft.com/office/drawing/2014/main" id="{6A1A37D6-F027-4046-A328-4714F27E79D2}"/>
              </a:ext>
            </a:extLst>
          </p:cNvPr>
          <p:cNvSpPr>
            <a:spLocks noGrp="1" noChangeArrowheads="1"/>
          </p:cNvSpPr>
          <p:nvPr>
            <p:ph type="dt" sz="half" idx="10"/>
          </p:nvPr>
        </p:nvSpPr>
        <p:spPr/>
        <p:txBody>
          <a:bodyPr/>
          <a:lstStyle>
            <a:lvl1pPr>
              <a:defRPr/>
            </a:lvl1pPr>
          </a:lstStyle>
          <a:p>
            <a:fld id="{3DC567B2-76F4-4319-B600-2B55B6492E5F}" type="datetime1">
              <a:rPr lang="en-US" smtClean="0"/>
              <a:t>5/29/2018</a:t>
            </a:fld>
            <a:endParaRPr lang="en-US" dirty="0"/>
          </a:p>
        </p:txBody>
      </p:sp>
      <p:sp>
        <p:nvSpPr>
          <p:cNvPr id="7" name="Rectangle 4">
            <a:extLst>
              <a:ext uri="{FF2B5EF4-FFF2-40B4-BE49-F238E27FC236}">
                <a16:creationId xmlns:a16="http://schemas.microsoft.com/office/drawing/2014/main" id="{F8C461DF-1EA9-4BE2-B528-4FFE9A81AD5A}"/>
              </a:ext>
            </a:extLst>
          </p:cNvPr>
          <p:cNvSpPr>
            <a:spLocks noGrp="1" noChangeArrowheads="1"/>
          </p:cNvSpPr>
          <p:nvPr>
            <p:ph type="ftr" sz="quarter" idx="11"/>
          </p:nvPr>
        </p:nvSpPr>
        <p:spPr/>
        <p:txBody>
          <a:bodyPr/>
          <a:lstStyle>
            <a:lvl1pPr>
              <a:defRPr/>
            </a:lvl1pPr>
          </a:lstStyle>
          <a:p>
            <a:endParaRPr lang="en-US" dirty="0"/>
          </a:p>
        </p:txBody>
      </p:sp>
      <p:sp>
        <p:nvSpPr>
          <p:cNvPr id="8" name="Rectangle 5">
            <a:extLst>
              <a:ext uri="{FF2B5EF4-FFF2-40B4-BE49-F238E27FC236}">
                <a16:creationId xmlns:a16="http://schemas.microsoft.com/office/drawing/2014/main" id="{0BA36D4E-2B50-4578-902A-7A8F68892639}"/>
              </a:ext>
            </a:extLst>
          </p:cNvPr>
          <p:cNvSpPr>
            <a:spLocks noGrp="1" noChangeArrowheads="1"/>
          </p:cNvSpPr>
          <p:nvPr>
            <p:ph type="sldNum" sz="quarter" idx="12"/>
          </p:nvPr>
        </p:nvSpPr>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244112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64D312-EE93-4D45-8DD3-86F0D82F16E3}"/>
              </a:ext>
            </a:extLst>
          </p:cNvPr>
          <p:cNvSpPr>
            <a:spLocks noGrp="1" noChangeArrowheads="1"/>
          </p:cNvSpPr>
          <p:nvPr>
            <p:ph type="dt" sz="half" idx="10"/>
          </p:nvPr>
        </p:nvSpPr>
        <p:spPr>
          <a:ln/>
        </p:spPr>
        <p:txBody>
          <a:bodyPr/>
          <a:lstStyle>
            <a:lvl1pPr>
              <a:defRPr/>
            </a:lvl1pPr>
          </a:lstStyle>
          <a:p>
            <a:fld id="{AE6A385E-E4B6-405B-AF98-9054E6AB43E4}" type="datetime1">
              <a:rPr lang="en-US" smtClean="0"/>
              <a:t>5/29/2018</a:t>
            </a:fld>
            <a:endParaRPr lang="en-US" dirty="0"/>
          </a:p>
        </p:txBody>
      </p:sp>
      <p:sp>
        <p:nvSpPr>
          <p:cNvPr id="5" name="Rectangle 4">
            <a:extLst>
              <a:ext uri="{FF2B5EF4-FFF2-40B4-BE49-F238E27FC236}">
                <a16:creationId xmlns:a16="http://schemas.microsoft.com/office/drawing/2014/main" id="{ACFADED0-34B0-47E9-9729-F0A93CAAB6A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18B6C2B4-9346-46DC-AE84-B3B7CEFA3125}"/>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10172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0"/>
            <a:ext cx="20193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0"/>
            <a:ext cx="5905500" cy="6126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934AC24-5247-4A83-9FF1-7E86A9B57BF2}"/>
              </a:ext>
            </a:extLst>
          </p:cNvPr>
          <p:cNvSpPr>
            <a:spLocks noGrp="1" noChangeArrowheads="1"/>
          </p:cNvSpPr>
          <p:nvPr>
            <p:ph type="dt" sz="half" idx="10"/>
          </p:nvPr>
        </p:nvSpPr>
        <p:spPr>
          <a:ln/>
        </p:spPr>
        <p:txBody>
          <a:bodyPr/>
          <a:lstStyle>
            <a:lvl1pPr>
              <a:defRPr/>
            </a:lvl1pPr>
          </a:lstStyle>
          <a:p>
            <a:fld id="{25EFD965-EB1F-4B63-83C6-B2DE2B5699BB}" type="datetime1">
              <a:rPr lang="en-US" smtClean="0"/>
              <a:t>5/29/2018</a:t>
            </a:fld>
            <a:endParaRPr lang="en-US" dirty="0"/>
          </a:p>
        </p:txBody>
      </p:sp>
      <p:sp>
        <p:nvSpPr>
          <p:cNvPr id="5" name="Rectangle 4">
            <a:extLst>
              <a:ext uri="{FF2B5EF4-FFF2-40B4-BE49-F238E27FC236}">
                <a16:creationId xmlns:a16="http://schemas.microsoft.com/office/drawing/2014/main" id="{A5391459-B0A1-4A4C-A8EB-6A88B70678E8}"/>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2B6A64E9-6C89-4706-BC8E-C6320E80504E}"/>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609482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3" name="Group 12"/>
          <p:cNvGrpSpPr/>
          <p:nvPr userDrawn="1"/>
        </p:nvGrpSpPr>
        <p:grpSpPr>
          <a:xfrm>
            <a:off x="0" y="2642616"/>
            <a:ext cx="9144000" cy="3986784"/>
            <a:chOff x="0" y="2176938"/>
            <a:chExt cx="12192000" cy="3827622"/>
          </a:xfrm>
        </p:grpSpPr>
        <p:sp>
          <p:nvSpPr>
            <p:cNvPr id="10" name="Rectangle 9"/>
            <p:cNvSpPr/>
            <p:nvPr userDrawn="1"/>
          </p:nvSpPr>
          <p:spPr>
            <a:xfrm>
              <a:off x="0" y="2451258"/>
              <a:ext cx="12192000" cy="3553302"/>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26720" y="2420778"/>
              <a:ext cx="4937760" cy="373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userDrawn="1"/>
          </p:nvSpPr>
          <p:spPr>
            <a:xfrm>
              <a:off x="538480" y="2176938"/>
              <a:ext cx="4714240" cy="5486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00" baseline="0" dirty="0">
                  <a:latin typeface="Century Gothic" panose="020B0502020202020204" pitchFamily="34" charset="0"/>
                </a:rPr>
                <a:t>LEARNING OBJECTIVES</a:t>
              </a:r>
            </a:p>
          </p:txBody>
        </p:sp>
      </p:grpSp>
      <p:sp>
        <p:nvSpPr>
          <p:cNvPr id="2" name="Title 1"/>
          <p:cNvSpPr>
            <a:spLocks noGrp="1"/>
          </p:cNvSpPr>
          <p:nvPr>
            <p:ph type="ctrTitle" hasCustomPrompt="1"/>
          </p:nvPr>
        </p:nvSpPr>
        <p:spPr>
          <a:xfrm>
            <a:off x="320040" y="594044"/>
            <a:ext cx="5836920" cy="870822"/>
          </a:xfrm>
        </p:spPr>
        <p:txBody>
          <a:bodyPr anchor="t">
            <a:noAutofit/>
          </a:bodyPr>
          <a:lstStyle>
            <a:lvl1pPr algn="l">
              <a:defRPr sz="6000" kern="1200" spc="-151" baseline="0">
                <a:solidFill>
                  <a:schemeClr val="accent1"/>
                </a:solidFill>
                <a:latin typeface="Century Gothic" panose="020B0502020202020204" pitchFamily="34" charset="0"/>
              </a:defRPr>
            </a:lvl1pPr>
          </a:lstStyle>
          <a:p>
            <a:r>
              <a:rPr lang="en-US" dirty="0"/>
              <a:t>Title:</a:t>
            </a:r>
            <a:br>
              <a:rPr lang="en-US" dirty="0"/>
            </a:br>
            <a:endParaRPr lang="en-US" dirty="0"/>
          </a:p>
        </p:txBody>
      </p:sp>
      <p:sp>
        <p:nvSpPr>
          <p:cNvPr id="17" name="Text Placeholder 16"/>
          <p:cNvSpPr>
            <a:spLocks noGrp="1"/>
          </p:cNvSpPr>
          <p:nvPr>
            <p:ph type="body" sz="quarter" idx="10" hasCustomPrompt="1"/>
          </p:nvPr>
        </p:nvSpPr>
        <p:spPr>
          <a:xfrm>
            <a:off x="320040" y="1492648"/>
            <a:ext cx="5836920" cy="613171"/>
          </a:xfrm>
        </p:spPr>
        <p:txBody>
          <a:bodyPr>
            <a:noAutofit/>
          </a:bodyPr>
          <a:lstStyle>
            <a:lvl1pPr marL="0" indent="0">
              <a:buNone/>
              <a:defRPr sz="3600" spc="-150" baseline="0">
                <a:solidFill>
                  <a:schemeClr val="accent5"/>
                </a:solidFill>
                <a:latin typeface="Century Gothic" panose="020B0502020202020204" pitchFamily="34" charset="0"/>
              </a:defRPr>
            </a:lvl1pPr>
          </a:lstStyle>
          <a:p>
            <a:r>
              <a:rPr lang="en-US" sz="3600" kern="1200" spc="-151" baseline="0" dirty="0">
                <a:solidFill>
                  <a:schemeClr val="accent5">
                    <a:lumMod val="75000"/>
                  </a:schemeClr>
                </a:solidFill>
                <a:latin typeface="Century Gothic" panose="020B0502020202020204" pitchFamily="34" charset="0"/>
              </a:rPr>
              <a:t>Subtitle</a:t>
            </a:r>
          </a:p>
        </p:txBody>
      </p:sp>
      <p:sp>
        <p:nvSpPr>
          <p:cNvPr id="19" name="Text Placeholder 18"/>
          <p:cNvSpPr>
            <a:spLocks noGrp="1"/>
          </p:cNvSpPr>
          <p:nvPr>
            <p:ph type="body" sz="quarter" idx="11" hasCustomPrompt="1"/>
          </p:nvPr>
        </p:nvSpPr>
        <p:spPr>
          <a:xfrm>
            <a:off x="1209040" y="3804920"/>
            <a:ext cx="7711758" cy="2672080"/>
          </a:xfrm>
        </p:spPr>
        <p:txBody>
          <a:bodyPr>
            <a:noAutofit/>
          </a:bodyPr>
          <a:lstStyle>
            <a:lvl1pPr marL="0" indent="0">
              <a:buNone/>
              <a:defRPr sz="2000">
                <a:latin typeface="Arial" panose="020B0604020202020204" pitchFamily="34" charset="0"/>
                <a:cs typeface="Arial" panose="020B0604020202020204" pitchFamily="34" charset="0"/>
              </a:defRPr>
            </a:lvl1pPr>
            <a:lvl2pPr marL="457178" indent="0">
              <a:buNone/>
              <a:defRPr/>
            </a:lvl2pPr>
          </a:lstStyle>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p:txBody>
      </p:sp>
      <p:sp>
        <p:nvSpPr>
          <p:cNvPr id="21" name="Text Placeholder 20"/>
          <p:cNvSpPr>
            <a:spLocks noGrp="1"/>
          </p:cNvSpPr>
          <p:nvPr>
            <p:ph type="body" sz="quarter" idx="12" hasCustomPrompt="1"/>
          </p:nvPr>
        </p:nvSpPr>
        <p:spPr>
          <a:xfrm>
            <a:off x="320041" y="3804920"/>
            <a:ext cx="888999" cy="2672080"/>
          </a:xfrm>
        </p:spPr>
        <p:txBody>
          <a:bodyPr>
            <a:noAutofit/>
          </a:bodyPr>
          <a:lstStyle>
            <a:lvl1pPr marL="0" indent="0">
              <a:buNone/>
              <a:defRPr sz="2000" b="0">
                <a:solidFill>
                  <a:schemeClr val="accent4"/>
                </a:solidFill>
                <a:latin typeface="Arial Narrow" panose="020B0606020202030204" pitchFamily="34" charset="0"/>
              </a:defRPr>
            </a:lvl1pPr>
          </a:lstStyle>
          <a:p>
            <a:r>
              <a:rPr lang="en-US" sz="2000" b="1" dirty="0">
                <a:solidFill>
                  <a:schemeClr val="accent4"/>
                </a:solidFill>
                <a:latin typeface="Arial Narrow" panose="020B0606020202030204" pitchFamily="34" charset="0"/>
              </a:rPr>
              <a:t>LO1-1</a:t>
            </a:r>
          </a:p>
          <a:p>
            <a:r>
              <a:rPr lang="en-US" sz="2000" b="1" dirty="0">
                <a:solidFill>
                  <a:schemeClr val="accent4"/>
                </a:solidFill>
                <a:latin typeface="Arial Narrow" panose="020B0606020202030204" pitchFamily="34" charset="0"/>
              </a:rPr>
              <a:t>LO1-2   </a:t>
            </a:r>
          </a:p>
          <a:p>
            <a:pPr marL="0" indent="0"/>
            <a:r>
              <a:rPr lang="en-US" sz="2000" b="1" dirty="0">
                <a:solidFill>
                  <a:schemeClr val="accent4"/>
                </a:solidFill>
                <a:latin typeface="Arial Narrow" panose="020B0606020202030204" pitchFamily="34" charset="0"/>
              </a:rPr>
              <a:t>LO1-3  </a:t>
            </a:r>
          </a:p>
          <a:p>
            <a:pPr marL="0" indent="0"/>
            <a:r>
              <a:rPr lang="en-US" sz="2000" b="1" dirty="0">
                <a:solidFill>
                  <a:schemeClr val="accent4"/>
                </a:solidFill>
                <a:latin typeface="Arial Narrow" panose="020B0606020202030204" pitchFamily="34" charset="0"/>
              </a:rPr>
              <a:t>LO1-4   </a:t>
            </a:r>
          </a:p>
        </p:txBody>
      </p:sp>
      <p:sp>
        <p:nvSpPr>
          <p:cNvPr id="7" name="Text Placeholder 6"/>
          <p:cNvSpPr>
            <a:spLocks noGrp="1"/>
          </p:cNvSpPr>
          <p:nvPr>
            <p:ph type="body" sz="quarter" idx="13" hasCustomPrompt="1"/>
          </p:nvPr>
        </p:nvSpPr>
        <p:spPr>
          <a:xfrm>
            <a:off x="6461760" y="121920"/>
            <a:ext cx="2459038" cy="2458720"/>
          </a:xfrm>
        </p:spPr>
        <p:txBody>
          <a:bodyPr>
            <a:noAutofit/>
          </a:bodyPr>
          <a:lstStyle>
            <a:lvl1pPr marL="0" indent="0" algn="ctr">
              <a:lnSpc>
                <a:spcPct val="100000"/>
              </a:lnSpc>
              <a:spcBef>
                <a:spcPts val="0"/>
              </a:spcBef>
              <a:buNone/>
              <a:defRPr sz="21000" spc="-800" baseline="0">
                <a:solidFill>
                  <a:schemeClr val="accent1"/>
                </a:solidFill>
                <a:latin typeface="Cordia New" panose="020B0304020202020204" pitchFamily="34" charset="-34"/>
                <a:cs typeface="Cordia New" panose="020B0304020202020204" pitchFamily="34" charset="-34"/>
              </a:defRPr>
            </a:lvl1pPr>
          </a:lstStyle>
          <a:p>
            <a:pPr lvl="0"/>
            <a:r>
              <a:rPr lang="en-US" dirty="0"/>
              <a:t>#</a:t>
            </a:r>
          </a:p>
        </p:txBody>
      </p:sp>
      <p:sp>
        <p:nvSpPr>
          <p:cNvPr id="14" name="Subtitle 2"/>
          <p:cNvSpPr txBox="1">
            <a:spLocks/>
          </p:cNvSpPr>
          <p:nvPr userDrawn="1"/>
        </p:nvSpPr>
        <p:spPr>
          <a:xfrm>
            <a:off x="330200" y="3337560"/>
            <a:ext cx="62839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rPr>
              <a:t>After learning</a:t>
            </a:r>
            <a:r>
              <a:rPr lang="en-US" baseline="0" dirty="0">
                <a:latin typeface="Arial" panose="020B0604020202020204" pitchFamily="34" charset="0"/>
              </a:rPr>
              <a:t> about </a:t>
            </a:r>
            <a:r>
              <a:rPr lang="en-US" dirty="0">
                <a:latin typeface="Arial" panose="020B0604020202020204" pitchFamily="34" charset="0"/>
              </a:rPr>
              <a:t>this chapter, you should know</a:t>
            </a:r>
          </a:p>
        </p:txBody>
      </p:sp>
      <p:sp>
        <p:nvSpPr>
          <p:cNvPr id="18" name="Subtitle 2"/>
          <p:cNvSpPr txBox="1">
            <a:spLocks/>
          </p:cNvSpPr>
          <p:nvPr userDrawn="1"/>
        </p:nvSpPr>
        <p:spPr>
          <a:xfrm>
            <a:off x="6802120" y="309564"/>
            <a:ext cx="18643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r>
              <a:rPr lang="en-US" sz="2400" i="0" spc="200" baseline="0" dirty="0">
                <a:solidFill>
                  <a:schemeClr val="accent5"/>
                </a:solidFill>
                <a:latin typeface="Century Gothic" panose="020B0502020202020204" pitchFamily="34" charset="0"/>
              </a:rPr>
              <a:t>CHAPTER</a:t>
            </a:r>
          </a:p>
        </p:txBody>
      </p:sp>
    </p:spTree>
    <p:extLst>
      <p:ext uri="{BB962C8B-B14F-4D97-AF65-F5344CB8AC3E}">
        <p14:creationId xmlns:p14="http://schemas.microsoft.com/office/powerpoint/2010/main" val="27544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CEDC087-0C43-4C20-8D1F-C1D9CC81466B}"/>
              </a:ext>
            </a:extLst>
          </p:cNvPr>
          <p:cNvSpPr>
            <a:spLocks noGrp="1" noChangeArrowheads="1"/>
          </p:cNvSpPr>
          <p:nvPr>
            <p:ph type="dt" sz="half" idx="10"/>
          </p:nvPr>
        </p:nvSpPr>
        <p:spPr>
          <a:ln/>
        </p:spPr>
        <p:txBody>
          <a:bodyPr/>
          <a:lstStyle>
            <a:lvl1pPr>
              <a:defRPr/>
            </a:lvl1pPr>
          </a:lstStyle>
          <a:p>
            <a:fld id="{7F24C753-DBBF-4AE1-A4FD-687273715F1F}" type="datetime1">
              <a:rPr lang="en-US" smtClean="0"/>
              <a:t>5/29/2018</a:t>
            </a:fld>
            <a:endParaRPr lang="en-US" dirty="0"/>
          </a:p>
        </p:txBody>
      </p:sp>
      <p:sp>
        <p:nvSpPr>
          <p:cNvPr id="5" name="Rectangle 4">
            <a:extLst>
              <a:ext uri="{FF2B5EF4-FFF2-40B4-BE49-F238E27FC236}">
                <a16:creationId xmlns:a16="http://schemas.microsoft.com/office/drawing/2014/main" id="{272724E6-6ECF-4918-AB88-5D600C9DCCF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DD8221AC-042A-4D91-9120-8761A5B4338F}"/>
              </a:ext>
            </a:extLst>
          </p:cNvPr>
          <p:cNvSpPr>
            <a:spLocks noGrp="1" noChangeArrowheads="1"/>
          </p:cNvSpPr>
          <p:nvPr>
            <p:ph type="sldNum" sz="quarter" idx="12"/>
          </p:nvPr>
        </p:nvSpPr>
        <p:spPr>
          <a:ln/>
        </p:spPr>
        <p:txBody>
          <a:bodyPr/>
          <a:lstStyle>
            <a:lvl1pPr>
              <a:defRPr/>
            </a:lvl1pPr>
          </a:lstStyle>
          <a:p>
            <a:r>
              <a:rPr lang="en-US" dirty="0"/>
              <a:t>12-</a:t>
            </a:r>
            <a:fld id="{D6AEC7BF-3734-4446-B59D-919843EE84E1}" type="slidenum">
              <a:rPr lang="en-US" smtClean="0"/>
              <a:pPr/>
              <a:t>‹#›</a:t>
            </a:fld>
            <a:endParaRPr lang="en-US" dirty="0"/>
          </a:p>
        </p:txBody>
      </p:sp>
      <p:sp>
        <p:nvSpPr>
          <p:cNvPr id="7" name="Rectangle 6">
            <a:extLst>
              <a:ext uri="{FF2B5EF4-FFF2-40B4-BE49-F238E27FC236}">
                <a16:creationId xmlns:a16="http://schemas.microsoft.com/office/drawing/2014/main" id="{9E684620-0C45-4239-A4BE-21A56E8C4C08}"/>
              </a:ext>
            </a:extLst>
          </p:cNvPr>
          <p:cNvSpPr/>
          <p:nvPr userDrawn="1"/>
        </p:nvSpPr>
        <p:spPr>
          <a:xfrm>
            <a:off x="0" y="6537960"/>
            <a:ext cx="9144000" cy="32004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6B2BD2D-39CD-472F-AA1E-CEC5EE88F09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2078876-D164-4690-BAFD-FB4524EA9F3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B5B17BF-21B7-412B-9C37-0BA7F89B1A2C}"/>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BB8C63-5187-4172-BF0A-92B164CBD966}"/>
              </a:ext>
            </a:extLst>
          </p:cNvPr>
          <p:cNvSpPr/>
          <p:nvPr userDrawn="1"/>
        </p:nvSpPr>
        <p:spPr>
          <a:xfrm>
            <a:off x="132756" y="6509223"/>
            <a:ext cx="8878487" cy="230832"/>
          </a:xfrm>
          <a:prstGeom prst="rect">
            <a:avLst/>
          </a:prstGeom>
        </p:spPr>
        <p:txBody>
          <a:bodyPr wrap="square">
            <a:spAutoFit/>
          </a:bodyPr>
          <a:lstStyle/>
          <a:p>
            <a:pPr algn="ctr"/>
            <a:r>
              <a:rPr lang="en-US" sz="900" b="1" i="0" kern="1200" dirty="0">
                <a:solidFill>
                  <a:schemeClr val="bg2">
                    <a:lumMod val="50000"/>
                  </a:schemeClr>
                </a:solidFill>
                <a:effectLst/>
                <a:latin typeface="+mn-lt"/>
                <a:ea typeface="+mn-ea"/>
                <a:cs typeface="+mn-cs"/>
              </a:rPr>
              <a:t>Copyright ©2019 McGraw-Hill</a:t>
            </a:r>
            <a:r>
              <a:rPr lang="en-US" sz="900" b="1" i="0" kern="1200" baseline="0" dirty="0">
                <a:solidFill>
                  <a:schemeClr val="bg2">
                    <a:lumMod val="50000"/>
                  </a:schemeClr>
                </a:solidFill>
                <a:effectLst/>
                <a:latin typeface="+mn-lt"/>
                <a:ea typeface="+mn-ea"/>
                <a:cs typeface="+mn-cs"/>
              </a:rPr>
              <a:t> Education. All rights reserved. No reproduction or distribution without the prior written consent of McGraw-Hill Education.</a:t>
            </a:r>
            <a:endParaRPr lang="en-US" sz="900" i="1"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13771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F07B1389-E22D-44CF-8109-F9BDD4A3697D}"/>
              </a:ext>
            </a:extLst>
          </p:cNvPr>
          <p:cNvSpPr>
            <a:spLocks noGrp="1" noChangeArrowheads="1"/>
          </p:cNvSpPr>
          <p:nvPr>
            <p:ph type="dt" sz="half" idx="10"/>
          </p:nvPr>
        </p:nvSpPr>
        <p:spPr>
          <a:ln/>
        </p:spPr>
        <p:txBody>
          <a:bodyPr/>
          <a:lstStyle>
            <a:lvl1pPr>
              <a:defRPr/>
            </a:lvl1pPr>
          </a:lstStyle>
          <a:p>
            <a:fld id="{7B8960B6-D715-42F7-9B8D-960D3F07A7DD}" type="datetime1">
              <a:rPr lang="en-US" smtClean="0"/>
              <a:t>5/29/2018</a:t>
            </a:fld>
            <a:endParaRPr lang="en-US" dirty="0"/>
          </a:p>
        </p:txBody>
      </p:sp>
      <p:sp>
        <p:nvSpPr>
          <p:cNvPr id="5" name="Rectangle 4">
            <a:extLst>
              <a:ext uri="{FF2B5EF4-FFF2-40B4-BE49-F238E27FC236}">
                <a16:creationId xmlns:a16="http://schemas.microsoft.com/office/drawing/2014/main" id="{2248D5D4-4D5B-4FB3-98E8-1B86246B79D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63EAA653-E498-4BAC-A376-F9BC4EE77F4B}"/>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24757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6B3046A-C876-44DE-BF0E-7964D6D0760A}"/>
              </a:ext>
            </a:extLst>
          </p:cNvPr>
          <p:cNvSpPr>
            <a:spLocks noGrp="1" noChangeArrowheads="1"/>
          </p:cNvSpPr>
          <p:nvPr>
            <p:ph type="dt" sz="half" idx="10"/>
          </p:nvPr>
        </p:nvSpPr>
        <p:spPr>
          <a:ln/>
        </p:spPr>
        <p:txBody>
          <a:bodyPr/>
          <a:lstStyle>
            <a:lvl1pPr>
              <a:defRPr/>
            </a:lvl1pPr>
          </a:lstStyle>
          <a:p>
            <a:fld id="{F4B6A96D-D269-47F9-9C36-29E57D90C539}" type="datetime1">
              <a:rPr lang="en-US" smtClean="0"/>
              <a:t>5/29/2018</a:t>
            </a:fld>
            <a:endParaRPr lang="en-US" dirty="0"/>
          </a:p>
        </p:txBody>
      </p:sp>
      <p:sp>
        <p:nvSpPr>
          <p:cNvPr id="6" name="Rectangle 4">
            <a:extLst>
              <a:ext uri="{FF2B5EF4-FFF2-40B4-BE49-F238E27FC236}">
                <a16:creationId xmlns:a16="http://schemas.microsoft.com/office/drawing/2014/main" id="{B30B6E88-AF71-4049-9A6A-30F9F9CC8DA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AEBEA008-50CC-4365-8EE6-C87ED0C536C3}"/>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A727C28E-A9DB-45BC-8279-87EDB525673D}"/>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7BFDC4-C7BB-4F33-9246-BDC904B9C4DF}"/>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D1F8D1-5BED-4418-A1BA-1DE77C51008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126BE6-0872-4DBE-BA97-CFB5CA8714A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5708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65CBF8F-B0B8-4567-A168-79A085B37E1C}"/>
              </a:ext>
            </a:extLst>
          </p:cNvPr>
          <p:cNvSpPr>
            <a:spLocks noGrp="1" noChangeArrowheads="1"/>
          </p:cNvSpPr>
          <p:nvPr>
            <p:ph type="dt" sz="half" idx="10"/>
          </p:nvPr>
        </p:nvSpPr>
        <p:spPr>
          <a:ln/>
        </p:spPr>
        <p:txBody>
          <a:bodyPr/>
          <a:lstStyle>
            <a:lvl1pPr>
              <a:defRPr/>
            </a:lvl1pPr>
          </a:lstStyle>
          <a:p>
            <a:fld id="{427D7669-366D-41C1-84E6-0F7C7014166B}" type="datetime1">
              <a:rPr lang="en-US" smtClean="0"/>
              <a:t>5/29/2018</a:t>
            </a:fld>
            <a:endParaRPr lang="en-US" dirty="0"/>
          </a:p>
        </p:txBody>
      </p:sp>
      <p:sp>
        <p:nvSpPr>
          <p:cNvPr id="8" name="Rectangle 4">
            <a:extLst>
              <a:ext uri="{FF2B5EF4-FFF2-40B4-BE49-F238E27FC236}">
                <a16:creationId xmlns:a16="http://schemas.microsoft.com/office/drawing/2014/main" id="{FA7D2493-273A-40AF-AFE6-C8BED9082E22}"/>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5">
            <a:extLst>
              <a:ext uri="{FF2B5EF4-FFF2-40B4-BE49-F238E27FC236}">
                <a16:creationId xmlns:a16="http://schemas.microsoft.com/office/drawing/2014/main" id="{C47B3723-7741-4E4F-8128-8894C4E7A04B}"/>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10" name="Rectangle 9">
            <a:extLst>
              <a:ext uri="{FF2B5EF4-FFF2-40B4-BE49-F238E27FC236}">
                <a16:creationId xmlns:a16="http://schemas.microsoft.com/office/drawing/2014/main" id="{F206CAF3-C969-4623-8C20-0EA56E9DF0C4}"/>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9B9BD4-A950-4D11-B642-6272218A5DB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D0B6F7-FEC5-46C1-B6E8-F90266FFD31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84CED0-E696-4666-B397-70E6E7D1F4DF}"/>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86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4E8DB75-52CD-4BE8-948B-3EB944CA4BCE}"/>
              </a:ext>
            </a:extLst>
          </p:cNvPr>
          <p:cNvSpPr>
            <a:spLocks noGrp="1" noChangeArrowheads="1"/>
          </p:cNvSpPr>
          <p:nvPr>
            <p:ph type="dt" sz="half" idx="10"/>
          </p:nvPr>
        </p:nvSpPr>
        <p:spPr>
          <a:ln/>
        </p:spPr>
        <p:txBody>
          <a:bodyPr/>
          <a:lstStyle>
            <a:lvl1pPr>
              <a:defRPr/>
            </a:lvl1pPr>
          </a:lstStyle>
          <a:p>
            <a:fld id="{81F88248-FDA2-4C5E-A3F3-8FD9A87EE43E}" type="datetime1">
              <a:rPr lang="en-US" smtClean="0"/>
              <a:t>5/29/2018</a:t>
            </a:fld>
            <a:endParaRPr lang="en-US" dirty="0"/>
          </a:p>
        </p:txBody>
      </p:sp>
      <p:sp>
        <p:nvSpPr>
          <p:cNvPr id="4" name="Rectangle 4">
            <a:extLst>
              <a:ext uri="{FF2B5EF4-FFF2-40B4-BE49-F238E27FC236}">
                <a16:creationId xmlns:a16="http://schemas.microsoft.com/office/drawing/2014/main" id="{F25DB604-D864-4BE5-AB0E-0F1C50640E6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5">
            <a:extLst>
              <a:ext uri="{FF2B5EF4-FFF2-40B4-BE49-F238E27FC236}">
                <a16:creationId xmlns:a16="http://schemas.microsoft.com/office/drawing/2014/main" id="{F4CDD885-4051-4768-A0AB-83DF6EEA3096}"/>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6" name="Rectangle 5">
            <a:extLst>
              <a:ext uri="{FF2B5EF4-FFF2-40B4-BE49-F238E27FC236}">
                <a16:creationId xmlns:a16="http://schemas.microsoft.com/office/drawing/2014/main" id="{44E67A92-2457-4959-9B12-4983B7ED326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0FE81B2-460F-4B61-8566-A1CDCA11B281}"/>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8D5CBA-3834-4AD4-A045-2AA51B8042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CE63AA-BE51-437A-9D61-D117AE048792}"/>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925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2FA708-5B37-46FC-9C08-3D582CAFEE3A}"/>
              </a:ext>
            </a:extLst>
          </p:cNvPr>
          <p:cNvSpPr>
            <a:spLocks noGrp="1" noChangeArrowheads="1"/>
          </p:cNvSpPr>
          <p:nvPr>
            <p:ph type="dt" sz="half" idx="10"/>
          </p:nvPr>
        </p:nvSpPr>
        <p:spPr>
          <a:ln/>
        </p:spPr>
        <p:txBody>
          <a:bodyPr/>
          <a:lstStyle>
            <a:lvl1pPr>
              <a:defRPr/>
            </a:lvl1pPr>
          </a:lstStyle>
          <a:p>
            <a:fld id="{66C3B5D8-FCE6-4481-997D-596C7B5466AD}" type="datetime1">
              <a:rPr lang="en-US" smtClean="0"/>
              <a:t>5/29/2018</a:t>
            </a:fld>
            <a:endParaRPr lang="en-US" dirty="0"/>
          </a:p>
        </p:txBody>
      </p:sp>
      <p:sp>
        <p:nvSpPr>
          <p:cNvPr id="3" name="Rectangle 4">
            <a:extLst>
              <a:ext uri="{FF2B5EF4-FFF2-40B4-BE49-F238E27FC236}">
                <a16:creationId xmlns:a16="http://schemas.microsoft.com/office/drawing/2014/main" id="{1558D16B-3982-4086-B2D1-4887236D7423}"/>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5">
            <a:extLst>
              <a:ext uri="{FF2B5EF4-FFF2-40B4-BE49-F238E27FC236}">
                <a16:creationId xmlns:a16="http://schemas.microsoft.com/office/drawing/2014/main" id="{8738D790-8F45-4391-8DBB-714C6CE67339}"/>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5" name="Rectangle 4">
            <a:extLst>
              <a:ext uri="{FF2B5EF4-FFF2-40B4-BE49-F238E27FC236}">
                <a16:creationId xmlns:a16="http://schemas.microsoft.com/office/drawing/2014/main" id="{0FD2C651-F61A-4A11-9DD1-DF6D83E4728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0E53E7-4075-4328-9092-1A9A1FE55D4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B24272-B073-49B8-B171-D67EF9330BD7}"/>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21B6084-CBB0-4FF5-BA0F-918DE675890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563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EEF25288-A578-4A48-A818-16444707D41A}"/>
              </a:ext>
            </a:extLst>
          </p:cNvPr>
          <p:cNvSpPr>
            <a:spLocks noGrp="1" noChangeArrowheads="1"/>
          </p:cNvSpPr>
          <p:nvPr>
            <p:ph type="dt" sz="half" idx="10"/>
          </p:nvPr>
        </p:nvSpPr>
        <p:spPr>
          <a:ln/>
        </p:spPr>
        <p:txBody>
          <a:bodyPr/>
          <a:lstStyle>
            <a:lvl1pPr>
              <a:defRPr/>
            </a:lvl1pPr>
          </a:lstStyle>
          <a:p>
            <a:fld id="{9AC85686-3E8A-4238-8850-C6E1ACAEDD2D}" type="datetime1">
              <a:rPr lang="en-US" smtClean="0"/>
              <a:t>5/29/2018</a:t>
            </a:fld>
            <a:endParaRPr lang="en-US" dirty="0"/>
          </a:p>
        </p:txBody>
      </p:sp>
      <p:sp>
        <p:nvSpPr>
          <p:cNvPr id="6" name="Rectangle 4">
            <a:extLst>
              <a:ext uri="{FF2B5EF4-FFF2-40B4-BE49-F238E27FC236}">
                <a16:creationId xmlns:a16="http://schemas.microsoft.com/office/drawing/2014/main" id="{34613623-E4B0-49E8-955C-9DDDB0D0B18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673D54BB-082B-4976-9F51-7CAF6C0B541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01CF9FF1-88A7-4A91-81CC-D1883E260B44}"/>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71E2A9-6338-40E8-9050-3E62505903FA}"/>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F9404A-C75F-4F6C-86FC-F28CE2F80B58}"/>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D63363-B73A-4635-BC8C-CACA657D36E8}"/>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506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32B10516-B4F0-435E-9D46-F3ECE6D8271D}"/>
              </a:ext>
            </a:extLst>
          </p:cNvPr>
          <p:cNvSpPr>
            <a:spLocks noGrp="1" noChangeArrowheads="1"/>
          </p:cNvSpPr>
          <p:nvPr>
            <p:ph type="dt" sz="half" idx="10"/>
          </p:nvPr>
        </p:nvSpPr>
        <p:spPr>
          <a:ln/>
        </p:spPr>
        <p:txBody>
          <a:bodyPr/>
          <a:lstStyle>
            <a:lvl1pPr>
              <a:defRPr/>
            </a:lvl1pPr>
          </a:lstStyle>
          <a:p>
            <a:fld id="{B105EBB6-5815-40E0-A62B-C3490108F0A5}" type="datetime1">
              <a:rPr lang="en-US" smtClean="0"/>
              <a:t>5/29/2018</a:t>
            </a:fld>
            <a:endParaRPr lang="en-US" dirty="0"/>
          </a:p>
        </p:txBody>
      </p:sp>
      <p:sp>
        <p:nvSpPr>
          <p:cNvPr id="6" name="Rectangle 4">
            <a:extLst>
              <a:ext uri="{FF2B5EF4-FFF2-40B4-BE49-F238E27FC236}">
                <a16:creationId xmlns:a16="http://schemas.microsoft.com/office/drawing/2014/main" id="{4743AB32-8C5A-4C32-991A-F1829A8B10D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8AAD3E4A-9554-426B-B629-088189171B4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EDE17D73-8A34-4A5C-9C16-4A6DE70FAD5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19B1820-32D8-4908-AD2D-604B20E71E66}"/>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38B431-A181-4AC6-B747-F48915190E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382D0A0-AD53-40CF-A5EF-518308F8B82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898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7AC886-020D-460B-B32B-89FBB4FB12A7}"/>
              </a:ext>
            </a:extLst>
          </p:cNvPr>
          <p:cNvSpPr>
            <a:spLocks noGrp="1" noChangeArrowheads="1"/>
          </p:cNvSpPr>
          <p:nvPr>
            <p:ph type="body" idx="1"/>
          </p:nvPr>
        </p:nvSpPr>
        <p:spPr bwMode="auto">
          <a:xfrm>
            <a:off x="1143000" y="1600200"/>
            <a:ext cx="7543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3" name="Rectangle 3">
            <a:extLst>
              <a:ext uri="{FF2B5EF4-FFF2-40B4-BE49-F238E27FC236}">
                <a16:creationId xmlns:a16="http://schemas.microsoft.com/office/drawing/2014/main" id="{F7A1F026-6524-43CE-ABBE-A422BF111E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pitchFamily="34" charset="0"/>
              </a:defRPr>
            </a:lvl1pPr>
          </a:lstStyle>
          <a:p>
            <a:fld id="{C9818DEA-C176-4F91-AA12-5C71D2A9C5F2}" type="datetime1">
              <a:rPr lang="en-US" smtClean="0"/>
              <a:t>5/29/2018</a:t>
            </a:fld>
            <a:endParaRPr lang="en-US" dirty="0"/>
          </a:p>
        </p:txBody>
      </p:sp>
      <p:sp>
        <p:nvSpPr>
          <p:cNvPr id="46084" name="Rectangle 4">
            <a:extLst>
              <a:ext uri="{FF2B5EF4-FFF2-40B4-BE49-F238E27FC236}">
                <a16:creationId xmlns:a16="http://schemas.microsoft.com/office/drawing/2014/main" id="{BF3280FA-559B-4DBB-9D55-CE70FD3F838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pitchFamily="34" charset="0"/>
              </a:defRPr>
            </a:lvl1pPr>
          </a:lstStyle>
          <a:p>
            <a:endParaRPr lang="en-US" dirty="0"/>
          </a:p>
        </p:txBody>
      </p:sp>
      <p:sp>
        <p:nvSpPr>
          <p:cNvPr id="46085" name="Rectangle 5">
            <a:extLst>
              <a:ext uri="{FF2B5EF4-FFF2-40B4-BE49-F238E27FC236}">
                <a16:creationId xmlns:a16="http://schemas.microsoft.com/office/drawing/2014/main" id="{31271E74-FDF9-4ED0-A23E-B350D25A87B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Arial" panose="020B0604020202020204" pitchFamily="34" charset="0"/>
              </a:defRPr>
            </a:lvl1pPr>
          </a:lstStyle>
          <a:p>
            <a:r>
              <a:rPr lang="en-US" dirty="0"/>
              <a:t>12-</a:t>
            </a:r>
            <a:fld id="{82FB7818-7B6B-424C-B919-FAB2C5F8D6F3}" type="slidenum">
              <a:rPr lang="en-US" smtClean="0"/>
              <a:pPr/>
              <a:t>‹#›</a:t>
            </a:fld>
            <a:endParaRPr lang="en-US" dirty="0"/>
          </a:p>
        </p:txBody>
      </p:sp>
      <p:pic>
        <p:nvPicPr>
          <p:cNvPr id="1030" name="Picture 6">
            <a:extLst>
              <a:ext uri="{FF2B5EF4-FFF2-40B4-BE49-F238E27FC236}">
                <a16:creationId xmlns:a16="http://schemas.microsoft.com/office/drawing/2014/main" id="{42F205D7-624F-4B6D-8936-FCBB1F3686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F3F93F16-CADE-4FB9-A3BE-006F7FC37070}"/>
              </a:ext>
            </a:extLst>
          </p:cNvPr>
          <p:cNvSpPr>
            <a:spLocks noGrp="1" noChangeArrowheads="1"/>
          </p:cNvSpPr>
          <p:nvPr>
            <p:ph type="title"/>
          </p:nvPr>
        </p:nvSpPr>
        <p:spPr bwMode="auto">
          <a:xfrm>
            <a:off x="1066800" y="0"/>
            <a:ext cx="8077200" cy="1447800"/>
          </a:xfrm>
          <a:prstGeom prst="rect">
            <a:avLst/>
          </a:prstGeom>
          <a:solidFill>
            <a:srgbClr val="336699">
              <a:alpha val="5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7">
            <a:extLst>
              <a:ext uri="{FF2B5EF4-FFF2-40B4-BE49-F238E27FC236}">
                <a16:creationId xmlns:a16="http://schemas.microsoft.com/office/drawing/2014/main" id="{1B3321C7-282E-4393-8829-976732BDA143}"/>
              </a:ext>
            </a:extLst>
          </p:cNvPr>
          <p:cNvSpPr>
            <a:spLocks noChangeArrowheads="1"/>
          </p:cNvSpPr>
          <p:nvPr/>
        </p:nvSpPr>
        <p:spPr bwMode="auto">
          <a:xfrm flipV="1">
            <a:off x="0" y="6620256"/>
            <a:ext cx="9144000" cy="23774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10" name="Rectangle 9">
            <a:extLst>
              <a:ext uri="{FF2B5EF4-FFF2-40B4-BE49-F238E27FC236}">
                <a16:creationId xmlns:a16="http://schemas.microsoft.com/office/drawing/2014/main" id="{E8CE644D-4089-41E7-B975-D783BD0B3A2E}"/>
              </a:ext>
            </a:extLst>
          </p:cNvPr>
          <p:cNvSpPr/>
          <p:nvPr userDrawn="1"/>
        </p:nvSpPr>
        <p:spPr>
          <a:xfrm>
            <a:off x="247250" y="6627168"/>
            <a:ext cx="8721148" cy="230832"/>
          </a:xfrm>
          <a:prstGeom prst="rect">
            <a:avLst/>
          </a:prstGeom>
        </p:spPr>
        <p:txBody>
          <a:bodyPr wrap="square">
            <a:spAutoFit/>
          </a:bodyPr>
          <a:lstStyle/>
          <a:p>
            <a:pPr algn="ctr"/>
            <a:r>
              <a:rPr lang="en-US" sz="900" b="1" i="0" kern="1200" dirty="0">
                <a:solidFill>
                  <a:schemeClr val="tx1"/>
                </a:solidFill>
                <a:effectLst/>
                <a:latin typeface="+mn-lt"/>
                <a:ea typeface="+mn-ea"/>
                <a:cs typeface="+mn-cs"/>
              </a:rPr>
              <a:t>Copyright ©2019 McGraw-Hill Education. All rights reserved. No reproduction</a:t>
            </a:r>
            <a:r>
              <a:rPr lang="en-US" sz="900" b="1" i="0" kern="1200" baseline="0" dirty="0">
                <a:solidFill>
                  <a:schemeClr val="tx1"/>
                </a:solidFill>
                <a:effectLst/>
                <a:latin typeface="+mn-lt"/>
                <a:ea typeface="+mn-ea"/>
                <a:cs typeface="+mn-cs"/>
              </a:rPr>
              <a:t> or distribution without the prior written consent of McGraw-Hill Education.</a:t>
            </a:r>
            <a:endParaRPr lang="en-US" sz="9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313690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pitchFamily="34" charset="0"/>
        </a:defRPr>
      </a:lvl2pPr>
      <a:lvl3pPr algn="ctr" rtl="0" eaLnBrk="1" fontAlgn="base" hangingPunct="1">
        <a:spcBef>
          <a:spcPct val="0"/>
        </a:spcBef>
        <a:spcAft>
          <a:spcPct val="0"/>
        </a:spcAft>
        <a:defRPr sz="4400" b="1">
          <a:solidFill>
            <a:schemeClr val="bg1"/>
          </a:solidFill>
          <a:latin typeface="Arial" pitchFamily="34" charset="0"/>
        </a:defRPr>
      </a:lvl3pPr>
      <a:lvl4pPr algn="ctr" rtl="0" eaLnBrk="1" fontAlgn="base" hangingPunct="1">
        <a:spcBef>
          <a:spcPct val="0"/>
        </a:spcBef>
        <a:spcAft>
          <a:spcPct val="0"/>
        </a:spcAft>
        <a:defRPr sz="4400" b="1">
          <a:solidFill>
            <a:schemeClr val="bg1"/>
          </a:solidFill>
          <a:latin typeface="Arial" pitchFamily="34" charset="0"/>
        </a:defRPr>
      </a:lvl4pPr>
      <a:lvl5pPr algn="ctr" rtl="0" eaLnBrk="1" fontAlgn="base" hangingPunct="1">
        <a:spcBef>
          <a:spcPct val="0"/>
        </a:spcBef>
        <a:spcAft>
          <a:spcPct val="0"/>
        </a:spcAft>
        <a:defRPr sz="4400" b="1">
          <a:solidFill>
            <a:schemeClr val="bg1"/>
          </a:solidFill>
          <a:latin typeface="Arial" pitchFamily="34" charset="0"/>
        </a:defRPr>
      </a:lvl5pPr>
      <a:lvl6pPr marL="457200" algn="ctr" rtl="0" eaLnBrk="1" fontAlgn="base" hangingPunct="1">
        <a:spcBef>
          <a:spcPct val="0"/>
        </a:spcBef>
        <a:spcAft>
          <a:spcPct val="0"/>
        </a:spcAft>
        <a:defRPr sz="4400" b="1">
          <a:solidFill>
            <a:schemeClr val="bg1"/>
          </a:solidFill>
          <a:latin typeface="Arial" pitchFamily="34" charset="0"/>
        </a:defRPr>
      </a:lvl6pPr>
      <a:lvl7pPr marL="914400" algn="ctr" rtl="0" eaLnBrk="1" fontAlgn="base" hangingPunct="1">
        <a:spcBef>
          <a:spcPct val="0"/>
        </a:spcBef>
        <a:spcAft>
          <a:spcPct val="0"/>
        </a:spcAft>
        <a:defRPr sz="4400" b="1">
          <a:solidFill>
            <a:schemeClr val="bg1"/>
          </a:solidFill>
          <a:latin typeface="Arial" pitchFamily="34" charset="0"/>
        </a:defRPr>
      </a:lvl7pPr>
      <a:lvl8pPr marL="1371600" algn="ctr" rtl="0" eaLnBrk="1" fontAlgn="base" hangingPunct="1">
        <a:spcBef>
          <a:spcPct val="0"/>
        </a:spcBef>
        <a:spcAft>
          <a:spcPct val="0"/>
        </a:spcAft>
        <a:defRPr sz="4400" b="1">
          <a:solidFill>
            <a:schemeClr val="bg1"/>
          </a:solidFill>
          <a:latin typeface="Arial" pitchFamily="34" charset="0"/>
        </a:defRPr>
      </a:lvl8pPr>
      <a:lvl9pPr marL="1828800" algn="ctr" rtl="0" eaLnBrk="1" fontAlgn="base" hangingPunct="1">
        <a:spcBef>
          <a:spcPct val="0"/>
        </a:spcBef>
        <a:spcAft>
          <a:spcPct val="0"/>
        </a:spcAft>
        <a:defRPr sz="4400" b="1">
          <a:solidFill>
            <a:schemeClr val="bg1"/>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sz="5400" dirty="0"/>
              <a:t>Monopolistic Competition</a:t>
            </a:r>
          </a:p>
        </p:txBody>
      </p:sp>
      <p:sp>
        <p:nvSpPr>
          <p:cNvPr id="5" name="Text Placeholder 4"/>
          <p:cNvSpPr>
            <a:spLocks noGrp="1"/>
          </p:cNvSpPr>
          <p:nvPr>
            <p:ph type="body" sz="quarter" idx="11"/>
          </p:nvPr>
        </p:nvSpPr>
        <p:spPr>
          <a:xfrm>
            <a:off x="320040" y="3728720"/>
            <a:ext cx="8519160" cy="2672080"/>
          </a:xfrm>
        </p:spPr>
        <p:txBody>
          <a:bodyPr/>
          <a:lstStyle/>
          <a:p>
            <a:r>
              <a:rPr lang="en-US" b="1" dirty="0">
                <a:solidFill>
                  <a:schemeClr val="tx1">
                    <a:lumMod val="50000"/>
                    <a:lumOff val="50000"/>
                  </a:schemeClr>
                </a:solidFill>
                <a:latin typeface="Arial Narrow" panose="020B0606020202030204" pitchFamily="34" charset="0"/>
              </a:rPr>
              <a:t>LO12-1</a:t>
            </a:r>
            <a:r>
              <a:rPr lang="en-US" b="1" dirty="0"/>
              <a:t>  </a:t>
            </a:r>
            <a:r>
              <a:rPr lang="en-US" dirty="0"/>
              <a:t>The unique structure of monopolistic competition.</a:t>
            </a:r>
          </a:p>
          <a:p>
            <a:r>
              <a:rPr lang="en-US" b="1" dirty="0">
                <a:solidFill>
                  <a:schemeClr val="tx1">
                    <a:lumMod val="50000"/>
                    <a:lumOff val="50000"/>
                  </a:schemeClr>
                </a:solidFill>
                <a:latin typeface="Arial Narrow" panose="020B0606020202030204" pitchFamily="34" charset="0"/>
              </a:rPr>
              <a:t>LO12-2</a:t>
            </a:r>
            <a:r>
              <a:rPr lang="en-US" b="1" dirty="0"/>
              <a:t>  </a:t>
            </a:r>
            <a:r>
              <a:rPr lang="en-US" dirty="0"/>
              <a:t>The unique behavior of monopolistically competitive firms.</a:t>
            </a:r>
          </a:p>
          <a:p>
            <a:r>
              <a:rPr lang="en-US" b="1" dirty="0">
                <a:solidFill>
                  <a:schemeClr val="tx1">
                    <a:lumMod val="50000"/>
                    <a:lumOff val="50000"/>
                  </a:schemeClr>
                </a:solidFill>
                <a:latin typeface="Arial Narrow" panose="020B0606020202030204" pitchFamily="34" charset="0"/>
              </a:rPr>
              <a:t>LO12-3</a:t>
            </a:r>
            <a:r>
              <a:rPr lang="en-US" b="1" dirty="0"/>
              <a:t>  </a:t>
            </a:r>
            <a:r>
              <a:rPr lang="en-US" dirty="0"/>
              <a:t>How monopolistically competitive firms maximize profits.</a:t>
            </a:r>
          </a:p>
          <a:p>
            <a:r>
              <a:rPr lang="en-US" b="1" dirty="0">
                <a:solidFill>
                  <a:schemeClr val="tx1">
                    <a:lumMod val="50000"/>
                    <a:lumOff val="50000"/>
                  </a:schemeClr>
                </a:solidFill>
                <a:latin typeface="Arial Narrow" panose="020B0606020202030204" pitchFamily="34" charset="0"/>
              </a:rPr>
              <a:t>LO12-4</a:t>
            </a:r>
            <a:r>
              <a:rPr lang="en-US" b="1" dirty="0"/>
              <a:t>  </a:t>
            </a:r>
            <a:r>
              <a:rPr lang="en-US" dirty="0"/>
              <a:t>Why economic profits tend toward zero in monopolistic 		  	 competition.</a:t>
            </a:r>
          </a:p>
          <a:p>
            <a:endParaRPr lang="en-US" b="1" dirty="0">
              <a:cs typeface="Arial" panose="020B0604020202020204" pitchFamily="34" charset="0"/>
            </a:endParaRPr>
          </a:p>
        </p:txBody>
      </p:sp>
      <p:sp>
        <p:nvSpPr>
          <p:cNvPr id="6" name="Text Placeholder 5"/>
          <p:cNvSpPr>
            <a:spLocks noGrp="1"/>
          </p:cNvSpPr>
          <p:nvPr>
            <p:ph type="body" sz="quarter" idx="12"/>
          </p:nvPr>
        </p:nvSpPr>
        <p:spPr>
          <a:xfrm>
            <a:off x="6629400" y="0"/>
            <a:ext cx="2286000" cy="2672080"/>
          </a:xfrm>
        </p:spPr>
        <p:txBody>
          <a:bodyPr/>
          <a:lstStyle/>
          <a:p>
            <a:r>
              <a:rPr lang="en-US" sz="21000" b="1" dirty="0">
                <a:solidFill>
                  <a:schemeClr val="accent1"/>
                </a:solidFill>
                <a:latin typeface="Cordia New" panose="020B0304020202020204" pitchFamily="34" charset="-34"/>
                <a:cs typeface="Cordia New" panose="020B0304020202020204" pitchFamily="34" charset="-34"/>
              </a:rPr>
              <a:t>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noFill/>
        </p:spPr>
        <p:txBody>
          <a:bodyPr/>
          <a:lstStyle/>
          <a:p>
            <a:r>
              <a:rPr lang="en-US" sz="4000" dirty="0">
                <a:solidFill>
                  <a:schemeClr val="tx1"/>
                </a:solidFill>
              </a:rPr>
              <a:t>Profit Maximization</a:t>
            </a:r>
          </a:p>
        </p:txBody>
      </p:sp>
      <p:sp>
        <p:nvSpPr>
          <p:cNvPr id="3" name="Content Placeholder 2"/>
          <p:cNvSpPr>
            <a:spLocks noGrp="1"/>
          </p:cNvSpPr>
          <p:nvPr>
            <p:ph idx="1"/>
          </p:nvPr>
        </p:nvSpPr>
        <p:spPr>
          <a:xfrm>
            <a:off x="1074683" y="1905000"/>
            <a:ext cx="3657600" cy="4785043"/>
          </a:xfrm>
        </p:spPr>
        <p:txBody>
          <a:bodyPr/>
          <a:lstStyle/>
          <a:p>
            <a:pPr marL="182880" indent="-182880">
              <a:buFont typeface="Arial" pitchFamily="34" charset="0"/>
              <a:buChar char="•"/>
            </a:pPr>
            <a:r>
              <a:rPr lang="en-US" sz="2600" dirty="0"/>
              <a:t>Monopolistically competitive firms are profit maximizers.</a:t>
            </a:r>
          </a:p>
          <a:p>
            <a:pPr marL="182880" indent="-182880">
              <a:buFont typeface="Arial" pitchFamily="34" charset="0"/>
              <a:buChar char="•"/>
            </a:pPr>
            <a:endParaRPr lang="en-US" sz="2600" dirty="0"/>
          </a:p>
          <a:p>
            <a:pPr marL="182880" indent="-182880">
              <a:buFont typeface="Arial" pitchFamily="34" charset="0"/>
              <a:buChar char="•"/>
            </a:pPr>
            <a:r>
              <a:rPr lang="en-US" sz="2600" dirty="0"/>
              <a:t>Produce an output where </a:t>
            </a:r>
            <a:r>
              <a:rPr lang="en-US" sz="2600" b="1" dirty="0">
                <a:solidFill>
                  <a:schemeClr val="accent6">
                    <a:lumMod val="75000"/>
                  </a:schemeClr>
                </a:solidFill>
              </a:rPr>
              <a:t>MR = MC</a:t>
            </a:r>
            <a:r>
              <a:rPr lang="en-US" sz="2600" dirty="0"/>
              <a:t>, and economic profits are made on their “unique” product.</a:t>
            </a:r>
          </a:p>
        </p:txBody>
      </p:sp>
      <p:pic>
        <p:nvPicPr>
          <p:cNvPr id="6" name="Content Placeholder 5"/>
          <p:cNvPicPr>
            <a:picLocks noGrp="1"/>
          </p:cNvPicPr>
          <p:nvPr>
            <p:ph sz="half" idx="4294967295"/>
          </p:nvPr>
        </p:nvPicPr>
        <p:blipFill>
          <a:blip r:embed="rId3" cstate="print"/>
          <a:srcRect l="12660" t="36467" r="56891" b="19943"/>
          <a:stretch>
            <a:fillRect/>
          </a:stretch>
        </p:blipFill>
        <p:spPr bwMode="auto">
          <a:xfrm>
            <a:off x="4495800" y="1647496"/>
            <a:ext cx="4648200" cy="4219904"/>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p:spPr>
        <p:txBody>
          <a:bodyPr/>
          <a:lstStyle/>
          <a:p>
            <a:r>
              <a:rPr lang="en-US" sz="4000" dirty="0">
                <a:solidFill>
                  <a:schemeClr val="tx1"/>
                </a:solidFill>
              </a:rPr>
              <a:t>Entry Effects</a:t>
            </a:r>
          </a:p>
        </p:txBody>
      </p:sp>
      <p:sp>
        <p:nvSpPr>
          <p:cNvPr id="3" name="Content Placeholder 2"/>
          <p:cNvSpPr>
            <a:spLocks noGrp="1"/>
          </p:cNvSpPr>
          <p:nvPr>
            <p:ph idx="1"/>
          </p:nvPr>
        </p:nvSpPr>
        <p:spPr>
          <a:xfrm>
            <a:off x="1066800" y="1600200"/>
            <a:ext cx="7620000" cy="4525963"/>
          </a:xfrm>
        </p:spPr>
        <p:txBody>
          <a:bodyPr rtlCol="0">
            <a:normAutofit fontScale="92500" lnSpcReduction="10000"/>
          </a:bodyPr>
          <a:lstStyle/>
          <a:p>
            <a:pPr fontAlgn="auto">
              <a:spcAft>
                <a:spcPts val="0"/>
              </a:spcAft>
              <a:buFont typeface="Arial" pitchFamily="34" charset="0"/>
              <a:buChar char="•"/>
              <a:defRPr/>
            </a:pPr>
            <a:r>
              <a:rPr lang="en-US" dirty="0"/>
              <a:t>New entrants can’t be kept out of the market as economic profits draw in new competitors.</a:t>
            </a:r>
          </a:p>
          <a:p>
            <a:pPr fontAlgn="auto">
              <a:spcAft>
                <a:spcPts val="0"/>
              </a:spcAft>
              <a:buFont typeface="Arial" pitchFamily="34" charset="0"/>
              <a:buChar char="•"/>
              <a:defRPr/>
            </a:pPr>
            <a:r>
              <a:rPr lang="en-US" dirty="0"/>
              <a:t>Profits, existing due to having a unique product and brand loyalty, will be squeezed to zero as the new entries clone the uniqueness.</a:t>
            </a:r>
          </a:p>
          <a:p>
            <a:pPr>
              <a:buFont typeface="Arial" pitchFamily="34" charset="0"/>
              <a:buChar char="•"/>
              <a:defRPr/>
            </a:pPr>
            <a:r>
              <a:rPr lang="en-US" dirty="0"/>
              <a:t>In the long-run, economic profits tend to zero as new entrants shift supply to the right and drive down prices.</a:t>
            </a:r>
          </a:p>
          <a:p>
            <a:pPr fontAlgn="auto">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p:spPr>
        <p:txBody>
          <a:bodyPr/>
          <a:lstStyle/>
          <a:p>
            <a:r>
              <a:rPr lang="en-US" sz="4000" dirty="0">
                <a:solidFill>
                  <a:schemeClr val="tx1"/>
                </a:solidFill>
              </a:rPr>
              <a:t>Entry Effects II</a:t>
            </a:r>
          </a:p>
        </p:txBody>
      </p:sp>
      <p:sp>
        <p:nvSpPr>
          <p:cNvPr id="3" name="Content Placeholder 2"/>
          <p:cNvSpPr>
            <a:spLocks noGrp="1"/>
          </p:cNvSpPr>
          <p:nvPr>
            <p:ph idx="1"/>
          </p:nvPr>
        </p:nvSpPr>
        <p:spPr>
          <a:xfrm>
            <a:off x="990600" y="1828800"/>
            <a:ext cx="3654972" cy="4785043"/>
          </a:xfrm>
        </p:spPr>
        <p:txBody>
          <a:bodyPr rtlCol="0">
            <a:noAutofit/>
          </a:bodyPr>
          <a:lstStyle/>
          <a:p>
            <a:pPr marL="182880" indent="-182880">
              <a:buFont typeface="Arial" pitchFamily="34" charset="0"/>
              <a:buChar char="•"/>
              <a:defRPr/>
            </a:pPr>
            <a:r>
              <a:rPr lang="en-US" sz="2400" dirty="0"/>
              <a:t>Individual firms’ demand curves will shift to the left as new firms enter.</a:t>
            </a:r>
          </a:p>
          <a:p>
            <a:pPr marL="182880" indent="-182880">
              <a:buFont typeface="Arial" pitchFamily="34" charset="0"/>
              <a:buChar char="•"/>
              <a:defRPr/>
            </a:pPr>
            <a:r>
              <a:rPr lang="en-US" sz="2400" dirty="0"/>
              <a:t>Industry wide supply shifts right as new firms enter, driving down price.</a:t>
            </a:r>
          </a:p>
          <a:p>
            <a:pPr marL="182880" indent="-182880">
              <a:buFont typeface="Arial" pitchFamily="34" charset="0"/>
              <a:buChar char="•"/>
              <a:defRPr/>
            </a:pPr>
            <a:r>
              <a:rPr lang="en-US" sz="2400" dirty="0"/>
              <a:t>Ultimately, economic profits are eliminated.</a:t>
            </a:r>
          </a:p>
        </p:txBody>
      </p:sp>
      <p:pic>
        <p:nvPicPr>
          <p:cNvPr id="6" name="Content Placeholder 5"/>
          <p:cNvPicPr>
            <a:picLocks noGrp="1"/>
          </p:cNvPicPr>
          <p:nvPr>
            <p:ph sz="half" idx="4294967295"/>
          </p:nvPr>
        </p:nvPicPr>
        <p:blipFill>
          <a:blip r:embed="rId3" cstate="print"/>
          <a:srcRect l="12339" t="32784" r="58112" b="19609"/>
          <a:stretch>
            <a:fillRect/>
          </a:stretch>
        </p:blipFill>
        <p:spPr bwMode="auto">
          <a:xfrm>
            <a:off x="4419600" y="1600200"/>
            <a:ext cx="4724400" cy="419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noFill/>
        </p:spPr>
        <p:txBody>
          <a:bodyPr/>
          <a:lstStyle/>
          <a:p>
            <a:r>
              <a:rPr lang="en-US" sz="4000" dirty="0">
                <a:solidFill>
                  <a:schemeClr val="tx1"/>
                </a:solidFill>
              </a:rPr>
              <a:t>Inefficiency</a:t>
            </a:r>
          </a:p>
        </p:txBody>
      </p:sp>
      <p:sp>
        <p:nvSpPr>
          <p:cNvPr id="3" name="Content Placeholder 2"/>
          <p:cNvSpPr>
            <a:spLocks noGrp="1"/>
          </p:cNvSpPr>
          <p:nvPr>
            <p:ph idx="1"/>
          </p:nvPr>
        </p:nvSpPr>
        <p:spPr>
          <a:xfrm>
            <a:off x="1066800" y="1524000"/>
            <a:ext cx="7543800" cy="4602163"/>
          </a:xfrm>
        </p:spPr>
        <p:txBody>
          <a:bodyPr rtlCol="0">
            <a:noAutofit/>
          </a:bodyPr>
          <a:lstStyle/>
          <a:p>
            <a:pPr fontAlgn="auto">
              <a:spcAft>
                <a:spcPts val="0"/>
              </a:spcAft>
              <a:buFont typeface="Arial" pitchFamily="34" charset="0"/>
              <a:buChar char="•"/>
              <a:defRPr/>
            </a:pPr>
            <a:r>
              <a:rPr lang="en-US" sz="3000" dirty="0"/>
              <a:t>With a downward-sloping demand curve, long-run equilibrium will not occur at minimum ATC. </a:t>
            </a:r>
          </a:p>
          <a:p>
            <a:pPr lvl="1">
              <a:defRPr/>
            </a:pPr>
            <a:r>
              <a:rPr lang="en-US" dirty="0"/>
              <a:t>This form of market structure will use more than the minimum amount of resources to produce the product. </a:t>
            </a:r>
          </a:p>
          <a:p>
            <a:pPr lvl="1">
              <a:defRPr/>
            </a:pPr>
            <a:r>
              <a:rPr lang="en-US" dirty="0"/>
              <a:t>It will be inefficient compared to perfect competition.</a:t>
            </a:r>
          </a:p>
          <a:p>
            <a:pPr lvl="1">
              <a:defRPr/>
            </a:pPr>
            <a:r>
              <a:rPr lang="en-US" dirty="0"/>
              <a:t>There also will be more outlets than needed. There is excess capacity.</a:t>
            </a:r>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noFill/>
        </p:spPr>
        <p:txBody>
          <a:bodyPr/>
          <a:lstStyle/>
          <a:p>
            <a:r>
              <a:rPr lang="en-US" sz="4000" dirty="0">
                <a:solidFill>
                  <a:schemeClr val="tx1"/>
                </a:solidFill>
              </a:rPr>
              <a:t>Inefficiency II</a:t>
            </a:r>
          </a:p>
        </p:txBody>
      </p:sp>
      <p:sp>
        <p:nvSpPr>
          <p:cNvPr id="3" name="Content Placeholder 2"/>
          <p:cNvSpPr>
            <a:spLocks noGrp="1"/>
          </p:cNvSpPr>
          <p:nvPr>
            <p:ph idx="1"/>
          </p:nvPr>
        </p:nvSpPr>
        <p:spPr>
          <a:xfrm>
            <a:off x="1066800" y="1447800"/>
            <a:ext cx="7767145" cy="4678363"/>
          </a:xfrm>
        </p:spPr>
        <p:txBody>
          <a:bodyPr rtlCol="0">
            <a:noAutofit/>
          </a:bodyPr>
          <a:lstStyle/>
          <a:p>
            <a:pPr fontAlgn="auto">
              <a:spcBef>
                <a:spcPts val="600"/>
              </a:spcBef>
              <a:spcAft>
                <a:spcPts val="0"/>
              </a:spcAft>
              <a:buFont typeface="Arial" pitchFamily="34" charset="0"/>
              <a:buChar char="•"/>
              <a:defRPr/>
            </a:pPr>
            <a:r>
              <a:rPr lang="en-US" sz="2800" dirty="0"/>
              <a:t>“There is a Starbucks on every corner!”</a:t>
            </a:r>
          </a:p>
          <a:p>
            <a:pPr fontAlgn="auto">
              <a:spcBef>
                <a:spcPts val="600"/>
              </a:spcBef>
              <a:spcAft>
                <a:spcPts val="0"/>
              </a:spcAft>
              <a:buFont typeface="Arial" pitchFamily="34" charset="0"/>
              <a:buChar char="•"/>
              <a:defRPr/>
            </a:pPr>
            <a:r>
              <a:rPr lang="en-US" sz="2800" dirty="0"/>
              <a:t>“There are 10 fast-food outlets on this block!”</a:t>
            </a:r>
          </a:p>
          <a:p>
            <a:pPr lvl="1">
              <a:spcBef>
                <a:spcPts val="600"/>
              </a:spcBef>
              <a:defRPr/>
            </a:pPr>
            <a:r>
              <a:rPr lang="en-US" dirty="0"/>
              <a:t>Statements like these say, in monopolistic competition, there are more outlets than necessary to satisfy consumer demand. Thus, there is excess capacity.</a:t>
            </a:r>
          </a:p>
          <a:p>
            <a:pPr fontAlgn="auto">
              <a:spcBef>
                <a:spcPts val="600"/>
              </a:spcBef>
              <a:spcAft>
                <a:spcPts val="0"/>
              </a:spcAft>
              <a:buFont typeface="Arial" pitchFamily="34" charset="0"/>
              <a:buChar char="•"/>
              <a:defRPr/>
            </a:pPr>
            <a:r>
              <a:rPr lang="en-US" dirty="0"/>
              <a:t>Monopolistic competition results in both: </a:t>
            </a:r>
          </a:p>
          <a:p>
            <a:pPr lvl="1">
              <a:spcBef>
                <a:spcPts val="600"/>
              </a:spcBef>
              <a:defRPr/>
            </a:pPr>
            <a:r>
              <a:rPr lang="en-US" sz="2600" b="1" dirty="0">
                <a:solidFill>
                  <a:schemeClr val="accent6">
                    <a:lumMod val="75000"/>
                  </a:schemeClr>
                </a:solidFill>
              </a:rPr>
              <a:t>productive inefficiency </a:t>
            </a:r>
            <a:r>
              <a:rPr lang="en-US" sz="2600" dirty="0"/>
              <a:t>(above-minimum ATC).</a:t>
            </a:r>
          </a:p>
          <a:p>
            <a:pPr lvl="1">
              <a:spcBef>
                <a:spcPts val="600"/>
              </a:spcBef>
              <a:defRPr/>
            </a:pPr>
            <a:r>
              <a:rPr lang="en-US" sz="2600" b="1" dirty="0">
                <a:solidFill>
                  <a:schemeClr val="accent6">
                    <a:lumMod val="75000"/>
                  </a:schemeClr>
                </a:solidFill>
              </a:rPr>
              <a:t>allocative inefficiency </a:t>
            </a:r>
            <a:r>
              <a:rPr lang="en-US" sz="2600" dirty="0"/>
              <a:t>(wrong mix of output).</a:t>
            </a:r>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a:t>
            </a:r>
          </a:p>
        </p:txBody>
      </p:sp>
      <p:sp>
        <p:nvSpPr>
          <p:cNvPr id="3" name="Content Placeholder 2"/>
          <p:cNvSpPr>
            <a:spLocks noGrp="1"/>
          </p:cNvSpPr>
          <p:nvPr>
            <p:ph idx="1"/>
          </p:nvPr>
        </p:nvSpPr>
        <p:spPr>
          <a:xfrm>
            <a:off x="1066800" y="1828800"/>
            <a:ext cx="7543800" cy="4525963"/>
          </a:xfrm>
        </p:spPr>
        <p:txBody>
          <a:bodyPr>
            <a:normAutofit/>
          </a:bodyPr>
          <a:lstStyle/>
          <a:p>
            <a:r>
              <a:rPr lang="en-US" dirty="0"/>
              <a:t>No cease-fire in advertising wars.</a:t>
            </a:r>
          </a:p>
          <a:p>
            <a:pPr lvl="1"/>
            <a:r>
              <a:rPr lang="en-US" dirty="0"/>
              <a:t>In imperfect competition markets, non-price competition prevails.</a:t>
            </a:r>
          </a:p>
          <a:p>
            <a:pPr lvl="1"/>
            <a:r>
              <a:rPr lang="en-US" dirty="0"/>
              <a:t>A firm advertises to enhance its product’s image and capture a brand-loyal market.</a:t>
            </a:r>
          </a:p>
          <a:p>
            <a:pPr lvl="1"/>
            <a:r>
              <a:rPr lang="en-US" dirty="0"/>
              <a:t>A firm can use promotions to lure consumers to its product: special extras with a purchase, the use of coupons, and tie-in purchases are examples.</a:t>
            </a:r>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066800" y="215462"/>
            <a:ext cx="8077200" cy="1447800"/>
          </a:xfrm>
          <a:noFill/>
        </p:spPr>
        <p:txBody>
          <a:bodyPr/>
          <a:lstStyle/>
          <a:p>
            <a:r>
              <a:rPr lang="en-US" sz="4000" u="sng" dirty="0">
                <a:solidFill>
                  <a:schemeClr val="tx1"/>
                </a:solidFill>
              </a:rPr>
              <a:t>Application: The Economy Tomorrow II</a:t>
            </a:r>
            <a:endParaRPr lang="en-US" sz="4000" dirty="0">
              <a:solidFill>
                <a:schemeClr val="tx1"/>
              </a:solidFill>
            </a:endParaRPr>
          </a:p>
        </p:txBody>
      </p:sp>
      <p:sp>
        <p:nvSpPr>
          <p:cNvPr id="3" name="Content Placeholder 2"/>
          <p:cNvSpPr>
            <a:spLocks noGrp="1"/>
          </p:cNvSpPr>
          <p:nvPr>
            <p:ph idx="1"/>
          </p:nvPr>
        </p:nvSpPr>
        <p:spPr>
          <a:xfrm>
            <a:off x="1066800" y="1734207"/>
            <a:ext cx="7543800" cy="4525963"/>
          </a:xfrm>
        </p:spPr>
        <p:txBody>
          <a:bodyPr rtlCol="0">
            <a:noAutofit/>
          </a:bodyPr>
          <a:lstStyle/>
          <a:p>
            <a:pPr fontAlgn="auto">
              <a:spcAft>
                <a:spcPts val="0"/>
              </a:spcAft>
              <a:buFont typeface="Arial" pitchFamily="34" charset="0"/>
              <a:buChar char="•"/>
              <a:defRPr/>
            </a:pPr>
            <a:r>
              <a:rPr lang="en-US" sz="2800" dirty="0"/>
              <a:t>Advertising campaigns consume considerable resources.</a:t>
            </a:r>
          </a:p>
          <a:p>
            <a:pPr lvl="1">
              <a:defRPr/>
            </a:pPr>
            <a:r>
              <a:rPr lang="en-US" sz="2400" dirty="0"/>
              <a:t>These resources could have been used to produce more of the desired goods and services.</a:t>
            </a:r>
          </a:p>
          <a:p>
            <a:pPr lvl="1">
              <a:defRPr/>
            </a:pPr>
            <a:r>
              <a:rPr lang="en-US" sz="2400" dirty="0"/>
              <a:t>Marketing costs for advertised brands are high and are reflected in their higher prices.</a:t>
            </a:r>
          </a:p>
          <a:p>
            <a:pPr lvl="1">
              <a:defRPr/>
            </a:pPr>
            <a:r>
              <a:rPr lang="en-US" sz="2400" dirty="0"/>
              <a:t>Generic brands have no advertising costs and, therefore, have lower prices.</a:t>
            </a:r>
          </a:p>
          <a:p>
            <a:pPr fontAlgn="auto">
              <a:spcAft>
                <a:spcPts val="0"/>
              </a:spcAft>
              <a:buFont typeface="Arial" pitchFamily="34" charset="0"/>
              <a:buChar char="•"/>
              <a:defRPr/>
            </a:pPr>
            <a:r>
              <a:rPr lang="en-US" sz="2800" dirty="0"/>
              <a:t>Nevertheless, expect advertising to be just as pervasive in the economy tomorrow.</a:t>
            </a:r>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066800" y="152400"/>
            <a:ext cx="8077200" cy="1447800"/>
          </a:xfrm>
          <a:noFill/>
        </p:spPr>
        <p:txBody>
          <a:bodyPr/>
          <a:lstStyle/>
          <a:p>
            <a:r>
              <a:rPr lang="en-US" sz="4000" dirty="0">
                <a:solidFill>
                  <a:schemeClr val="tx1"/>
                </a:solidFill>
              </a:rPr>
              <a:t>Revisiting the Learning Outcomes</a:t>
            </a:r>
          </a:p>
        </p:txBody>
      </p:sp>
      <p:sp>
        <p:nvSpPr>
          <p:cNvPr id="3" name="Content Placeholder 2"/>
          <p:cNvSpPr>
            <a:spLocks noGrp="1"/>
          </p:cNvSpPr>
          <p:nvPr>
            <p:ph idx="1"/>
          </p:nvPr>
        </p:nvSpPr>
        <p:spPr>
          <a:xfrm>
            <a:off x="1066800" y="1600200"/>
            <a:ext cx="7620000" cy="4525963"/>
          </a:xfrm>
        </p:spPr>
        <p:txBody>
          <a:bodyPr>
            <a:normAutofit lnSpcReduction="10000"/>
          </a:bodyPr>
          <a:lstStyle/>
          <a:p>
            <a:r>
              <a:rPr lang="en-US" b="1" dirty="0"/>
              <a:t>LO12-1 Know the unique structure of monopolistic competition.</a:t>
            </a:r>
          </a:p>
          <a:p>
            <a:pPr lvl="1"/>
            <a:r>
              <a:rPr lang="en-US" dirty="0"/>
              <a:t>Many firms, usually locally competitive and small.</a:t>
            </a:r>
          </a:p>
          <a:p>
            <a:pPr lvl="1"/>
            <a:r>
              <a:rPr lang="en-US" dirty="0"/>
              <a:t>Easy entry.</a:t>
            </a:r>
          </a:p>
          <a:p>
            <a:pPr lvl="1"/>
            <a:r>
              <a:rPr lang="en-US" dirty="0"/>
              <a:t>They aspire to brand loyalty so that they are unique and in a small way, a monopolist.</a:t>
            </a:r>
          </a:p>
          <a:p>
            <a:pPr lvl="1"/>
            <a:r>
              <a:rPr lang="en-US" dirty="0"/>
              <a:t>They are somewhat independent in making price and output decisions.</a:t>
            </a:r>
          </a:p>
          <a:p>
            <a:pPr lvl="1"/>
            <a:endParaRPr lang="en-US" dirty="0"/>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066800" y="152400"/>
            <a:ext cx="8077200" cy="1447800"/>
          </a:xfrm>
          <a:noFill/>
        </p:spPr>
        <p:txBody>
          <a:bodyPr/>
          <a:lstStyle/>
          <a:p>
            <a:r>
              <a:rPr lang="en-US" sz="4000" dirty="0">
                <a:solidFill>
                  <a:schemeClr val="tx1"/>
                </a:solidFill>
              </a:rPr>
              <a:t>Revisiting the Learning Outcomes II</a:t>
            </a:r>
          </a:p>
        </p:txBody>
      </p:sp>
      <p:sp>
        <p:nvSpPr>
          <p:cNvPr id="3" name="Content Placeholder 2"/>
          <p:cNvSpPr>
            <a:spLocks noGrp="1"/>
          </p:cNvSpPr>
          <p:nvPr>
            <p:ph idx="1"/>
          </p:nvPr>
        </p:nvSpPr>
        <p:spPr>
          <a:xfrm>
            <a:off x="1066800" y="1600200"/>
            <a:ext cx="7543800" cy="4525963"/>
          </a:xfrm>
        </p:spPr>
        <p:txBody>
          <a:bodyPr>
            <a:normAutofit fontScale="92500" lnSpcReduction="10000"/>
          </a:bodyPr>
          <a:lstStyle/>
          <a:p>
            <a:r>
              <a:rPr lang="en-US" b="1" dirty="0"/>
              <a:t>LO12-2 Know the unique behavior of monopolistically competitive firms.</a:t>
            </a:r>
          </a:p>
          <a:p>
            <a:pPr lvl="1"/>
            <a:r>
              <a:rPr lang="en-US" dirty="0"/>
              <a:t>They can increase profits and market share if they successfully differentiate their products from similar products of their competitors.</a:t>
            </a:r>
          </a:p>
          <a:p>
            <a:pPr lvl="1"/>
            <a:r>
              <a:rPr lang="en-US" dirty="0"/>
              <a:t>They generate excess capacity and operate with both allocative and productive inefficiency.</a:t>
            </a:r>
          </a:p>
          <a:p>
            <a:pPr lvl="1"/>
            <a:r>
              <a:rPr lang="en-US" dirty="0"/>
              <a:t>They encourage nonprice competition: features, packaging, advertising, service add-ons, and the like.</a:t>
            </a:r>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066800" y="304800"/>
            <a:ext cx="8077200" cy="1447800"/>
          </a:xfrm>
          <a:noFill/>
        </p:spPr>
        <p:txBody>
          <a:bodyPr/>
          <a:lstStyle/>
          <a:p>
            <a:r>
              <a:rPr lang="en-US" sz="4000" dirty="0">
                <a:solidFill>
                  <a:schemeClr val="tx1"/>
                </a:solidFill>
              </a:rPr>
              <a:t>Revisiting the Learning Outcomes III</a:t>
            </a:r>
          </a:p>
        </p:txBody>
      </p:sp>
      <p:sp>
        <p:nvSpPr>
          <p:cNvPr id="3" name="Content Placeholder 2"/>
          <p:cNvSpPr>
            <a:spLocks noGrp="1"/>
          </p:cNvSpPr>
          <p:nvPr>
            <p:ph idx="1"/>
          </p:nvPr>
        </p:nvSpPr>
        <p:spPr>
          <a:xfrm>
            <a:off x="1066800" y="1990451"/>
            <a:ext cx="7543800" cy="4525963"/>
          </a:xfrm>
        </p:spPr>
        <p:txBody>
          <a:bodyPr/>
          <a:lstStyle/>
          <a:p>
            <a:r>
              <a:rPr lang="en-US" b="1" dirty="0"/>
              <a:t>LO12-3 Know how monopolistically competitive firms maximize profits.</a:t>
            </a:r>
          </a:p>
          <a:p>
            <a:pPr lvl="1"/>
            <a:r>
              <a:rPr lang="en-US" dirty="0"/>
              <a:t>As do all market structures facing downward-sloping demand curves, monopolistically competitive firms use the profit-maximizing rules and produce an output where </a:t>
            </a:r>
            <a:r>
              <a:rPr lang="en-US" b="1" dirty="0">
                <a:solidFill>
                  <a:schemeClr val="accent6">
                    <a:lumMod val="75000"/>
                  </a:schemeClr>
                </a:solidFill>
              </a:rPr>
              <a:t>MR = MC</a:t>
            </a:r>
            <a:r>
              <a:rPr lang="en-US" dirty="0"/>
              <a:t>.</a:t>
            </a:r>
          </a:p>
          <a:p>
            <a:pPr lvl="1"/>
            <a:endParaRPr lang="en-US" dirty="0"/>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noFill/>
        </p:spPr>
        <p:txBody>
          <a:bodyPr/>
          <a:lstStyle/>
          <a:p>
            <a:r>
              <a:rPr lang="en-US" sz="4000" dirty="0">
                <a:solidFill>
                  <a:schemeClr val="tx1"/>
                </a:solidFill>
              </a:rPr>
              <a:t>Monopolistic Competition</a:t>
            </a:r>
          </a:p>
        </p:txBody>
      </p:sp>
      <p:sp>
        <p:nvSpPr>
          <p:cNvPr id="3" name="Content Placeholder 2"/>
          <p:cNvSpPr>
            <a:spLocks noGrp="1"/>
          </p:cNvSpPr>
          <p:nvPr>
            <p:ph idx="1"/>
          </p:nvPr>
        </p:nvSpPr>
        <p:spPr>
          <a:xfrm>
            <a:off x="1066800" y="1600200"/>
            <a:ext cx="7620000" cy="4525963"/>
          </a:xfrm>
        </p:spPr>
        <p:txBody>
          <a:bodyPr>
            <a:noAutofit/>
          </a:bodyPr>
          <a:lstStyle/>
          <a:p>
            <a:r>
              <a:rPr lang="en-US" sz="2800" dirty="0"/>
              <a:t>Starbucks is a huge, worldwide corporation. But its competition is all local. For each Starbucks, there are several nearby places that also sell coffee. </a:t>
            </a:r>
          </a:p>
          <a:p>
            <a:pPr lvl="1"/>
            <a:r>
              <a:rPr lang="en-US" sz="2600" dirty="0"/>
              <a:t>Starbucks will never be a monopoly, but the idea and panache of Starbucks make the chain unique. If you are a Starbucks fan, it is the </a:t>
            </a:r>
            <a:r>
              <a:rPr lang="en-US" sz="2600" i="1" dirty="0"/>
              <a:t>only</a:t>
            </a:r>
            <a:r>
              <a:rPr lang="en-US" sz="2600" dirty="0"/>
              <a:t> place to get your favorite latte.</a:t>
            </a:r>
          </a:p>
          <a:p>
            <a:pPr lvl="1"/>
            <a:r>
              <a:rPr lang="en-US" sz="2600" dirty="0"/>
              <a:t>Locally, Starbucks is in monopolistic competition.</a:t>
            </a:r>
          </a:p>
        </p:txBody>
      </p:sp>
      <p:sp>
        <p:nvSpPr>
          <p:cNvPr id="2" name="Slide Number Placeholder 1"/>
          <p:cNvSpPr>
            <a:spLocks noGrp="1"/>
          </p:cNvSpPr>
          <p:nvPr>
            <p:ph type="sldNum" sz="quarter" idx="12"/>
          </p:nvPr>
        </p:nvSpPr>
        <p:spPr/>
        <p:txBody>
          <a:bodyPr/>
          <a:lstStyle/>
          <a:p>
            <a:r>
              <a:rPr lang="en-US" dirty="0"/>
              <a:t>12-0</a:t>
            </a:r>
            <a:fld id="{D6AEC7BF-3734-4446-B59D-919843EE84E1}"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066800" y="168166"/>
            <a:ext cx="8077200" cy="1447800"/>
          </a:xfrm>
          <a:noFill/>
        </p:spPr>
        <p:txBody>
          <a:bodyPr/>
          <a:lstStyle/>
          <a:p>
            <a:r>
              <a:rPr lang="en-US" sz="4000" dirty="0">
                <a:solidFill>
                  <a:schemeClr val="tx1"/>
                </a:solidFill>
              </a:rPr>
              <a:t>Revisiting the Learning Outcomes IV</a:t>
            </a:r>
          </a:p>
        </p:txBody>
      </p:sp>
      <p:sp>
        <p:nvSpPr>
          <p:cNvPr id="3" name="Content Placeholder 2"/>
          <p:cNvSpPr>
            <a:spLocks noGrp="1"/>
          </p:cNvSpPr>
          <p:nvPr>
            <p:ph idx="1"/>
          </p:nvPr>
        </p:nvSpPr>
        <p:spPr>
          <a:xfrm>
            <a:off x="1066800" y="1600200"/>
            <a:ext cx="7772400" cy="4525963"/>
          </a:xfrm>
        </p:spPr>
        <p:txBody>
          <a:bodyPr/>
          <a:lstStyle/>
          <a:p>
            <a:r>
              <a:rPr lang="en-US" b="1" dirty="0"/>
              <a:t>LO12-4 Know why economic profits tend toward zero in monopolistic competition.</a:t>
            </a:r>
          </a:p>
          <a:p>
            <a:pPr lvl="1"/>
            <a:r>
              <a:rPr lang="en-US" dirty="0"/>
              <a:t>Low entry barriers allow new entrants when economic profits exist.</a:t>
            </a:r>
          </a:p>
          <a:p>
            <a:pPr lvl="1"/>
            <a:r>
              <a:rPr lang="en-US" dirty="0"/>
              <a:t>As new firms enter, individual demand curves shift left and the industry demand curve shifts right, lowering prices and driving economic profits to zero.</a:t>
            </a:r>
          </a:p>
          <a:p>
            <a:pPr lvl="1"/>
            <a:endParaRPr lang="en-US" dirty="0"/>
          </a:p>
        </p:txBody>
      </p:sp>
      <p:sp>
        <p:nvSpPr>
          <p:cNvPr id="2" name="Slide Number Placeholder 1"/>
          <p:cNvSpPr>
            <a:spLocks noGrp="1"/>
          </p:cNvSpPr>
          <p:nvPr>
            <p:ph type="sldNum" sz="quarter" idx="12"/>
          </p:nvPr>
        </p:nvSpPr>
        <p:spPr/>
        <p:txBody>
          <a:bodyPr/>
          <a:lstStyle/>
          <a:p>
            <a:r>
              <a:rPr lang="en-US" dirty="0"/>
              <a:t>12-</a:t>
            </a:r>
            <a:fld id="{D6AEC7BF-3734-4446-B59D-919843EE84E1}"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Looking Ahead: </a:t>
            </a:r>
            <a:r>
              <a:rPr lang="en-US" sz="4000">
                <a:solidFill>
                  <a:schemeClr val="tx1"/>
                </a:solidFill>
              </a:rPr>
              <a:t>Chapter 13</a:t>
            </a:r>
            <a:endParaRPr lang="en-US" sz="4000" dirty="0">
              <a:solidFill>
                <a:schemeClr val="tx1"/>
              </a:solidFill>
            </a:endParaRPr>
          </a:p>
        </p:txBody>
      </p:sp>
      <p:sp>
        <p:nvSpPr>
          <p:cNvPr id="3" name="Content Placeholder 2"/>
          <p:cNvSpPr>
            <a:spLocks noGrp="1"/>
          </p:cNvSpPr>
          <p:nvPr>
            <p:ph idx="1"/>
          </p:nvPr>
        </p:nvSpPr>
        <p:spPr/>
        <p:txBody>
          <a:bodyPr/>
          <a:lstStyle/>
          <a:p>
            <a:pPr marL="0" indent="0" algn="ctr">
              <a:buNone/>
            </a:pPr>
            <a:r>
              <a:rPr lang="en-US" b="1" dirty="0"/>
              <a:t>Natural Monopolies: </a:t>
            </a:r>
          </a:p>
          <a:p>
            <a:pPr marL="0" indent="0" algn="ctr">
              <a:buNone/>
            </a:pPr>
            <a:r>
              <a:rPr lang="en-US" b="1" dirty="0"/>
              <a:t>(De)Regulation?</a:t>
            </a:r>
          </a:p>
          <a:p>
            <a:pPr marL="0" indent="0" algn="ctr">
              <a:buNone/>
            </a:pPr>
            <a:endParaRPr lang="en-US" sz="1200" b="1" dirty="0"/>
          </a:p>
          <a:p>
            <a:pPr marL="0" indent="0">
              <a:buNone/>
            </a:pPr>
            <a:r>
              <a:rPr lang="en-US" sz="2400" i="1" dirty="0"/>
              <a:t>After learning about this chapter, you should know</a:t>
            </a:r>
          </a:p>
          <a:p>
            <a:pPr>
              <a:buFont typeface="Arial" pitchFamily="34" charset="0"/>
              <a:buChar char="•"/>
            </a:pPr>
            <a:r>
              <a:rPr lang="en-US" sz="2400" dirty="0"/>
              <a:t>The characteristics of natural monopoly.</a:t>
            </a:r>
          </a:p>
          <a:p>
            <a:pPr>
              <a:buFont typeface="Arial" pitchFamily="34" charset="0"/>
              <a:buChar char="•"/>
            </a:pPr>
            <a:r>
              <a:rPr lang="en-US" sz="2400" dirty="0"/>
              <a:t>The regulatory dilemmas posed by natural monopoly.</a:t>
            </a:r>
          </a:p>
          <a:p>
            <a:pPr>
              <a:buFont typeface="Arial" pitchFamily="34" charset="0"/>
              <a:buChar char="•"/>
            </a:pPr>
            <a:r>
              <a:rPr lang="en-US" sz="2400" dirty="0"/>
              <a:t>The costs associated with regulation.</a:t>
            </a:r>
          </a:p>
          <a:p>
            <a:pPr>
              <a:buFont typeface="Arial" pitchFamily="34" charset="0"/>
              <a:buChar char="•"/>
            </a:pPr>
            <a:r>
              <a:rPr lang="en-US" sz="2400" dirty="0"/>
              <a:t>How deregulation has fared in specific industries.</a:t>
            </a:r>
          </a:p>
          <a:p>
            <a:endParaRPr lang="en-US" sz="2800" dirty="0"/>
          </a:p>
        </p:txBody>
      </p:sp>
      <p:sp>
        <p:nvSpPr>
          <p:cNvPr id="4" name="Slide Number Placeholder 3"/>
          <p:cNvSpPr>
            <a:spLocks noGrp="1"/>
          </p:cNvSpPr>
          <p:nvPr>
            <p:ph type="sldNum" sz="quarter" idx="12"/>
          </p:nvPr>
        </p:nvSpPr>
        <p:spPr/>
        <p:txBody>
          <a:bodyPr/>
          <a:lstStyle/>
          <a:p>
            <a:r>
              <a:rPr lang="en-US" dirty="0"/>
              <a:t>12-</a:t>
            </a:r>
            <a:fld id="{D6AEC7BF-3734-4446-B59D-919843EE84E1}" type="slidenum">
              <a:rPr lang="en-US" smtClean="0"/>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noFill/>
        </p:spPr>
        <p:txBody>
          <a:bodyPr/>
          <a:lstStyle/>
          <a:p>
            <a:r>
              <a:rPr lang="en-US" sz="4000" dirty="0">
                <a:solidFill>
                  <a:schemeClr val="tx1"/>
                </a:solidFill>
              </a:rPr>
              <a:t>Monopolistic Competition II</a:t>
            </a:r>
          </a:p>
        </p:txBody>
      </p:sp>
      <p:sp>
        <p:nvSpPr>
          <p:cNvPr id="3" name="Content Placeholder 2"/>
          <p:cNvSpPr>
            <a:spLocks noGrp="1"/>
          </p:cNvSpPr>
          <p:nvPr>
            <p:ph idx="1"/>
          </p:nvPr>
        </p:nvSpPr>
        <p:spPr/>
        <p:txBody>
          <a:bodyPr>
            <a:normAutofit/>
          </a:bodyPr>
          <a:lstStyle/>
          <a:p>
            <a:pPr>
              <a:buFont typeface="Arial" pitchFamily="34" charset="0"/>
              <a:buChar char="•"/>
            </a:pPr>
            <a:r>
              <a:rPr lang="en-US" dirty="0"/>
              <a:t>In this chapter, we look at monopolistic competition.</a:t>
            </a:r>
          </a:p>
          <a:p>
            <a:pPr>
              <a:buFont typeface="Arial" pitchFamily="34" charset="0"/>
              <a:buChar char="•"/>
            </a:pPr>
            <a:r>
              <a:rPr lang="en-US" dirty="0"/>
              <a:t>Specifically,</a:t>
            </a:r>
          </a:p>
          <a:p>
            <a:pPr lvl="1"/>
            <a:r>
              <a:rPr lang="en-US" dirty="0"/>
              <a:t>What are the unique features of monopolistic competition?</a:t>
            </a:r>
          </a:p>
          <a:p>
            <a:pPr lvl="1"/>
            <a:r>
              <a:rPr lang="en-US" dirty="0"/>
              <a:t>How are market outcomes affected by this market structure?</a:t>
            </a:r>
          </a:p>
          <a:p>
            <a:pPr lvl="1"/>
            <a:r>
              <a:rPr lang="en-US" dirty="0"/>
              <a:t>What are the long-run consequences of different market structures?</a:t>
            </a:r>
          </a:p>
        </p:txBody>
      </p:sp>
      <p:sp>
        <p:nvSpPr>
          <p:cNvPr id="2" name="Slide Number Placeholder 1"/>
          <p:cNvSpPr>
            <a:spLocks noGrp="1"/>
          </p:cNvSpPr>
          <p:nvPr>
            <p:ph type="sldNum" sz="quarter" idx="12"/>
          </p:nvPr>
        </p:nvSpPr>
        <p:spPr/>
        <p:txBody>
          <a:bodyPr/>
          <a:lstStyle/>
          <a:p>
            <a:r>
              <a:rPr lang="en-US" dirty="0"/>
              <a:t>12-0</a:t>
            </a:r>
            <a:fld id="{D6AEC7BF-3734-4446-B59D-919843EE84E1}"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noFill/>
        </p:spPr>
        <p:txBody>
          <a:bodyPr/>
          <a:lstStyle/>
          <a:p>
            <a:r>
              <a:rPr lang="en-US" sz="4000" dirty="0">
                <a:solidFill>
                  <a:schemeClr val="tx1"/>
                </a:solidFill>
              </a:rPr>
              <a:t>Monopolistic Competition III</a:t>
            </a:r>
          </a:p>
        </p:txBody>
      </p:sp>
      <p:sp>
        <p:nvSpPr>
          <p:cNvPr id="3" name="Content Placeholder 2"/>
          <p:cNvSpPr>
            <a:spLocks noGrp="1"/>
          </p:cNvSpPr>
          <p:nvPr>
            <p:ph idx="1"/>
          </p:nvPr>
        </p:nvSpPr>
        <p:spPr>
          <a:xfrm>
            <a:off x="1098331" y="1905001"/>
            <a:ext cx="7543800" cy="3657600"/>
          </a:xfrm>
        </p:spPr>
        <p:txBody>
          <a:bodyPr rtlCol="0">
            <a:normAutofit/>
          </a:bodyPr>
          <a:lstStyle/>
          <a:p>
            <a:pPr fontAlgn="auto">
              <a:spcAft>
                <a:spcPts val="0"/>
              </a:spcAft>
              <a:defRPr/>
            </a:pPr>
            <a:r>
              <a:rPr lang="en-US" b="1" dirty="0">
                <a:solidFill>
                  <a:schemeClr val="accent6">
                    <a:lumMod val="75000"/>
                  </a:schemeClr>
                </a:solidFill>
              </a:rPr>
              <a:t>Monopolistic competition: </a:t>
            </a:r>
            <a:r>
              <a:rPr lang="en-US" dirty="0"/>
              <a:t>a market in which many firms produce similar goods or services but each maintains some independent control of its own price.</a:t>
            </a:r>
          </a:p>
          <a:p>
            <a:pPr lvl="1" fontAlgn="auto">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12-0</a:t>
            </a:r>
            <a:fld id="{D6AEC7BF-3734-4446-B59D-919843EE84E1}"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noFill/>
        </p:spPr>
        <p:txBody>
          <a:bodyPr/>
          <a:lstStyle/>
          <a:p>
            <a:r>
              <a:rPr lang="en-US" sz="4000" dirty="0">
                <a:solidFill>
                  <a:schemeClr val="tx1"/>
                </a:solidFill>
              </a:rPr>
              <a:t>Monopolistic Competition IV</a:t>
            </a:r>
          </a:p>
        </p:txBody>
      </p:sp>
      <p:sp>
        <p:nvSpPr>
          <p:cNvPr id="3" name="Content Placeholder 2"/>
          <p:cNvSpPr>
            <a:spLocks noGrp="1"/>
          </p:cNvSpPr>
          <p:nvPr>
            <p:ph idx="1"/>
          </p:nvPr>
        </p:nvSpPr>
        <p:spPr>
          <a:xfrm>
            <a:off x="1087821" y="1752600"/>
            <a:ext cx="7543800" cy="4525963"/>
          </a:xfrm>
        </p:spPr>
        <p:txBody>
          <a:bodyPr rtlCol="0">
            <a:normAutofit/>
          </a:bodyPr>
          <a:lstStyle/>
          <a:p>
            <a:pPr>
              <a:buFont typeface="Arial" pitchFamily="34" charset="0"/>
              <a:buChar char="•"/>
              <a:defRPr/>
            </a:pPr>
            <a:r>
              <a:rPr lang="en-US" b="1" dirty="0">
                <a:solidFill>
                  <a:schemeClr val="accent6">
                    <a:lumMod val="75000"/>
                  </a:schemeClr>
                </a:solidFill>
              </a:rPr>
              <a:t>Concentration ratios </a:t>
            </a:r>
            <a:r>
              <a:rPr lang="en-US" dirty="0"/>
              <a:t>in monopolistic competition are low.</a:t>
            </a:r>
          </a:p>
          <a:p>
            <a:pPr>
              <a:buFont typeface="Arial" pitchFamily="34" charset="0"/>
              <a:buChar char="•"/>
              <a:defRPr/>
            </a:pPr>
            <a:r>
              <a:rPr lang="en-US" dirty="0"/>
              <a:t>Most of the local outlets and retail centers are examples of monopolistic competition.</a:t>
            </a:r>
          </a:p>
          <a:p>
            <a:pPr>
              <a:buFont typeface="Arial" pitchFamily="34" charset="0"/>
              <a:buChar char="•"/>
              <a:defRPr/>
            </a:pPr>
            <a:r>
              <a:rPr lang="en-US" dirty="0"/>
              <a:t>Your local McDonalds competes with other nearby fast-food outlets, for example.</a:t>
            </a:r>
          </a:p>
          <a:p>
            <a:pPr lvl="1" fontAlgn="auto">
              <a:spcAft>
                <a:spcPts val="0"/>
              </a:spcAft>
              <a:buFont typeface="Arial" pitchFamily="34" charset="0"/>
              <a:buChar char="–"/>
              <a:defRPr/>
            </a:pPr>
            <a:endParaRPr lang="en-US" dirty="0"/>
          </a:p>
        </p:txBody>
      </p:sp>
      <p:sp>
        <p:nvSpPr>
          <p:cNvPr id="2" name="Slide Number Placeholder 1"/>
          <p:cNvSpPr>
            <a:spLocks noGrp="1"/>
          </p:cNvSpPr>
          <p:nvPr>
            <p:ph type="sldNum" sz="quarter" idx="12"/>
          </p:nvPr>
        </p:nvSpPr>
        <p:spPr/>
        <p:txBody>
          <a:bodyPr/>
          <a:lstStyle/>
          <a:p>
            <a:r>
              <a:rPr lang="en-US" dirty="0"/>
              <a:t>12-0</a:t>
            </a:r>
            <a:fld id="{D6AEC7BF-3734-4446-B59D-919843EE84E1}"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noFill/>
        </p:spPr>
        <p:txBody>
          <a:bodyPr/>
          <a:lstStyle/>
          <a:p>
            <a:r>
              <a:rPr lang="en-US" sz="4000" dirty="0">
                <a:solidFill>
                  <a:schemeClr val="tx1"/>
                </a:solidFill>
              </a:rPr>
              <a:t>Market Power</a:t>
            </a:r>
          </a:p>
        </p:txBody>
      </p:sp>
      <p:sp>
        <p:nvSpPr>
          <p:cNvPr id="3" name="Content Placeholder 2"/>
          <p:cNvSpPr>
            <a:spLocks noGrp="1"/>
          </p:cNvSpPr>
          <p:nvPr>
            <p:ph idx="1"/>
          </p:nvPr>
        </p:nvSpPr>
        <p:spPr>
          <a:xfrm>
            <a:off x="1066800" y="1600200"/>
            <a:ext cx="7620000" cy="4678363"/>
          </a:xfrm>
        </p:spPr>
        <p:txBody>
          <a:bodyPr/>
          <a:lstStyle/>
          <a:p>
            <a:pPr>
              <a:buFont typeface="Arial" pitchFamily="34" charset="0"/>
              <a:buChar char="•"/>
            </a:pPr>
            <a:r>
              <a:rPr lang="en-US" sz="3000" dirty="0"/>
              <a:t>The monopoly aspect comes from a firm’s ability to make variations in its basic good and make modest changes in its price.</a:t>
            </a:r>
          </a:p>
          <a:p>
            <a:pPr lvl="1"/>
            <a:r>
              <a:rPr lang="en-US" dirty="0"/>
              <a:t>They have some </a:t>
            </a:r>
            <a:r>
              <a:rPr lang="en-US" b="1" dirty="0">
                <a:solidFill>
                  <a:schemeClr val="accent6">
                    <a:lumMod val="75000"/>
                  </a:schemeClr>
                </a:solidFill>
              </a:rPr>
              <a:t>market power</a:t>
            </a:r>
            <a:r>
              <a:rPr lang="en-US" b="1" dirty="0">
                <a:solidFill>
                  <a:schemeClr val="accent1"/>
                </a:solidFill>
              </a:rPr>
              <a:t>.</a:t>
            </a:r>
          </a:p>
          <a:p>
            <a:pPr lvl="1"/>
            <a:r>
              <a:rPr lang="en-US" dirty="0"/>
              <a:t>Their demand curve is downward sloping.</a:t>
            </a:r>
          </a:p>
          <a:p>
            <a:pPr lvl="1"/>
            <a:r>
              <a:rPr lang="en-US" dirty="0"/>
              <a:t>Their decisions are much less interdependent than those of the oligopolist.</a:t>
            </a:r>
          </a:p>
          <a:p>
            <a:pPr lvl="1"/>
            <a:r>
              <a:rPr lang="en-US" dirty="0"/>
              <a:t>There are low barriers to entry.</a:t>
            </a:r>
          </a:p>
          <a:p>
            <a:pPr lvl="1"/>
            <a:endParaRPr lang="en-US" dirty="0"/>
          </a:p>
        </p:txBody>
      </p:sp>
      <p:sp>
        <p:nvSpPr>
          <p:cNvPr id="2" name="Slide Number Placeholder 1"/>
          <p:cNvSpPr>
            <a:spLocks noGrp="1"/>
          </p:cNvSpPr>
          <p:nvPr>
            <p:ph type="sldNum" sz="quarter" idx="12"/>
          </p:nvPr>
        </p:nvSpPr>
        <p:spPr/>
        <p:txBody>
          <a:bodyPr/>
          <a:lstStyle/>
          <a:p>
            <a:r>
              <a:rPr lang="en-US" dirty="0"/>
              <a:t>12-0</a:t>
            </a:r>
            <a:fld id="{D6AEC7BF-3734-4446-B59D-919843EE84E1}"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77200" cy="1447800"/>
          </a:xfrm>
          <a:noFill/>
        </p:spPr>
        <p:txBody>
          <a:bodyPr rtlCol="0">
            <a:normAutofit/>
          </a:bodyPr>
          <a:lstStyle/>
          <a:p>
            <a:pPr fontAlgn="auto">
              <a:spcAft>
                <a:spcPts val="0"/>
              </a:spcAft>
              <a:defRPr/>
            </a:pPr>
            <a:r>
              <a:rPr lang="en-US" sz="4000" dirty="0">
                <a:solidFill>
                  <a:schemeClr val="tx1"/>
                </a:solidFill>
              </a:rPr>
              <a:t>Monopolistic Competition Behavior</a:t>
            </a:r>
          </a:p>
        </p:txBody>
      </p:sp>
      <p:sp>
        <p:nvSpPr>
          <p:cNvPr id="3" name="Content Placeholder 2"/>
          <p:cNvSpPr>
            <a:spLocks noGrp="1"/>
          </p:cNvSpPr>
          <p:nvPr>
            <p:ph idx="1"/>
          </p:nvPr>
        </p:nvSpPr>
        <p:spPr>
          <a:xfrm>
            <a:off x="1103586" y="1631731"/>
            <a:ext cx="7583214" cy="4525963"/>
          </a:xfrm>
        </p:spPr>
        <p:txBody>
          <a:bodyPr rtlCol="0">
            <a:noAutofit/>
          </a:bodyPr>
          <a:lstStyle/>
          <a:p>
            <a:pPr>
              <a:buFont typeface="Arial" pitchFamily="34" charset="0"/>
              <a:buChar char="•"/>
              <a:defRPr/>
            </a:pPr>
            <a:r>
              <a:rPr lang="en-US" sz="2800" dirty="0"/>
              <a:t>Profit margins are small and competitor’s products are substitutes.</a:t>
            </a:r>
          </a:p>
          <a:p>
            <a:pPr>
              <a:buFont typeface="Arial" pitchFamily="34" charset="0"/>
              <a:buChar char="•"/>
              <a:defRPr/>
            </a:pPr>
            <a:r>
              <a:rPr lang="en-US" sz="2800" dirty="0"/>
              <a:t>Firms resort to non-price competition, for example, </a:t>
            </a:r>
            <a:r>
              <a:rPr lang="en-US" sz="2800" b="1" dirty="0">
                <a:solidFill>
                  <a:schemeClr val="accent6">
                    <a:lumMod val="75000"/>
                  </a:schemeClr>
                </a:solidFill>
              </a:rPr>
              <a:t>product differentiation,</a:t>
            </a:r>
            <a:r>
              <a:rPr lang="en-US" sz="2800" dirty="0">
                <a:solidFill>
                  <a:schemeClr val="accent6">
                    <a:lumMod val="75000"/>
                  </a:schemeClr>
                </a:solidFill>
              </a:rPr>
              <a:t> </a:t>
            </a:r>
            <a:r>
              <a:rPr lang="en-US" sz="2800" dirty="0"/>
              <a:t>features that make your product appear different from competing products.</a:t>
            </a:r>
          </a:p>
          <a:p>
            <a:pPr>
              <a:buFont typeface="Arial" pitchFamily="34" charset="0"/>
              <a:buChar char="•"/>
              <a:defRPr/>
            </a:pPr>
            <a:r>
              <a:rPr lang="en-US" sz="2800" dirty="0"/>
              <a:t>Your goal is to create a distinct identity, a </a:t>
            </a:r>
            <a:r>
              <a:rPr lang="en-US" sz="2800" b="1" dirty="0">
                <a:solidFill>
                  <a:schemeClr val="accent6">
                    <a:lumMod val="75000"/>
                  </a:schemeClr>
                </a:solidFill>
              </a:rPr>
              <a:t>brand image</a:t>
            </a:r>
            <a:r>
              <a:rPr lang="en-US" sz="2800" dirty="0"/>
              <a:t>. Consumers become loyal to your brand and buy only at your outlet. You become a monopolist to them. </a:t>
            </a:r>
          </a:p>
        </p:txBody>
      </p:sp>
      <p:sp>
        <p:nvSpPr>
          <p:cNvPr id="4" name="Slide Number Placeholder 3"/>
          <p:cNvSpPr>
            <a:spLocks noGrp="1"/>
          </p:cNvSpPr>
          <p:nvPr>
            <p:ph type="sldNum" sz="quarter" idx="12"/>
          </p:nvPr>
        </p:nvSpPr>
        <p:spPr/>
        <p:txBody>
          <a:bodyPr/>
          <a:lstStyle/>
          <a:p>
            <a:r>
              <a:rPr lang="en-US" dirty="0"/>
              <a:t>12-0</a:t>
            </a:r>
            <a:fld id="{D6AEC7BF-3734-4446-B59D-919843EE84E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0869"/>
            <a:ext cx="8077200" cy="1447800"/>
          </a:xfrm>
          <a:noFill/>
        </p:spPr>
        <p:txBody>
          <a:bodyPr rtlCol="0">
            <a:normAutofit/>
          </a:bodyPr>
          <a:lstStyle/>
          <a:p>
            <a:pPr fontAlgn="auto">
              <a:spcAft>
                <a:spcPts val="0"/>
              </a:spcAft>
              <a:defRPr/>
            </a:pPr>
            <a:r>
              <a:rPr lang="en-US" sz="4000" dirty="0">
                <a:solidFill>
                  <a:schemeClr val="tx1"/>
                </a:solidFill>
              </a:rPr>
              <a:t>Monopolistic Competition Behavior II</a:t>
            </a:r>
          </a:p>
        </p:txBody>
      </p:sp>
      <p:sp>
        <p:nvSpPr>
          <p:cNvPr id="3" name="Content Placeholder 2"/>
          <p:cNvSpPr>
            <a:spLocks noGrp="1"/>
          </p:cNvSpPr>
          <p:nvPr>
            <p:ph idx="1"/>
          </p:nvPr>
        </p:nvSpPr>
        <p:spPr>
          <a:xfrm>
            <a:off x="1066800" y="1752600"/>
            <a:ext cx="7543800" cy="4525963"/>
          </a:xfrm>
        </p:spPr>
        <p:txBody>
          <a:bodyPr rtlCol="0">
            <a:noAutofit/>
          </a:bodyPr>
          <a:lstStyle/>
          <a:p>
            <a:pPr fontAlgn="auto">
              <a:spcAft>
                <a:spcPts val="0"/>
              </a:spcAft>
              <a:buFont typeface="Arial" pitchFamily="34" charset="0"/>
              <a:buChar char="•"/>
              <a:defRPr/>
            </a:pPr>
            <a:r>
              <a:rPr lang="en-US" sz="2600" dirty="0"/>
              <a:t>With </a:t>
            </a:r>
            <a:r>
              <a:rPr lang="en-US" sz="2600" dirty="0">
                <a:solidFill>
                  <a:schemeClr val="accent6">
                    <a:lumMod val="75000"/>
                  </a:schemeClr>
                </a:solidFill>
              </a:rPr>
              <a:t>b</a:t>
            </a:r>
            <a:r>
              <a:rPr lang="en-US" sz="2600" b="1" dirty="0">
                <a:solidFill>
                  <a:schemeClr val="accent6">
                    <a:lumMod val="75000"/>
                  </a:schemeClr>
                </a:solidFill>
              </a:rPr>
              <a:t>rand loyalty </a:t>
            </a:r>
            <a:r>
              <a:rPr lang="en-US" sz="2600" dirty="0"/>
              <a:t>the consumer is convinced that your version of a product is unique and more desirable than that of the competition.</a:t>
            </a:r>
          </a:p>
          <a:p>
            <a:pPr>
              <a:buFont typeface="Arial" pitchFamily="34" charset="0"/>
              <a:buChar char="•"/>
              <a:defRPr/>
            </a:pPr>
            <a:r>
              <a:rPr lang="en-US" sz="2600" dirty="0"/>
              <a:t>As long as the consumer remains brand-loyal, you are a monopolist and you can increase the price without losing the consumer’s business.</a:t>
            </a:r>
          </a:p>
          <a:p>
            <a:pPr>
              <a:buFont typeface="Arial" pitchFamily="34" charset="0"/>
              <a:buChar char="•"/>
              <a:defRPr/>
            </a:pPr>
            <a:r>
              <a:rPr lang="en-US" sz="2600" dirty="0"/>
              <a:t>Your “monopoly” will continue until your competition clones your special feature or convinces the fickle consumer to switch to their brand.</a:t>
            </a:r>
          </a:p>
        </p:txBody>
      </p:sp>
      <p:sp>
        <p:nvSpPr>
          <p:cNvPr id="4" name="Slide Number Placeholder 3"/>
          <p:cNvSpPr>
            <a:spLocks noGrp="1"/>
          </p:cNvSpPr>
          <p:nvPr>
            <p:ph type="sldNum" sz="quarter" idx="12"/>
          </p:nvPr>
        </p:nvSpPr>
        <p:spPr/>
        <p:txBody>
          <a:bodyPr/>
          <a:lstStyle/>
          <a:p>
            <a:r>
              <a:rPr lang="en-US" dirty="0"/>
              <a:t>12-0</a:t>
            </a:r>
            <a:fld id="{D6AEC7BF-3734-4446-B59D-919843EE84E1}"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52" y="152400"/>
            <a:ext cx="8077200" cy="1447800"/>
          </a:xfrm>
          <a:noFill/>
        </p:spPr>
        <p:txBody>
          <a:bodyPr rtlCol="0">
            <a:normAutofit/>
          </a:bodyPr>
          <a:lstStyle/>
          <a:p>
            <a:pPr fontAlgn="auto">
              <a:spcAft>
                <a:spcPts val="0"/>
              </a:spcAft>
              <a:defRPr/>
            </a:pPr>
            <a:r>
              <a:rPr lang="en-US" sz="4000" dirty="0">
                <a:solidFill>
                  <a:schemeClr val="tx1"/>
                </a:solidFill>
              </a:rPr>
              <a:t>Monopolistic Competition Behavior III</a:t>
            </a:r>
          </a:p>
        </p:txBody>
      </p:sp>
      <p:sp>
        <p:nvSpPr>
          <p:cNvPr id="3" name="Content Placeholder 2"/>
          <p:cNvSpPr>
            <a:spLocks noGrp="1"/>
          </p:cNvSpPr>
          <p:nvPr>
            <p:ph idx="1"/>
          </p:nvPr>
        </p:nvSpPr>
        <p:spPr>
          <a:xfrm>
            <a:off x="1043152" y="1828800"/>
            <a:ext cx="7543800" cy="4525963"/>
          </a:xfrm>
        </p:spPr>
        <p:txBody>
          <a:bodyPr rtlCol="0">
            <a:normAutofit fontScale="92500" lnSpcReduction="10000"/>
          </a:bodyPr>
          <a:lstStyle/>
          <a:p>
            <a:pPr fontAlgn="auto">
              <a:spcAft>
                <a:spcPts val="0"/>
              </a:spcAft>
              <a:buFont typeface="Arial" pitchFamily="34" charset="0"/>
              <a:buChar char="•"/>
              <a:defRPr/>
            </a:pPr>
            <a:r>
              <a:rPr lang="en-US" dirty="0"/>
              <a:t>Brand-loyal consumers have high repurchase rates; they buy the same brand again and again.</a:t>
            </a:r>
          </a:p>
          <a:p>
            <a:pPr lvl="1">
              <a:defRPr/>
            </a:pPr>
            <a:r>
              <a:rPr lang="en-US" dirty="0"/>
              <a:t>This preserves market share.</a:t>
            </a:r>
          </a:p>
          <a:p>
            <a:pPr lvl="1">
              <a:defRPr/>
            </a:pPr>
            <a:r>
              <a:rPr lang="en-US" dirty="0"/>
              <a:t>They will pay a higher price, boosting profits.</a:t>
            </a:r>
          </a:p>
          <a:p>
            <a:pPr lvl="1">
              <a:defRPr/>
            </a:pPr>
            <a:r>
              <a:rPr lang="en-US" dirty="0"/>
              <a:t>In order to keep the brand-loyal consumer, your firm must constantly expand services or product offerings.</a:t>
            </a:r>
          </a:p>
          <a:p>
            <a:pPr lvl="1">
              <a:defRPr/>
            </a:pPr>
            <a:r>
              <a:rPr lang="en-US" dirty="0"/>
              <a:t>If you don’t, competitors will and your brand loyalty may disappear.</a:t>
            </a:r>
          </a:p>
        </p:txBody>
      </p:sp>
      <p:sp>
        <p:nvSpPr>
          <p:cNvPr id="4" name="Slide Number Placeholder 3"/>
          <p:cNvSpPr>
            <a:spLocks noGrp="1"/>
          </p:cNvSpPr>
          <p:nvPr>
            <p:ph type="sldNum" sz="quarter" idx="12"/>
          </p:nvPr>
        </p:nvSpPr>
        <p:spPr/>
        <p:txBody>
          <a:bodyPr/>
          <a:lstStyle/>
          <a:p>
            <a:r>
              <a:rPr lang="en-US" dirty="0"/>
              <a:t>12-0</a:t>
            </a:r>
            <a:fld id="{D6AEC7BF-3734-4446-B59D-919843EE84E1}"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985</TotalTime>
  <Words>1900</Words>
  <Application>Microsoft Office PowerPoint</Application>
  <PresentationFormat>On-screen Show (4:3)</PresentationFormat>
  <Paragraphs>176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Century Gothic</vt:lpstr>
      <vt:lpstr>Cordia New</vt:lpstr>
      <vt:lpstr>Times New Roman</vt:lpstr>
      <vt:lpstr>Custom Design</vt:lpstr>
      <vt:lpstr>Monopolistic Competition</vt:lpstr>
      <vt:lpstr>Monopolistic Competition</vt:lpstr>
      <vt:lpstr>Monopolistic Competition II</vt:lpstr>
      <vt:lpstr>Monopolistic Competition III</vt:lpstr>
      <vt:lpstr>Monopolistic Competition IV</vt:lpstr>
      <vt:lpstr>Market Power</vt:lpstr>
      <vt:lpstr>Monopolistic Competition Behavior</vt:lpstr>
      <vt:lpstr>Monopolistic Competition Behavior II</vt:lpstr>
      <vt:lpstr>Monopolistic Competition Behavior III</vt:lpstr>
      <vt:lpstr>Profit Maximization</vt:lpstr>
      <vt:lpstr>Entry Effects</vt:lpstr>
      <vt:lpstr>Entry Effects II</vt:lpstr>
      <vt:lpstr>Inefficiency</vt:lpstr>
      <vt:lpstr>Inefficiency II</vt:lpstr>
      <vt:lpstr>Application: The Economy Tomorrow</vt:lpstr>
      <vt:lpstr>Application: The Economy Tomorrow II</vt:lpstr>
      <vt:lpstr>Revisiting the Learning Outcomes</vt:lpstr>
      <vt:lpstr>Revisiting the Learning Outcomes II</vt:lpstr>
      <vt:lpstr>Revisiting the Learning Outcomes III</vt:lpstr>
      <vt:lpstr>Revisiting the Learning Outcomes IV</vt:lpstr>
      <vt:lpstr>Looking Ahead: Chapter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Monopolistic Competition</dc:title>
  <dc:creator>mikel</dc:creator>
  <cp:lastModifiedBy>Huenecke, Adam</cp:lastModifiedBy>
  <cp:revision>36</cp:revision>
  <dcterms:created xsi:type="dcterms:W3CDTF">2011-07-02T19:02:04Z</dcterms:created>
  <dcterms:modified xsi:type="dcterms:W3CDTF">2018-05-29T18:59:50Z</dcterms:modified>
</cp:coreProperties>
</file>