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8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3" r:id="rId22"/>
    <p:sldId id="278" r:id="rId23"/>
    <p:sldId id="279" r:id="rId24"/>
    <p:sldId id="280" r:id="rId25"/>
    <p:sldId id="281" r:id="rId26"/>
    <p:sldId id="284" r:id="rId2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1697" autoAdjust="0"/>
  </p:normalViewPr>
  <p:slideViewPr>
    <p:cSldViewPr>
      <p:cViewPr varScale="1">
        <p:scale>
          <a:sx n="98" d="100"/>
          <a:sy n="98" d="100"/>
        </p:scale>
        <p:origin x="3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EFF0BBB-5381-4040-A4BF-E4BCE1C915FC}" type="datetimeFigureOut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B924F4-212D-401A-AB5E-4B3F6E2861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4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35621E-0BA4-491F-A21C-B27EDE95FD12}" type="datetimeFigureOut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E05A63E-CACF-401E-8739-87405AF69D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43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7E9529-A575-43C6-97CE-B096AC0E9D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124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Per-unit costs would be the lowest in this case, and, if passed to the customers, the price would be at its lowest.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However, to induce the firm to produce, a government subsidy would be needed.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2E354F-C197-472C-B4BE-107C4C47E15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90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method allows the firm to have a normal profit (its stockholders receive a return on investment equal to their alternative investment choices).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No subsidy is needed.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 competent board must understand how the cost structure of the industry operates.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 firm will petition for a rate increase based on the need to cover rising costs.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9F5233-60F7-43BF-BA37-0CCBAA99BFF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75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Imagine a franchise of In-and-Out Burgers in your city. The owner of the franchise puts one store in the affluent north part of town, another in the vibrant center, and a third in the not-so-wealthy south. After a year or so, the first two are highly profitable; the third is losing money. So the owner closes that one. This would be perfectly legal and makes good business sense.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Now do the same for an electric distribution company. Even though it may lose money in the south part of town, it must continue to provide service.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E885FD-E48D-47D7-8F01-BBD2E5A740B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08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When the government intervenes, it implements legislation that was created in a highly political arena. There is no reason to expect that the results of this legislation will lead to perfection. The unintended consequences of implementation could make market outcomes worse.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D5159D-FDB8-4D1C-ABB4-A698D464BE6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25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A10C-769F-4ED6-9662-DCA5CCB0B4C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24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Compliance costs are often overlooked when assessing the cost of government regulation.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04820F-B354-47D0-BFF2-87E44137E38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94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is not to imply that Congress actually does a benefit-cost analysis when passing legislation.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8B6860-C78F-416B-A219-5602EA3A55C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89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 the 1930s, many industries were regulated: telephone, radio, trucking, and airlines, for example.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To staff the regulatory agencies, the industries themselves provided expert people.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After their time at the regulatory agency is over, they go back into industry.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Thus it is likely that the regulator and the existing firms in the industry begin to “scratch each other’s backs.”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 regulatory body ends up restricting new entrants into the industry.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When this happens, the industry is better off being deregulated than remaining in regulation.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051D9-B0F4-4397-9FEC-79B732AC6FA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24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Technology is another way to promote competition.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Two examples are shown.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A major problem with regulation – especially those regulations governing HOW TO produce – is that legislation freezes technology to the time of enactment. New technology cannot be implemented because the law does not specify it.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C076CB-BE9D-4037-9DFC-B0981A66E6A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4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Eliminate the Food and Drug Administration? No standards for what is in that can of beans? 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5A2549-B09D-4E79-AB63-13C70234EDD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7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Activities run by the government can be highly effective; however, they are nearly always very expensive to operate.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Because of this, a government intervention that is not effective would fail the MB - MC test.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575CAB-B36B-479C-A87A-0D34CCE9CDC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52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Eliminate the Food and Drug Administration? No standards for what is in that can of beans? 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5A2549-B09D-4E79-AB63-13C70234EDD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77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Here begins the review of this chapter.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964D0-BE3D-4DDF-A1F0-B1DA8742CF7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97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Regulation affects the WHAT to produce question, the HOW to produce question, and also the FOR WHOM to produce question.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2C0700-1871-466E-9AAA-CB041485FAA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4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These were the basic ideals we set forth in the discussion of perfect competition.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Since almost all firms are in the other three market structures, ideal market conditions cannot possibly exist in great numbers.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F9A8FF-D70D-4B1D-81E6-6C9372ACD75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Antitrust looks out for illegal coordination and adjudicates the merit of mergers.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Regulation arises from laws passed in Congress that establish a government agency to administer the regulation.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0A5BD2-A22F-4DF2-ACB3-13F5C97E49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You can demonstrate this by drawing a downward-sloping LRATC and intersecting the market demand curve at the low end of the LRATC.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Then identify one firm to produce a quantity equal to the intersection. On the vertical axis, identify the corresponding price as C</a:t>
            </a:r>
            <a:r>
              <a:rPr lang="en-US" baseline="-25000" dirty="0"/>
              <a:t>1</a:t>
            </a:r>
            <a:r>
              <a:rPr lang="en-US" dirty="0"/>
              <a:t>. Now go to the left along the horizontal axis to one-fourth the quantity as the intersection. If there were four equal-sized firms in competition, they would be this big. On the LRATC, identify the cost associated with this firm and label it C</a:t>
            </a:r>
            <a:r>
              <a:rPr lang="en-US" baseline="-25000" dirty="0"/>
              <a:t>4</a:t>
            </a:r>
            <a:r>
              <a:rPr lang="en-US" dirty="0"/>
              <a:t>. This cost would have to be much higher than that of the natural monopolist.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7FB2D0-A377-49B3-9D18-1EFEDDCEB3D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2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Note that the market is not fully supported and the corresponding price is high.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9C29AC-ACE0-4AED-B766-30AFC7E6EBF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64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There is no need for the natural monopolist to profit-maximize. A normal profit is all that is necessary.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Economic profits are zero. Economic profits lure in new suppliers, which will not be allowed.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798AA9-35A5-45C3-9D13-3BF904D8850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60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would be the economically most efficient approach, but it requires a subsidy (out of tax dollars) to induce the firm to perform.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5705BE-E0A6-4AD0-81DC-6F4CEFDA19B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8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5AD917B5-721D-418A-A2CF-B31259CF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18172B21-BBDB-4D3D-931A-7BF5561AE83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705600"/>
            <a:ext cx="9144000" cy="1524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66800" y="2130425"/>
            <a:ext cx="7391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1A37D6-F027-4046-A328-4714F27E79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C461DF-1EA9-4BE2-B528-4FFE9A81AD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BA36D4E-2B50-4578-902A-7A8F68892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13-</a:t>
            </a:r>
            <a:fld id="{82FB7818-7B6B-424C-B919-FAB2C5F8D6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5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64D312-EE93-4D45-8DD3-86F0D82F16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ADED0-34B0-47E9-9729-F0A93CAAB6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6C2B4-9346-46DC-AE84-B3B7CEFA31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B7818-7B6B-424C-B919-FAB2C5F8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3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0"/>
            <a:ext cx="20193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0"/>
            <a:ext cx="5905500" cy="6126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34AC24-5247-4A83-9FF1-7E86A9B57B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91459-B0A1-4A4C-A8EB-6A88B70678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A64E9-6C89-4706-BC8E-C6320E805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B7818-7B6B-424C-B919-FAB2C5F8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13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2642616"/>
            <a:ext cx="9144000" cy="3986784"/>
            <a:chOff x="0" y="2176938"/>
            <a:chExt cx="12192000" cy="3827622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2451258"/>
              <a:ext cx="12192000" cy="3553302"/>
            </a:xfrm>
            <a:prstGeom prst="rect">
              <a:avLst/>
            </a:prstGeom>
            <a:solidFill>
              <a:srgbClr val="F6EBD6"/>
            </a:solidFill>
            <a:ln>
              <a:solidFill>
                <a:srgbClr val="F6E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26720" y="2420778"/>
              <a:ext cx="4937760" cy="3732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538480" y="2176938"/>
              <a:ext cx="4714240" cy="548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pc="100" baseline="0" dirty="0">
                  <a:latin typeface="Century Gothic" panose="020B0502020202020204" pitchFamily="34" charset="0"/>
                </a:rPr>
                <a:t>LEARNING OBJECTIVES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40" y="594044"/>
            <a:ext cx="5836920" cy="870822"/>
          </a:xfrm>
        </p:spPr>
        <p:txBody>
          <a:bodyPr anchor="t">
            <a:noAutofit/>
          </a:bodyPr>
          <a:lstStyle>
            <a:lvl1pPr algn="l">
              <a:defRPr sz="6000" kern="1200" spc="-151" baseline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Title: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" y="1492648"/>
            <a:ext cx="5836920" cy="613171"/>
          </a:xfrm>
        </p:spPr>
        <p:txBody>
          <a:bodyPr>
            <a:noAutofit/>
          </a:bodyPr>
          <a:lstStyle>
            <a:lvl1pPr marL="0" indent="0">
              <a:buNone/>
              <a:defRPr sz="3600" spc="-150" baseline="0">
                <a:solidFill>
                  <a:schemeClr val="accent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z="3600" kern="1200" spc="-151" baseline="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Subtitle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209040" y="3881120"/>
            <a:ext cx="7711758" cy="2672080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/>
            </a:lvl2pPr>
          </a:lstStyle>
          <a:p>
            <a:pPr marL="0" indent="0"/>
            <a:r>
              <a:rPr lang="en-US" sz="2000" dirty="0">
                <a:latin typeface="Arial" panose="020B0604020202020204" pitchFamily="34" charset="0"/>
              </a:rPr>
              <a:t>LO</a:t>
            </a:r>
          </a:p>
          <a:p>
            <a:pPr marL="0" indent="0"/>
            <a:r>
              <a:rPr lang="en-US" sz="2000" dirty="0">
                <a:latin typeface="Arial" panose="020B0604020202020204" pitchFamily="34" charset="0"/>
              </a:rPr>
              <a:t>LO</a:t>
            </a:r>
          </a:p>
          <a:p>
            <a:pPr marL="0" indent="0"/>
            <a:r>
              <a:rPr lang="en-US" sz="2000" dirty="0">
                <a:latin typeface="Arial" panose="020B0604020202020204" pitchFamily="34" charset="0"/>
              </a:rPr>
              <a:t>LO</a:t>
            </a:r>
          </a:p>
          <a:p>
            <a:pPr marL="0" indent="0"/>
            <a:r>
              <a:rPr lang="en-US" sz="2000" dirty="0">
                <a:latin typeface="Arial" panose="020B0604020202020204" pitchFamily="34" charset="0"/>
              </a:rPr>
              <a:t>LO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1" y="3881120"/>
            <a:ext cx="888999" cy="267208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z="20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LO1-1</a:t>
            </a:r>
          </a:p>
          <a:p>
            <a:r>
              <a:rPr lang="en-US" sz="20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LO1-2   </a:t>
            </a:r>
          </a:p>
          <a:p>
            <a:pPr marL="0" indent="0"/>
            <a:r>
              <a:rPr lang="en-US" sz="20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LO1-3  </a:t>
            </a:r>
          </a:p>
          <a:p>
            <a:pPr marL="0" indent="0"/>
            <a:r>
              <a:rPr lang="en-US" sz="20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LO1-4  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1760" y="121920"/>
            <a:ext cx="2459038" cy="245872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0" spc="-800" baseline="0">
                <a:solidFill>
                  <a:schemeClr val="accent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04800" y="3489960"/>
            <a:ext cx="6283960" cy="39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354" indent="-91435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</a:rPr>
              <a:t>After learning</a:t>
            </a:r>
            <a:r>
              <a:rPr lang="en-US" baseline="0" dirty="0">
                <a:latin typeface="Arial" panose="020B0604020202020204" pitchFamily="34" charset="0"/>
              </a:rPr>
              <a:t> about </a:t>
            </a:r>
            <a:r>
              <a:rPr lang="en-US" dirty="0">
                <a:latin typeface="Arial" panose="020B0604020202020204" pitchFamily="34" charset="0"/>
              </a:rPr>
              <a:t>this chapter, you should know</a:t>
            </a:r>
          </a:p>
        </p:txBody>
      </p:sp>
      <p:sp>
        <p:nvSpPr>
          <p:cNvPr id="18" name="Subtitle 2"/>
          <p:cNvSpPr txBox="1">
            <a:spLocks/>
          </p:cNvSpPr>
          <p:nvPr userDrawn="1"/>
        </p:nvSpPr>
        <p:spPr>
          <a:xfrm>
            <a:off x="6802120" y="309564"/>
            <a:ext cx="1864360" cy="39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354" indent="-91435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2400" i="0" spc="200" baseline="0" dirty="0">
                <a:solidFill>
                  <a:schemeClr val="accent5"/>
                </a:solidFill>
                <a:latin typeface="Century Gothic" panose="020B0502020202020204" pitchFamily="34" charset="0"/>
              </a:rPr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63828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DC087-0C43-4C20-8D1F-C1D9CC8146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2724E6-6ECF-4918-AB88-5D600C9DC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84620-0C45-4239-A4BE-21A56E8C4C08}"/>
              </a:ext>
            </a:extLst>
          </p:cNvPr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2BD2D-39CD-472F-AA1E-CEC5EE88F094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078876-D164-4690-BAFD-FB4524EA9F3F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5B17BF-21B7-412B-9C37-0BA7F89B1A2C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BB8C63-5187-4172-BF0A-92B164CBD966}"/>
              </a:ext>
            </a:extLst>
          </p:cNvPr>
          <p:cNvSpPr/>
          <p:nvPr userDrawn="1"/>
        </p:nvSpPr>
        <p:spPr>
          <a:xfrm>
            <a:off x="0" y="6503395"/>
            <a:ext cx="9143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i="0" kern="120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©2019 McGraw-Hill Education. All rights reserved. No reproduction</a:t>
            </a:r>
            <a:r>
              <a:rPr lang="en-US" sz="900" b="1" i="0" kern="1200" baseline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or distribution without the prior written consent of McGraw-Hill Education.</a:t>
            </a:r>
            <a:endParaRPr lang="en-US" sz="900" i="1" kern="12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221AC-042A-4D91-9120-8761A5B433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1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B1389-E22D-44CF-8109-F9BDD4A369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8D5D4-4D5B-4FB3-98E8-1B86246B79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AA653-E498-4BAC-A376-F9BC4EE77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B7818-7B6B-424C-B919-FAB2C5F8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8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600200"/>
            <a:ext cx="3695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695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B3046A-C876-44DE-BF0E-7964D6D076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30B6E88-AF71-4049-9A6A-30F9F9CC8D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7C28E-A9DB-45BC-8279-87EDB525673D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7BFDC4-C7BB-4F33-9246-BDC904B9C4DF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1F8D1-5BED-4418-A1BA-1DE77C51008F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26BE6-0872-4DBE-BA97-CFB5CA8714A4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EBEA008-50CC-4365-8EE6-C87ED0C53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13-</a:t>
            </a:r>
            <a:fld id="{5FB774C1-621A-4B8B-BE9E-912FFEC58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65CBF8F-B0B8-4567-A168-79A085B3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A7D2493-273A-40AF-AFE6-C8BED9082E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47B3723-7741-4E4F-8128-8894C4E7A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06CAF3-C969-4623-8C20-0EA56E9DF0C4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9B9BD4-A950-4D11-B642-6272218A5DB1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D0B6F7-FEC5-46C1-B6E8-F90266FFD316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4CED0-E696-4666-B397-70E6E7D1F4DF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7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4E8DB75-52CD-4BE8-948B-3EB944CA4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5DB604-D864-4BE5-AB0E-0F1C50640E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CDD885-4051-4768-A0AB-83DF6EEA30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67A92-2457-4959-9B12-4983B7ED326C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E81B2-460F-4B61-8566-A1CDCA11B281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8D5CBA-3834-4AD4-A045-2AA51B804299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CE63AA-BE51-437A-9D61-D117AE048792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7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72FA708-5B37-46FC-9C08-3D582CAFE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558D16B-3982-4086-B2D1-4887236D74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8D790-8F45-4391-8DBB-714C6CE673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2C651-F61A-4A11-9DD1-DF6D83E47286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E53E7-4075-4328-9092-1A9A1FE55D44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24272-B073-49B8-B171-D67EF9330BD7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B6084-CBB0-4FF5-BA0F-918DE6758904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F25288-A578-4A48-A818-16444707D4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4613623-E4B0-49E8-955C-9DDDB0D0B1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73D54BB-082B-4976-9F51-7CAF6C0B54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F9FF1-88A7-4A91-81CC-D1883E260B44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71E2A9-6338-40E8-9050-3E62505903FA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9404A-C75F-4F6C-86FC-F28CE2F80B58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63363-B73A-4635-BC8C-CACA657D36E8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2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2B10516-B4F0-435E-9D46-F3ECE6D827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43AB32-8C5A-4C32-991A-F1829A8B1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AAD3E4A-9554-426B-B629-088189171B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E17D73-8A34-4A5C-9C16-4A6DE70FAD5C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9B1820-32D8-4908-AD2D-604B20E71E66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8B431-A181-4AC6-B747-F48915190E99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82D0A0-AD53-40CF-A5EF-518308F8B821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6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17AC886-020D-460B-B32B-89FBB4FB1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00200"/>
            <a:ext cx="7543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7A1F026-6524-43CE-ABBE-A422BF111E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F3280FA-559B-4DBB-9D55-CE70FD3F83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1271E74-FDF9-4ED0-A23E-B350D25A87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13-</a:t>
            </a:r>
            <a:fld id="{82FB7818-7B6B-424C-B919-FAB2C5F8D6F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F205D7-624F-4B6D-8936-FCBB1F36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1" name="Rectangle 7">
            <a:extLst>
              <a:ext uri="{FF2B5EF4-FFF2-40B4-BE49-F238E27FC236}">
                <a16:creationId xmlns:a16="http://schemas.microsoft.com/office/drawing/2014/main" id="{F3F93F16-CADE-4FB9-A3BE-006F7FC37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8077200" cy="1447800"/>
          </a:xfrm>
          <a:prstGeom prst="rect">
            <a:avLst/>
          </a:prstGeom>
          <a:solidFill>
            <a:srgbClr val="336699">
              <a:alpha val="5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1B3321C7-282E-4393-8829-976732BDA14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620256"/>
            <a:ext cx="9144000" cy="237744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E644D-4089-41E7-B975-D783BD0B3A2E}"/>
              </a:ext>
            </a:extLst>
          </p:cNvPr>
          <p:cNvSpPr/>
          <p:nvPr userDrawn="1"/>
        </p:nvSpPr>
        <p:spPr>
          <a:xfrm>
            <a:off x="247250" y="6627168"/>
            <a:ext cx="87211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©2019 McGraw-Hill Education. All rights reserved. No reproduction</a:t>
            </a:r>
            <a:r>
              <a:rPr lang="en-US" sz="9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distribution without the prior written consent of McGraw-Hill Education.</a:t>
            </a:r>
            <a:endParaRPr lang="en-US" sz="9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50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57" y="43578"/>
            <a:ext cx="5852159" cy="870822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Natural Monopolies:</a:t>
            </a:r>
            <a:br>
              <a:rPr lang="en-US" sz="4800" dirty="0"/>
            </a:br>
            <a:r>
              <a:rPr lang="en-US" sz="3600" b="0" dirty="0"/>
              <a:t>(De)regulation?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3804920"/>
            <a:ext cx="8077200" cy="2672080"/>
          </a:xfrm>
        </p:spPr>
        <p:txBody>
          <a:bodyPr/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LO13-1</a:t>
            </a:r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The characteristics of natural monopoly.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LO13-2</a:t>
            </a:r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The regulatory dilemmas posed by natural monopoly.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LO13-3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The costs associated with regulation.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LO13-4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deregulation has fared in specific industries.</a:t>
            </a:r>
          </a:p>
          <a:p>
            <a:endParaRPr lang="en-US" sz="2400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05600" y="-1905000"/>
            <a:ext cx="2634343" cy="2743200"/>
          </a:xfrm>
        </p:spPr>
        <p:txBody>
          <a:bodyPr/>
          <a:lstStyle/>
          <a:p>
            <a:endParaRPr lang="en-US" sz="9600" b="1" dirty="0">
              <a:solidFill>
                <a:schemeClr val="accent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1000" b="1" dirty="0">
                <a:solidFill>
                  <a:schemeClr val="accent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4766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Regulatory Options III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447800"/>
            <a:ext cx="3657600" cy="5025189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Production Efficiency</a:t>
            </a:r>
          </a:p>
          <a:p>
            <a:pPr marL="182880" indent="-182880" eaLnBrk="1" hangingPunct="1">
              <a:buFont typeface="Arial" pitchFamily="34" charset="0"/>
              <a:buChar char="•"/>
            </a:pPr>
            <a:r>
              <a:rPr lang="en-US" sz="2600" dirty="0"/>
              <a:t>(</a:t>
            </a:r>
            <a:r>
              <a:rPr lang="en-US" sz="2600" b="1" dirty="0">
                <a:solidFill>
                  <a:schemeClr val="accent2"/>
                </a:solidFill>
              </a:rPr>
              <a:t>p = min ATC</a:t>
            </a:r>
            <a:r>
              <a:rPr lang="en-US" sz="2600" dirty="0"/>
              <a:t>). The ATC curve slopes downward; by increasing output we lower costs more.</a:t>
            </a:r>
          </a:p>
          <a:p>
            <a:pPr marL="182880" indent="-182880" eaLnBrk="1" hangingPunct="1">
              <a:buFont typeface="Arial" pitchFamily="34" charset="0"/>
              <a:buChar char="•"/>
            </a:pPr>
            <a:r>
              <a:rPr lang="en-US" sz="2600" dirty="0"/>
              <a:t>Again, the firm operates at a loss and would need a subsidy.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84317"/>
            <a:ext cx="4419599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Regulatory Options IV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391920"/>
            <a:ext cx="3505200" cy="478504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Profit Regulation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182880" indent="-182880" eaLnBrk="1" fontAlgn="auto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Require production at  output </a:t>
            </a:r>
            <a:r>
              <a:rPr lang="en-US" sz="2400" b="1" dirty="0">
                <a:solidFill>
                  <a:schemeClr val="accent2"/>
                </a:solidFill>
              </a:rPr>
              <a:t>q</a:t>
            </a:r>
            <a:r>
              <a:rPr lang="en-US" sz="2400" b="1" baseline="-25000" dirty="0">
                <a:solidFill>
                  <a:schemeClr val="accent2"/>
                </a:solidFill>
              </a:rPr>
              <a:t>C</a:t>
            </a:r>
            <a:r>
              <a:rPr lang="en-US" sz="2400" b="1" dirty="0"/>
              <a:t>;</a:t>
            </a:r>
            <a:r>
              <a:rPr lang="en-US" sz="2400" dirty="0"/>
              <a:t> charge price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p</a:t>
            </a:r>
            <a:r>
              <a:rPr lang="en-US" sz="2400" b="1" baseline="-25000" dirty="0">
                <a:solidFill>
                  <a:schemeClr val="accent2"/>
                </a:solidFill>
              </a:rPr>
              <a:t>C</a:t>
            </a:r>
            <a:r>
              <a:rPr lang="en-US" sz="2400" dirty="0"/>
              <a:t>.</a:t>
            </a:r>
          </a:p>
          <a:p>
            <a:pPr marL="182880" indent="-182880" eaLnBrk="1" fontAlgn="auto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At that point </a:t>
            </a:r>
            <a:r>
              <a:rPr lang="en-US" sz="2400" b="1" dirty="0">
                <a:solidFill>
                  <a:schemeClr val="accent2"/>
                </a:solidFill>
              </a:rPr>
              <a:t>p = ATC </a:t>
            </a:r>
            <a:r>
              <a:rPr lang="en-US" sz="2400" dirty="0"/>
              <a:t>at zero economic profits.</a:t>
            </a:r>
          </a:p>
          <a:p>
            <a:pPr marL="182880" indent="-182880" eaLnBrk="1" fontAlgn="auto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No subsidy is needed.</a:t>
            </a:r>
          </a:p>
          <a:p>
            <a:pPr marL="182880" indent="-182880" eaLnBrk="1" fontAlgn="auto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Allows a normal profit.</a:t>
            </a:r>
          </a:p>
          <a:p>
            <a:pPr marL="182880" indent="-182880" eaLnBrk="1" fontAlgn="auto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Rate increase requests must be approved by a competent board.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676400"/>
            <a:ext cx="46482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Regulatory Options V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465943"/>
            <a:ext cx="3657600" cy="5011057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Output Regulation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  <a:p>
            <a:pPr marL="182880" indent="-182880" eaLnBrk="1" hangingPunct="1">
              <a:buFont typeface="Arial" pitchFamily="34" charset="0"/>
              <a:buChar char="•"/>
            </a:pPr>
            <a:r>
              <a:rPr lang="en-US" sz="2600" dirty="0"/>
              <a:t>Since only one firm is allowed, it must serve all customers – that is, output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>
                <a:solidFill>
                  <a:schemeClr val="accent2"/>
                </a:solidFill>
              </a:rPr>
              <a:t>q</a:t>
            </a:r>
            <a:r>
              <a:rPr lang="en-US" sz="2600" b="1" baseline="-25000" dirty="0">
                <a:solidFill>
                  <a:schemeClr val="accent2"/>
                </a:solidFill>
              </a:rPr>
              <a:t>D</a:t>
            </a:r>
            <a:r>
              <a:rPr lang="en-US" sz="2600" dirty="0"/>
              <a:t>. </a:t>
            </a:r>
          </a:p>
          <a:p>
            <a:pPr marL="182880" indent="-182880" eaLnBrk="1" hangingPunct="1">
              <a:buFont typeface="Arial" pitchFamily="34" charset="0"/>
              <a:buChar char="•"/>
            </a:pPr>
            <a:r>
              <a:rPr lang="en-US" sz="2600" dirty="0"/>
              <a:t>By doing this, there is a risk of reduced quality if the firm cuts costs to increase profits. </a:t>
            </a:r>
          </a:p>
          <a:p>
            <a:pPr marL="182880" indent="-182880" eaLnBrk="1" hangingPunct="1">
              <a:buFont typeface="Arial" pitchFamily="34" charset="0"/>
              <a:buChar char="•"/>
            </a:pPr>
            <a:r>
              <a:rPr lang="en-US" sz="2600" dirty="0"/>
              <a:t>Government requires a minimal level of service.</a:t>
            </a:r>
          </a:p>
        </p:txBody>
      </p:sp>
      <p:pic>
        <p:nvPicPr>
          <p:cNvPr id="4" name="Picture 3" descr="Diagram showing output regulation that requires the firm to provide a minimum amount of output sufficient to meet customer needs.&#10;This amount exceeds the profit maximizing level of output. &#10;">
            <a:extLst>
              <a:ext uri="{FF2B5EF4-FFF2-40B4-BE49-F238E27FC236}">
                <a16:creationId xmlns:a16="http://schemas.microsoft.com/office/drawing/2014/main" id="{F272107F-0E4C-4AAE-A587-6C6F41BEB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91" y="1600200"/>
            <a:ext cx="4475009" cy="42446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Government Regulation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5829" y="1676400"/>
            <a:ext cx="75438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options are conflicting. Ideally we want marginal cost pricing, no subsidy, full service, and quality service.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choice society has is between imperfect markets and imperfect government intervention.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However, sometimes government failure occurs.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Government Regulation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429" y="1752600"/>
            <a:ext cx="7543800" cy="45259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Government failure: </a:t>
            </a:r>
            <a:r>
              <a:rPr lang="en-US" dirty="0"/>
              <a:t>government intervention that fails to improve economic conditions.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Government failure may be worse than market failure.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Market outcomes after regulation may be worse than before the industry was regulated.</a:t>
            </a:r>
          </a:p>
          <a:p>
            <a:pPr lvl="2"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Costs of Regulation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547429" cy="46783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In any event, success or failure, government regulation has significant costs.</a:t>
            </a:r>
          </a:p>
          <a:p>
            <a:pPr lvl="1">
              <a:defRPr/>
            </a:pPr>
            <a:r>
              <a:rPr lang="en-US" sz="2400" dirty="0"/>
              <a:t>Collecting information on demand and costs in the industry.</a:t>
            </a:r>
          </a:p>
          <a:p>
            <a:pPr lvl="1">
              <a:defRPr/>
            </a:pPr>
            <a:r>
              <a:rPr lang="en-US" sz="2400" dirty="0"/>
              <a:t>Creating and staffing bureaucracies to administer and ensure compliance with the regulations.</a:t>
            </a:r>
          </a:p>
          <a:p>
            <a:pPr lvl="1">
              <a:defRPr/>
            </a:pPr>
            <a:r>
              <a:rPr lang="en-US" sz="2400" dirty="0"/>
              <a:t>Regulated firms have huge compliance costs.</a:t>
            </a:r>
          </a:p>
          <a:p>
            <a:pPr lvl="1">
              <a:defRPr/>
            </a:pPr>
            <a:r>
              <a:rPr lang="en-US" sz="2400" dirty="0"/>
              <a:t>Government failure can alter the mix of output in undesired ways, causing a cost to society.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Costs of Regulation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543800" cy="45259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Regulatory intervention must balance the anticipated improvements in market outcomes against the economic cost of regulation.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If anticipated added benefits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MB</a:t>
            </a:r>
            <a:r>
              <a:rPr lang="en-US" dirty="0"/>
              <a:t>) do not exceed the added costs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MC</a:t>
            </a:r>
            <a:r>
              <a:rPr lang="en-US" dirty="0"/>
              <a:t>), then the added regulation should be rejected.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Deregulation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703" y="2057401"/>
            <a:ext cx="7543800" cy="35052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Two reasons to consider deregulation of an industry: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/>
              <a:t>the regulated industry is less productive than desired, due to regulation.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/>
              <a:t>advancing technology destroys the reason for regulation. 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Deregulation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543800" cy="4754563"/>
          </a:xfrm>
        </p:spPr>
        <p:txBody>
          <a:bodyPr>
            <a:no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2800" dirty="0"/>
              <a:t>A regulated industry might no longer be a natural monopoly as substitutes for its good or service become available.</a:t>
            </a:r>
          </a:p>
          <a:p>
            <a:pPr lvl="1" eaLnBrk="1" hangingPunct="1"/>
            <a:r>
              <a:rPr lang="en-US" sz="2600" dirty="0"/>
              <a:t>Cars, trucks, airplanes, and pipelines in competition with the regulated railroads.</a:t>
            </a:r>
          </a:p>
          <a:p>
            <a:pPr lvl="1" eaLnBrk="1" hangingPunct="1"/>
            <a:r>
              <a:rPr lang="en-US" sz="2600" dirty="0"/>
              <a:t>Cellular, Internet, and cable delivery of phone service in competition with telephone companies.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800" dirty="0"/>
              <a:t>Deregulating an industry grants firms more freedom to compete in the widened market.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Deregulation III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990600" y="1142999"/>
            <a:ext cx="7924800" cy="2286001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Other examples:</a:t>
            </a:r>
          </a:p>
          <a:p>
            <a:pPr lvl="1" eaLnBrk="1" hangingPunct="1"/>
            <a:r>
              <a:rPr lang="en-US" dirty="0"/>
              <a:t>airlines</a:t>
            </a:r>
          </a:p>
          <a:p>
            <a:pPr lvl="1"/>
            <a:r>
              <a:rPr lang="en-US" dirty="0"/>
              <a:t>electricity (generation, not delivery)</a:t>
            </a:r>
          </a:p>
          <a:p>
            <a:pPr lvl="1"/>
            <a:r>
              <a:rPr lang="en-US" dirty="0"/>
              <a:t>cable TV </a:t>
            </a:r>
            <a:r>
              <a:rPr lang="en-US" sz="2000" dirty="0"/>
              <a:t>(shown below both regulated and deregulated)</a:t>
            </a:r>
          </a:p>
          <a:p>
            <a:pPr lvl="1" eaLnBrk="1" hangingPunct="1"/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lvl="1" eaLnBrk="1" hangingPunct="1"/>
            <a:endParaRPr lang="en-US" dirty="0"/>
          </a:p>
        </p:txBody>
      </p:sp>
      <p:pic>
        <p:nvPicPr>
          <p:cNvPr id="3" name="Picture 2" descr="Cable TV has been regulated, deregulated, regulated and is now deregulated. Bar chart show prices rising during periods of deregulation.&#10;">
            <a:extLst>
              <a:ext uri="{FF2B5EF4-FFF2-40B4-BE49-F238E27FC236}">
                <a16:creationId xmlns:a16="http://schemas.microsoft.com/office/drawing/2014/main" id="{9CA72391-D6D7-4E29-9005-98C53C86A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429000"/>
            <a:ext cx="6477000" cy="2971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Government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829" y="1752600"/>
            <a:ext cx="7543800" cy="45259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Markets sometimes fail. Unregulated markets may produce the wrong mix of output, undesirable methods of production, or an unfair distribution of income.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But government intervention can fail as well.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13-0</a:t>
            </a:r>
            <a:fld id="{D6AEC7BF-3734-4446-B59D-919843EE84E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u="sng" dirty="0">
                <a:solidFill>
                  <a:schemeClr val="tx1"/>
                </a:solidFill>
              </a:rPr>
              <a:t>Application: The Economy Tomorrow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0" y="1905000"/>
            <a:ext cx="75438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Deregulate everything?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Deregulation of many industries yielded benefits: more competition, lower prices, improved services.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New competition with substitute goods, and technological changes, make regulation obsolete and counterproductive.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u="sng" dirty="0">
                <a:solidFill>
                  <a:schemeClr val="tx1"/>
                </a:solidFill>
              </a:rPr>
              <a:t>Application: The Economy Tomorrow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086" y="1828800"/>
            <a:ext cx="75438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Deregulate everything?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Should we eliminate all regulations? Food and drugs, for example?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As always, in the economy tomorrow, each case should compare all the benefits to society of deregulation with all the costs to society of doing so.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061545" y="2286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Revisiting the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7543800" cy="4525963"/>
          </a:xfrm>
        </p:spPr>
        <p:txBody>
          <a:bodyPr/>
          <a:lstStyle/>
          <a:p>
            <a:pPr eaLnBrk="1" hangingPunct="1"/>
            <a:r>
              <a:rPr lang="en-US" b="1" dirty="0"/>
              <a:t>LO13-1 Know the characteristics of natural monopoly.</a:t>
            </a:r>
          </a:p>
          <a:p>
            <a:pPr lvl="1" eaLnBrk="1" hangingPunct="1"/>
            <a:r>
              <a:rPr lang="en-US" dirty="0"/>
              <a:t>High fixed costs and negligible marginal costs.</a:t>
            </a:r>
          </a:p>
          <a:p>
            <a:pPr lvl="1" eaLnBrk="1" hangingPunct="1"/>
            <a:r>
              <a:rPr lang="en-US" dirty="0"/>
              <a:t>Downward-sloping ATC curve.</a:t>
            </a:r>
          </a:p>
          <a:p>
            <a:pPr lvl="1" eaLnBrk="1" hangingPunct="1"/>
            <a:r>
              <a:rPr lang="en-US" dirty="0"/>
              <a:t>Only one firm can reach economies of scale in a market.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Revisiting the Learning Outcomes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056" y="1828800"/>
            <a:ext cx="7765143" cy="4525963"/>
          </a:xfrm>
        </p:spPr>
        <p:txBody>
          <a:bodyPr/>
          <a:lstStyle/>
          <a:p>
            <a:pPr eaLnBrk="1" hangingPunct="1"/>
            <a:r>
              <a:rPr lang="en-US" b="1" dirty="0"/>
              <a:t>LO13-2 Know the regulatory dilemmas posed by natural monopoly.</a:t>
            </a:r>
          </a:p>
          <a:p>
            <a:pPr lvl="1" eaLnBrk="1" hangingPunct="1"/>
            <a:r>
              <a:rPr lang="en-US" dirty="0"/>
              <a:t>Price regulation may require subsidies.</a:t>
            </a:r>
          </a:p>
          <a:p>
            <a:pPr lvl="1" eaLnBrk="1" hangingPunct="1"/>
            <a:r>
              <a:rPr lang="en-US" dirty="0"/>
              <a:t>Profit regulation may induce cost escalation.</a:t>
            </a:r>
          </a:p>
          <a:p>
            <a:pPr lvl="1" eaLnBrk="1" hangingPunct="1"/>
            <a:r>
              <a:rPr lang="en-US" dirty="0"/>
              <a:t>Output regulation may lead to quality deterioration.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066800" y="123371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Revisiting the Learning Outcomes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73799"/>
            <a:ext cx="7543800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/>
              <a:t>LO13-3 Know the costs associated with regulation.</a:t>
            </a:r>
          </a:p>
          <a:p>
            <a:pPr lvl="1" eaLnBrk="1" hangingPunct="1"/>
            <a:r>
              <a:rPr lang="en-US" dirty="0"/>
              <a:t>Opportunity costs associated with regulatory administration and compliance.</a:t>
            </a:r>
          </a:p>
          <a:p>
            <a:pPr lvl="1" eaLnBrk="1" hangingPunct="1"/>
            <a:r>
              <a:rPr lang="en-US" dirty="0"/>
              <a:t>Efficiency losses resulting from inflexible pricing and production rules.</a:t>
            </a:r>
          </a:p>
          <a:p>
            <a:pPr lvl="1" eaLnBrk="1" hangingPunct="1"/>
            <a:r>
              <a:rPr lang="en-US" dirty="0"/>
              <a:t>Both new and existing regulation activity should pass the benefit-cost test: do the added benefits to society exceed the added costs to society?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Revisiting the Learning Outcomes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543800" cy="4525963"/>
          </a:xfrm>
        </p:spPr>
        <p:txBody>
          <a:bodyPr/>
          <a:lstStyle/>
          <a:p>
            <a:pPr eaLnBrk="1" hangingPunct="1"/>
            <a:r>
              <a:rPr lang="en-US" b="1" dirty="0"/>
              <a:t>LO13-4 Know how deregulation has fared in specific industries.</a:t>
            </a:r>
          </a:p>
          <a:p>
            <a:pPr lvl="1" eaLnBrk="1" hangingPunct="1"/>
            <a:r>
              <a:rPr lang="en-US" dirty="0"/>
              <a:t>Deregulation in the railroad, telephone, and airline industries has been a success.</a:t>
            </a:r>
          </a:p>
          <a:p>
            <a:pPr lvl="1" eaLnBrk="1" hangingPunct="1"/>
            <a:r>
              <a:rPr lang="en-US" dirty="0"/>
              <a:t>After deregulation, these industries became more competitive, output increased, and prices fell.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Looking Ahead: </a:t>
            </a:r>
            <a:r>
              <a:rPr lang="en-US" sz="4000">
                <a:solidFill>
                  <a:schemeClr val="tx1"/>
                </a:solidFill>
              </a:rPr>
              <a:t>Chapter 14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Environmental Protection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i="1" dirty="0"/>
              <a:t>After learning about this chapter, you should know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600" dirty="0"/>
              <a:t>How markets encourage pollution.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600" dirty="0"/>
              <a:t>Alternative strategies for reducing pollution.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600" dirty="0"/>
              <a:t>Why zero pollution may not be desirable.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D6AEC7BF-3734-4446-B59D-919843EE84E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Government Intervention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543800" cy="4525963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In this chapter, we explore government regulation of industry.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Specifically, </a:t>
            </a:r>
          </a:p>
          <a:p>
            <a:pPr lvl="1" eaLnBrk="1" hangingPunct="1"/>
            <a:r>
              <a:rPr lang="en-US" dirty="0"/>
              <a:t>When is government regulation necessary?</a:t>
            </a:r>
          </a:p>
          <a:p>
            <a:pPr lvl="1" eaLnBrk="1" hangingPunct="1"/>
            <a:r>
              <a:rPr lang="en-US" dirty="0"/>
              <a:t>What form should that regulation take?</a:t>
            </a:r>
          </a:p>
          <a:p>
            <a:pPr lvl="1" eaLnBrk="1" hangingPunct="1"/>
            <a:r>
              <a:rPr lang="en-US" dirty="0"/>
              <a:t>When is it appropriate to deregulate an industry?</a:t>
            </a:r>
          </a:p>
          <a:p>
            <a:pPr lvl="1"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13-0</a:t>
            </a:r>
            <a:fld id="{D6AEC7BF-3734-4446-B59D-919843EE84E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Ideal Market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771" y="1752600"/>
            <a:ext cx="7772400" cy="4525963"/>
          </a:xfrm>
        </p:spPr>
        <p:txBody>
          <a:bodyPr/>
          <a:lstStyle/>
          <a:p>
            <a:pPr eaLnBrk="1" hangingPunct="1"/>
            <a:r>
              <a:rPr lang="en-US" sz="3000" dirty="0"/>
              <a:t>The market’s answer to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WHAT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HOW</a:t>
            </a:r>
            <a:r>
              <a:rPr lang="en-US" sz="3000" dirty="0"/>
              <a:t>, and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FOR WHOM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000" dirty="0"/>
              <a:t>to produce would be ideal if:</a:t>
            </a:r>
          </a:p>
          <a:p>
            <a:pPr lvl="1" eaLnBrk="1" hangingPunct="1"/>
            <a:r>
              <a:rPr lang="en-US" dirty="0"/>
              <a:t>all producers would be perfect competitors.</a:t>
            </a:r>
          </a:p>
          <a:p>
            <a:pPr lvl="1" eaLnBrk="1" hangingPunct="1"/>
            <a:r>
              <a:rPr lang="en-US" dirty="0"/>
              <a:t>people had full information about tastes, costs, and prices.</a:t>
            </a:r>
          </a:p>
          <a:p>
            <a:pPr lvl="1" eaLnBrk="1" hangingPunct="1"/>
            <a:r>
              <a:rPr lang="en-US" dirty="0"/>
              <a:t>all costs and benefits were reflected in market prices.</a:t>
            </a:r>
          </a:p>
          <a:p>
            <a:pPr lvl="1" eaLnBrk="1" hangingPunct="1"/>
            <a:r>
              <a:rPr lang="en-US" dirty="0"/>
              <a:t>pervasive economies of scale were absent.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tx1"/>
                </a:solidFill>
              </a:rPr>
              <a:t>Market Failure and Government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543800" cy="4525963"/>
          </a:xfrm>
        </p:spPr>
        <p:txBody>
          <a:bodyPr>
            <a:no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2800" dirty="0"/>
              <a:t>The market does not operate in this ideal way.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800" dirty="0"/>
              <a:t>Market failure prevents optimal outcomes.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800" dirty="0"/>
              <a:t>Government Intervention</a:t>
            </a:r>
          </a:p>
          <a:p>
            <a:pPr lvl="1" eaLnBrk="1" hangingPunct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Antitrust: </a:t>
            </a:r>
            <a:r>
              <a:rPr lang="en-US" sz="2400" dirty="0"/>
              <a:t>government intervention to alter market structure or prevent abuse of market power.</a:t>
            </a:r>
          </a:p>
          <a:p>
            <a:pPr lvl="1" eaLnBrk="1" hangingPunct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Regulation: </a:t>
            </a:r>
            <a:r>
              <a:rPr lang="en-US" sz="2400" dirty="0"/>
              <a:t>government intervention to alter the behavior of firms – for example, pricing, output, or advertising.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13-0</a:t>
            </a:r>
            <a:fld id="{D6AEC7BF-3734-4446-B59D-919843EE84E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Natural Monopoly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5438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Natural monopoly: </a:t>
            </a:r>
            <a:r>
              <a:rPr lang="en-US" dirty="0"/>
              <a:t>an industry in which one firm can achieve </a:t>
            </a:r>
            <a:r>
              <a:rPr lang="en-US" b="1" dirty="0">
                <a:solidFill>
                  <a:schemeClr val="accent2"/>
                </a:solidFill>
              </a:rPr>
              <a:t>economies of scale </a:t>
            </a:r>
            <a:r>
              <a:rPr lang="en-US" dirty="0"/>
              <a:t>over the entire range of market supply.</a:t>
            </a:r>
          </a:p>
          <a:p>
            <a:pPr lvl="1" eaLnBrk="1" hangingPunct="1"/>
            <a:r>
              <a:rPr lang="en-US" dirty="0"/>
              <a:t>One firm can provide the good or service at a lower cost than several competing firms.</a:t>
            </a:r>
          </a:p>
          <a:p>
            <a:pPr lvl="1" eaLnBrk="1" hangingPunct="1"/>
            <a:r>
              <a:rPr lang="en-US" dirty="0"/>
              <a:t>It operates on a downward-sloping ATC curve.</a:t>
            </a:r>
          </a:p>
          <a:p>
            <a:pPr lvl="1" eaLnBrk="1" hangingPunct="1"/>
            <a:r>
              <a:rPr lang="en-US" dirty="0"/>
              <a:t>It has high fixed costs – that is, a large capital input – and low marginal costs.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13-0</a:t>
            </a:r>
            <a:fld id="{D6AEC7BF-3734-4446-B59D-919843EE84E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Natural Monopoly 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752600"/>
            <a:ext cx="3352800" cy="4785043"/>
          </a:xfrm>
        </p:spPr>
        <p:txBody>
          <a:bodyPr rtlCol="0">
            <a:noAutofit/>
          </a:bodyPr>
          <a:lstStyle/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unregulated natural monopoly </a:t>
            </a:r>
            <a:r>
              <a:rPr lang="en-US" sz="2400" dirty="0"/>
              <a:t>produces output </a:t>
            </a:r>
            <a:r>
              <a:rPr lang="en-US" sz="2400" b="1" dirty="0">
                <a:solidFill>
                  <a:schemeClr val="accent2"/>
                </a:solidFill>
              </a:rPr>
              <a:t>q</a:t>
            </a:r>
            <a:r>
              <a:rPr lang="en-US" sz="2400" b="1" baseline="-25000" dirty="0">
                <a:solidFill>
                  <a:schemeClr val="accent2"/>
                </a:solidFill>
              </a:rPr>
              <a:t>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and charges </a:t>
            </a:r>
            <a:r>
              <a:rPr lang="en-US" sz="2400" b="1" dirty="0">
                <a:solidFill>
                  <a:schemeClr val="accent2"/>
                </a:solidFill>
              </a:rPr>
              <a:t>p</a:t>
            </a:r>
            <a:r>
              <a:rPr lang="en-US" sz="2400" b="1" baseline="-25000" dirty="0">
                <a:solidFill>
                  <a:schemeClr val="accent2"/>
                </a:solidFill>
              </a:rPr>
              <a:t>A</a:t>
            </a:r>
            <a:r>
              <a:rPr lang="en-US" sz="2400" dirty="0"/>
              <a:t>, related to </a:t>
            </a:r>
            <a:r>
              <a:rPr lang="en-US" sz="2400" b="1" dirty="0">
                <a:solidFill>
                  <a:schemeClr val="accent2"/>
                </a:solidFill>
              </a:rPr>
              <a:t>MR = MC</a:t>
            </a:r>
            <a:r>
              <a:rPr lang="en-US" sz="2400" dirty="0"/>
              <a:t>.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Efficiency calls for marginal cost pricing,   </a:t>
            </a:r>
            <a:r>
              <a:rPr lang="en-US" sz="2400" b="1" dirty="0">
                <a:solidFill>
                  <a:schemeClr val="accent2"/>
                </a:solidFill>
              </a:rPr>
              <a:t>p = MC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/>
              <a:t>at point </a:t>
            </a:r>
            <a:r>
              <a:rPr lang="en-US" sz="2400" b="1" dirty="0">
                <a:solidFill>
                  <a:schemeClr val="accent2"/>
                </a:solidFill>
              </a:rPr>
              <a:t>B</a:t>
            </a:r>
            <a:r>
              <a:rPr lang="en-US" sz="2400" dirty="0"/>
              <a:t>.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Zero economic profits occur at point </a:t>
            </a:r>
            <a:r>
              <a:rPr lang="en-US" sz="2400" b="1" dirty="0">
                <a:solidFill>
                  <a:schemeClr val="accent2"/>
                </a:solidFill>
              </a:rPr>
              <a:t>C</a:t>
            </a:r>
            <a:r>
              <a:rPr lang="en-US" sz="2400" b="1" dirty="0"/>
              <a:t>,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where </a:t>
            </a:r>
            <a:r>
              <a:rPr lang="en-US" sz="2400" b="1" dirty="0">
                <a:solidFill>
                  <a:schemeClr val="accent2"/>
                </a:solidFill>
              </a:rPr>
              <a:t>p = ATC</a:t>
            </a:r>
            <a:r>
              <a:rPr lang="en-US" sz="24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4350" y="1752600"/>
            <a:ext cx="4819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13-0</a:t>
            </a:r>
            <a:fld id="{D6AEC7BF-3734-4446-B59D-919843EE84E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Regulatory Options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9542" y="1676400"/>
            <a:ext cx="3360057" cy="4785043"/>
          </a:xfrm>
        </p:spPr>
        <p:txBody>
          <a:bodyPr>
            <a:normAutofit/>
          </a:bodyPr>
          <a:lstStyle/>
          <a:p>
            <a:pPr marL="182880" indent="-182880" eaLnBrk="1" hangingPunct="1">
              <a:buFont typeface="Arial" pitchFamily="34" charset="0"/>
              <a:buChar char="•"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Price regulation</a:t>
            </a:r>
            <a:r>
              <a:rPr lang="en-US" sz="2600" dirty="0"/>
              <a:t>: the monopoly will not be allowed to charge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>
                <a:solidFill>
                  <a:schemeClr val="accent2"/>
                </a:solidFill>
              </a:rPr>
              <a:t>p</a:t>
            </a:r>
            <a:r>
              <a:rPr lang="en-US" sz="2600" b="1" baseline="-25000" dirty="0">
                <a:solidFill>
                  <a:schemeClr val="accent2"/>
                </a:solidFill>
              </a:rPr>
              <a:t>A</a:t>
            </a:r>
            <a:r>
              <a:rPr lang="en-US" sz="2600" b="1" baseline="-25000" dirty="0"/>
              <a:t>,</a:t>
            </a:r>
            <a:r>
              <a:rPr lang="en-US" sz="2600" dirty="0"/>
              <a:t> its profit-maximizing price.</a:t>
            </a:r>
          </a:p>
          <a:p>
            <a:pPr marL="182880" indent="-182880" eaLnBrk="1" hangingPunct="1">
              <a:buFont typeface="Arial" pitchFamily="34" charset="0"/>
              <a:buChar char="•"/>
            </a:pPr>
            <a:r>
              <a:rPr lang="en-US" sz="2600" dirty="0"/>
              <a:t>Economic profits lure in new firms, but only one can achieve economies of scale. No new entry is needed.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9194" y="1676400"/>
            <a:ext cx="48196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13-0</a:t>
            </a:r>
            <a:fld id="{D6AEC7BF-3734-4446-B59D-919843EE84E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Regulatory Options 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676400"/>
            <a:ext cx="3352800" cy="478504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Price Efficiency</a:t>
            </a:r>
          </a:p>
          <a:p>
            <a:pPr marL="182880" indent="-182880" eaLnBrk="1" hangingPunct="1">
              <a:buFont typeface="Arial" pitchFamily="34" charset="0"/>
              <a:buChar char="•"/>
            </a:pPr>
            <a:r>
              <a:rPr lang="en-US" sz="2600" dirty="0"/>
              <a:t>(</a:t>
            </a:r>
            <a:r>
              <a:rPr lang="en-US" sz="2600" b="1" dirty="0">
                <a:solidFill>
                  <a:schemeClr val="accent2"/>
                </a:solidFill>
              </a:rPr>
              <a:t>p =  MC</a:t>
            </a:r>
            <a:r>
              <a:rPr lang="en-US" sz="2600" dirty="0"/>
              <a:t>) Set price to equal opportunity cost. Efficient, but generates a loss to the firm (</a:t>
            </a:r>
            <a:r>
              <a:rPr lang="en-US" sz="2600" b="1" dirty="0">
                <a:solidFill>
                  <a:schemeClr val="accent2"/>
                </a:solidFill>
              </a:rPr>
              <a:t>p&lt;ATC</a:t>
            </a:r>
            <a:r>
              <a:rPr lang="en-US" sz="2600" dirty="0"/>
              <a:t>).</a:t>
            </a:r>
          </a:p>
          <a:p>
            <a:pPr marL="182880" indent="-182880" eaLnBrk="1" hangingPunct="1">
              <a:buFont typeface="Arial" pitchFamily="34" charset="0"/>
              <a:buChar char="•"/>
            </a:pPr>
            <a:r>
              <a:rPr lang="en-US" sz="2600" dirty="0"/>
              <a:t>To get the firm to produce, it must be provided a subsidy that equals the loss, </a:t>
            </a:r>
            <a:r>
              <a:rPr lang="en-US" sz="2600" b="1" dirty="0">
                <a:solidFill>
                  <a:schemeClr val="accent2"/>
                </a:solidFill>
              </a:rPr>
              <a:t>B*- B</a:t>
            </a:r>
            <a:r>
              <a:rPr lang="en-US" sz="2600" dirty="0"/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4350" y="1676400"/>
            <a:ext cx="48196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13-0</a:t>
            </a:r>
            <a:fld id="{D6AEC7BF-3734-4446-B59D-919843EE84E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2034</Words>
  <Application>Microsoft Office PowerPoint</Application>
  <PresentationFormat>On-screen Show (4:3)</PresentationFormat>
  <Paragraphs>208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Narrow</vt:lpstr>
      <vt:lpstr>Calibri</vt:lpstr>
      <vt:lpstr>Century Gothic</vt:lpstr>
      <vt:lpstr>Cordia New</vt:lpstr>
      <vt:lpstr>Times New Roman</vt:lpstr>
      <vt:lpstr>Verdana</vt:lpstr>
      <vt:lpstr>Custom Design</vt:lpstr>
      <vt:lpstr>Natural Monopolies: (De)regulation?</vt:lpstr>
      <vt:lpstr>Government Intervention</vt:lpstr>
      <vt:lpstr>Government Intervention II</vt:lpstr>
      <vt:lpstr>Ideal Market Conditions</vt:lpstr>
      <vt:lpstr>Market Failure and Government Intervention</vt:lpstr>
      <vt:lpstr>Natural Monopoly</vt:lpstr>
      <vt:lpstr>Natural Monopoly II</vt:lpstr>
      <vt:lpstr>Regulatory Options</vt:lpstr>
      <vt:lpstr>Regulatory Options II</vt:lpstr>
      <vt:lpstr>Regulatory Options III</vt:lpstr>
      <vt:lpstr>Regulatory Options IV</vt:lpstr>
      <vt:lpstr>Regulatory Options V</vt:lpstr>
      <vt:lpstr>Government Regulation</vt:lpstr>
      <vt:lpstr>Government Regulation II</vt:lpstr>
      <vt:lpstr>Costs of Regulation</vt:lpstr>
      <vt:lpstr>Costs of Regulation II</vt:lpstr>
      <vt:lpstr>Deregulation</vt:lpstr>
      <vt:lpstr>Deregulation II</vt:lpstr>
      <vt:lpstr>Deregulation III</vt:lpstr>
      <vt:lpstr>Application: The Economy Tomorrow</vt:lpstr>
      <vt:lpstr>Application: The Economy Tomorrow II</vt:lpstr>
      <vt:lpstr>Revisiting the Learning Outcomes</vt:lpstr>
      <vt:lpstr>Revisiting the Learning Outcomes II</vt:lpstr>
      <vt:lpstr>Revisiting the Learning Outcomes III</vt:lpstr>
      <vt:lpstr>Revisiting the Learning Outcomes IV</vt:lpstr>
      <vt:lpstr>Looking Ahead: Chapter 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Monopolies: (De)Regulation</dc:title>
  <dc:creator>mikel</dc:creator>
  <cp:lastModifiedBy>Huenecke, Adam</cp:lastModifiedBy>
  <cp:revision>50</cp:revision>
  <dcterms:created xsi:type="dcterms:W3CDTF">2011-07-03T16:00:15Z</dcterms:created>
  <dcterms:modified xsi:type="dcterms:W3CDTF">2018-05-29T19:01:49Z</dcterms:modified>
</cp:coreProperties>
</file>