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41"/>
  </p:notesMasterIdLst>
  <p:handoutMasterIdLst>
    <p:handoutMasterId r:id="rId42"/>
  </p:handoutMasterIdLst>
  <p:sldIdLst>
    <p:sldId id="296" r:id="rId2"/>
    <p:sldId id="257" r:id="rId3"/>
    <p:sldId id="258" r:id="rId4"/>
    <p:sldId id="260" r:id="rId5"/>
    <p:sldId id="261" r:id="rId6"/>
    <p:sldId id="262" r:id="rId7"/>
    <p:sldId id="263" r:id="rId8"/>
    <p:sldId id="297" r:id="rId9"/>
    <p:sldId id="264" r:id="rId10"/>
    <p:sldId id="265" r:id="rId11"/>
    <p:sldId id="266" r:id="rId12"/>
    <p:sldId id="267" r:id="rId13"/>
    <p:sldId id="269" r:id="rId14"/>
    <p:sldId id="268" r:id="rId15"/>
    <p:sldId id="270" r:id="rId16"/>
    <p:sldId id="271" r:id="rId17"/>
    <p:sldId id="272" r:id="rId18"/>
    <p:sldId id="273" r:id="rId19"/>
    <p:sldId id="298" r:id="rId20"/>
    <p:sldId id="274" r:id="rId21"/>
    <p:sldId id="275" r:id="rId22"/>
    <p:sldId id="276" r:id="rId23"/>
    <p:sldId id="277" r:id="rId24"/>
    <p:sldId id="278" r:id="rId25"/>
    <p:sldId id="279" r:id="rId26"/>
    <p:sldId id="280" r:id="rId27"/>
    <p:sldId id="281" r:id="rId28"/>
    <p:sldId id="294" r:id="rId29"/>
    <p:sldId id="282" r:id="rId30"/>
    <p:sldId id="283" r:id="rId31"/>
    <p:sldId id="286" r:id="rId32"/>
    <p:sldId id="285" r:id="rId33"/>
    <p:sldId id="288" r:id="rId34"/>
    <p:sldId id="289" r:id="rId35"/>
    <p:sldId id="290" r:id="rId36"/>
    <p:sldId id="291" r:id="rId37"/>
    <p:sldId id="293" r:id="rId38"/>
    <p:sldId id="295" r:id="rId39"/>
    <p:sldId id="29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3" autoAdjust="0"/>
  </p:normalViewPr>
  <p:slideViewPr>
    <p:cSldViewPr>
      <p:cViewPr varScale="1">
        <p:scale>
          <a:sx n="89" d="100"/>
          <a:sy n="89" d="100"/>
        </p:scale>
        <p:origin x="624" y="84"/>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5437E9-BA9E-45DC-A047-8171986DA1EC}" type="datetimeFigureOut">
              <a:rPr lang="en-US" smtClean="0"/>
              <a:pPr/>
              <a:t>5/29/2018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1AF1C-0C7A-43A7-922E-F731E94CBD6E}" type="slidenum">
              <a:rPr lang="en-US" smtClean="0"/>
              <a:pPr/>
              <a:t>‹#›</a:t>
            </a:fld>
            <a:endParaRPr lang="en-US" dirty="0"/>
          </a:p>
        </p:txBody>
      </p:sp>
    </p:spTree>
    <p:extLst>
      <p:ext uri="{BB962C8B-B14F-4D97-AF65-F5344CB8AC3E}">
        <p14:creationId xmlns:p14="http://schemas.microsoft.com/office/powerpoint/2010/main" val="1202456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C0AAD25-C65B-4342-8259-9D50145B9E50}"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0F1DBE-9769-4034-811D-495894353BD2}" type="slidenum">
              <a:rPr lang="en-US"/>
              <a:pPr>
                <a:defRPr/>
              </a:pPr>
              <a:t>‹#›</a:t>
            </a:fld>
            <a:endParaRPr lang="en-US" dirty="0"/>
          </a:p>
        </p:txBody>
      </p:sp>
    </p:spTree>
    <p:extLst>
      <p:ext uri="{BB962C8B-B14F-4D97-AF65-F5344CB8AC3E}">
        <p14:creationId xmlns:p14="http://schemas.microsoft.com/office/powerpoint/2010/main" val="88317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70F1DBE-9769-4034-811D-495894353BD2}" type="slidenum">
              <a:rPr lang="en-US" smtClean="0"/>
              <a:pPr>
                <a:defRPr/>
              </a:pPr>
              <a:t>1</a:t>
            </a:fld>
            <a:endParaRPr lang="en-US" dirty="0"/>
          </a:p>
        </p:txBody>
      </p:sp>
    </p:spTree>
    <p:extLst>
      <p:ext uri="{BB962C8B-B14F-4D97-AF65-F5344CB8AC3E}">
        <p14:creationId xmlns:p14="http://schemas.microsoft.com/office/powerpoint/2010/main" val="102559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Now the economics gets difficult. Coase found out that assigning prices to nonmarket things or activities is next to impossible to do with any veracity.</a:t>
            </a:r>
          </a:p>
          <a:p>
            <a:pPr eaLnBrk="1" hangingPunct="1">
              <a:spcBef>
                <a:spcPct val="0"/>
              </a:spcBef>
            </a:pPr>
            <a:r>
              <a:rPr lang="en-US" dirty="0"/>
              <a:t>Value is in the mind of the potential buyer. Promotion and advertising can cause that buyer to increase his or her opinion of the value of the good. Thus environmental groups can convince people that cleaning up or forbidding pollution is valuable. That, is the MB of cleanup increases. </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80C660-2097-4B5B-8EFD-2C366E7C38BD}" type="slidenum">
              <a:rPr lang="en-US"/>
              <a:pPr fontAlgn="base">
                <a:spcBef>
                  <a:spcPct val="0"/>
                </a:spcBef>
                <a:spcAft>
                  <a:spcPct val="0"/>
                </a:spcAft>
                <a:defRPr/>
              </a:pPr>
              <a:t>10</a:t>
            </a:fld>
            <a:endParaRPr lang="en-US" dirty="0"/>
          </a:p>
        </p:txBody>
      </p:sp>
    </p:spTree>
    <p:extLst>
      <p:ext uri="{BB962C8B-B14F-4D97-AF65-F5344CB8AC3E}">
        <p14:creationId xmlns:p14="http://schemas.microsoft.com/office/powerpoint/2010/main" val="2733144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There are two sources of incentives we can use to get some behavior changed: rewards and punishments. Greater profit prospects or greater fines.</a:t>
            </a:r>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6840C-411F-44D1-A961-0DD6B0CC0D9F}" type="slidenum">
              <a:rPr lang="en-US"/>
              <a:pPr fontAlgn="base">
                <a:spcBef>
                  <a:spcPct val="0"/>
                </a:spcBef>
                <a:spcAft>
                  <a:spcPct val="0"/>
                </a:spcAft>
                <a:defRPr/>
              </a:pPr>
              <a:t>11</a:t>
            </a:fld>
            <a:endParaRPr lang="en-US" dirty="0"/>
          </a:p>
        </p:txBody>
      </p:sp>
    </p:spTree>
    <p:extLst>
      <p:ext uri="{BB962C8B-B14F-4D97-AF65-F5344CB8AC3E}">
        <p14:creationId xmlns:p14="http://schemas.microsoft.com/office/powerpoint/2010/main" val="3074096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key phrase is “using the lowest-cost combination of resources and process.”</a:t>
            </a:r>
          </a:p>
          <a:p>
            <a:pPr eaLnBrk="1" hangingPunct="1">
              <a:spcBef>
                <a:spcPct val="0"/>
              </a:spcBef>
            </a:pPr>
            <a:r>
              <a:rPr lang="en-US" dirty="0"/>
              <a:t>If that combination results in pollution, there will be pollution.</a:t>
            </a: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1A5011-027A-451C-81A5-7D18D5A1DC22}" type="slidenum">
              <a:rPr lang="en-US"/>
              <a:pPr fontAlgn="base">
                <a:spcBef>
                  <a:spcPct val="0"/>
                </a:spcBef>
                <a:spcAft>
                  <a:spcPct val="0"/>
                </a:spcAft>
                <a:defRPr/>
              </a:pPr>
              <a:t>12</a:t>
            </a:fld>
            <a:endParaRPr lang="en-US" dirty="0"/>
          </a:p>
        </p:txBody>
      </p:sp>
    </p:spTree>
    <p:extLst>
      <p:ext uri="{BB962C8B-B14F-4D97-AF65-F5344CB8AC3E}">
        <p14:creationId xmlns:p14="http://schemas.microsoft.com/office/powerpoint/2010/main" val="2401645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Since a pollution-free combination of resources and process is not the lowest-cost option (it would have already been selected if it were), costs will be higher.</a:t>
            </a:r>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D1B95A-B86A-45AB-8405-DCFC5E470C66}" type="slidenum">
              <a:rPr lang="en-US"/>
              <a:pPr fontAlgn="base">
                <a:spcBef>
                  <a:spcPct val="0"/>
                </a:spcBef>
                <a:spcAft>
                  <a:spcPct val="0"/>
                </a:spcAft>
                <a:defRPr/>
              </a:pPr>
              <a:t>13</a:t>
            </a:fld>
            <a:endParaRPr lang="en-US" dirty="0"/>
          </a:p>
        </p:txBody>
      </p:sp>
    </p:spTree>
    <p:extLst>
      <p:ext uri="{BB962C8B-B14F-4D97-AF65-F5344CB8AC3E}">
        <p14:creationId xmlns:p14="http://schemas.microsoft.com/office/powerpoint/2010/main" val="2096524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the basic argument in the discussion of a negative externality. Society includes nonbuyers and nonsellers in the mix. The market does not.</a:t>
            </a:r>
          </a:p>
          <a:p>
            <a:pPr eaLnBrk="1" hangingPunct="1">
              <a:spcBef>
                <a:spcPct val="0"/>
              </a:spcBef>
            </a:pPr>
            <a:r>
              <a:rPr lang="en-US" dirty="0"/>
              <a:t>If third parties suffer a cost (i.e., they live with the pollution), then society has higher costs than the market.</a:t>
            </a:r>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B5EAEF-73FA-4A82-B5B2-6EA4E070A73A}" type="slidenum">
              <a:rPr lang="en-US"/>
              <a:pPr fontAlgn="base">
                <a:spcBef>
                  <a:spcPct val="0"/>
                </a:spcBef>
                <a:spcAft>
                  <a:spcPct val="0"/>
                </a:spcAft>
                <a:defRPr/>
              </a:pPr>
              <a:t>14</a:t>
            </a:fld>
            <a:endParaRPr lang="en-US" dirty="0"/>
          </a:p>
        </p:txBody>
      </p:sp>
    </p:spTree>
    <p:extLst>
      <p:ext uri="{BB962C8B-B14F-4D97-AF65-F5344CB8AC3E}">
        <p14:creationId xmlns:p14="http://schemas.microsoft.com/office/powerpoint/2010/main" val="235362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firm considers only its cost and benefits in its decisions.</a:t>
            </a:r>
          </a:p>
          <a:p>
            <a:pPr eaLnBrk="1" hangingPunct="1">
              <a:spcBef>
                <a:spcPct val="0"/>
              </a:spcBef>
            </a:pPr>
            <a:r>
              <a:rPr lang="en-US" dirty="0"/>
              <a:t>The market, therefore, will not perform up to the requirements of society.</a:t>
            </a:r>
          </a:p>
          <a:p>
            <a:pPr eaLnBrk="1" hangingPunct="1">
              <a:spcBef>
                <a:spcPct val="0"/>
              </a:spcBef>
            </a:pPr>
            <a:endParaRPr lang="en-US" dirty="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5D473B-BF80-44A2-B721-DC6FBE28A825}" type="slidenum">
              <a:rPr lang="en-US"/>
              <a:pPr fontAlgn="base">
                <a:spcBef>
                  <a:spcPct val="0"/>
                </a:spcBef>
                <a:spcAft>
                  <a:spcPct val="0"/>
                </a:spcAft>
                <a:defRPr/>
              </a:pPr>
              <a:t>15</a:t>
            </a:fld>
            <a:endParaRPr lang="en-US" dirty="0"/>
          </a:p>
        </p:txBody>
      </p:sp>
    </p:spTree>
    <p:extLst>
      <p:ext uri="{BB962C8B-B14F-4D97-AF65-F5344CB8AC3E}">
        <p14:creationId xmlns:p14="http://schemas.microsoft.com/office/powerpoint/2010/main" val="165188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Add society’s costs and the supply curve shifts left. Society wants less produced and what is produced to be sold at a higher price.</a:t>
            </a:r>
          </a:p>
          <a:p>
            <a:pPr eaLnBrk="1" hangingPunct="1">
              <a:spcBef>
                <a:spcPct val="0"/>
              </a:spcBef>
            </a:pPr>
            <a:endParaRPr lang="en-US" dirty="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944001-E818-4A58-BDF2-8DAAEA574BFC}" type="slidenum">
              <a:rPr lang="en-US"/>
              <a:pPr fontAlgn="base">
                <a:spcBef>
                  <a:spcPct val="0"/>
                </a:spcBef>
                <a:spcAft>
                  <a:spcPct val="0"/>
                </a:spcAft>
                <a:defRPr/>
              </a:pPr>
              <a:t>16</a:t>
            </a:fld>
            <a:endParaRPr lang="en-US" dirty="0"/>
          </a:p>
        </p:txBody>
      </p:sp>
    </p:spTree>
    <p:extLst>
      <p:ext uri="{BB962C8B-B14F-4D97-AF65-F5344CB8AC3E}">
        <p14:creationId xmlns:p14="http://schemas.microsoft.com/office/powerpoint/2010/main" val="163458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How do we get from the market quantity supplied to the societal preferred quantity supplied?</a:t>
            </a:r>
          </a:p>
          <a:p>
            <a:pPr eaLnBrk="1" hangingPunct="1">
              <a:spcBef>
                <a:spcPct val="0"/>
              </a:spcBef>
            </a:pPr>
            <a:r>
              <a:rPr lang="en-US" dirty="0"/>
              <a:t>These two strategies will be discussed.</a:t>
            </a:r>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AB54D-4C68-4413-BC0B-743AAC5A5834}" type="slidenum">
              <a:rPr lang="en-US"/>
              <a:pPr fontAlgn="base">
                <a:spcBef>
                  <a:spcPct val="0"/>
                </a:spcBef>
                <a:spcAft>
                  <a:spcPct val="0"/>
                </a:spcAft>
                <a:defRPr/>
              </a:pPr>
              <a:t>17</a:t>
            </a:fld>
            <a:endParaRPr lang="en-US" dirty="0"/>
          </a:p>
        </p:txBody>
      </p:sp>
    </p:spTree>
    <p:extLst>
      <p:ext uri="{BB962C8B-B14F-4D97-AF65-F5344CB8AC3E}">
        <p14:creationId xmlns:p14="http://schemas.microsoft.com/office/powerpoint/2010/main" val="651258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By paying to get rid of the waste (instead of simply dumping it in the river, for example), the firm adds to its cost structure and the people downstream suffer less pollution.</a:t>
            </a:r>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B90533-0613-48E6-BFDB-044A8CEB9A8B}" type="slidenum">
              <a:rPr lang="en-US"/>
              <a:pPr fontAlgn="base">
                <a:spcBef>
                  <a:spcPct val="0"/>
                </a:spcBef>
                <a:spcAft>
                  <a:spcPct val="0"/>
                </a:spcAft>
                <a:defRPr/>
              </a:pPr>
              <a:t>18</a:t>
            </a:fld>
            <a:endParaRPr lang="en-US" dirty="0"/>
          </a:p>
        </p:txBody>
      </p:sp>
    </p:spTree>
    <p:extLst>
      <p:ext uri="{BB962C8B-B14F-4D97-AF65-F5344CB8AC3E}">
        <p14:creationId xmlns:p14="http://schemas.microsoft.com/office/powerpoint/2010/main" val="1841208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fee causes the firm to pay to pollute. This is an obvious cost it would prefer not to pay. It becomes a higher priority to eliminate the pollutant.</a:t>
            </a:r>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FFEAA0-39B3-4934-B4FB-2F7081D34B4B}" type="slidenum">
              <a:rPr lang="en-US"/>
              <a:pPr fontAlgn="base">
                <a:spcBef>
                  <a:spcPct val="0"/>
                </a:spcBef>
                <a:spcAft>
                  <a:spcPct val="0"/>
                </a:spcAft>
                <a:defRPr/>
              </a:pPr>
              <a:t>20</a:t>
            </a:fld>
            <a:endParaRPr lang="en-US" dirty="0"/>
          </a:p>
        </p:txBody>
      </p:sp>
    </p:spTree>
    <p:extLst>
      <p:ext uri="{BB962C8B-B14F-4D97-AF65-F5344CB8AC3E}">
        <p14:creationId xmlns:p14="http://schemas.microsoft.com/office/powerpoint/2010/main" val="205025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Nobel winner Coase identified the major pollution problem: the lack of property rights for air, fresh water, and oceans.</a:t>
            </a:r>
          </a:p>
          <a:p>
            <a:pPr eaLnBrk="1" hangingPunct="1">
              <a:spcBef>
                <a:spcPct val="0"/>
              </a:spcBef>
            </a:pPr>
            <a:r>
              <a:rPr lang="en-US" dirty="0"/>
              <a:t>If there were ownership of these environmental entities, they would be cared for much better than they are.</a:t>
            </a:r>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75D10F-DA6B-4ADA-941F-BA01041B243F}" type="slidenum">
              <a:rPr lang="en-US"/>
              <a:pPr fontAlgn="base">
                <a:spcBef>
                  <a:spcPct val="0"/>
                </a:spcBef>
                <a:spcAft>
                  <a:spcPct val="0"/>
                </a:spcAft>
                <a:defRPr/>
              </a:pPr>
              <a:t>2</a:t>
            </a:fld>
            <a:endParaRPr lang="en-US" dirty="0"/>
          </a:p>
        </p:txBody>
      </p:sp>
    </p:spTree>
    <p:extLst>
      <p:ext uri="{BB962C8B-B14F-4D97-AF65-F5344CB8AC3E}">
        <p14:creationId xmlns:p14="http://schemas.microsoft.com/office/powerpoint/2010/main" val="112542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RJ Reynolds is the only major firm that views recycling as a profit center. Aluminum cans are collected by Reynolds at special centers. Reynolds uses these cans to generate new aluminum.</a:t>
            </a:r>
          </a:p>
          <a:p>
            <a:pPr eaLnBrk="1" hangingPunct="1">
              <a:spcBef>
                <a:spcPct val="0"/>
              </a:spcBef>
            </a:pPr>
            <a:r>
              <a:rPr lang="en-US" dirty="0"/>
              <a:t>Other recycling can return to industry as an input; however, none of this is happening at a profit. All must be subsidized. </a:t>
            </a:r>
          </a:p>
          <a:p>
            <a:pPr eaLnBrk="1" hangingPunct="1">
              <a:spcBef>
                <a:spcPct val="0"/>
              </a:spcBef>
            </a:pPr>
            <a:r>
              <a:rPr lang="en-US" dirty="0"/>
              <a:t>You might want to challenge your students to come up with methods that exploit recycling by cities as an input into a production process.</a:t>
            </a: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0F1014-5F80-45D9-8380-23BFE99FAC62}" type="slidenum">
              <a:rPr lang="en-US"/>
              <a:pPr fontAlgn="base">
                <a:spcBef>
                  <a:spcPct val="0"/>
                </a:spcBef>
                <a:spcAft>
                  <a:spcPct val="0"/>
                </a:spcAft>
                <a:defRPr/>
              </a:pPr>
              <a:t>21</a:t>
            </a:fld>
            <a:endParaRPr lang="en-US" dirty="0"/>
          </a:p>
        </p:txBody>
      </p:sp>
    </p:spTree>
    <p:extLst>
      <p:ext uri="{BB962C8B-B14F-4D97-AF65-F5344CB8AC3E}">
        <p14:creationId xmlns:p14="http://schemas.microsoft.com/office/powerpoint/2010/main" val="779379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If the action causes pollution, placing a user fee on it will decrease its use.</a:t>
            </a:r>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CDC8AE-81CF-47D5-B13E-33FF01FFE075}" type="slidenum">
              <a:rPr lang="en-US"/>
              <a:pPr fontAlgn="base">
                <a:spcBef>
                  <a:spcPct val="0"/>
                </a:spcBef>
                <a:spcAft>
                  <a:spcPct val="0"/>
                </a:spcAft>
                <a:defRPr/>
              </a:pPr>
              <a:t>22</a:t>
            </a:fld>
            <a:endParaRPr lang="en-US" dirty="0"/>
          </a:p>
        </p:txBody>
      </p:sp>
    </p:spTree>
    <p:extLst>
      <p:ext uri="{BB962C8B-B14F-4D97-AF65-F5344CB8AC3E}">
        <p14:creationId xmlns:p14="http://schemas.microsoft.com/office/powerpoint/2010/main" val="3939664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similar to the user fee concept.</a:t>
            </a:r>
          </a:p>
          <a:p>
            <a:pPr eaLnBrk="1" hangingPunct="1">
              <a:spcBef>
                <a:spcPct val="0"/>
              </a:spcBef>
            </a:pPr>
            <a:r>
              <a:rPr lang="en-US" dirty="0"/>
              <a:t>Don’t hold your breath on the last bullet. Remember, money is fungible in government as well as everywhere else. The idea may be promoted via this gimmick, but the money collected will go into the general fund, not into a special “lock box.”</a:t>
            </a:r>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715C0C-61EF-49B6-9EA4-669F16C94A20}" type="slidenum">
              <a:rPr lang="en-US"/>
              <a:pPr fontAlgn="base">
                <a:spcBef>
                  <a:spcPct val="0"/>
                </a:spcBef>
                <a:spcAft>
                  <a:spcPct val="0"/>
                </a:spcAft>
                <a:defRPr/>
              </a:pPr>
              <a:t>23</a:t>
            </a:fld>
            <a:endParaRPr lang="en-US" dirty="0"/>
          </a:p>
        </p:txBody>
      </p:sp>
    </p:spTree>
    <p:extLst>
      <p:ext uri="{BB962C8B-B14F-4D97-AF65-F5344CB8AC3E}">
        <p14:creationId xmlns:p14="http://schemas.microsoft.com/office/powerpoint/2010/main" val="984271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Exxon </a:t>
            </a:r>
            <a:r>
              <a:rPr lang="en-US" i="1" dirty="0"/>
              <a:t>Valdez</a:t>
            </a:r>
            <a:r>
              <a:rPr lang="en-US" dirty="0"/>
              <a:t> wreck on Alaska’s south coast caused the tanker industry to switch completely to double-hulled ships.</a:t>
            </a:r>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E99EDC-6D5A-4CE7-96B0-9EC9D8F302D7}" type="slidenum">
              <a:rPr lang="en-US"/>
              <a:pPr fontAlgn="base">
                <a:spcBef>
                  <a:spcPct val="0"/>
                </a:spcBef>
                <a:spcAft>
                  <a:spcPct val="0"/>
                </a:spcAft>
                <a:defRPr/>
              </a:pPr>
              <a:t>24</a:t>
            </a:fld>
            <a:endParaRPr lang="en-US" dirty="0"/>
          </a:p>
        </p:txBody>
      </p:sp>
    </p:spTree>
    <p:extLst>
      <p:ext uri="{BB962C8B-B14F-4D97-AF65-F5344CB8AC3E}">
        <p14:creationId xmlns:p14="http://schemas.microsoft.com/office/powerpoint/2010/main" val="388914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Congress played with this in 2008-2009. It got too political. Whatever environmental worth or economic logic the measure had was overwhelmed by politics. It died in Congress.</a:t>
            </a:r>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D8C81A-AF8C-434C-85AF-E9D66E0015BE}" type="slidenum">
              <a:rPr lang="en-US"/>
              <a:pPr fontAlgn="base">
                <a:spcBef>
                  <a:spcPct val="0"/>
                </a:spcBef>
                <a:spcAft>
                  <a:spcPct val="0"/>
                </a:spcAft>
                <a:defRPr/>
              </a:pPr>
              <a:t>25</a:t>
            </a:fld>
            <a:endParaRPr lang="en-US" dirty="0"/>
          </a:p>
        </p:txBody>
      </p:sp>
    </p:spTree>
    <p:extLst>
      <p:ext uri="{BB962C8B-B14F-4D97-AF65-F5344CB8AC3E}">
        <p14:creationId xmlns:p14="http://schemas.microsoft.com/office/powerpoint/2010/main" val="48173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Sawmills used to pile up sawdust in a stack behind the mill. This wood residue then decomposed into its principal chemicals and was washed into adjoining streams. Some of the chemicals were acids and the waters got poisoned, killing fish and vegetation. When the mills were told to stop piling up sawdust, they were “saved” by technology. Someone in the industry proposed combining sawdust and wood chip residue with glue and running it through a high-pressure machine to make particleboard. This turned a waste product that polluted into another revenue-producing, satisfying good.</a:t>
            </a:r>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3B4A26-99E1-4A41-B1B4-FFBA90C65BC4}" type="slidenum">
              <a:rPr lang="en-US"/>
              <a:pPr fontAlgn="base">
                <a:spcBef>
                  <a:spcPct val="0"/>
                </a:spcBef>
                <a:spcAft>
                  <a:spcPct val="0"/>
                </a:spcAft>
                <a:defRPr/>
              </a:pPr>
              <a:t>26</a:t>
            </a:fld>
            <a:endParaRPr lang="en-US" dirty="0"/>
          </a:p>
        </p:txBody>
      </p:sp>
    </p:spTree>
    <p:extLst>
      <p:ext uri="{BB962C8B-B14F-4D97-AF65-F5344CB8AC3E}">
        <p14:creationId xmlns:p14="http://schemas.microsoft.com/office/powerpoint/2010/main" val="4119980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When a regulation is written, it is the law. Firms must comply according to the law or be punished.</a:t>
            </a:r>
          </a:p>
          <a:p>
            <a:pPr eaLnBrk="1" hangingPunct="1">
              <a:spcBef>
                <a:spcPct val="0"/>
              </a:spcBef>
            </a:pPr>
            <a:r>
              <a:rPr lang="en-US" dirty="0"/>
              <a:t>The government decides HOW TO produce.</a:t>
            </a:r>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61AF90-E293-489C-9455-1EE9ED8B8CBF}" type="slidenum">
              <a:rPr lang="en-US"/>
              <a:pPr fontAlgn="base">
                <a:spcBef>
                  <a:spcPct val="0"/>
                </a:spcBef>
                <a:spcAft>
                  <a:spcPct val="0"/>
                </a:spcAft>
                <a:defRPr/>
              </a:pPr>
              <a:t>27</a:t>
            </a:fld>
            <a:endParaRPr lang="en-US" dirty="0"/>
          </a:p>
        </p:txBody>
      </p:sp>
    </p:spTree>
    <p:extLst>
      <p:ext uri="{BB962C8B-B14F-4D97-AF65-F5344CB8AC3E}">
        <p14:creationId xmlns:p14="http://schemas.microsoft.com/office/powerpoint/2010/main" val="3498857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Regulation suspend technological innovation. Whatever process was dictated by the regulation is the way it must be done.</a:t>
            </a:r>
          </a:p>
          <a:p>
            <a:pPr eaLnBrk="1" hangingPunct="1">
              <a:spcBef>
                <a:spcPct val="0"/>
              </a:spcBef>
            </a:pPr>
            <a:r>
              <a:rPr lang="en-US" dirty="0"/>
              <a:t>If there is a tech breakthrough, it cannot be implemented until the regulation changes – a long and slow process that may never occur.</a:t>
            </a:r>
          </a:p>
          <a:p>
            <a:pPr eaLnBrk="1" hangingPunct="1">
              <a:spcBef>
                <a:spcPct val="0"/>
              </a:spcBef>
            </a:pPr>
            <a:r>
              <a:rPr lang="en-US" dirty="0"/>
              <a:t>Autos in 2011 and 2012 must have a catalytic converter, which is 1970s technology. Auto companies have not wasted scarce tech dollars to come up with better methods of exhaust management.</a:t>
            </a:r>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3561F3-C9E0-4547-A7BE-8EE7DE885481}" type="slidenum">
              <a:rPr lang="en-US"/>
              <a:pPr fontAlgn="base">
                <a:spcBef>
                  <a:spcPct val="0"/>
                </a:spcBef>
                <a:spcAft>
                  <a:spcPct val="0"/>
                </a:spcAft>
                <a:defRPr/>
              </a:pPr>
              <a:t>28</a:t>
            </a:fld>
            <a:endParaRPr lang="en-US" dirty="0"/>
          </a:p>
        </p:txBody>
      </p:sp>
    </p:spTree>
    <p:extLst>
      <p:ext uri="{BB962C8B-B14F-4D97-AF65-F5344CB8AC3E}">
        <p14:creationId xmlns:p14="http://schemas.microsoft.com/office/powerpoint/2010/main" val="80963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is easy to conjure up the benefits and costs in the economics class. In real life, pricing these things is much more difficult. It depends on whom you ask. Environmentalists will exaggerate the benefits and costs in their favor. The firms will do so in their favor.</a:t>
            </a:r>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0622F0-9099-44D7-844A-383A616584A7}" type="slidenum">
              <a:rPr lang="en-US"/>
              <a:pPr fontAlgn="base">
                <a:spcBef>
                  <a:spcPct val="0"/>
                </a:spcBef>
                <a:spcAft>
                  <a:spcPct val="0"/>
                </a:spcAft>
                <a:defRPr/>
              </a:pPr>
              <a:t>29</a:t>
            </a:fld>
            <a:endParaRPr lang="en-US" dirty="0"/>
          </a:p>
        </p:txBody>
      </p:sp>
    </p:spTree>
    <p:extLst>
      <p:ext uri="{BB962C8B-B14F-4D97-AF65-F5344CB8AC3E}">
        <p14:creationId xmlns:p14="http://schemas.microsoft.com/office/powerpoint/2010/main" val="527746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So we are stuck in economics class. Let’s do the best we can to get some points across.</a:t>
            </a:r>
          </a:p>
          <a:p>
            <a:pPr eaLnBrk="1" hangingPunct="1">
              <a:spcBef>
                <a:spcPct val="0"/>
              </a:spcBef>
            </a:pPr>
            <a:r>
              <a:rPr lang="en-US" dirty="0"/>
              <a:t>Have your students do a mind game: Imagine getting deeply covered with mud up to your armpits. Now clean up. </a:t>
            </a:r>
          </a:p>
          <a:p>
            <a:pPr eaLnBrk="1" hangingPunct="1">
              <a:spcBef>
                <a:spcPct val="0"/>
              </a:spcBef>
            </a:pPr>
            <a:r>
              <a:rPr lang="en-US" dirty="0"/>
              <a:t>Step 1: Take a hose and wash off as much mud as you can. Big MB, little MC. (Just measure MC in time taken.)</a:t>
            </a:r>
          </a:p>
          <a:p>
            <a:pPr eaLnBrk="1" hangingPunct="1">
              <a:spcBef>
                <a:spcPct val="0"/>
              </a:spcBef>
            </a:pPr>
            <a:r>
              <a:rPr lang="en-US" dirty="0"/>
              <a:t>Step 2: Soap and water and washcloth and some vigorous rubbing; more mud comes off. Less MB; more MC.</a:t>
            </a:r>
          </a:p>
          <a:p>
            <a:pPr eaLnBrk="1" hangingPunct="1">
              <a:spcBef>
                <a:spcPct val="0"/>
              </a:spcBef>
            </a:pPr>
            <a:r>
              <a:rPr lang="en-US" dirty="0"/>
              <a:t>Step 3: Get a brush and spend a lot of time to work on the mud in the cracks and folds of your skin. Even less MB; much more MC.</a:t>
            </a:r>
          </a:p>
          <a:p>
            <a:pPr eaLnBrk="1" hangingPunct="1">
              <a:spcBef>
                <a:spcPct val="0"/>
              </a:spcBef>
            </a:pPr>
            <a:r>
              <a:rPr lang="en-US" dirty="0"/>
              <a:t>Step 4: Q-tips and toothpicks to dig under fingernails to evict the last traces of mud. Very little MB; lots of MC.</a:t>
            </a:r>
          </a:p>
          <a:p>
            <a:pPr eaLnBrk="1" hangingPunct="1">
              <a:spcBef>
                <a:spcPct val="0"/>
              </a:spcBef>
            </a:pPr>
            <a:r>
              <a:rPr lang="en-US" dirty="0"/>
              <a:t>Plot this out and you will see a chart similar to the one in the next slide.</a:t>
            </a:r>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1307A9-E779-4160-8D02-4321110D4B9C}" type="slidenum">
              <a:rPr lang="en-US"/>
              <a:pPr fontAlgn="base">
                <a:spcBef>
                  <a:spcPct val="0"/>
                </a:spcBef>
                <a:spcAft>
                  <a:spcPct val="0"/>
                </a:spcAft>
                <a:defRPr/>
              </a:pPr>
              <a:t>30</a:t>
            </a:fld>
            <a:endParaRPr lang="en-US" dirty="0"/>
          </a:p>
        </p:txBody>
      </p:sp>
    </p:spTree>
    <p:extLst>
      <p:ext uri="{BB962C8B-B14F-4D97-AF65-F5344CB8AC3E}">
        <p14:creationId xmlns:p14="http://schemas.microsoft.com/office/powerpoint/2010/main" val="11902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Pollution is the uncontrolled disposal of waste products.</a:t>
            </a:r>
          </a:p>
          <a:p>
            <a:pPr eaLnBrk="1" hangingPunct="1">
              <a:spcBef>
                <a:spcPct val="0"/>
              </a:spcBef>
            </a:pPr>
            <a:r>
              <a:rPr lang="en-US" dirty="0"/>
              <a:t>No waste products? No pollution.</a:t>
            </a:r>
          </a:p>
          <a:p>
            <a:pPr eaLnBrk="1" hangingPunct="1">
              <a:spcBef>
                <a:spcPct val="0"/>
              </a:spcBef>
            </a:pPr>
            <a:endParaRPr lang="en-US" dirty="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EBD6EE-9595-4AC8-A324-3DDDAA3158A6}" type="slidenum">
              <a:rPr lang="en-US"/>
              <a:pPr fontAlgn="base">
                <a:spcBef>
                  <a:spcPct val="0"/>
                </a:spcBef>
                <a:spcAft>
                  <a:spcPct val="0"/>
                </a:spcAft>
                <a:defRPr/>
              </a:pPr>
              <a:t>3</a:t>
            </a:fld>
            <a:endParaRPr lang="en-US" dirty="0"/>
          </a:p>
        </p:txBody>
      </p:sp>
    </p:spTree>
    <p:extLst>
      <p:ext uri="{BB962C8B-B14F-4D97-AF65-F5344CB8AC3E}">
        <p14:creationId xmlns:p14="http://schemas.microsoft.com/office/powerpoint/2010/main" val="1531491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Cleaning up the heavy pollution has MB &gt; MC and should be done. As MB falls and MC rises, the analysis will shift to the point where the next unit of cleanup has MB&lt;MC and should not be done. </a:t>
            </a:r>
          </a:p>
          <a:p>
            <a:pPr eaLnBrk="1" hangingPunct="1">
              <a:spcBef>
                <a:spcPct val="0"/>
              </a:spcBef>
            </a:pPr>
            <a:r>
              <a:rPr lang="en-US" dirty="0"/>
              <a:t>In the mind game from the previous slide, do you stop after step 2, or step 3, or do you go all the way and do step 4?</a:t>
            </a:r>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CDDCC2-0E3E-44C2-AE62-BE3764A30950}" type="slidenum">
              <a:rPr lang="en-US"/>
              <a:pPr fontAlgn="base">
                <a:spcBef>
                  <a:spcPct val="0"/>
                </a:spcBef>
                <a:spcAft>
                  <a:spcPct val="0"/>
                </a:spcAft>
                <a:defRPr/>
              </a:pPr>
              <a:t>31</a:t>
            </a:fld>
            <a:endParaRPr lang="en-US" dirty="0"/>
          </a:p>
        </p:txBody>
      </p:sp>
    </p:spTree>
    <p:extLst>
      <p:ext uri="{BB962C8B-B14F-4D97-AF65-F5344CB8AC3E}">
        <p14:creationId xmlns:p14="http://schemas.microsoft.com/office/powerpoint/2010/main" val="3899196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306880-C403-420A-958E-893A2CFB7E1A}" type="slidenum">
              <a:rPr lang="en-US"/>
              <a:pPr fontAlgn="base">
                <a:spcBef>
                  <a:spcPct val="0"/>
                </a:spcBef>
                <a:spcAft>
                  <a:spcPct val="0"/>
                </a:spcAft>
                <a:defRPr/>
              </a:pPr>
              <a:t>32</a:t>
            </a:fld>
            <a:endParaRPr lang="en-US" dirty="0"/>
          </a:p>
        </p:txBody>
      </p:sp>
    </p:spTree>
    <p:extLst>
      <p:ext uri="{BB962C8B-B14F-4D97-AF65-F5344CB8AC3E}">
        <p14:creationId xmlns:p14="http://schemas.microsoft.com/office/powerpoint/2010/main" val="1450473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One command-and-control punishment: close down the offending plant. </a:t>
            </a:r>
          </a:p>
          <a:p>
            <a:pPr eaLnBrk="1" hangingPunct="1">
              <a:spcBef>
                <a:spcPct val="0"/>
              </a:spcBef>
            </a:pPr>
            <a:r>
              <a:rPr lang="en-US" dirty="0"/>
              <a:t>Consider the job loss if this occurs.</a:t>
            </a:r>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757A3E-9E74-45B7-8535-A7352DBFE338}" type="slidenum">
              <a:rPr lang="en-US"/>
              <a:pPr fontAlgn="base">
                <a:spcBef>
                  <a:spcPct val="0"/>
                </a:spcBef>
                <a:spcAft>
                  <a:spcPct val="0"/>
                </a:spcAft>
                <a:defRPr/>
              </a:pPr>
              <a:t>33</a:t>
            </a:fld>
            <a:endParaRPr lang="en-US" dirty="0"/>
          </a:p>
        </p:txBody>
      </p:sp>
    </p:spTree>
    <p:extLst>
      <p:ext uri="{BB962C8B-B14F-4D97-AF65-F5344CB8AC3E}">
        <p14:creationId xmlns:p14="http://schemas.microsoft.com/office/powerpoint/2010/main" val="393970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correct term is “climate change” rather than “global warming” because the increase in heat-trapping atmospheric gases causes widely varying local effects on the earth’s climate. However, average global temperatures are increasing due to the greenhouse</a:t>
            </a:r>
            <a:r>
              <a:rPr lang="en-US" baseline="0" dirty="0"/>
              <a:t> effect.</a:t>
            </a:r>
            <a:endParaRPr lang="en-US" dirty="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EE79AF-B9FF-4809-9707-76CA31802ED4}" type="slidenum">
              <a:rPr lang="en-US"/>
              <a:pPr fontAlgn="base">
                <a:spcBef>
                  <a:spcPct val="0"/>
                </a:spcBef>
                <a:spcAft>
                  <a:spcPct val="0"/>
                </a:spcAft>
                <a:defRPr/>
              </a:pPr>
              <a:t>34</a:t>
            </a:fld>
            <a:endParaRPr lang="en-US" dirty="0"/>
          </a:p>
        </p:txBody>
      </p:sp>
    </p:spTree>
    <p:extLst>
      <p:ext uri="{BB962C8B-B14F-4D97-AF65-F5344CB8AC3E}">
        <p14:creationId xmlns:p14="http://schemas.microsoft.com/office/powerpoint/2010/main" val="99790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real question is how we can protect our environment while continuing to enjoy a pleasant standard of living. </a:t>
            </a:r>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39AA8C-F33A-4B56-A542-3C252728F128}" type="slidenum">
              <a:rPr lang="en-US"/>
              <a:pPr fontAlgn="base">
                <a:spcBef>
                  <a:spcPct val="0"/>
                </a:spcBef>
                <a:spcAft>
                  <a:spcPct val="0"/>
                </a:spcAft>
                <a:defRPr/>
              </a:pPr>
              <a:t>35</a:t>
            </a:fld>
            <a:endParaRPr lang="en-US" dirty="0"/>
          </a:p>
        </p:txBody>
      </p:sp>
    </p:spTree>
    <p:extLst>
      <p:ext uri="{BB962C8B-B14F-4D97-AF65-F5344CB8AC3E}">
        <p14:creationId xmlns:p14="http://schemas.microsoft.com/office/powerpoint/2010/main" val="716355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Here begins the review of this chapter.</a:t>
            </a:r>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3B1892-E0EF-49AD-9C6F-44B1F3EA3F2A}" type="slidenum">
              <a:rPr lang="en-US"/>
              <a:pPr fontAlgn="base">
                <a:spcBef>
                  <a:spcPct val="0"/>
                </a:spcBef>
                <a:spcAft>
                  <a:spcPct val="0"/>
                </a:spcAft>
                <a:defRPr/>
              </a:pPr>
              <a:t>36</a:t>
            </a:fld>
            <a:endParaRPr lang="en-US" dirty="0"/>
          </a:p>
        </p:txBody>
      </p:sp>
    </p:spTree>
    <p:extLst>
      <p:ext uri="{BB962C8B-B14F-4D97-AF65-F5344CB8AC3E}">
        <p14:creationId xmlns:p14="http://schemas.microsoft.com/office/powerpoint/2010/main" val="412036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myth you might wish to explore in class is that corporations actively insist on polluting – that they want a polluted planet.</a:t>
            </a:r>
          </a:p>
          <a:p>
            <a:pPr eaLnBrk="1" hangingPunct="1">
              <a:spcBef>
                <a:spcPct val="0"/>
              </a:spcBef>
            </a:pPr>
            <a:r>
              <a:rPr lang="en-US" dirty="0"/>
              <a:t>Later we will look at waste products, their creation, and their disposal.</a:t>
            </a: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D88D90-EA18-437C-BC3B-4FC1044B025E}" type="slidenum">
              <a:rPr lang="en-US"/>
              <a:pPr fontAlgn="base">
                <a:spcBef>
                  <a:spcPct val="0"/>
                </a:spcBef>
                <a:spcAft>
                  <a:spcPct val="0"/>
                </a:spcAft>
                <a:defRPr/>
              </a:pPr>
              <a:t>4</a:t>
            </a:fld>
            <a:endParaRPr lang="en-US" dirty="0"/>
          </a:p>
        </p:txBody>
      </p:sp>
    </p:spTree>
    <p:extLst>
      <p:ext uri="{BB962C8B-B14F-4D97-AF65-F5344CB8AC3E}">
        <p14:creationId xmlns:p14="http://schemas.microsoft.com/office/powerpoint/2010/main" val="277154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Smog comes from inefficiencies of vehicle engines and other industrial practices.</a:t>
            </a:r>
          </a:p>
          <a:p>
            <a:pPr eaLnBrk="1" hangingPunct="1">
              <a:spcBef>
                <a:spcPct val="0"/>
              </a:spcBef>
            </a:pPr>
            <a:r>
              <a:rPr lang="en-US" dirty="0"/>
              <a:t>Acid rain develops from inefficiencies in generating power.</a:t>
            </a:r>
          </a:p>
          <a:p>
            <a:pPr eaLnBrk="1" hangingPunct="1">
              <a:spcBef>
                <a:spcPct val="0"/>
              </a:spcBef>
            </a:pPr>
            <a:r>
              <a:rPr lang="en-US" dirty="0"/>
              <a:t>Solution? You might wish to start a discussion about terminating the use of those practices that generate the pollutants.</a:t>
            </a:r>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59A20D-4293-46C4-9564-A0D0F77F3DED}" type="slidenum">
              <a:rPr lang="en-US"/>
              <a:pPr fontAlgn="base">
                <a:spcBef>
                  <a:spcPct val="0"/>
                </a:spcBef>
                <a:spcAft>
                  <a:spcPct val="0"/>
                </a:spcAft>
                <a:defRPr/>
              </a:pPr>
              <a:t>5</a:t>
            </a:fld>
            <a:endParaRPr lang="en-US" dirty="0"/>
          </a:p>
        </p:txBody>
      </p:sp>
    </p:spTree>
    <p:extLst>
      <p:ext uri="{BB962C8B-B14F-4D97-AF65-F5344CB8AC3E}">
        <p14:creationId xmlns:p14="http://schemas.microsoft.com/office/powerpoint/2010/main" val="79663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Thermal pollution comes from the use of a flow of water in an industrial process and then releasing the used water back into the stream. During its industrial use, the water increases in temperature.</a:t>
            </a: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C4D9BE-C7C6-444F-84F7-EACADC94AC0A}" type="slidenum">
              <a:rPr lang="en-US"/>
              <a:pPr fontAlgn="base">
                <a:spcBef>
                  <a:spcPct val="0"/>
                </a:spcBef>
                <a:spcAft>
                  <a:spcPct val="0"/>
                </a:spcAft>
                <a:defRPr/>
              </a:pPr>
              <a:t>6</a:t>
            </a:fld>
            <a:endParaRPr lang="en-US" dirty="0"/>
          </a:p>
        </p:txBody>
      </p:sp>
    </p:spTree>
    <p:extLst>
      <p:ext uri="{BB962C8B-B14F-4D97-AF65-F5344CB8AC3E}">
        <p14:creationId xmlns:p14="http://schemas.microsoft.com/office/powerpoint/2010/main" val="338661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have decided to live in a “disposable society.” That means we have to come up with methods of disposal.</a:t>
            </a:r>
          </a:p>
          <a:p>
            <a:pPr eaLnBrk="1" hangingPunct="1">
              <a:spcBef>
                <a:spcPct val="0"/>
              </a:spcBef>
            </a:pPr>
            <a:r>
              <a:rPr lang="en-US" dirty="0"/>
              <a:t>Pollution occurs when our methods of disposal are ineffective. Done with your Slurpee cup? Toss it out the window.</a:t>
            </a:r>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AF36A9-8FEC-4387-8380-649C214A693A}" type="slidenum">
              <a:rPr lang="en-US"/>
              <a:pPr fontAlgn="base">
                <a:spcBef>
                  <a:spcPct val="0"/>
                </a:spcBef>
                <a:spcAft>
                  <a:spcPct val="0"/>
                </a:spcAft>
                <a:defRPr/>
              </a:pPr>
              <a:t>7</a:t>
            </a:fld>
            <a:endParaRPr lang="en-US" dirty="0"/>
          </a:p>
        </p:txBody>
      </p:sp>
    </p:spTree>
    <p:extLst>
      <p:ext uri="{BB962C8B-B14F-4D97-AF65-F5344CB8AC3E}">
        <p14:creationId xmlns:p14="http://schemas.microsoft.com/office/powerpoint/2010/main" val="425898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Economics enters the fray. Firms try to keep their costs of operation low. If dumping waste is the cheapest method of getting rid of the waste, what happens? All other forms of disposal are more costly. </a:t>
            </a:r>
          </a:p>
          <a:p>
            <a:pPr eaLnBrk="1" hangingPunct="1">
              <a:spcBef>
                <a:spcPct val="0"/>
              </a:spcBef>
            </a:pPr>
            <a:r>
              <a:rPr lang="en-US" dirty="0"/>
              <a:t>You might wish to ask your students this: The firm pays for the resources it uses to make a salable product. It gets a return when the product is sold. If it makes a waste product, isn’t it simply throwing away resources? Wouldn’t the firm have an interest in eliminating the waste product and turning the resources into more salable products? Or does it enjoy throwing money away?</a:t>
            </a: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8D8A21-1657-443D-B869-406BED4F3761}" type="slidenum">
              <a:rPr lang="en-US"/>
              <a:pPr fontAlgn="base">
                <a:spcBef>
                  <a:spcPct val="0"/>
                </a:spcBef>
                <a:spcAft>
                  <a:spcPct val="0"/>
                </a:spcAft>
                <a:defRPr/>
              </a:pPr>
              <a:t>8</a:t>
            </a:fld>
            <a:endParaRPr lang="en-US" dirty="0"/>
          </a:p>
        </p:txBody>
      </p:sp>
    </p:spTree>
    <p:extLst>
      <p:ext uri="{BB962C8B-B14F-4D97-AF65-F5344CB8AC3E}">
        <p14:creationId xmlns:p14="http://schemas.microsoft.com/office/powerpoint/2010/main" val="268455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Economics enters the fray. Firms try to keep their costs of operation low. If dumping waste is the cheapest method of getting rid of the waste, what happens? All other forms of disposal are more costly. </a:t>
            </a:r>
          </a:p>
          <a:p>
            <a:pPr eaLnBrk="1" hangingPunct="1">
              <a:spcBef>
                <a:spcPct val="0"/>
              </a:spcBef>
            </a:pPr>
            <a:r>
              <a:rPr lang="en-US" dirty="0"/>
              <a:t>You might wish to ask your students this: The firm pays for the resources it uses to make a salable product. It gets a return when the product is sold. If it makes a waste product, isn’t it simply throwing away resources? Wouldn’t the firm have an interest in eliminating the waste product and turning the resources into more salable products? Or does it enjoy throwing money away?</a:t>
            </a: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8D8A21-1657-443D-B869-406BED4F3761}" type="slidenum">
              <a:rPr lang="en-US"/>
              <a:pPr fontAlgn="base">
                <a:spcBef>
                  <a:spcPct val="0"/>
                </a:spcBef>
                <a:spcAft>
                  <a:spcPct val="0"/>
                </a:spcAft>
                <a:defRPr/>
              </a:pPr>
              <a:t>9</a:t>
            </a:fld>
            <a:endParaRPr lang="en-US" dirty="0"/>
          </a:p>
        </p:txBody>
      </p:sp>
    </p:spTree>
    <p:extLst>
      <p:ext uri="{BB962C8B-B14F-4D97-AF65-F5344CB8AC3E}">
        <p14:creationId xmlns:p14="http://schemas.microsoft.com/office/powerpoint/2010/main" val="4126109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r>
              <a:rPr lang="en-US" dirty="0"/>
              <a:t>14-</a:t>
            </a:r>
            <a:fld id="{82FB7818-7B6B-424C-B919-FAB2C5F8D6F3}" type="slidenum">
              <a:rPr lang="en-US" smtClean="0"/>
              <a:pPr/>
              <a:t>‹#›</a:t>
            </a:fld>
            <a:endParaRPr lang="en-US" dirty="0"/>
          </a:p>
        </p:txBody>
      </p:sp>
    </p:spTree>
    <p:extLst>
      <p:ext uri="{BB962C8B-B14F-4D97-AF65-F5344CB8AC3E}">
        <p14:creationId xmlns:p14="http://schemas.microsoft.com/office/powerpoint/2010/main" val="184981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0772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6867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349658"/>
            <a:ext cx="9144000" cy="4051142"/>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60680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60680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20040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170744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14-</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8CE644D-4089-41E7-B975-D783BD0B3A2E}"/>
              </a:ext>
            </a:extLst>
          </p:cNvPr>
          <p:cNvSpPr/>
          <p:nvPr userDrawn="1"/>
        </p:nvSpPr>
        <p:spPr>
          <a:xfrm>
            <a:off x="211426" y="6518621"/>
            <a:ext cx="8721148" cy="230832"/>
          </a:xfrm>
          <a:prstGeom prst="rect">
            <a:avLst/>
          </a:prstGeom>
        </p:spPr>
        <p:txBody>
          <a:bodyPr wrap="square">
            <a:spAutoFit/>
          </a:bodyPr>
          <a:lstStyle/>
          <a:p>
            <a:pPr algn="ctr"/>
            <a:r>
              <a:rPr lang="en-US" sz="900" b="1" i="0" kern="1200" dirty="0">
                <a:solidFill>
                  <a:schemeClr val="accent6">
                    <a:lumMod val="75000"/>
                  </a:schemeClr>
                </a:solidFill>
                <a:effectLst/>
                <a:latin typeface="+mn-lt"/>
                <a:ea typeface="+mn-ea"/>
                <a:cs typeface="+mn-cs"/>
              </a:rPr>
              <a:t>Copyright ©2019 McGraw-Hill Education. All rights reserved. No reproduction</a:t>
            </a:r>
            <a:r>
              <a:rPr lang="en-US" sz="900" b="1" i="0" kern="1200" baseline="0" dirty="0">
                <a:solidFill>
                  <a:schemeClr val="accent6">
                    <a:lumMod val="75000"/>
                  </a:schemeClr>
                </a:solidFill>
                <a:effectLst/>
                <a:latin typeface="+mn-lt"/>
                <a:ea typeface="+mn-ea"/>
                <a:cs typeface="+mn-cs"/>
              </a:rPr>
              <a:t> or distribution without the prior written consent of McGraw-Hill Education.</a:t>
            </a:r>
            <a:endParaRPr lang="en-US" sz="900" i="1" kern="1200" dirty="0">
              <a:solidFill>
                <a:schemeClr val="accent6">
                  <a:lumMod val="75000"/>
                </a:schemeClr>
              </a:solidFill>
              <a:effectLst/>
              <a:latin typeface="+mn-lt"/>
              <a:ea typeface="+mn-ea"/>
              <a:cs typeface="+mn-cs"/>
            </a:endParaRPr>
          </a:p>
        </p:txBody>
      </p:sp>
    </p:spTree>
    <p:extLst>
      <p:ext uri="{BB962C8B-B14F-4D97-AF65-F5344CB8AC3E}">
        <p14:creationId xmlns:p14="http://schemas.microsoft.com/office/powerpoint/2010/main" val="199719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150843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130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97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019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885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811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869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14-</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47250"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437135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sz="5400" dirty="0"/>
              <a:t>Environmental Protection</a:t>
            </a:r>
          </a:p>
        </p:txBody>
      </p:sp>
      <p:sp>
        <p:nvSpPr>
          <p:cNvPr id="5" name="Text Placeholder 4"/>
          <p:cNvSpPr>
            <a:spLocks noGrp="1"/>
          </p:cNvSpPr>
          <p:nvPr>
            <p:ph type="body" sz="quarter" idx="11"/>
          </p:nvPr>
        </p:nvSpPr>
        <p:spPr>
          <a:xfrm>
            <a:off x="347078" y="3599250"/>
            <a:ext cx="7501522" cy="2672080"/>
          </a:xfrm>
        </p:spPr>
        <p:txBody>
          <a:bodyPr/>
          <a:lstStyle/>
          <a:p>
            <a:r>
              <a:rPr lang="en-US" b="1" dirty="0">
                <a:solidFill>
                  <a:schemeClr val="tx1">
                    <a:lumMod val="50000"/>
                    <a:lumOff val="50000"/>
                  </a:schemeClr>
                </a:solidFill>
                <a:latin typeface="Arial Narrow" panose="020B0606020202030204" pitchFamily="34" charset="0"/>
              </a:rPr>
              <a:t>LO14-1</a:t>
            </a:r>
            <a:r>
              <a:rPr lang="en-US" b="1" dirty="0"/>
              <a:t>  </a:t>
            </a:r>
            <a:r>
              <a:rPr lang="en-US" dirty="0"/>
              <a:t>How markets encourage pollution.</a:t>
            </a:r>
          </a:p>
          <a:p>
            <a:r>
              <a:rPr lang="en-US" b="1" dirty="0">
                <a:solidFill>
                  <a:schemeClr val="tx1">
                    <a:lumMod val="50000"/>
                    <a:lumOff val="50000"/>
                  </a:schemeClr>
                </a:solidFill>
                <a:latin typeface="Arial Narrow" panose="020B0606020202030204" pitchFamily="34" charset="0"/>
              </a:rPr>
              <a:t>LO14-2</a:t>
            </a:r>
            <a:r>
              <a:rPr lang="en-US" b="1" dirty="0"/>
              <a:t>  </a:t>
            </a:r>
            <a:r>
              <a:rPr lang="en-US" dirty="0"/>
              <a:t>Alternative strategies for reducing pollution.</a:t>
            </a:r>
          </a:p>
          <a:p>
            <a:r>
              <a:rPr lang="en-US" b="1" dirty="0">
                <a:solidFill>
                  <a:schemeClr val="tx1">
                    <a:lumMod val="50000"/>
                    <a:lumOff val="50000"/>
                  </a:schemeClr>
                </a:solidFill>
                <a:latin typeface="Arial Narrow" panose="020B0606020202030204" pitchFamily="34" charset="0"/>
              </a:rPr>
              <a:t>LO14-3</a:t>
            </a:r>
            <a:r>
              <a:rPr lang="en-US" b="1" dirty="0"/>
              <a:t>  </a:t>
            </a:r>
            <a:r>
              <a:rPr lang="en-US" dirty="0"/>
              <a:t>Why </a:t>
            </a:r>
            <a:r>
              <a:rPr lang="en-US" i="1" dirty="0"/>
              <a:t>zero </a:t>
            </a:r>
            <a:r>
              <a:rPr lang="en-US" dirty="0"/>
              <a:t>pollution may not be desirable.</a:t>
            </a:r>
          </a:p>
          <a:p>
            <a:endParaRPr lang="en-US" dirty="0"/>
          </a:p>
        </p:txBody>
      </p:sp>
      <p:sp>
        <p:nvSpPr>
          <p:cNvPr id="6" name="Text Placeholder 5"/>
          <p:cNvSpPr>
            <a:spLocks noGrp="1"/>
          </p:cNvSpPr>
          <p:nvPr>
            <p:ph type="body" sz="quarter" idx="12"/>
          </p:nvPr>
        </p:nvSpPr>
        <p:spPr>
          <a:xfrm>
            <a:off x="6705600" y="76200"/>
            <a:ext cx="2565399" cy="2672080"/>
          </a:xfrm>
        </p:spPr>
        <p:txBody>
          <a:bodyPr/>
          <a:lstStyle/>
          <a:p>
            <a:r>
              <a:rPr lang="en-US" sz="21000" b="1" dirty="0">
                <a:solidFill>
                  <a:schemeClr val="accent1"/>
                </a:solidFill>
                <a:latin typeface="Cordia New" panose="020B0304020202020204" pitchFamily="34" charset="-34"/>
                <a:cs typeface="Cordia New" panose="020B0304020202020204" pitchFamily="34" charset="-34"/>
              </a:rPr>
              <a:t>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noFill/>
        </p:spPr>
        <p:txBody>
          <a:bodyPr/>
          <a:lstStyle/>
          <a:p>
            <a:pPr eaLnBrk="1" hangingPunct="1"/>
            <a:r>
              <a:rPr lang="en-US" sz="4000" dirty="0">
                <a:solidFill>
                  <a:schemeClr val="tx1"/>
                </a:solidFill>
              </a:rPr>
              <a:t>Assigning Prices</a:t>
            </a:r>
          </a:p>
        </p:txBody>
      </p:sp>
      <p:sp>
        <p:nvSpPr>
          <p:cNvPr id="3" name="Content Placeholder 2"/>
          <p:cNvSpPr>
            <a:spLocks noGrp="1"/>
          </p:cNvSpPr>
          <p:nvPr>
            <p:ph idx="1"/>
          </p:nvPr>
        </p:nvSpPr>
        <p:spPr>
          <a:xfrm>
            <a:off x="1066800" y="1447800"/>
            <a:ext cx="7772400" cy="4800600"/>
          </a:xfrm>
        </p:spPr>
        <p:txBody>
          <a:bodyPr rtlCol="0">
            <a:noAutofit/>
          </a:bodyPr>
          <a:lstStyle/>
          <a:p>
            <a:pPr eaLnBrk="1" fontAlgn="auto" hangingPunct="1">
              <a:spcAft>
                <a:spcPts val="0"/>
              </a:spcAft>
              <a:buFont typeface="Arial" pitchFamily="34" charset="0"/>
              <a:buChar char="•"/>
              <a:defRPr/>
            </a:pPr>
            <a:r>
              <a:rPr lang="en-US" sz="2800" dirty="0"/>
              <a:t>Can we assign prices to the environment?</a:t>
            </a:r>
          </a:p>
          <a:p>
            <a:pPr eaLnBrk="1" fontAlgn="auto" hangingPunct="1">
              <a:spcAft>
                <a:spcPts val="0"/>
              </a:spcAft>
              <a:buFont typeface="Arial" pitchFamily="34" charset="0"/>
              <a:buChar char="•"/>
              <a:defRPr/>
            </a:pPr>
            <a:r>
              <a:rPr lang="en-US" sz="2800" dirty="0"/>
              <a:t>Can we assess the damage done by pollution?</a:t>
            </a:r>
          </a:p>
          <a:p>
            <a:pPr eaLnBrk="1" fontAlgn="auto" hangingPunct="1">
              <a:spcAft>
                <a:spcPts val="0"/>
              </a:spcAft>
              <a:buFont typeface="Arial" pitchFamily="34" charset="0"/>
              <a:buChar char="•"/>
              <a:defRPr/>
            </a:pPr>
            <a:r>
              <a:rPr lang="en-US" sz="2800" dirty="0"/>
              <a:t>We must begin by determining how much having cleaner air (water, etc.) is worth to us.</a:t>
            </a:r>
          </a:p>
          <a:p>
            <a:pPr eaLnBrk="1" fontAlgn="auto" hangingPunct="1">
              <a:spcAft>
                <a:spcPts val="0"/>
              </a:spcAft>
              <a:buFont typeface="Arial" pitchFamily="34" charset="0"/>
              <a:buChar char="•"/>
              <a:defRPr/>
            </a:pPr>
            <a:r>
              <a:rPr lang="en-US" sz="2800" dirty="0"/>
              <a:t>We won’t get cleaner air (water, etc.) unless we spend resources to get it.</a:t>
            </a:r>
          </a:p>
          <a:p>
            <a:pPr eaLnBrk="1" fontAlgn="auto" hangingPunct="1">
              <a:spcAft>
                <a:spcPts val="0"/>
              </a:spcAft>
              <a:buFont typeface="Arial" pitchFamily="34" charset="0"/>
              <a:buChar char="•"/>
              <a:defRPr/>
            </a:pPr>
            <a:r>
              <a:rPr lang="en-US" sz="2800" dirty="0"/>
              <a:t>Thus, we must price the loss due to pollution and also price cleanup and preventive activities.</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219" y="152400"/>
            <a:ext cx="8077200" cy="1447800"/>
          </a:xfrm>
          <a:noFill/>
        </p:spPr>
        <p:txBody>
          <a:bodyPr rtlCol="0">
            <a:normAutofit/>
          </a:bodyPr>
          <a:lstStyle/>
          <a:p>
            <a:pPr eaLnBrk="1" fontAlgn="auto" hangingPunct="1">
              <a:spcAft>
                <a:spcPts val="0"/>
              </a:spcAft>
              <a:defRPr/>
            </a:pPr>
            <a:r>
              <a:rPr lang="en-US" sz="4000" dirty="0">
                <a:solidFill>
                  <a:schemeClr val="tx1"/>
                </a:solidFill>
              </a:rPr>
              <a:t>Is It Possible to Eliminate Pollution?</a:t>
            </a:r>
          </a:p>
        </p:txBody>
      </p:sp>
      <p:sp>
        <p:nvSpPr>
          <p:cNvPr id="3" name="Content Placeholder 2"/>
          <p:cNvSpPr>
            <a:spLocks noGrp="1"/>
          </p:cNvSpPr>
          <p:nvPr>
            <p:ph idx="1"/>
          </p:nvPr>
        </p:nvSpPr>
        <p:spPr>
          <a:xfrm>
            <a:off x="1054509" y="1752600"/>
            <a:ext cx="7543800" cy="4525963"/>
          </a:xfrm>
        </p:spPr>
        <p:txBody>
          <a:bodyPr>
            <a:normAutofit fontScale="92500"/>
          </a:bodyPr>
          <a:lstStyle/>
          <a:p>
            <a:pPr eaLnBrk="1" hangingPunct="1"/>
            <a:r>
              <a:rPr lang="en-US" dirty="0"/>
              <a:t>The EPA says that almost all current air and water pollution could by eliminated using known and available technology.</a:t>
            </a:r>
          </a:p>
          <a:p>
            <a:pPr lvl="1" eaLnBrk="1" hangingPunct="1"/>
            <a:r>
              <a:rPr lang="en-US" sz="3200" dirty="0"/>
              <a:t>So why don’t we do it?</a:t>
            </a:r>
          </a:p>
          <a:p>
            <a:pPr eaLnBrk="1" hangingPunct="1"/>
            <a:r>
              <a:rPr lang="en-US" dirty="0"/>
              <a:t>The answer is in our market (production and consumption) behavior. </a:t>
            </a:r>
          </a:p>
          <a:p>
            <a:pPr lvl="1" eaLnBrk="1" hangingPunct="1"/>
            <a:r>
              <a:rPr lang="en-US" sz="3200" dirty="0"/>
              <a:t>There must be some incentive for us to change our behavior.</a:t>
            </a:r>
          </a:p>
        </p:txBody>
      </p:sp>
      <p:sp>
        <p:nvSpPr>
          <p:cNvPr id="4" name="Slide Number Placeholder 3"/>
          <p:cNvSpPr>
            <a:spLocks noGrp="1"/>
          </p:cNvSpPr>
          <p:nvPr>
            <p:ph type="sldNum" sz="quarter" idx="12"/>
          </p:nvPr>
        </p:nvSpPr>
        <p:spPr/>
        <p:txBody>
          <a:bodyPr/>
          <a:lstStyle/>
          <a:p>
            <a:r>
              <a:rPr lang="en-US" dirty="0"/>
              <a:t>14-</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p:spPr>
        <p:txBody>
          <a:bodyPr/>
          <a:lstStyle/>
          <a:p>
            <a:pPr eaLnBrk="1" hangingPunct="1"/>
            <a:r>
              <a:rPr lang="en-US" sz="4000" dirty="0">
                <a:solidFill>
                  <a:schemeClr val="tx1"/>
                </a:solidFill>
              </a:rPr>
              <a:t>Market Incentives</a:t>
            </a:r>
          </a:p>
        </p:txBody>
      </p:sp>
      <p:sp>
        <p:nvSpPr>
          <p:cNvPr id="3" name="Content Placeholder 2"/>
          <p:cNvSpPr>
            <a:spLocks noGrp="1"/>
          </p:cNvSpPr>
          <p:nvPr>
            <p:ph idx="1"/>
          </p:nvPr>
        </p:nvSpPr>
        <p:spPr>
          <a:xfrm>
            <a:off x="1074174" y="1676400"/>
            <a:ext cx="7543800" cy="4525963"/>
          </a:xfrm>
        </p:spPr>
        <p:txBody>
          <a:bodyPr/>
          <a:lstStyle/>
          <a:p>
            <a:pPr eaLnBrk="1" hangingPunct="1">
              <a:buFont typeface="Arial" pitchFamily="34" charset="0"/>
              <a:buChar char="•"/>
            </a:pPr>
            <a:r>
              <a:rPr lang="en-US" dirty="0"/>
              <a:t>In industry, the production decision selects the profit-maximizing output (where </a:t>
            </a:r>
            <a:r>
              <a:rPr lang="en-US" b="1" dirty="0">
                <a:solidFill>
                  <a:schemeClr val="accent6">
                    <a:lumMod val="75000"/>
                  </a:schemeClr>
                </a:solidFill>
              </a:rPr>
              <a:t>MR=MC</a:t>
            </a:r>
            <a:r>
              <a:rPr lang="en-US" dirty="0"/>
              <a:t>).</a:t>
            </a:r>
          </a:p>
          <a:p>
            <a:pPr>
              <a:buFont typeface="Arial" pitchFamily="34" charset="0"/>
              <a:buChar char="•"/>
            </a:pPr>
            <a:r>
              <a:rPr lang="en-US" dirty="0"/>
              <a:t>The goal is to produce a salable, satisfying product efficiently and profitably by using the lowest-cost combination of resources and processes.</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p:spPr>
        <p:txBody>
          <a:bodyPr/>
          <a:lstStyle/>
          <a:p>
            <a:pPr eaLnBrk="1" hangingPunct="1"/>
            <a:r>
              <a:rPr lang="en-US" sz="4000" dirty="0">
                <a:solidFill>
                  <a:schemeClr val="tx1"/>
                </a:solidFill>
              </a:rPr>
              <a:t>Market Incentives II</a:t>
            </a:r>
          </a:p>
        </p:txBody>
      </p:sp>
      <p:sp>
        <p:nvSpPr>
          <p:cNvPr id="3" name="Content Placeholder 2"/>
          <p:cNvSpPr>
            <a:spLocks noGrp="1"/>
          </p:cNvSpPr>
          <p:nvPr>
            <p:ph idx="1"/>
          </p:nvPr>
        </p:nvSpPr>
        <p:spPr>
          <a:xfrm>
            <a:off x="1066800" y="1600200"/>
            <a:ext cx="7620000" cy="4525963"/>
          </a:xfrm>
        </p:spPr>
        <p:txBody>
          <a:bodyPr rtlCol="0">
            <a:normAutofit fontScale="92500"/>
          </a:bodyPr>
          <a:lstStyle/>
          <a:p>
            <a:pPr eaLnBrk="1" fontAlgn="auto" hangingPunct="1">
              <a:spcAft>
                <a:spcPts val="0"/>
              </a:spcAft>
              <a:buFont typeface="Arial" pitchFamily="34" charset="0"/>
              <a:buChar char="•"/>
              <a:defRPr/>
            </a:pPr>
            <a:r>
              <a:rPr lang="en-US" dirty="0"/>
              <a:t>The profit-maximizing decisions could mean that polluting inputs are used or a waste product is the result of the process.</a:t>
            </a:r>
          </a:p>
          <a:p>
            <a:pPr lvl="1">
              <a:defRPr/>
            </a:pPr>
            <a:r>
              <a:rPr lang="en-US" dirty="0"/>
              <a:t>To reduce pollution, the firm must change the offending input or the process, both of which will increase costs.</a:t>
            </a:r>
          </a:p>
          <a:p>
            <a:pPr lvl="1">
              <a:defRPr/>
            </a:pPr>
            <a:r>
              <a:rPr lang="en-US" dirty="0"/>
              <a:t>The behavior of profit maximizers is guided by revenues and costs, not by philanthropy, aesthetic concerns, or the welfare of society in general.</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p:spPr>
        <p:txBody>
          <a:bodyPr/>
          <a:lstStyle/>
          <a:p>
            <a:pPr eaLnBrk="1" hangingPunct="1"/>
            <a:r>
              <a:rPr lang="en-US" sz="4000" dirty="0">
                <a:solidFill>
                  <a:schemeClr val="tx1"/>
                </a:solidFill>
              </a:rPr>
              <a:t>External Costs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Buyers and producers make decisions to maximize their personal welfare, balancing private benefits and </a:t>
            </a:r>
            <a:r>
              <a:rPr lang="en-US" b="1" dirty="0">
                <a:solidFill>
                  <a:schemeClr val="accent6">
                    <a:lumMod val="75000"/>
                  </a:schemeClr>
                </a:solidFill>
              </a:rPr>
              <a:t>private costs</a:t>
            </a:r>
            <a:r>
              <a:rPr lang="en-US" dirty="0"/>
              <a:t>.</a:t>
            </a:r>
          </a:p>
          <a:p>
            <a:pPr eaLnBrk="1" fontAlgn="auto" hangingPunct="1">
              <a:spcAft>
                <a:spcPts val="0"/>
              </a:spcAft>
              <a:buFont typeface="Arial" pitchFamily="34" charset="0"/>
              <a:buChar char="•"/>
              <a:defRPr/>
            </a:pPr>
            <a:r>
              <a:rPr lang="en-US" dirty="0"/>
              <a:t>If third parties (not buyers and not producers) suffer a cost due to these private decisions, these are </a:t>
            </a:r>
            <a:r>
              <a:rPr lang="en-US" b="1" dirty="0">
                <a:solidFill>
                  <a:schemeClr val="accent6">
                    <a:lumMod val="75000"/>
                  </a:schemeClr>
                </a:solidFill>
              </a:rPr>
              <a:t>external costs</a:t>
            </a:r>
            <a:r>
              <a:rPr lang="en-US" dirty="0"/>
              <a:t>. External costs are real.</a:t>
            </a:r>
          </a:p>
          <a:p>
            <a:pPr eaLnBrk="1" fontAlgn="auto" hangingPunct="1">
              <a:spcAft>
                <a:spcPts val="0"/>
              </a:spcAft>
              <a:buFont typeface="Arial" pitchFamily="34" charset="0"/>
              <a:buChar char="•"/>
              <a:defRPr/>
            </a:pPr>
            <a:r>
              <a:rPr lang="en-US" dirty="0"/>
              <a:t>External costs plus private costs equal the total costs to society.</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noFill/>
        </p:spPr>
        <p:txBody>
          <a:bodyPr/>
          <a:lstStyle/>
          <a:p>
            <a:pPr eaLnBrk="1" hangingPunct="1"/>
            <a:r>
              <a:rPr lang="en-US" sz="4000" dirty="0">
                <a:solidFill>
                  <a:schemeClr val="tx1"/>
                </a:solidFill>
              </a:rPr>
              <a:t>External Costs II</a:t>
            </a:r>
          </a:p>
        </p:txBody>
      </p:sp>
      <p:sp>
        <p:nvSpPr>
          <p:cNvPr id="3" name="Content Placeholder 2"/>
          <p:cNvSpPr>
            <a:spLocks noGrp="1"/>
          </p:cNvSpPr>
          <p:nvPr>
            <p:ph idx="1"/>
          </p:nvPr>
        </p:nvSpPr>
        <p:spPr>
          <a:xfrm>
            <a:off x="1066800" y="1318419"/>
            <a:ext cx="7620000" cy="4678363"/>
          </a:xfrm>
        </p:spPr>
        <p:txBody>
          <a:bodyPr/>
          <a:lstStyle/>
          <a:p>
            <a:pPr eaLnBrk="1" hangingPunct="1">
              <a:buFont typeface="Arial" pitchFamily="34" charset="0"/>
              <a:buChar char="•"/>
            </a:pPr>
            <a:r>
              <a:rPr lang="en-US" sz="2600" dirty="0"/>
              <a:t>External costs are not included in the decision making of the firm or the consumer. </a:t>
            </a:r>
          </a:p>
          <a:p>
            <a:pPr eaLnBrk="1" hangingPunct="1">
              <a:buFont typeface="Arial" pitchFamily="34" charset="0"/>
              <a:buChar char="•"/>
            </a:pPr>
            <a:r>
              <a:rPr lang="en-US" sz="2600" dirty="0"/>
              <a:t>Market failure occurs: if external costs exist, a plant will not operate to maximize social welfare.</a:t>
            </a:r>
          </a:p>
        </p:txBody>
      </p:sp>
      <p:sp>
        <p:nvSpPr>
          <p:cNvPr id="4" name="Rectangle 3"/>
          <p:cNvSpPr/>
          <p:nvPr/>
        </p:nvSpPr>
        <p:spPr>
          <a:xfrm>
            <a:off x="1371600" y="3088083"/>
            <a:ext cx="5638800" cy="634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accent6">
                    <a:lumMod val="75000"/>
                  </a:schemeClr>
                </a:solidFill>
              </a:rPr>
              <a:t>Social costs = External costs + Private costs</a:t>
            </a:r>
          </a:p>
        </p:txBody>
      </p:sp>
      <p:pic>
        <p:nvPicPr>
          <p:cNvPr id="5" name="Picture 4" descr="Diagram of Marginal Revenue and both Social Marginal Cost and Private Marginal Cost.  The difference between the two MC curves represents the external costs or harm to a third party.">
            <a:extLst>
              <a:ext uri="{FF2B5EF4-FFF2-40B4-BE49-F238E27FC236}">
                <a16:creationId xmlns:a16="http://schemas.microsoft.com/office/drawing/2014/main" id="{E522F31A-F1A1-4105-8978-597475F0B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570" y="3657601"/>
            <a:ext cx="5638800" cy="2743200"/>
          </a:xfrm>
          <a:prstGeom prst="rect">
            <a:avLst/>
          </a:prstGeom>
        </p:spPr>
      </p:pic>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noFill/>
        </p:spPr>
        <p:txBody>
          <a:bodyPr/>
          <a:lstStyle/>
          <a:p>
            <a:pPr eaLnBrk="1" hangingPunct="1"/>
            <a:r>
              <a:rPr lang="en-US" sz="4000" dirty="0">
                <a:solidFill>
                  <a:schemeClr val="tx1"/>
                </a:solidFill>
              </a:rPr>
              <a:t>External Costs III</a:t>
            </a:r>
          </a:p>
        </p:txBody>
      </p:sp>
      <p:sp>
        <p:nvSpPr>
          <p:cNvPr id="3" name="Content Placeholder 2"/>
          <p:cNvSpPr>
            <a:spLocks noGrp="1"/>
          </p:cNvSpPr>
          <p:nvPr>
            <p:ph idx="1"/>
          </p:nvPr>
        </p:nvSpPr>
        <p:spPr>
          <a:xfrm>
            <a:off x="1066800" y="1600200"/>
            <a:ext cx="7543800" cy="4525963"/>
          </a:xfrm>
        </p:spPr>
        <p:txBody>
          <a:bodyPr>
            <a:normAutofit/>
          </a:bodyPr>
          <a:lstStyle/>
          <a:p>
            <a:pPr eaLnBrk="1" hangingPunct="1">
              <a:buFont typeface="Arial" pitchFamily="34" charset="0"/>
              <a:buChar char="•"/>
            </a:pPr>
            <a:r>
              <a:rPr lang="en-US" dirty="0"/>
              <a:t>If external costs exist, from a society point of view, too much will be produced and it will be sold at too low a price (since not all costs are included).</a:t>
            </a:r>
          </a:p>
          <a:p>
            <a:pPr eaLnBrk="1" hangingPunct="1">
              <a:buFont typeface="Arial" pitchFamily="34" charset="0"/>
              <a:buChar char="•"/>
            </a:pPr>
            <a:r>
              <a:rPr lang="en-US" dirty="0"/>
              <a:t>Examples of external costs in consumption: auto emissions, traffic congestion, and abandoned junk cars.</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noFill/>
        </p:spPr>
        <p:txBody>
          <a:bodyPr/>
          <a:lstStyle/>
          <a:p>
            <a:pPr eaLnBrk="1" hangingPunct="1"/>
            <a:r>
              <a:rPr lang="en-US" sz="4000" dirty="0">
                <a:solidFill>
                  <a:schemeClr val="tx1"/>
                </a:solidFill>
              </a:rPr>
              <a:t>Regulatory Options</a:t>
            </a:r>
          </a:p>
        </p:txBody>
      </p:sp>
      <p:sp>
        <p:nvSpPr>
          <p:cNvPr id="3" name="Content Placeholder 2"/>
          <p:cNvSpPr>
            <a:spLocks noGrp="1"/>
          </p:cNvSpPr>
          <p:nvPr>
            <p:ph idx="1"/>
          </p:nvPr>
        </p:nvSpPr>
        <p:spPr>
          <a:xfrm>
            <a:off x="1066800" y="2057401"/>
            <a:ext cx="7543800" cy="3733800"/>
          </a:xfrm>
        </p:spPr>
        <p:txBody>
          <a:bodyPr/>
          <a:lstStyle/>
          <a:p>
            <a:pPr>
              <a:buFont typeface="Arial" pitchFamily="34" charset="0"/>
              <a:buChar char="•"/>
            </a:pPr>
            <a:r>
              <a:rPr lang="en-US" b="1" dirty="0">
                <a:solidFill>
                  <a:schemeClr val="accent6">
                    <a:lumMod val="75000"/>
                  </a:schemeClr>
                </a:solidFill>
              </a:rPr>
              <a:t>Market-based: </a:t>
            </a:r>
            <a:r>
              <a:rPr lang="en-US" dirty="0"/>
              <a:t>alter market incentives so that they discourage pollution.</a:t>
            </a:r>
          </a:p>
          <a:p>
            <a:pPr>
              <a:buFont typeface="Arial" pitchFamily="34" charset="0"/>
              <a:buChar char="•"/>
            </a:pPr>
            <a:endParaRPr lang="en-US" dirty="0"/>
          </a:p>
          <a:p>
            <a:pPr>
              <a:buFont typeface="Arial" pitchFamily="34" charset="0"/>
              <a:buChar char="•"/>
            </a:pPr>
            <a:r>
              <a:rPr lang="en-US" b="1" dirty="0">
                <a:solidFill>
                  <a:schemeClr val="accent6">
                    <a:lumMod val="75000"/>
                  </a:schemeClr>
                </a:solidFill>
              </a:rPr>
              <a:t>Command-and-control: </a:t>
            </a:r>
            <a:r>
              <a:rPr lang="en-US" dirty="0"/>
              <a:t>bypass market incentives with some form of regulatory intervention.</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noFill/>
        </p:spPr>
        <p:txBody>
          <a:bodyPr/>
          <a:lstStyle/>
          <a:p>
            <a:pPr eaLnBrk="1" hangingPunct="1"/>
            <a:r>
              <a:rPr lang="en-US" sz="4000" dirty="0">
                <a:solidFill>
                  <a:schemeClr val="tx1"/>
                </a:solidFill>
              </a:rPr>
              <a:t>Market-Based Options</a:t>
            </a:r>
          </a:p>
        </p:txBody>
      </p:sp>
      <p:sp>
        <p:nvSpPr>
          <p:cNvPr id="3" name="Content Placeholder 2"/>
          <p:cNvSpPr>
            <a:spLocks noGrp="1"/>
          </p:cNvSpPr>
          <p:nvPr>
            <p:ph idx="1"/>
          </p:nvPr>
        </p:nvSpPr>
        <p:spPr>
          <a:xfrm>
            <a:off x="1074683" y="1676400"/>
            <a:ext cx="7772400" cy="4525963"/>
          </a:xfrm>
        </p:spPr>
        <p:txBody>
          <a:bodyPr/>
          <a:lstStyle/>
          <a:p>
            <a:pPr eaLnBrk="1" hangingPunct="1">
              <a:buFont typeface="Arial" pitchFamily="34" charset="0"/>
              <a:buChar char="•"/>
            </a:pPr>
            <a:r>
              <a:rPr lang="en-US" sz="3000" dirty="0"/>
              <a:t>The goal is to eliminate external costs making private costs equal to social costs.</a:t>
            </a:r>
          </a:p>
          <a:p>
            <a:pPr>
              <a:buFont typeface="Arial" pitchFamily="34" charset="0"/>
              <a:buChar char="•"/>
            </a:pPr>
            <a:r>
              <a:rPr lang="en-US" sz="3000" dirty="0"/>
              <a:t>This is called </a:t>
            </a:r>
            <a:r>
              <a:rPr lang="en-US" sz="3000" b="1" dirty="0">
                <a:solidFill>
                  <a:schemeClr val="accent6">
                    <a:lumMod val="75000"/>
                  </a:schemeClr>
                </a:solidFill>
              </a:rPr>
              <a:t>internalizing the costs</a:t>
            </a:r>
            <a:r>
              <a:rPr lang="en-US" sz="3000" b="1" dirty="0"/>
              <a:t>,</a:t>
            </a:r>
            <a:r>
              <a:rPr lang="en-US" sz="3000" b="1" dirty="0">
                <a:solidFill>
                  <a:schemeClr val="accent2"/>
                </a:solidFill>
              </a:rPr>
              <a:t> </a:t>
            </a:r>
            <a:r>
              <a:rPr lang="en-US" sz="3000" dirty="0"/>
              <a:t>putting all the costs of production back into the firm’s cost structure.</a:t>
            </a:r>
          </a:p>
          <a:p>
            <a:pPr>
              <a:buFont typeface="Arial" pitchFamily="34" charset="0"/>
              <a:buChar char="•"/>
            </a:pPr>
            <a:r>
              <a:rPr lang="en-US" sz="3000" dirty="0"/>
              <a:t>As internal costs rise, there is a disincentive to pollute and an increase in the incentive to get rid of waste in a nonpolluting way. </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Market-Based Options II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8" y="1600200"/>
            <a:ext cx="8738131"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r>
              <a:rPr lang="en-US" dirty="0"/>
              <a:t>14-</a:t>
            </a:r>
            <a:fld id="{D6AEC7BF-3734-4446-B59D-919843EE84E1}"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noFill/>
        </p:spPr>
        <p:txBody>
          <a:bodyPr/>
          <a:lstStyle/>
          <a:p>
            <a:pPr eaLnBrk="1" hangingPunct="1"/>
            <a:r>
              <a:rPr lang="en-US" sz="4000" dirty="0">
                <a:solidFill>
                  <a:schemeClr val="tx1"/>
                </a:solidFill>
              </a:rPr>
              <a:t>The Environment</a:t>
            </a:r>
          </a:p>
        </p:txBody>
      </p:sp>
      <p:sp>
        <p:nvSpPr>
          <p:cNvPr id="3" name="Content Placeholder 2"/>
          <p:cNvSpPr>
            <a:spLocks noGrp="1"/>
          </p:cNvSpPr>
          <p:nvPr>
            <p:ph idx="1"/>
          </p:nvPr>
        </p:nvSpPr>
        <p:spPr>
          <a:xfrm>
            <a:off x="1071716" y="1676400"/>
            <a:ext cx="7543800" cy="4525963"/>
          </a:xfrm>
        </p:spPr>
        <p:txBody>
          <a:bodyPr>
            <a:normAutofit lnSpcReduction="10000"/>
          </a:bodyPr>
          <a:lstStyle/>
          <a:p>
            <a:pPr eaLnBrk="1" hangingPunct="1">
              <a:buFont typeface="Arial" pitchFamily="34" charset="0"/>
              <a:buChar char="•"/>
            </a:pPr>
            <a:r>
              <a:rPr lang="en-US" dirty="0"/>
              <a:t>Everyone wants a cleaner and safer environment.</a:t>
            </a:r>
          </a:p>
          <a:p>
            <a:pPr lvl="1" eaLnBrk="1" hangingPunct="1"/>
            <a:r>
              <a:rPr lang="en-US" dirty="0"/>
              <a:t>Why don’t we just stop polluting?</a:t>
            </a:r>
          </a:p>
          <a:p>
            <a:pPr lvl="1" eaLnBrk="1" hangingPunct="1"/>
            <a:r>
              <a:rPr lang="en-US" dirty="0"/>
              <a:t>Why doesn’t the government force us to stop polluting?</a:t>
            </a:r>
          </a:p>
          <a:p>
            <a:pPr eaLnBrk="1" hangingPunct="1">
              <a:buFont typeface="Arial" pitchFamily="34" charset="0"/>
              <a:buChar char="•"/>
            </a:pPr>
            <a:r>
              <a:rPr lang="en-US" dirty="0"/>
              <a:t>To reduce pollution, we must change economic behavior – change our patterns of consumption and production.</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noFill/>
        </p:spPr>
        <p:txBody>
          <a:bodyPr/>
          <a:lstStyle/>
          <a:p>
            <a:pPr eaLnBrk="1" hangingPunct="1"/>
            <a:r>
              <a:rPr lang="en-US" sz="4000" dirty="0">
                <a:solidFill>
                  <a:schemeClr val="tx1"/>
                </a:solidFill>
              </a:rPr>
              <a:t>Market-Based Options III</a:t>
            </a:r>
          </a:p>
        </p:txBody>
      </p:sp>
      <p:sp>
        <p:nvSpPr>
          <p:cNvPr id="3" name="Content Placeholder 2"/>
          <p:cNvSpPr>
            <a:spLocks noGrp="1"/>
          </p:cNvSpPr>
          <p:nvPr>
            <p:ph idx="1"/>
          </p:nvPr>
        </p:nvSpPr>
        <p:spPr>
          <a:xfrm>
            <a:off x="1066800" y="1447800"/>
            <a:ext cx="7620000" cy="4525963"/>
          </a:xfrm>
        </p:spPr>
        <p:txBody>
          <a:bodyPr/>
          <a:lstStyle/>
          <a:p>
            <a:pPr eaLnBrk="1" hangingPunct="1">
              <a:buFont typeface="Arial" pitchFamily="34" charset="0"/>
              <a:buChar char="•"/>
            </a:pPr>
            <a:r>
              <a:rPr lang="en-US" b="1" dirty="0">
                <a:solidFill>
                  <a:schemeClr val="accent6">
                    <a:lumMod val="75000"/>
                  </a:schemeClr>
                </a:solidFill>
              </a:rPr>
              <a:t>Emission charge: </a:t>
            </a:r>
            <a:r>
              <a:rPr lang="en-US" dirty="0"/>
              <a:t>a fee imposed on polluters, based on the quantity of pollution.</a:t>
            </a:r>
          </a:p>
          <a:p>
            <a:pPr>
              <a:buFont typeface="Arial" pitchFamily="34" charset="0"/>
              <a:buChar char="•"/>
            </a:pPr>
            <a:r>
              <a:rPr lang="en-US" dirty="0"/>
              <a:t>It increases the plant’s MC; encourages reducing output and adopting cleaner technology.</a:t>
            </a:r>
          </a:p>
          <a:p>
            <a:pPr>
              <a:buFont typeface="Arial" pitchFamily="34" charset="0"/>
              <a:buChar char="•"/>
            </a:pPr>
            <a:r>
              <a:rPr lang="en-US" dirty="0"/>
              <a:t>If it costs more to create waste materials, action will be taken to create less of it.</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noFill/>
        </p:spPr>
        <p:txBody>
          <a:bodyPr/>
          <a:lstStyle/>
          <a:p>
            <a:pPr eaLnBrk="1" hangingPunct="1"/>
            <a:r>
              <a:rPr lang="en-US" sz="4000" dirty="0">
                <a:solidFill>
                  <a:schemeClr val="tx1"/>
                </a:solidFill>
              </a:rPr>
              <a:t>Market-Based Options IV</a:t>
            </a:r>
          </a:p>
        </p:txBody>
      </p:sp>
      <p:sp>
        <p:nvSpPr>
          <p:cNvPr id="3" name="Content Placeholder 2"/>
          <p:cNvSpPr>
            <a:spLocks noGrp="1"/>
          </p:cNvSpPr>
          <p:nvPr>
            <p:ph idx="1"/>
          </p:nvPr>
        </p:nvSpPr>
        <p:spPr>
          <a:xfrm>
            <a:off x="1066800" y="1600200"/>
            <a:ext cx="7620000" cy="4525963"/>
          </a:xfrm>
        </p:spPr>
        <p:txBody>
          <a:bodyPr/>
          <a:lstStyle/>
          <a:p>
            <a:pPr eaLnBrk="1" hangingPunct="1">
              <a:buFont typeface="Arial" pitchFamily="34" charset="0"/>
              <a:buChar char="•"/>
            </a:pPr>
            <a:r>
              <a:rPr lang="en-US" b="1" dirty="0">
                <a:solidFill>
                  <a:schemeClr val="accent6">
                    <a:lumMod val="75000"/>
                  </a:schemeClr>
                </a:solidFill>
              </a:rPr>
              <a:t>Recycling: </a:t>
            </a:r>
            <a:r>
              <a:rPr lang="en-US" dirty="0"/>
              <a:t>an alternative to sending packaging to the landfill, turning materials into new products.</a:t>
            </a:r>
          </a:p>
          <a:p>
            <a:pPr lvl="1" eaLnBrk="1" hangingPunct="1"/>
            <a:r>
              <a:rPr lang="en-US" dirty="0"/>
              <a:t>There is no incentive to do this unless it lowers production costs.</a:t>
            </a:r>
          </a:p>
          <a:p>
            <a:pPr lvl="1" eaLnBrk="1" hangingPunct="1"/>
            <a:r>
              <a:rPr lang="en-US" dirty="0"/>
              <a:t>The largest cost in recycling is the cost of collection, sorting, and transportation. Many cities subsidize this portion of recycling.</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noFill/>
        </p:spPr>
        <p:txBody>
          <a:bodyPr/>
          <a:lstStyle/>
          <a:p>
            <a:pPr eaLnBrk="1" hangingPunct="1"/>
            <a:r>
              <a:rPr lang="en-US" sz="4000" dirty="0">
                <a:solidFill>
                  <a:schemeClr val="tx1"/>
                </a:solidFill>
              </a:rPr>
              <a:t>Market-Based Options V</a:t>
            </a:r>
          </a:p>
        </p:txBody>
      </p:sp>
      <p:sp>
        <p:nvSpPr>
          <p:cNvPr id="3" name="Content Placeholder 2"/>
          <p:cNvSpPr>
            <a:spLocks noGrp="1"/>
          </p:cNvSpPr>
          <p:nvPr>
            <p:ph idx="1"/>
          </p:nvPr>
        </p:nvSpPr>
        <p:spPr>
          <a:xfrm>
            <a:off x="1066800" y="1600200"/>
            <a:ext cx="7620000" cy="4525963"/>
          </a:xfrm>
        </p:spPr>
        <p:txBody>
          <a:bodyPr/>
          <a:lstStyle/>
          <a:p>
            <a:pPr eaLnBrk="1" hangingPunct="1">
              <a:buFont typeface="Arial" pitchFamily="34" charset="0"/>
              <a:buChar char="•"/>
            </a:pPr>
            <a:r>
              <a:rPr lang="en-US" b="1" dirty="0">
                <a:solidFill>
                  <a:schemeClr val="accent6">
                    <a:lumMod val="75000"/>
                  </a:schemeClr>
                </a:solidFill>
              </a:rPr>
              <a:t>Higher user fees: </a:t>
            </a:r>
            <a:r>
              <a:rPr lang="en-US" dirty="0"/>
              <a:t>if the price to use resources is increased, consumers of those resources will cut back on use.</a:t>
            </a:r>
          </a:p>
          <a:p>
            <a:pPr lvl="1" eaLnBrk="1" hangingPunct="1"/>
            <a:r>
              <a:rPr lang="en-US" dirty="0"/>
              <a:t>Auto emissions would decrease if drivers had to pay more for gasoline, for example.</a:t>
            </a:r>
          </a:p>
          <a:p>
            <a:pPr lvl="1" eaLnBrk="1" hangingPunct="1"/>
            <a:r>
              <a:rPr lang="en-US" dirty="0"/>
              <a:t>Fewer water treatment plants would be needed if home owners and industry had to pay more for water.</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noFill/>
        </p:spPr>
        <p:txBody>
          <a:bodyPr/>
          <a:lstStyle/>
          <a:p>
            <a:pPr eaLnBrk="1" hangingPunct="1"/>
            <a:r>
              <a:rPr lang="en-US" sz="4000" dirty="0">
                <a:solidFill>
                  <a:schemeClr val="tx1"/>
                </a:solidFill>
              </a:rPr>
              <a:t>Market-Based Options VI</a:t>
            </a:r>
          </a:p>
        </p:txBody>
      </p:sp>
      <p:sp>
        <p:nvSpPr>
          <p:cNvPr id="3" name="Content Placeholder 2"/>
          <p:cNvSpPr>
            <a:spLocks noGrp="1"/>
          </p:cNvSpPr>
          <p:nvPr>
            <p:ph idx="1"/>
          </p:nvPr>
        </p:nvSpPr>
        <p:spPr>
          <a:xfrm>
            <a:off x="1066800" y="1447800"/>
            <a:ext cx="7620000" cy="4678363"/>
          </a:xfrm>
        </p:spPr>
        <p:txBody>
          <a:bodyPr/>
          <a:lstStyle/>
          <a:p>
            <a:pPr eaLnBrk="1" hangingPunct="1">
              <a:buFont typeface="Arial" pitchFamily="34" charset="0"/>
              <a:buChar char="•"/>
            </a:pPr>
            <a:r>
              <a:rPr lang="en-US" dirty="0">
                <a:solidFill>
                  <a:schemeClr val="accent6">
                    <a:lumMod val="75000"/>
                  </a:schemeClr>
                </a:solidFill>
              </a:rPr>
              <a:t>“</a:t>
            </a:r>
            <a:r>
              <a:rPr lang="en-US" b="1" dirty="0">
                <a:solidFill>
                  <a:schemeClr val="accent6">
                    <a:lumMod val="75000"/>
                  </a:schemeClr>
                </a:solidFill>
              </a:rPr>
              <a:t>Green” taxes: </a:t>
            </a:r>
            <a:r>
              <a:rPr lang="en-US" dirty="0"/>
              <a:t>the government imposes a tax on activities that cause pollution.</a:t>
            </a:r>
          </a:p>
          <a:p>
            <a:pPr lvl="1" eaLnBrk="1" hangingPunct="1"/>
            <a:r>
              <a:rPr lang="en-US" dirty="0"/>
              <a:t>A “green” tax on gasoline would be passed on to the consumer as a higher price.</a:t>
            </a:r>
          </a:p>
          <a:p>
            <a:pPr lvl="1" eaLnBrk="1" hangingPunct="1"/>
            <a:r>
              <a:rPr lang="en-US" dirty="0"/>
              <a:t>At higher gas prices, people would drive less and auto emissions would do down.</a:t>
            </a:r>
          </a:p>
          <a:p>
            <a:pPr lvl="1" eaLnBrk="1" hangingPunct="1"/>
            <a:r>
              <a:rPr lang="en-US" dirty="0"/>
              <a:t>It could also be a revenue source for pollution abatement efforts.</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noFill/>
        </p:spPr>
        <p:txBody>
          <a:bodyPr/>
          <a:lstStyle/>
          <a:p>
            <a:pPr eaLnBrk="1" hangingPunct="1"/>
            <a:r>
              <a:rPr lang="en-US" sz="4000" dirty="0">
                <a:solidFill>
                  <a:schemeClr val="tx1"/>
                </a:solidFill>
              </a:rPr>
              <a:t>Market-Based Options VII</a:t>
            </a:r>
          </a:p>
        </p:txBody>
      </p:sp>
      <p:sp>
        <p:nvSpPr>
          <p:cNvPr id="3" name="Content Placeholder 2"/>
          <p:cNvSpPr>
            <a:spLocks noGrp="1"/>
          </p:cNvSpPr>
          <p:nvPr>
            <p:ph idx="1"/>
          </p:nvPr>
        </p:nvSpPr>
        <p:spPr>
          <a:xfrm>
            <a:off x="1066800" y="1600200"/>
            <a:ext cx="7620000" cy="4525963"/>
          </a:xfrm>
        </p:spPr>
        <p:txBody>
          <a:bodyPr>
            <a:normAutofit lnSpcReduction="10000"/>
          </a:bodyPr>
          <a:lstStyle/>
          <a:p>
            <a:pPr eaLnBrk="1" hangingPunct="1">
              <a:buFont typeface="Arial" pitchFamily="34" charset="0"/>
              <a:buChar char="•"/>
            </a:pPr>
            <a:r>
              <a:rPr lang="en-US" b="1" dirty="0">
                <a:solidFill>
                  <a:schemeClr val="accent6">
                    <a:lumMod val="75000"/>
                  </a:schemeClr>
                </a:solidFill>
              </a:rPr>
              <a:t>Pollution fines: </a:t>
            </a:r>
            <a:r>
              <a:rPr lang="en-US" dirty="0"/>
              <a:t>the government imposes fines on polluting or liability for cleanup costs.</a:t>
            </a:r>
          </a:p>
          <a:p>
            <a:pPr lvl="1" eaLnBrk="1" hangingPunct="1"/>
            <a:r>
              <a:rPr lang="en-US" dirty="0"/>
              <a:t>When a significant polluting event (think oil spill) occurs, it must be cleaned up. Who better to pay for the cleanup than the one responsible for the event?</a:t>
            </a:r>
          </a:p>
          <a:p>
            <a:pPr lvl="1" eaLnBrk="1" hangingPunct="1"/>
            <a:r>
              <a:rPr lang="en-US" dirty="0"/>
              <a:t>Firms want to avoid fines or liability, so they have incentives to eliminate the possibility of polluting.</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066800" y="122237"/>
            <a:ext cx="8077200" cy="1219200"/>
          </a:xfrm>
          <a:noFill/>
        </p:spPr>
        <p:txBody>
          <a:bodyPr/>
          <a:lstStyle/>
          <a:p>
            <a:pPr eaLnBrk="1" hangingPunct="1"/>
            <a:r>
              <a:rPr lang="en-US" sz="4000" dirty="0">
                <a:solidFill>
                  <a:schemeClr val="tx1"/>
                </a:solidFill>
              </a:rPr>
              <a:t>Market-Based Options VIII</a:t>
            </a:r>
          </a:p>
        </p:txBody>
      </p:sp>
      <p:sp>
        <p:nvSpPr>
          <p:cNvPr id="3" name="Content Placeholder 2"/>
          <p:cNvSpPr>
            <a:spLocks noGrp="1"/>
          </p:cNvSpPr>
          <p:nvPr>
            <p:ph idx="1"/>
          </p:nvPr>
        </p:nvSpPr>
        <p:spPr>
          <a:xfrm>
            <a:off x="1066800" y="1600200"/>
            <a:ext cx="7620000" cy="4525963"/>
          </a:xfrm>
        </p:spPr>
        <p:txBody>
          <a:bodyPr rtlCol="0">
            <a:normAutofit fontScale="92500" lnSpcReduction="10000"/>
          </a:bodyPr>
          <a:lstStyle/>
          <a:p>
            <a:pPr eaLnBrk="1" fontAlgn="auto" hangingPunct="1">
              <a:spcAft>
                <a:spcPts val="0"/>
              </a:spcAft>
              <a:buFont typeface="Arial" pitchFamily="34" charset="0"/>
              <a:buChar char="•"/>
              <a:defRPr/>
            </a:pPr>
            <a:r>
              <a:rPr lang="en-US" b="1" dirty="0">
                <a:solidFill>
                  <a:schemeClr val="accent6">
                    <a:lumMod val="75000"/>
                  </a:schemeClr>
                </a:solidFill>
              </a:rPr>
              <a:t>Tradable pollution permits (“cap and trade”)</a:t>
            </a:r>
            <a:r>
              <a:rPr lang="en-US" dirty="0">
                <a:solidFill>
                  <a:schemeClr val="accent6">
                    <a:lumMod val="75000"/>
                  </a:schemeClr>
                </a:solidFill>
              </a:rPr>
              <a:t>:</a:t>
            </a:r>
            <a:r>
              <a:rPr lang="en-US" b="1" dirty="0">
                <a:solidFill>
                  <a:schemeClr val="accent6">
                    <a:lumMod val="75000"/>
                  </a:schemeClr>
                </a:solidFill>
              </a:rPr>
              <a:t> </a:t>
            </a:r>
            <a:r>
              <a:rPr lang="en-US" dirty="0"/>
              <a:t>set up a market where low polluters have unused pollution permits that they can sell to high polluters. </a:t>
            </a:r>
          </a:p>
          <a:p>
            <a:pPr lvl="1">
              <a:defRPr/>
            </a:pPr>
            <a:r>
              <a:rPr lang="en-US" dirty="0"/>
              <a:t>There is a strong incentive to become a low polluter.</a:t>
            </a:r>
          </a:p>
          <a:p>
            <a:pPr lvl="1">
              <a:defRPr/>
            </a:pPr>
            <a:r>
              <a:rPr lang="en-US" dirty="0"/>
              <a:t>The key would be to set a standard for pollution reduction, which would separate buyers from sellers of pollution permits.</a:t>
            </a:r>
          </a:p>
          <a:p>
            <a:pPr lvl="1">
              <a:defRPr/>
            </a:pPr>
            <a:r>
              <a:rPr lang="en-US" dirty="0"/>
              <a:t>Market forces (supply and demand) would set the price of the pollution permit.</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noFill/>
        </p:spPr>
        <p:txBody>
          <a:bodyPr/>
          <a:lstStyle/>
          <a:p>
            <a:pPr eaLnBrk="1" hangingPunct="1"/>
            <a:r>
              <a:rPr lang="en-US" sz="4000" dirty="0">
                <a:solidFill>
                  <a:schemeClr val="tx1"/>
                </a:solidFill>
              </a:rPr>
              <a:t>Market-Based Options IX</a:t>
            </a:r>
          </a:p>
        </p:txBody>
      </p:sp>
      <p:sp>
        <p:nvSpPr>
          <p:cNvPr id="3" name="Content Placeholder 2"/>
          <p:cNvSpPr>
            <a:spLocks noGrp="1"/>
          </p:cNvSpPr>
          <p:nvPr>
            <p:ph idx="1"/>
          </p:nvPr>
        </p:nvSpPr>
        <p:spPr>
          <a:xfrm>
            <a:off x="1066800" y="1600200"/>
            <a:ext cx="7620000" cy="4525963"/>
          </a:xfrm>
        </p:spPr>
        <p:txBody>
          <a:bodyPr/>
          <a:lstStyle/>
          <a:p>
            <a:pPr eaLnBrk="1" hangingPunct="1">
              <a:buFont typeface="Arial" pitchFamily="34" charset="0"/>
              <a:buChar char="•"/>
            </a:pPr>
            <a:r>
              <a:rPr lang="en-US" dirty="0"/>
              <a:t>In all of these market-based options, there is an </a:t>
            </a:r>
            <a:r>
              <a:rPr lang="en-US" b="1" dirty="0">
                <a:solidFill>
                  <a:schemeClr val="accent6">
                    <a:lumMod val="75000"/>
                  </a:schemeClr>
                </a:solidFill>
              </a:rPr>
              <a:t>incentive to modify </a:t>
            </a:r>
            <a:r>
              <a:rPr lang="en-US" dirty="0"/>
              <a:t>the firm’s process or replace the polluting input.</a:t>
            </a:r>
          </a:p>
          <a:p>
            <a:pPr eaLnBrk="1" hangingPunct="1">
              <a:buFont typeface="Arial" pitchFamily="34" charset="0"/>
              <a:buChar char="•"/>
            </a:pPr>
            <a:r>
              <a:rPr lang="en-US" dirty="0"/>
              <a:t>The goal would be to lower costs by reducing waste and pollution.</a:t>
            </a:r>
          </a:p>
          <a:p>
            <a:pPr>
              <a:buFont typeface="Arial" pitchFamily="34" charset="0"/>
              <a:buChar char="•"/>
            </a:pPr>
            <a:r>
              <a:rPr lang="en-US" dirty="0"/>
              <a:t>Technological innovation would be the prime mover in these activities.</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noFill/>
        </p:spPr>
        <p:txBody>
          <a:bodyPr/>
          <a:lstStyle/>
          <a:p>
            <a:pPr eaLnBrk="1" hangingPunct="1"/>
            <a:r>
              <a:rPr lang="en-US" sz="4000" dirty="0">
                <a:solidFill>
                  <a:schemeClr val="tx1"/>
                </a:solidFill>
              </a:rPr>
              <a:t>Command-and-Control Options</a:t>
            </a:r>
          </a:p>
        </p:txBody>
      </p:sp>
      <p:sp>
        <p:nvSpPr>
          <p:cNvPr id="3" name="Content Placeholder 2"/>
          <p:cNvSpPr>
            <a:spLocks noGrp="1"/>
          </p:cNvSpPr>
          <p:nvPr>
            <p:ph idx="1"/>
          </p:nvPr>
        </p:nvSpPr>
        <p:spPr>
          <a:xfrm>
            <a:off x="1056290" y="1752600"/>
            <a:ext cx="7620000" cy="4525963"/>
          </a:xfrm>
        </p:spPr>
        <p:txBody>
          <a:bodyPr/>
          <a:lstStyle/>
          <a:p>
            <a:pPr eaLnBrk="1" hangingPunct="1">
              <a:buFont typeface="Arial" pitchFamily="34" charset="0"/>
              <a:buChar char="•"/>
            </a:pPr>
            <a:r>
              <a:rPr lang="en-US" dirty="0"/>
              <a:t>These options rely on government regulations to </a:t>
            </a:r>
            <a:r>
              <a:rPr lang="en-US" b="1" dirty="0">
                <a:solidFill>
                  <a:schemeClr val="accent6">
                    <a:lumMod val="75000"/>
                  </a:schemeClr>
                </a:solidFill>
              </a:rPr>
              <a:t>force compliance </a:t>
            </a:r>
            <a:r>
              <a:rPr lang="en-US" dirty="0"/>
              <a:t>by firms.</a:t>
            </a:r>
          </a:p>
          <a:p>
            <a:pPr eaLnBrk="1" hangingPunct="1">
              <a:buFont typeface="Arial" pitchFamily="34" charset="0"/>
              <a:buChar char="•"/>
            </a:pPr>
            <a:endParaRPr lang="en-US" dirty="0"/>
          </a:p>
          <a:p>
            <a:pPr eaLnBrk="1" hangingPunct="1">
              <a:buFont typeface="Arial" pitchFamily="34" charset="0"/>
              <a:buChar char="•"/>
            </a:pPr>
            <a:r>
              <a:rPr lang="en-US" dirty="0"/>
              <a:t>Government commands firms to reduce pollution and controls the process for doing so.</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838200" y="228600"/>
            <a:ext cx="8305800" cy="1447800"/>
          </a:xfrm>
          <a:noFill/>
        </p:spPr>
        <p:txBody>
          <a:bodyPr/>
          <a:lstStyle/>
          <a:p>
            <a:pPr eaLnBrk="1" hangingPunct="1"/>
            <a:r>
              <a:rPr lang="en-US" sz="4000" dirty="0">
                <a:solidFill>
                  <a:schemeClr val="tx1"/>
                </a:solidFill>
              </a:rPr>
              <a:t>Command-and-Control Options II</a:t>
            </a:r>
          </a:p>
        </p:txBody>
      </p:sp>
      <p:sp>
        <p:nvSpPr>
          <p:cNvPr id="3" name="Content Placeholder 2"/>
          <p:cNvSpPr>
            <a:spLocks noGrp="1"/>
          </p:cNvSpPr>
          <p:nvPr>
            <p:ph idx="1"/>
          </p:nvPr>
        </p:nvSpPr>
        <p:spPr>
          <a:xfrm>
            <a:off x="1066800" y="1676400"/>
            <a:ext cx="7620000" cy="4419600"/>
          </a:xfrm>
        </p:spPr>
        <p:txBody>
          <a:bodyPr>
            <a:noAutofit/>
          </a:bodyPr>
          <a:lstStyle/>
          <a:p>
            <a:pPr eaLnBrk="1" hangingPunct="1">
              <a:buFont typeface="Arial" pitchFamily="34" charset="0"/>
              <a:buChar char="•"/>
            </a:pPr>
            <a:r>
              <a:rPr lang="en-US" sz="3000" dirty="0"/>
              <a:t>The downside of command-and-control:</a:t>
            </a:r>
          </a:p>
          <a:p>
            <a:pPr lvl="1" eaLnBrk="1" hangingPunct="1"/>
            <a:r>
              <a:rPr lang="en-US" sz="2600" dirty="0"/>
              <a:t>firms comply with the letter of the law.</a:t>
            </a:r>
          </a:p>
          <a:p>
            <a:pPr lvl="1" eaLnBrk="1" hangingPunct="1"/>
            <a:r>
              <a:rPr lang="en-US" sz="2600" dirty="0"/>
              <a:t>firms have no incentive to innovate but only to follow the specifications of the government regulation.</a:t>
            </a:r>
          </a:p>
          <a:p>
            <a:pPr lvl="1" eaLnBrk="1" hangingPunct="1"/>
            <a:r>
              <a:rPr lang="en-US" sz="2600" dirty="0"/>
              <a:t>regulatory practices are rigid and do not react to changing market forces or changing technology.</a:t>
            </a:r>
          </a:p>
          <a:p>
            <a:pPr eaLnBrk="1" hangingPunct="1">
              <a:buFont typeface="Arial" pitchFamily="34" charset="0"/>
              <a:buChar char="•"/>
            </a:pPr>
            <a:r>
              <a:rPr lang="en-US" sz="3000" dirty="0"/>
              <a:t>Because of this, government failure could occur.</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noFill/>
        </p:spPr>
        <p:txBody>
          <a:bodyPr/>
          <a:lstStyle/>
          <a:p>
            <a:pPr eaLnBrk="1" hangingPunct="1"/>
            <a:r>
              <a:rPr lang="en-US" sz="4000" dirty="0">
                <a:solidFill>
                  <a:schemeClr val="tx1"/>
                </a:solidFill>
              </a:rPr>
              <a:t>Benefits and Costs</a:t>
            </a:r>
          </a:p>
        </p:txBody>
      </p:sp>
      <p:sp>
        <p:nvSpPr>
          <p:cNvPr id="3" name="Content Placeholder 2"/>
          <p:cNvSpPr>
            <a:spLocks noGrp="1"/>
          </p:cNvSpPr>
          <p:nvPr>
            <p:ph idx="1"/>
          </p:nvPr>
        </p:nvSpPr>
        <p:spPr>
          <a:xfrm>
            <a:off x="1066800" y="1600200"/>
            <a:ext cx="7620000" cy="4525963"/>
          </a:xfrm>
        </p:spPr>
        <p:txBody>
          <a:bodyPr>
            <a:normAutofit lnSpcReduction="10000"/>
          </a:bodyPr>
          <a:lstStyle/>
          <a:p>
            <a:pPr eaLnBrk="1" hangingPunct="1">
              <a:buFont typeface="Arial" pitchFamily="34" charset="0"/>
              <a:buChar char="•"/>
            </a:pPr>
            <a:r>
              <a:rPr lang="en-US" dirty="0"/>
              <a:t>There are obvious health, safety, and aesthetic benefits of reducing pollution, although putting a money value on many of them might be difficult. </a:t>
            </a:r>
          </a:p>
          <a:p>
            <a:pPr eaLnBrk="1" hangingPunct="1">
              <a:buFont typeface="Arial" pitchFamily="34" charset="0"/>
              <a:buChar char="•"/>
            </a:pPr>
            <a:r>
              <a:rPr lang="en-US" dirty="0"/>
              <a:t>There are costs – direct costs and opportunity costs – to reducing pollution. Resources used in pollution abatement cannot be employed for alternative uses. </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noFill/>
        </p:spPr>
        <p:txBody>
          <a:bodyPr/>
          <a:lstStyle/>
          <a:p>
            <a:pPr eaLnBrk="1" hangingPunct="1"/>
            <a:r>
              <a:rPr lang="en-US" sz="4000" dirty="0">
                <a:solidFill>
                  <a:schemeClr val="tx1"/>
                </a:solidFill>
              </a:rPr>
              <a:t>The Environment II</a:t>
            </a:r>
          </a:p>
        </p:txBody>
      </p:sp>
      <p:sp>
        <p:nvSpPr>
          <p:cNvPr id="3" name="Content Placeholder 2"/>
          <p:cNvSpPr>
            <a:spLocks noGrp="1"/>
          </p:cNvSpPr>
          <p:nvPr>
            <p:ph idx="1"/>
          </p:nvPr>
        </p:nvSpPr>
        <p:spPr>
          <a:xfrm>
            <a:off x="1066800" y="1600200"/>
            <a:ext cx="7620000" cy="4525963"/>
          </a:xfrm>
        </p:spPr>
        <p:txBody>
          <a:bodyPr rtlCol="0">
            <a:normAutofit fontScale="92500" lnSpcReduction="20000"/>
          </a:bodyPr>
          <a:lstStyle/>
          <a:p>
            <a:pPr eaLnBrk="1" fontAlgn="auto" hangingPunct="1">
              <a:spcAft>
                <a:spcPts val="0"/>
              </a:spcAft>
              <a:buFont typeface="Arial" pitchFamily="34" charset="0"/>
              <a:buChar char="•"/>
              <a:defRPr/>
            </a:pPr>
            <a:r>
              <a:rPr lang="en-US" dirty="0"/>
              <a:t>We must compare the benefits of a cleaner, safer environment to the costs of changing production and consumption behavior to achieve it.</a:t>
            </a:r>
          </a:p>
          <a:p>
            <a:pPr eaLnBrk="1" fontAlgn="auto" hangingPunct="1">
              <a:spcAft>
                <a:spcPts val="0"/>
              </a:spcAft>
              <a:buFont typeface="Arial" pitchFamily="34" charset="0"/>
              <a:buChar char="•"/>
              <a:defRPr/>
            </a:pPr>
            <a:r>
              <a:rPr lang="en-US" dirty="0"/>
              <a:t>In this chapter, we address these primary concerns</a:t>
            </a:r>
          </a:p>
          <a:p>
            <a:pPr lvl="1">
              <a:defRPr/>
            </a:pPr>
            <a:r>
              <a:rPr lang="en-US" dirty="0"/>
              <a:t>How do (unregulated) markets encourage pollution?</a:t>
            </a:r>
          </a:p>
          <a:p>
            <a:pPr lvl="1">
              <a:defRPr/>
            </a:pPr>
            <a:r>
              <a:rPr lang="en-US" dirty="0"/>
              <a:t>What are the costs of greater environmental protection?</a:t>
            </a:r>
          </a:p>
          <a:p>
            <a:pPr lvl="1">
              <a:defRPr/>
            </a:pPr>
            <a:r>
              <a:rPr lang="en-US" dirty="0"/>
              <a:t>How can government policy best ensure an </a:t>
            </a:r>
            <a:r>
              <a:rPr lang="en-US" i="1" dirty="0"/>
              <a:t>optimal</a:t>
            </a:r>
            <a:r>
              <a:rPr lang="en-US" dirty="0"/>
              <a:t> environment?</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noFill/>
        </p:spPr>
        <p:txBody>
          <a:bodyPr/>
          <a:lstStyle/>
          <a:p>
            <a:pPr eaLnBrk="1" hangingPunct="1"/>
            <a:r>
              <a:rPr lang="en-US" sz="4000" dirty="0">
                <a:solidFill>
                  <a:schemeClr val="tx1"/>
                </a:solidFill>
              </a:rPr>
              <a:t>Benefits and Costs II</a:t>
            </a: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pPr eaLnBrk="1" hangingPunct="1">
              <a:buFont typeface="Arial" pitchFamily="34" charset="0"/>
              <a:buChar char="•"/>
            </a:pPr>
            <a:r>
              <a:rPr lang="en-US" dirty="0"/>
              <a:t>The </a:t>
            </a:r>
            <a:r>
              <a:rPr lang="en-US" b="1" dirty="0">
                <a:solidFill>
                  <a:schemeClr val="accent6">
                    <a:lumMod val="75000"/>
                  </a:schemeClr>
                </a:solidFill>
              </a:rPr>
              <a:t>optimal rate of pollution </a:t>
            </a:r>
            <a:r>
              <a:rPr lang="en-US" dirty="0"/>
              <a:t>occurs when the marginal benefit (MB) of cleaning up one more unit of pollution equals the marginal cost (MC) of doing so.</a:t>
            </a:r>
          </a:p>
          <a:p>
            <a:pPr eaLnBrk="1" hangingPunct="1">
              <a:buFont typeface="Arial" pitchFamily="34" charset="0"/>
              <a:buChar char="•"/>
            </a:pPr>
            <a:r>
              <a:rPr lang="en-US" dirty="0"/>
              <a:t>The optimal rate is not zero pollution.</a:t>
            </a:r>
          </a:p>
          <a:p>
            <a:pPr lvl="1" eaLnBrk="1" hangingPunct="1"/>
            <a:r>
              <a:rPr lang="en-US" dirty="0"/>
              <a:t>MB of cleanup starts out very high but decreases as pollution is reduced.</a:t>
            </a:r>
          </a:p>
          <a:p>
            <a:pPr lvl="1" eaLnBrk="1" hangingPunct="1"/>
            <a:r>
              <a:rPr lang="en-US" dirty="0"/>
              <a:t>MC of cleanup starts out low but increases as pollution is reduced.</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Benefits and Costs III</a:t>
            </a:r>
          </a:p>
        </p:txBody>
      </p:sp>
      <p:sp>
        <p:nvSpPr>
          <p:cNvPr id="4" name="Content Placeholder 3"/>
          <p:cNvSpPr>
            <a:spLocks noGrp="1"/>
          </p:cNvSpPr>
          <p:nvPr>
            <p:ph idx="1"/>
          </p:nvPr>
        </p:nvSpPr>
        <p:spPr>
          <a:xfrm>
            <a:off x="990600" y="1391920"/>
            <a:ext cx="3505478" cy="4785043"/>
          </a:xfrm>
        </p:spPr>
        <p:txBody>
          <a:bodyPr rtlCol="0">
            <a:normAutofit lnSpcReduction="10000"/>
          </a:bodyPr>
          <a:lstStyle/>
          <a:p>
            <a:pPr marL="182880" indent="-182880" eaLnBrk="1" fontAlgn="auto" hangingPunct="1">
              <a:spcAft>
                <a:spcPts val="0"/>
              </a:spcAft>
              <a:buFont typeface="Arial" pitchFamily="34" charset="0"/>
              <a:buChar char="•"/>
              <a:defRPr/>
            </a:pPr>
            <a:r>
              <a:rPr lang="en-US" sz="2400" dirty="0"/>
              <a:t>From </a:t>
            </a:r>
            <a:r>
              <a:rPr lang="en-US" sz="2400" b="1" dirty="0">
                <a:solidFill>
                  <a:schemeClr val="accent6">
                    <a:lumMod val="75000"/>
                  </a:schemeClr>
                </a:solidFill>
              </a:rPr>
              <a:t>0%</a:t>
            </a:r>
            <a:r>
              <a:rPr lang="en-US" sz="2400" dirty="0">
                <a:solidFill>
                  <a:schemeClr val="accent6">
                    <a:lumMod val="75000"/>
                  </a:schemeClr>
                </a:solidFill>
              </a:rPr>
              <a:t> </a:t>
            </a:r>
            <a:r>
              <a:rPr lang="en-US" sz="2400" dirty="0"/>
              <a:t>abatement (that is, </a:t>
            </a:r>
            <a:r>
              <a:rPr lang="en-US" sz="2400" b="1" dirty="0">
                <a:solidFill>
                  <a:schemeClr val="accent6">
                    <a:lumMod val="75000"/>
                  </a:schemeClr>
                </a:solidFill>
              </a:rPr>
              <a:t>100%</a:t>
            </a:r>
            <a:r>
              <a:rPr lang="en-US" sz="2400" dirty="0">
                <a:solidFill>
                  <a:schemeClr val="accent6">
                    <a:lumMod val="75000"/>
                  </a:schemeClr>
                </a:solidFill>
              </a:rPr>
              <a:t> </a:t>
            </a:r>
            <a:r>
              <a:rPr lang="en-US" sz="2400" dirty="0"/>
              <a:t>polluted) to </a:t>
            </a:r>
            <a:r>
              <a:rPr lang="en-US" sz="2400" b="1" dirty="0">
                <a:solidFill>
                  <a:schemeClr val="accent6">
                    <a:lumMod val="75000"/>
                  </a:schemeClr>
                </a:solidFill>
              </a:rPr>
              <a:t>X%</a:t>
            </a:r>
            <a:r>
              <a:rPr lang="en-US" sz="2400" dirty="0"/>
              <a:t>,</a:t>
            </a:r>
            <a:r>
              <a:rPr lang="en-US" sz="2400" b="1" dirty="0">
                <a:solidFill>
                  <a:schemeClr val="accent2"/>
                </a:solidFill>
              </a:rPr>
              <a:t> </a:t>
            </a:r>
            <a:r>
              <a:rPr lang="en-US" sz="2400" dirty="0"/>
              <a:t>the MB of abatement exceeds MC, so it should continue.</a:t>
            </a:r>
          </a:p>
          <a:p>
            <a:pPr marL="182880" indent="-182880" eaLnBrk="1" fontAlgn="auto" hangingPunct="1">
              <a:spcAft>
                <a:spcPts val="0"/>
              </a:spcAft>
              <a:buFont typeface="Arial" pitchFamily="34" charset="0"/>
              <a:buChar char="•"/>
              <a:defRPr/>
            </a:pPr>
            <a:r>
              <a:rPr lang="en-US" sz="2400" dirty="0"/>
              <a:t>From </a:t>
            </a:r>
            <a:r>
              <a:rPr lang="en-US" sz="2400" b="1" dirty="0">
                <a:solidFill>
                  <a:schemeClr val="accent6">
                    <a:lumMod val="75000"/>
                  </a:schemeClr>
                </a:solidFill>
              </a:rPr>
              <a:t>X%</a:t>
            </a:r>
            <a:r>
              <a:rPr lang="en-US" sz="2400" b="1" dirty="0">
                <a:solidFill>
                  <a:schemeClr val="accent2"/>
                </a:solidFill>
              </a:rPr>
              <a:t> </a:t>
            </a:r>
            <a:r>
              <a:rPr lang="en-US" sz="2400" dirty="0"/>
              <a:t>to </a:t>
            </a:r>
            <a:r>
              <a:rPr lang="en-US" sz="2400" b="1" dirty="0">
                <a:solidFill>
                  <a:schemeClr val="accent6">
                    <a:lumMod val="75000"/>
                  </a:schemeClr>
                </a:solidFill>
              </a:rPr>
              <a:t>100%</a:t>
            </a:r>
            <a:r>
              <a:rPr lang="en-US" sz="2400" dirty="0"/>
              <a:t>, MB is less than MC, so this abatement  should not be done.</a:t>
            </a:r>
          </a:p>
          <a:p>
            <a:pPr marL="182880" indent="-182880" eaLnBrk="1" fontAlgn="auto" hangingPunct="1">
              <a:spcAft>
                <a:spcPts val="0"/>
              </a:spcAft>
              <a:buFont typeface="Arial" pitchFamily="34" charset="0"/>
              <a:buChar char="•"/>
              <a:defRPr/>
            </a:pPr>
            <a:r>
              <a:rPr lang="en-US" sz="2400" dirty="0"/>
              <a:t>The optimal rate of pollution is </a:t>
            </a:r>
            <a:r>
              <a:rPr lang="en-US" sz="2400" b="1" dirty="0">
                <a:solidFill>
                  <a:schemeClr val="accent6">
                    <a:lumMod val="75000"/>
                  </a:schemeClr>
                </a:solidFill>
              </a:rPr>
              <a:t>X%</a:t>
            </a:r>
            <a:r>
              <a:rPr lang="en-US" sz="2400" dirty="0"/>
              <a:t>,</a:t>
            </a:r>
            <a:r>
              <a:rPr lang="en-US" sz="2400" b="1" dirty="0">
                <a:solidFill>
                  <a:schemeClr val="accent2"/>
                </a:solidFill>
              </a:rPr>
              <a:t> </a:t>
            </a:r>
            <a:r>
              <a:rPr lang="en-US" sz="2400" dirty="0"/>
              <a:t>where</a:t>
            </a:r>
            <a:r>
              <a:rPr lang="en-US" sz="2400" b="1" dirty="0"/>
              <a:t> MB=MC</a:t>
            </a:r>
            <a:r>
              <a:rPr lang="en-US" sz="2400" dirty="0"/>
              <a:t>.</a:t>
            </a:r>
          </a:p>
        </p:txBody>
      </p:sp>
      <p:cxnSp>
        <p:nvCxnSpPr>
          <p:cNvPr id="7" name="Straight Connector 6"/>
          <p:cNvCxnSpPr/>
          <p:nvPr/>
        </p:nvCxnSpPr>
        <p:spPr>
          <a:xfrm rot="5400000">
            <a:off x="3009900" y="3771900"/>
            <a:ext cx="3733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876800" y="56388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710" name="TextBox 10"/>
          <p:cNvSpPr txBox="1">
            <a:spLocks noChangeArrowheads="1"/>
          </p:cNvSpPr>
          <p:nvPr/>
        </p:nvSpPr>
        <p:spPr bwMode="auto">
          <a:xfrm>
            <a:off x="6189662" y="5943600"/>
            <a:ext cx="2573338" cy="369888"/>
          </a:xfrm>
          <a:prstGeom prst="rect">
            <a:avLst/>
          </a:prstGeom>
          <a:noFill/>
          <a:ln w="9525">
            <a:noFill/>
            <a:miter lim="800000"/>
            <a:headEnd/>
            <a:tailEnd/>
          </a:ln>
        </p:spPr>
        <p:txBody>
          <a:bodyPr wrap="none">
            <a:spAutoFit/>
          </a:bodyPr>
          <a:lstStyle/>
          <a:p>
            <a:r>
              <a:rPr lang="en-US" dirty="0">
                <a:latin typeface="Calibri" pitchFamily="34" charset="0"/>
              </a:rPr>
              <a:t>% of pollution abatement</a:t>
            </a:r>
          </a:p>
        </p:txBody>
      </p:sp>
      <p:sp>
        <p:nvSpPr>
          <p:cNvPr id="72711" name="TextBox 11"/>
          <p:cNvSpPr txBox="1">
            <a:spLocks noChangeArrowheads="1"/>
          </p:cNvSpPr>
          <p:nvPr/>
        </p:nvSpPr>
        <p:spPr bwMode="auto">
          <a:xfrm rot="-5400000">
            <a:off x="3829453" y="2322791"/>
            <a:ext cx="1702582" cy="369332"/>
          </a:xfrm>
          <a:prstGeom prst="rect">
            <a:avLst/>
          </a:prstGeom>
          <a:noFill/>
          <a:ln w="9525">
            <a:noFill/>
            <a:miter lim="800000"/>
            <a:headEnd/>
            <a:tailEnd/>
          </a:ln>
        </p:spPr>
        <p:txBody>
          <a:bodyPr wrap="none">
            <a:spAutoFit/>
          </a:bodyPr>
          <a:lstStyle/>
          <a:p>
            <a:r>
              <a:rPr lang="en-US" dirty="0">
                <a:latin typeface="Calibri" pitchFamily="34" charset="0"/>
              </a:rPr>
              <a:t>Benefit and cost</a:t>
            </a:r>
          </a:p>
        </p:txBody>
      </p:sp>
      <p:cxnSp>
        <p:nvCxnSpPr>
          <p:cNvPr id="14" name="Straight Connector 13"/>
          <p:cNvCxnSpPr/>
          <p:nvPr/>
        </p:nvCxnSpPr>
        <p:spPr>
          <a:xfrm>
            <a:off x="4953000" y="2286000"/>
            <a:ext cx="3505200" cy="32004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5400000">
            <a:off x="4953000" y="2362200"/>
            <a:ext cx="3048000" cy="2971800"/>
          </a:xfrm>
          <a:prstGeom prst="arc">
            <a:avLst>
              <a:gd name="adj1" fmla="val 16200000"/>
              <a:gd name="adj2" fmla="val 21467375"/>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flipV="1">
            <a:off x="7962900" y="1600200"/>
            <a:ext cx="190500" cy="22479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4894262" y="5372099"/>
            <a:ext cx="1658938" cy="381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2716" name="TextBox 19"/>
          <p:cNvSpPr txBox="1">
            <a:spLocks noChangeArrowheads="1"/>
          </p:cNvSpPr>
          <p:nvPr/>
        </p:nvSpPr>
        <p:spPr bwMode="auto">
          <a:xfrm>
            <a:off x="5105400" y="2133600"/>
            <a:ext cx="515938" cy="369888"/>
          </a:xfrm>
          <a:prstGeom prst="rect">
            <a:avLst/>
          </a:prstGeom>
          <a:noFill/>
          <a:ln w="9525">
            <a:noFill/>
            <a:miter lim="800000"/>
            <a:headEnd/>
            <a:tailEnd/>
          </a:ln>
        </p:spPr>
        <p:txBody>
          <a:bodyPr wrap="none">
            <a:spAutoFit/>
          </a:bodyPr>
          <a:lstStyle/>
          <a:p>
            <a:r>
              <a:rPr lang="en-US" b="1" dirty="0">
                <a:solidFill>
                  <a:schemeClr val="accent6">
                    <a:lumMod val="75000"/>
                  </a:schemeClr>
                </a:solidFill>
                <a:latin typeface="Calibri" pitchFamily="34" charset="0"/>
              </a:rPr>
              <a:t>MB</a:t>
            </a:r>
          </a:p>
        </p:txBody>
      </p:sp>
      <p:sp>
        <p:nvSpPr>
          <p:cNvPr id="72717" name="TextBox 20"/>
          <p:cNvSpPr txBox="1">
            <a:spLocks noChangeArrowheads="1"/>
          </p:cNvSpPr>
          <p:nvPr/>
        </p:nvSpPr>
        <p:spPr bwMode="auto">
          <a:xfrm>
            <a:off x="7543800" y="2819400"/>
            <a:ext cx="504825" cy="369888"/>
          </a:xfrm>
          <a:prstGeom prst="rect">
            <a:avLst/>
          </a:prstGeom>
          <a:noFill/>
          <a:ln w="9525">
            <a:noFill/>
            <a:miter lim="800000"/>
            <a:headEnd/>
            <a:tailEnd/>
          </a:ln>
        </p:spPr>
        <p:txBody>
          <a:bodyPr wrap="none">
            <a:spAutoFit/>
          </a:bodyPr>
          <a:lstStyle/>
          <a:p>
            <a:r>
              <a:rPr lang="en-US" b="1" dirty="0">
                <a:solidFill>
                  <a:schemeClr val="accent1"/>
                </a:solidFill>
                <a:latin typeface="Calibri" pitchFamily="34" charset="0"/>
              </a:rPr>
              <a:t>MC</a:t>
            </a:r>
          </a:p>
        </p:txBody>
      </p:sp>
      <p:sp>
        <p:nvSpPr>
          <p:cNvPr id="72718" name="TextBox 21"/>
          <p:cNvSpPr txBox="1">
            <a:spLocks noChangeArrowheads="1"/>
          </p:cNvSpPr>
          <p:nvPr/>
        </p:nvSpPr>
        <p:spPr bwMode="auto">
          <a:xfrm>
            <a:off x="5519861" y="4343400"/>
            <a:ext cx="1062038" cy="369888"/>
          </a:xfrm>
          <a:prstGeom prst="rect">
            <a:avLst/>
          </a:prstGeom>
          <a:noFill/>
          <a:ln w="9525">
            <a:noFill/>
            <a:miter lim="800000"/>
            <a:headEnd/>
            <a:tailEnd/>
          </a:ln>
        </p:spPr>
        <p:txBody>
          <a:bodyPr wrap="none">
            <a:spAutoFit/>
          </a:bodyPr>
          <a:lstStyle/>
          <a:p>
            <a:r>
              <a:rPr lang="en-US" b="1" dirty="0">
                <a:solidFill>
                  <a:schemeClr val="tx1">
                    <a:lumMod val="85000"/>
                    <a:lumOff val="15000"/>
                  </a:schemeClr>
                </a:solidFill>
                <a:latin typeface="Calibri" pitchFamily="34" charset="0"/>
              </a:rPr>
              <a:t>MB = MC</a:t>
            </a:r>
          </a:p>
        </p:txBody>
      </p:sp>
      <p:cxnSp>
        <p:nvCxnSpPr>
          <p:cNvPr id="24" name="Straight Arrow Connector 23"/>
          <p:cNvCxnSpPr/>
          <p:nvPr/>
        </p:nvCxnSpPr>
        <p:spPr>
          <a:xfrm>
            <a:off x="6553200" y="4541838"/>
            <a:ext cx="1066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246938" y="5202238"/>
            <a:ext cx="8382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2721" name="TextBox 27"/>
          <p:cNvSpPr txBox="1">
            <a:spLocks noChangeArrowheads="1"/>
          </p:cNvSpPr>
          <p:nvPr/>
        </p:nvSpPr>
        <p:spPr bwMode="auto">
          <a:xfrm>
            <a:off x="7467600" y="5638800"/>
            <a:ext cx="479425" cy="369888"/>
          </a:xfrm>
          <a:prstGeom prst="rect">
            <a:avLst/>
          </a:prstGeom>
          <a:noFill/>
          <a:ln w="9525">
            <a:noFill/>
            <a:miter lim="800000"/>
            <a:headEnd/>
            <a:tailEnd/>
          </a:ln>
        </p:spPr>
        <p:txBody>
          <a:bodyPr wrap="none">
            <a:spAutoFit/>
          </a:bodyPr>
          <a:lstStyle/>
          <a:p>
            <a:r>
              <a:rPr lang="en-US" b="1" dirty="0">
                <a:solidFill>
                  <a:schemeClr val="tx1">
                    <a:lumMod val="85000"/>
                    <a:lumOff val="15000"/>
                  </a:schemeClr>
                </a:solidFill>
                <a:latin typeface="Calibri" pitchFamily="34" charset="0"/>
              </a:rPr>
              <a:t>X%</a:t>
            </a:r>
          </a:p>
        </p:txBody>
      </p:sp>
      <p:sp>
        <p:nvSpPr>
          <p:cNvPr id="72722" name="TextBox 28"/>
          <p:cNvSpPr txBox="1">
            <a:spLocks noChangeArrowheads="1"/>
          </p:cNvSpPr>
          <p:nvPr/>
        </p:nvSpPr>
        <p:spPr bwMode="auto">
          <a:xfrm>
            <a:off x="8291513" y="5562600"/>
            <a:ext cx="700087" cy="369888"/>
          </a:xfrm>
          <a:prstGeom prst="rect">
            <a:avLst/>
          </a:prstGeom>
          <a:noFill/>
          <a:ln w="9525">
            <a:noFill/>
            <a:miter lim="800000"/>
            <a:headEnd/>
            <a:tailEnd/>
          </a:ln>
        </p:spPr>
        <p:txBody>
          <a:bodyPr wrap="none">
            <a:spAutoFit/>
          </a:bodyPr>
          <a:lstStyle/>
          <a:p>
            <a:r>
              <a:rPr lang="en-US" b="1" dirty="0">
                <a:solidFill>
                  <a:schemeClr val="tx1">
                    <a:lumMod val="85000"/>
                    <a:lumOff val="15000"/>
                  </a:schemeClr>
                </a:solidFill>
                <a:latin typeface="Calibri" pitchFamily="34" charset="0"/>
              </a:rPr>
              <a:t>100%</a:t>
            </a:r>
          </a:p>
        </p:txBody>
      </p:sp>
      <p:sp>
        <p:nvSpPr>
          <p:cNvPr id="72723" name="TextBox 29"/>
          <p:cNvSpPr txBox="1">
            <a:spLocks noChangeArrowheads="1"/>
          </p:cNvSpPr>
          <p:nvPr/>
        </p:nvSpPr>
        <p:spPr bwMode="auto">
          <a:xfrm>
            <a:off x="4724400" y="5638800"/>
            <a:ext cx="466725" cy="369888"/>
          </a:xfrm>
          <a:prstGeom prst="rect">
            <a:avLst/>
          </a:prstGeom>
          <a:noFill/>
          <a:ln w="9525">
            <a:noFill/>
            <a:miter lim="800000"/>
            <a:headEnd/>
            <a:tailEnd/>
          </a:ln>
        </p:spPr>
        <p:txBody>
          <a:bodyPr wrap="none">
            <a:spAutoFit/>
          </a:bodyPr>
          <a:lstStyle/>
          <a:p>
            <a:r>
              <a:rPr lang="en-US" b="1" dirty="0">
                <a:solidFill>
                  <a:schemeClr val="tx1">
                    <a:lumMod val="85000"/>
                    <a:lumOff val="15000"/>
                  </a:schemeClr>
                </a:solidFill>
                <a:latin typeface="Calibri" pitchFamily="34" charset="0"/>
              </a:rPr>
              <a:t>0%</a:t>
            </a:r>
          </a:p>
        </p:txBody>
      </p:sp>
      <p:sp>
        <p:nvSpPr>
          <p:cNvPr id="3" name="Slide Number Placeholder 2"/>
          <p:cNvSpPr>
            <a:spLocks noGrp="1"/>
          </p:cNvSpPr>
          <p:nvPr>
            <p:ph type="sldNum" sz="quarter" idx="12"/>
          </p:nvPr>
        </p:nvSpPr>
        <p:spPr/>
        <p:txBody>
          <a:bodyPr/>
          <a:lstStyle/>
          <a:p>
            <a:r>
              <a:rPr lang="en-US" dirty="0"/>
              <a:t>14-</a:t>
            </a:r>
            <a:fld id="{D6AEC7BF-3734-4446-B59D-919843EE84E1}" type="slidenum">
              <a:rPr lang="en-US" smtClean="0"/>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4"/>
          <p:cNvSpPr>
            <a:spLocks noGrp="1"/>
          </p:cNvSpPr>
          <p:nvPr>
            <p:ph type="title"/>
          </p:nvPr>
        </p:nvSpPr>
        <p:spPr>
          <a:noFill/>
        </p:spPr>
        <p:txBody>
          <a:bodyPr/>
          <a:lstStyle/>
          <a:p>
            <a:pPr eaLnBrk="1" hangingPunct="1"/>
            <a:r>
              <a:rPr lang="en-US" sz="4000" dirty="0">
                <a:solidFill>
                  <a:schemeClr val="tx1"/>
                </a:solidFill>
              </a:rPr>
              <a:t>Who Will Pay?</a:t>
            </a:r>
          </a:p>
        </p:txBody>
      </p:sp>
      <p:sp>
        <p:nvSpPr>
          <p:cNvPr id="74754" name="Content Placeholder 5"/>
          <p:cNvSpPr>
            <a:spLocks noGrp="1"/>
          </p:cNvSpPr>
          <p:nvPr>
            <p:ph idx="1"/>
          </p:nvPr>
        </p:nvSpPr>
        <p:spPr>
          <a:xfrm>
            <a:off x="1066800" y="1600200"/>
            <a:ext cx="7620000" cy="4525963"/>
          </a:xfrm>
        </p:spPr>
        <p:txBody>
          <a:bodyPr>
            <a:normAutofit fontScale="92500"/>
          </a:bodyPr>
          <a:lstStyle/>
          <a:p>
            <a:pPr eaLnBrk="1" hangingPunct="1">
              <a:buFont typeface="Arial" pitchFamily="34" charset="0"/>
              <a:buChar char="•"/>
            </a:pPr>
            <a:r>
              <a:rPr lang="en-US" b="1" dirty="0">
                <a:solidFill>
                  <a:schemeClr val="accent6">
                    <a:lumMod val="75000"/>
                  </a:schemeClr>
                </a:solidFill>
              </a:rPr>
              <a:t>Higher costs: </a:t>
            </a:r>
            <a:r>
              <a:rPr lang="en-US" dirty="0"/>
              <a:t>by internalizing the social costs, the producer will pay higher costs to produce goods and services (</a:t>
            </a:r>
            <a:r>
              <a:rPr lang="en-US" sz="3000" dirty="0"/>
              <a:t>most likely reduce output).</a:t>
            </a:r>
          </a:p>
          <a:p>
            <a:pPr>
              <a:buFont typeface="Arial" pitchFamily="34" charset="0"/>
              <a:buChar char="•"/>
            </a:pPr>
            <a:r>
              <a:rPr lang="en-US" b="1" dirty="0">
                <a:solidFill>
                  <a:schemeClr val="accent6">
                    <a:lumMod val="75000"/>
                  </a:schemeClr>
                </a:solidFill>
              </a:rPr>
              <a:t>Higher prices: </a:t>
            </a:r>
            <a:r>
              <a:rPr lang="en-US" dirty="0"/>
              <a:t>many of these higher costs will be passed on to the consumer in the form of higher prices. If the good is demand-inelastic, most of the added cost is shifted to the consumer.</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4"/>
          <p:cNvSpPr>
            <a:spLocks noGrp="1"/>
          </p:cNvSpPr>
          <p:nvPr>
            <p:ph type="title"/>
          </p:nvPr>
        </p:nvSpPr>
        <p:spPr>
          <a:noFill/>
        </p:spPr>
        <p:txBody>
          <a:bodyPr/>
          <a:lstStyle/>
          <a:p>
            <a:pPr eaLnBrk="1" hangingPunct="1"/>
            <a:r>
              <a:rPr lang="en-US" sz="4000" dirty="0">
                <a:solidFill>
                  <a:schemeClr val="tx1"/>
                </a:solidFill>
              </a:rPr>
              <a:t>Who Will Pay? </a:t>
            </a:r>
            <a:r>
              <a:rPr lang="en-US" sz="3200" dirty="0">
                <a:solidFill>
                  <a:schemeClr val="tx1"/>
                </a:solidFill>
              </a:rPr>
              <a:t>(cont.)</a:t>
            </a:r>
          </a:p>
        </p:txBody>
      </p:sp>
      <p:sp>
        <p:nvSpPr>
          <p:cNvPr id="78850" name="Content Placeholder 5"/>
          <p:cNvSpPr>
            <a:spLocks noGrp="1"/>
          </p:cNvSpPr>
          <p:nvPr>
            <p:ph idx="1"/>
          </p:nvPr>
        </p:nvSpPr>
        <p:spPr>
          <a:xfrm>
            <a:off x="1066800" y="1600200"/>
            <a:ext cx="7620000" cy="4525963"/>
          </a:xfrm>
        </p:spPr>
        <p:txBody>
          <a:bodyPr/>
          <a:lstStyle/>
          <a:p>
            <a:pPr eaLnBrk="1" hangingPunct="1">
              <a:buFont typeface="Arial" pitchFamily="34" charset="0"/>
              <a:buChar char="•"/>
            </a:pPr>
            <a:r>
              <a:rPr lang="en-US" b="1" dirty="0">
                <a:solidFill>
                  <a:schemeClr val="accent6">
                    <a:lumMod val="75000"/>
                  </a:schemeClr>
                </a:solidFill>
              </a:rPr>
              <a:t>Job losses: </a:t>
            </a:r>
            <a:r>
              <a:rPr lang="en-US" dirty="0"/>
              <a:t>if production is reduced in the industry or firm, jobs will be eliminated. </a:t>
            </a:r>
          </a:p>
          <a:p>
            <a:pPr>
              <a:buFont typeface="Arial" pitchFamily="34" charset="0"/>
              <a:buChar char="•"/>
            </a:pPr>
            <a:r>
              <a:rPr lang="en-US" dirty="0"/>
              <a:t>Job losers and consumers paying higher prices will argue that the economic costs outweigh the environmental benefits.</a:t>
            </a:r>
          </a:p>
          <a:p>
            <a:pPr eaLnBrk="1" hangingPunct="1"/>
            <a:endParaRPr lang="en-US" dirty="0"/>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066800" y="152400"/>
            <a:ext cx="8077200" cy="1447800"/>
          </a:xfrm>
          <a:noFill/>
        </p:spPr>
        <p:txBody>
          <a:bodyPr/>
          <a:lstStyle/>
          <a:p>
            <a:pPr eaLnBrk="1" hangingPunct="1"/>
            <a:r>
              <a:rPr lang="en-US" sz="4000" u="sng" dirty="0">
                <a:solidFill>
                  <a:schemeClr val="tx1"/>
                </a:solidFill>
              </a:rPr>
              <a:t>Application: The Economy Tomorrow</a:t>
            </a:r>
          </a:p>
        </p:txBody>
      </p:sp>
      <p:sp>
        <p:nvSpPr>
          <p:cNvPr id="3" name="Content Placeholder 2"/>
          <p:cNvSpPr>
            <a:spLocks noGrp="1"/>
          </p:cNvSpPr>
          <p:nvPr>
            <p:ph idx="1"/>
          </p:nvPr>
        </p:nvSpPr>
        <p:spPr>
          <a:xfrm>
            <a:off x="1066800" y="1600200"/>
            <a:ext cx="7620000" cy="4525963"/>
          </a:xfrm>
        </p:spPr>
        <p:txBody>
          <a:bodyPr rtlCol="0">
            <a:noAutofit/>
          </a:bodyPr>
          <a:lstStyle/>
          <a:p>
            <a:pPr eaLnBrk="1" fontAlgn="auto" hangingPunct="1">
              <a:spcAft>
                <a:spcPts val="0"/>
              </a:spcAft>
              <a:buFont typeface="Arial" pitchFamily="34" charset="0"/>
              <a:buChar char="•"/>
              <a:defRPr/>
            </a:pPr>
            <a:r>
              <a:rPr lang="en-US" sz="3100" dirty="0"/>
              <a:t>Capping CO</a:t>
            </a:r>
            <a:r>
              <a:rPr lang="en-US" sz="3100" baseline="-25000" dirty="0"/>
              <a:t>2</a:t>
            </a:r>
            <a:r>
              <a:rPr lang="en-US" sz="3100" dirty="0"/>
              <a:t> emissions.</a:t>
            </a:r>
          </a:p>
          <a:p>
            <a:pPr eaLnBrk="1" fontAlgn="auto" hangingPunct="1">
              <a:spcAft>
                <a:spcPts val="0"/>
              </a:spcAft>
              <a:buFont typeface="Arial" pitchFamily="34" charset="0"/>
              <a:buChar char="•"/>
              <a:defRPr/>
            </a:pPr>
            <a:r>
              <a:rPr lang="en-US" sz="3100" dirty="0"/>
              <a:t>According to some scientists, global warming is caused by human-made carbon emissions the unintended consequence of everyday production and consumption. </a:t>
            </a:r>
          </a:p>
          <a:p>
            <a:pPr eaLnBrk="1" fontAlgn="auto" hangingPunct="1">
              <a:spcAft>
                <a:spcPts val="0"/>
              </a:spcAft>
              <a:buFont typeface="Arial" pitchFamily="34" charset="0"/>
              <a:buChar char="•"/>
              <a:defRPr/>
            </a:pPr>
            <a:r>
              <a:rPr lang="en-US" sz="3100" dirty="0"/>
              <a:t>The debate continues on how high the earth’s temperature will rise due to CO</a:t>
            </a:r>
            <a:r>
              <a:rPr lang="en-US" sz="3100" baseline="-25000" dirty="0"/>
              <a:t>2</a:t>
            </a:r>
            <a:r>
              <a:rPr lang="en-US" sz="3100" dirty="0"/>
              <a:t> emissions.</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a:t>
            </a:r>
            <a:endParaRPr lang="en-US" sz="4000" dirty="0">
              <a:solidFill>
                <a:schemeClr val="tx1"/>
              </a:solidFill>
            </a:endParaRPr>
          </a:p>
        </p:txBody>
      </p:sp>
      <p:sp>
        <p:nvSpPr>
          <p:cNvPr id="3" name="Content Placeholder 2"/>
          <p:cNvSpPr>
            <a:spLocks noGrp="1"/>
          </p:cNvSpPr>
          <p:nvPr>
            <p:ph idx="1"/>
          </p:nvPr>
        </p:nvSpPr>
        <p:spPr>
          <a:xfrm>
            <a:off x="1066800" y="1752600"/>
            <a:ext cx="7772400" cy="4525963"/>
          </a:xfrm>
        </p:spPr>
        <p:txBody>
          <a:bodyPr rtlCol="0">
            <a:normAutofit fontScale="92500"/>
          </a:bodyPr>
          <a:lstStyle/>
          <a:p>
            <a:pPr eaLnBrk="1" fontAlgn="auto" hangingPunct="1">
              <a:spcAft>
                <a:spcPts val="0"/>
              </a:spcAft>
              <a:buFont typeface="Arial" pitchFamily="34" charset="0"/>
              <a:buChar char="•"/>
              <a:defRPr/>
            </a:pPr>
            <a:r>
              <a:rPr lang="en-US" dirty="0"/>
              <a:t>CO</a:t>
            </a:r>
            <a:r>
              <a:rPr lang="en-US" baseline="-25000" dirty="0"/>
              <a:t>2</a:t>
            </a:r>
            <a:r>
              <a:rPr lang="en-US" dirty="0"/>
              <a:t> emissions are a global externality.</a:t>
            </a:r>
          </a:p>
          <a:p>
            <a:pPr eaLnBrk="1" fontAlgn="auto" hangingPunct="1">
              <a:spcAft>
                <a:spcPts val="0"/>
              </a:spcAft>
              <a:buFont typeface="Arial" pitchFamily="34" charset="0"/>
              <a:buChar char="•"/>
              <a:defRPr/>
            </a:pPr>
            <a:r>
              <a:rPr lang="en-US" dirty="0"/>
              <a:t>It will take a global effort to internalize that externality. </a:t>
            </a:r>
          </a:p>
          <a:p>
            <a:pPr eaLnBrk="1" fontAlgn="auto" hangingPunct="1">
              <a:spcAft>
                <a:spcPts val="0"/>
              </a:spcAft>
              <a:buFont typeface="Arial" pitchFamily="34" charset="0"/>
              <a:buChar char="•"/>
              <a:defRPr/>
            </a:pPr>
            <a:r>
              <a:rPr lang="en-US" dirty="0"/>
              <a:t>The results of that effort will affect the CO</a:t>
            </a:r>
            <a:r>
              <a:rPr lang="en-US" baseline="-25000" dirty="0"/>
              <a:t>2</a:t>
            </a:r>
            <a:r>
              <a:rPr lang="en-US" dirty="0"/>
              <a:t> concentration in the economy tomorrow.</a:t>
            </a:r>
          </a:p>
          <a:p>
            <a:pPr eaLnBrk="1" fontAlgn="auto" hangingPunct="1">
              <a:spcAft>
                <a:spcPts val="0"/>
              </a:spcAft>
              <a:buFont typeface="Arial" pitchFamily="34" charset="0"/>
              <a:buChar char="•"/>
              <a:defRPr/>
            </a:pPr>
            <a:r>
              <a:rPr lang="en-US" dirty="0"/>
              <a:t>United States under the Trump administration has withdrawn from the Paris Accord and encouraged coal production.</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066800" y="167148"/>
            <a:ext cx="8077200" cy="1447800"/>
          </a:xfrm>
          <a:noFill/>
        </p:spPr>
        <p:txBody>
          <a:bodyPr>
            <a:normAutofit/>
          </a:bodyPr>
          <a:lstStyle/>
          <a:p>
            <a:pPr eaLnBrk="1" hangingPunct="1"/>
            <a:r>
              <a:rPr lang="en-US" sz="4000" dirty="0">
                <a:solidFill>
                  <a:schemeClr val="tx1"/>
                </a:solidFill>
              </a:rPr>
              <a:t>Revisiting the Learning Objectives</a:t>
            </a: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pPr eaLnBrk="1" hangingPunct="1"/>
            <a:r>
              <a:rPr lang="en-US" b="1" dirty="0"/>
              <a:t>LO14-1 Know how markets encourage pollution.</a:t>
            </a:r>
          </a:p>
          <a:p>
            <a:pPr lvl="1" eaLnBrk="1" hangingPunct="1"/>
            <a:r>
              <a:rPr lang="en-US" dirty="0"/>
              <a:t>Pollution is an external cost, imposed on a third party other than the immediate producer or consumer. These external costs are not included in market participants’ decision making.</a:t>
            </a:r>
          </a:p>
          <a:p>
            <a:pPr lvl="1" eaLnBrk="1" hangingPunct="1"/>
            <a:r>
              <a:rPr lang="en-US" dirty="0"/>
              <a:t>The incentive to minimize costs can lead to the creation of waste products. Selecting the least-cost method of getting rid of them causes pollution.</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 II</a:t>
            </a:r>
          </a:p>
        </p:txBody>
      </p:sp>
      <p:sp>
        <p:nvSpPr>
          <p:cNvPr id="3" name="Content Placeholder 2"/>
          <p:cNvSpPr>
            <a:spLocks noGrp="1"/>
          </p:cNvSpPr>
          <p:nvPr>
            <p:ph idx="1"/>
          </p:nvPr>
        </p:nvSpPr>
        <p:spPr>
          <a:xfrm>
            <a:off x="1066800" y="1600200"/>
            <a:ext cx="7620000" cy="4525963"/>
          </a:xfrm>
        </p:spPr>
        <p:txBody>
          <a:bodyPr>
            <a:normAutofit lnSpcReduction="10000"/>
          </a:bodyPr>
          <a:lstStyle/>
          <a:p>
            <a:pPr eaLnBrk="1" hangingPunct="1"/>
            <a:r>
              <a:rPr lang="en-US" b="1" dirty="0"/>
              <a:t>LO14-2 Know alternative strategies for reducing pollution.</a:t>
            </a:r>
          </a:p>
          <a:p>
            <a:pPr lvl="1" eaLnBrk="1" hangingPunct="1"/>
            <a:r>
              <a:rPr lang="en-US" dirty="0"/>
              <a:t>The goal is to internalize back into the firm the external costs of pollution.</a:t>
            </a:r>
          </a:p>
          <a:p>
            <a:pPr lvl="1" eaLnBrk="1" hangingPunct="1"/>
            <a:r>
              <a:rPr lang="en-US" dirty="0"/>
              <a:t>Imposing emission charges and high user fees and setting up a pollution permit market are market-based strategies.</a:t>
            </a:r>
          </a:p>
          <a:p>
            <a:pPr lvl="1" eaLnBrk="1" hangingPunct="1"/>
            <a:r>
              <a:rPr lang="en-US" dirty="0"/>
              <a:t>Mandating controls and prohibiting specific activities are command-and-control strategies.</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 III</a:t>
            </a:r>
          </a:p>
        </p:txBody>
      </p:sp>
      <p:sp>
        <p:nvSpPr>
          <p:cNvPr id="3" name="Content Placeholder 2"/>
          <p:cNvSpPr>
            <a:spLocks noGrp="1"/>
          </p:cNvSpPr>
          <p:nvPr>
            <p:ph idx="1"/>
          </p:nvPr>
        </p:nvSpPr>
        <p:spPr>
          <a:xfrm>
            <a:off x="1066800" y="1600200"/>
            <a:ext cx="7620000" cy="4525963"/>
          </a:xfrm>
        </p:spPr>
        <p:txBody>
          <a:bodyPr rtlCol="0">
            <a:normAutofit fontScale="92500"/>
          </a:bodyPr>
          <a:lstStyle/>
          <a:p>
            <a:pPr eaLnBrk="1" fontAlgn="auto" hangingPunct="1">
              <a:spcAft>
                <a:spcPts val="0"/>
              </a:spcAft>
              <a:defRPr/>
            </a:pPr>
            <a:r>
              <a:rPr lang="en-US" b="1" dirty="0"/>
              <a:t>LO14-3 Know why zero pollution may not be desirable.</a:t>
            </a:r>
          </a:p>
          <a:p>
            <a:pPr lvl="1">
              <a:defRPr/>
            </a:pPr>
            <a:r>
              <a:rPr lang="en-US" dirty="0"/>
              <a:t>There are obviously benefits to abatement, but the marginal benefit (MB) of abatement decreases as cleanup occurs. </a:t>
            </a:r>
          </a:p>
          <a:p>
            <a:pPr lvl="1">
              <a:defRPr/>
            </a:pPr>
            <a:r>
              <a:rPr lang="en-US" dirty="0"/>
              <a:t>The marginal cost (MC) of abatement increases as cleanup occurs.</a:t>
            </a:r>
          </a:p>
          <a:p>
            <a:pPr lvl="1">
              <a:defRPr/>
            </a:pPr>
            <a:r>
              <a:rPr lang="en-US" dirty="0"/>
              <a:t>The optimal amount of cleanup occurs when MB = MC.</a:t>
            </a:r>
          </a:p>
          <a:p>
            <a:pPr lvl="1">
              <a:defRPr/>
            </a:pPr>
            <a:r>
              <a:rPr lang="en-US" dirty="0"/>
              <a:t>At zero pollution, MC can exceed MB.</a:t>
            </a:r>
          </a:p>
        </p:txBody>
      </p:sp>
      <p:sp>
        <p:nvSpPr>
          <p:cNvPr id="2" name="Slide Number Placeholder 1"/>
          <p:cNvSpPr>
            <a:spLocks noGrp="1"/>
          </p:cNvSpPr>
          <p:nvPr>
            <p:ph type="sldNum" sz="quarter" idx="12"/>
          </p:nvPr>
        </p:nvSpPr>
        <p:spPr/>
        <p:txBody>
          <a:bodyPr/>
          <a:lstStyle/>
          <a:p>
            <a:r>
              <a:rPr lang="en-US" dirty="0"/>
              <a:t>14-</a:t>
            </a:r>
            <a:fld id="{D6AEC7BF-3734-4446-B59D-919843EE84E1}"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Looking Ahead: Chapter 15</a:t>
            </a:r>
          </a:p>
        </p:txBody>
      </p:sp>
      <p:sp>
        <p:nvSpPr>
          <p:cNvPr id="3" name="Content Placeholder 2"/>
          <p:cNvSpPr>
            <a:spLocks noGrp="1"/>
          </p:cNvSpPr>
          <p:nvPr>
            <p:ph idx="1"/>
          </p:nvPr>
        </p:nvSpPr>
        <p:spPr>
          <a:xfrm>
            <a:off x="1066800" y="1600200"/>
            <a:ext cx="7620000" cy="4525963"/>
          </a:xfrm>
        </p:spPr>
        <p:txBody>
          <a:bodyPr/>
          <a:lstStyle/>
          <a:p>
            <a:pPr marL="0" indent="0" algn="ctr">
              <a:buNone/>
            </a:pPr>
            <a:r>
              <a:rPr lang="en-US" b="1" dirty="0"/>
              <a:t>The Farm Problem</a:t>
            </a:r>
          </a:p>
          <a:p>
            <a:pPr marL="0" indent="0">
              <a:buNone/>
            </a:pPr>
            <a:endParaRPr lang="en-US" sz="1200" i="1" dirty="0"/>
          </a:p>
          <a:p>
            <a:pPr marL="0" indent="0">
              <a:buNone/>
            </a:pPr>
            <a:r>
              <a:rPr lang="en-US" sz="2400" i="1" dirty="0"/>
              <a:t>After learning about this chapter, you should know</a:t>
            </a:r>
          </a:p>
          <a:p>
            <a:pPr marL="0" indent="0">
              <a:buNone/>
            </a:pPr>
            <a:endParaRPr lang="en-US" sz="1000" i="1" dirty="0"/>
          </a:p>
          <a:p>
            <a:pPr>
              <a:spcAft>
                <a:spcPts val="600"/>
              </a:spcAft>
              <a:buFont typeface="Arial" pitchFamily="34" charset="0"/>
              <a:buChar char="•"/>
            </a:pPr>
            <a:r>
              <a:rPr lang="en-US" sz="2400" dirty="0"/>
              <a:t>What makes the farm business different from others.</a:t>
            </a:r>
          </a:p>
          <a:p>
            <a:pPr>
              <a:spcAft>
                <a:spcPts val="600"/>
              </a:spcAft>
              <a:buFont typeface="Arial" pitchFamily="34" charset="0"/>
              <a:buChar char="•"/>
            </a:pPr>
            <a:r>
              <a:rPr lang="en-US" sz="2400" dirty="0"/>
              <a:t>What mechanisms are used to prop up farm prices and incomes.</a:t>
            </a:r>
          </a:p>
          <a:p>
            <a:pPr>
              <a:spcAft>
                <a:spcPts val="600"/>
              </a:spcAft>
              <a:buFont typeface="Arial" pitchFamily="34" charset="0"/>
              <a:buChar char="•"/>
            </a:pPr>
            <a:r>
              <a:rPr lang="en-US" sz="2400" dirty="0"/>
              <a:t>How subsidies affect farm prices, output, and incomes.</a:t>
            </a:r>
          </a:p>
          <a:p>
            <a:endParaRPr lang="en-US" sz="2800" dirty="0"/>
          </a:p>
        </p:txBody>
      </p:sp>
      <p:sp>
        <p:nvSpPr>
          <p:cNvPr id="4" name="Slide Number Placeholder 3"/>
          <p:cNvSpPr>
            <a:spLocks noGrp="1"/>
          </p:cNvSpPr>
          <p:nvPr>
            <p:ph type="sldNum" sz="quarter" idx="12"/>
          </p:nvPr>
        </p:nvSpPr>
        <p:spPr/>
        <p:txBody>
          <a:bodyPr/>
          <a:lstStyle/>
          <a:p>
            <a:r>
              <a:rPr lang="en-US" dirty="0"/>
              <a:t>14-</a:t>
            </a:r>
            <a:fld id="{D6AEC7BF-3734-4446-B59D-919843EE84E1}"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noFill/>
        </p:spPr>
        <p:txBody>
          <a:bodyPr/>
          <a:lstStyle/>
          <a:p>
            <a:pPr eaLnBrk="1" hangingPunct="1"/>
            <a:r>
              <a:rPr lang="en-US" sz="4000" dirty="0">
                <a:solidFill>
                  <a:schemeClr val="tx1"/>
                </a:solidFill>
              </a:rPr>
              <a:t>The Environmental Threat</a:t>
            </a:r>
          </a:p>
        </p:txBody>
      </p:sp>
      <p:sp>
        <p:nvSpPr>
          <p:cNvPr id="3" name="Content Placeholder 2"/>
          <p:cNvSpPr>
            <a:spLocks noGrp="1"/>
          </p:cNvSpPr>
          <p:nvPr>
            <p:ph idx="1"/>
          </p:nvPr>
        </p:nvSpPr>
        <p:spPr>
          <a:xfrm>
            <a:off x="1066800" y="1676400"/>
            <a:ext cx="7543800" cy="4525963"/>
          </a:xfrm>
        </p:spPr>
        <p:txBody>
          <a:bodyPr>
            <a:normAutofit fontScale="92500"/>
          </a:bodyPr>
          <a:lstStyle/>
          <a:p>
            <a:pPr eaLnBrk="1" hangingPunct="1">
              <a:buFont typeface="Arial" pitchFamily="34" charset="0"/>
              <a:buChar char="•"/>
            </a:pPr>
            <a:r>
              <a:rPr lang="en-US" dirty="0"/>
              <a:t>We know the sources of environmental damage, and we have the knowledge and resources to do something about it. </a:t>
            </a:r>
          </a:p>
          <a:p>
            <a:pPr eaLnBrk="1" hangingPunct="1">
              <a:buFont typeface="Arial" pitchFamily="34" charset="0"/>
              <a:buChar char="•"/>
            </a:pPr>
            <a:r>
              <a:rPr lang="en-US" dirty="0"/>
              <a:t>We also know more about the economics of pollution:</a:t>
            </a:r>
          </a:p>
          <a:p>
            <a:pPr lvl="1"/>
            <a:r>
              <a:rPr lang="en-US" dirty="0"/>
              <a:t>the costs of doing nothing (health and environmental degradation).</a:t>
            </a:r>
          </a:p>
          <a:p>
            <a:pPr lvl="1"/>
            <a:r>
              <a:rPr lang="en-US" dirty="0"/>
              <a:t>the costs of doing something (abatement).</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noFill/>
        </p:spPr>
        <p:txBody>
          <a:bodyPr/>
          <a:lstStyle/>
          <a:p>
            <a:pPr eaLnBrk="1" hangingPunct="1"/>
            <a:r>
              <a:rPr lang="en-US" sz="4000" dirty="0">
                <a:solidFill>
                  <a:schemeClr val="tx1"/>
                </a:solidFill>
              </a:rPr>
              <a:t>Air Pollution</a:t>
            </a:r>
          </a:p>
        </p:txBody>
      </p:sp>
      <p:sp>
        <p:nvSpPr>
          <p:cNvPr id="23554" name="Content Placeholder 2"/>
          <p:cNvSpPr>
            <a:spLocks noGrp="1"/>
          </p:cNvSpPr>
          <p:nvPr>
            <p:ph idx="1"/>
          </p:nvPr>
        </p:nvSpPr>
        <p:spPr>
          <a:xfrm>
            <a:off x="1066800" y="1676400"/>
            <a:ext cx="7543800" cy="4525963"/>
          </a:xfrm>
        </p:spPr>
        <p:txBody>
          <a:bodyPr/>
          <a:lstStyle/>
          <a:p>
            <a:pPr>
              <a:buFont typeface="Arial" pitchFamily="34" charset="0"/>
              <a:buChar char="•"/>
            </a:pPr>
            <a:r>
              <a:rPr lang="en-US" dirty="0"/>
              <a:t>Smog (nitrous oxides from industry and autos).</a:t>
            </a:r>
          </a:p>
          <a:p>
            <a:pPr>
              <a:buFont typeface="Arial" pitchFamily="34" charset="0"/>
              <a:buChar char="•"/>
            </a:pPr>
            <a:r>
              <a:rPr lang="en-US" dirty="0"/>
              <a:t>Acid rain (sulfur dioxide from burning “dirty” coal).</a:t>
            </a:r>
          </a:p>
          <a:p>
            <a:pPr>
              <a:buFont typeface="Arial" pitchFamily="34" charset="0"/>
              <a:buChar char="•"/>
            </a:pPr>
            <a:r>
              <a:rPr lang="en-US" dirty="0"/>
              <a:t>The greenhouse effect (carbon dioxide from the use of fossil fuels).	</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p:spPr>
        <p:txBody>
          <a:bodyPr/>
          <a:lstStyle/>
          <a:p>
            <a:pPr eaLnBrk="1" hangingPunct="1"/>
            <a:r>
              <a:rPr lang="en-US" sz="4000" dirty="0">
                <a:solidFill>
                  <a:schemeClr val="tx1"/>
                </a:solidFill>
              </a:rPr>
              <a:t>Water Pollution</a:t>
            </a:r>
          </a:p>
        </p:txBody>
      </p:sp>
      <p:sp>
        <p:nvSpPr>
          <p:cNvPr id="3" name="Content Placeholder 2"/>
          <p:cNvSpPr>
            <a:spLocks noGrp="1"/>
          </p:cNvSpPr>
          <p:nvPr>
            <p:ph idx="1"/>
          </p:nvPr>
        </p:nvSpPr>
        <p:spPr/>
        <p:txBody>
          <a:bodyPr/>
          <a:lstStyle/>
          <a:p>
            <a:pPr>
              <a:buFont typeface="Arial" pitchFamily="34" charset="0"/>
              <a:buChar char="•"/>
            </a:pPr>
            <a:r>
              <a:rPr lang="en-US" dirty="0"/>
              <a:t>Organic pollution comes from disposal of organic wastes produced by households, industry, and agriculture.</a:t>
            </a:r>
          </a:p>
          <a:p>
            <a:pPr>
              <a:buFont typeface="Arial" pitchFamily="34" charset="0"/>
              <a:buChar char="•"/>
            </a:pPr>
            <a:r>
              <a:rPr lang="en-US" dirty="0"/>
              <a:t>Thermal pollution increases the temperatures of waterways, lowering their ability to retain oxygen and upsetting marine habitat.</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p:spPr>
        <p:txBody>
          <a:bodyPr/>
          <a:lstStyle/>
          <a:p>
            <a:pPr eaLnBrk="1" hangingPunct="1"/>
            <a:r>
              <a:rPr lang="en-US" sz="4000" dirty="0">
                <a:solidFill>
                  <a:schemeClr val="tx1"/>
                </a:solidFill>
              </a:rPr>
              <a:t>Solid Waste Pollution</a:t>
            </a:r>
          </a:p>
        </p:txBody>
      </p:sp>
      <p:sp>
        <p:nvSpPr>
          <p:cNvPr id="3" name="Content Placeholder 2"/>
          <p:cNvSpPr>
            <a:spLocks noGrp="1"/>
          </p:cNvSpPr>
          <p:nvPr>
            <p:ph idx="1"/>
          </p:nvPr>
        </p:nvSpPr>
        <p:spPr/>
        <p:txBody>
          <a:bodyPr/>
          <a:lstStyle/>
          <a:p>
            <a:pPr eaLnBrk="1" hangingPunct="1">
              <a:buFont typeface="Arial" pitchFamily="34" charset="0"/>
              <a:buChar char="•"/>
            </a:pPr>
            <a:r>
              <a:rPr lang="en-US" dirty="0"/>
              <a:t>Examples are litter, trash dumps, and discarded autos and appliances.</a:t>
            </a:r>
          </a:p>
          <a:p>
            <a:pPr eaLnBrk="1" hangingPunct="1">
              <a:buFont typeface="Arial" pitchFamily="34" charset="0"/>
              <a:buChar char="•"/>
            </a:pPr>
            <a:r>
              <a:rPr lang="en-US" dirty="0"/>
              <a:t>A smaller amount comes from households, but it accumulates where people live.</a:t>
            </a:r>
          </a:p>
          <a:p>
            <a:pPr>
              <a:buFont typeface="Arial" pitchFamily="34" charset="0"/>
              <a:buChar char="•"/>
            </a:pPr>
            <a:r>
              <a:rPr lang="en-US" dirty="0"/>
              <a:t>Most solid waste, however, originates in agriculture and mining.</a:t>
            </a:r>
          </a:p>
          <a:p>
            <a:pPr eaLnBrk="1" hangingPunct="1">
              <a:buFont typeface="Arial" pitchFamily="34" charset="0"/>
              <a:buChar char="•"/>
            </a:pPr>
            <a:endParaRPr lang="en-US" dirty="0"/>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p:spPr>
        <p:txBody>
          <a:bodyPr/>
          <a:lstStyle/>
          <a:p>
            <a:pPr eaLnBrk="1" hangingPunct="1"/>
            <a:r>
              <a:rPr lang="en-US" sz="4000" dirty="0">
                <a:solidFill>
                  <a:schemeClr val="tx1"/>
                </a:solidFill>
              </a:rPr>
              <a:t>Pollution Damages</a:t>
            </a:r>
          </a:p>
        </p:txBody>
      </p:sp>
      <p:sp>
        <p:nvSpPr>
          <p:cNvPr id="3" name="Content Placeholder 2"/>
          <p:cNvSpPr>
            <a:spLocks noGrp="1"/>
          </p:cNvSpPr>
          <p:nvPr>
            <p:ph idx="1"/>
          </p:nvPr>
        </p:nvSpPr>
        <p:spPr>
          <a:xfrm>
            <a:off x="1066800" y="1676401"/>
            <a:ext cx="7543800" cy="3276600"/>
          </a:xfrm>
        </p:spPr>
        <p:txBody>
          <a:bodyPr>
            <a:normAutofit/>
          </a:bodyPr>
          <a:lstStyle/>
          <a:p>
            <a:pPr eaLnBrk="1" hangingPunct="1">
              <a:buFont typeface="Arial" pitchFamily="34" charset="0"/>
              <a:buChar char="•"/>
            </a:pPr>
            <a:r>
              <a:rPr lang="en-US" dirty="0"/>
              <a:t>Why do we drop litter in the street? </a:t>
            </a:r>
          </a:p>
          <a:p>
            <a:pPr eaLnBrk="1" hangingPunct="1">
              <a:buFont typeface="Arial" pitchFamily="34" charset="0"/>
              <a:buChar char="•"/>
            </a:pPr>
            <a:endParaRPr lang="en-US" dirty="0"/>
          </a:p>
          <a:p>
            <a:pPr eaLnBrk="1" hangingPunct="1">
              <a:buFont typeface="Arial" pitchFamily="34" charset="0"/>
              <a:buChar char="•"/>
            </a:pPr>
            <a:r>
              <a:rPr lang="en-US" dirty="0"/>
              <a:t>Why does a business dump its waste into the river or into the atmosphere? </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p:spPr>
        <p:txBody>
          <a:bodyPr/>
          <a:lstStyle/>
          <a:p>
            <a:pPr eaLnBrk="1" hangingPunct="1"/>
            <a:r>
              <a:rPr lang="en-US" sz="4000" dirty="0">
                <a:solidFill>
                  <a:schemeClr val="tx1"/>
                </a:solidFill>
              </a:rPr>
              <a:t>Pollution Damages II</a:t>
            </a:r>
          </a:p>
        </p:txBody>
      </p:sp>
      <p:sp>
        <p:nvSpPr>
          <p:cNvPr id="3" name="Content Placeholder 2"/>
          <p:cNvSpPr>
            <a:spLocks noGrp="1"/>
          </p:cNvSpPr>
          <p:nvPr>
            <p:ph idx="1"/>
          </p:nvPr>
        </p:nvSpPr>
        <p:spPr>
          <a:xfrm>
            <a:off x="1069258" y="1752600"/>
            <a:ext cx="7543800" cy="4525963"/>
          </a:xfrm>
        </p:spPr>
        <p:txBody>
          <a:bodyPr>
            <a:normAutofit/>
          </a:bodyPr>
          <a:lstStyle/>
          <a:p>
            <a:pPr eaLnBrk="1" hangingPunct="1">
              <a:buFont typeface="Arial" pitchFamily="34" charset="0"/>
              <a:buChar char="•"/>
            </a:pPr>
            <a:r>
              <a:rPr lang="en-US" dirty="0"/>
              <a:t>Pollution is the cheapest method of getting rid of a waste product.</a:t>
            </a:r>
          </a:p>
          <a:p>
            <a:pPr>
              <a:buFont typeface="Arial" pitchFamily="34" charset="0"/>
              <a:buChar char="•"/>
            </a:pPr>
            <a:r>
              <a:rPr lang="en-US" dirty="0"/>
              <a:t>A </a:t>
            </a:r>
            <a:r>
              <a:rPr lang="en-US" b="1" dirty="0">
                <a:solidFill>
                  <a:schemeClr val="accent6">
                    <a:lumMod val="75000"/>
                  </a:schemeClr>
                </a:solidFill>
              </a:rPr>
              <a:t>waste product </a:t>
            </a:r>
            <a:r>
              <a:rPr lang="en-US" dirty="0"/>
              <a:t>is the result of inefficient production. The good was produced, but some of the resources were transformed into waste products instead of the good.</a:t>
            </a:r>
          </a:p>
        </p:txBody>
      </p:sp>
      <p:sp>
        <p:nvSpPr>
          <p:cNvPr id="2" name="Slide Number Placeholder 1"/>
          <p:cNvSpPr>
            <a:spLocks noGrp="1"/>
          </p:cNvSpPr>
          <p:nvPr>
            <p:ph type="sldNum" sz="quarter" idx="12"/>
          </p:nvPr>
        </p:nvSpPr>
        <p:spPr/>
        <p:txBody>
          <a:bodyPr/>
          <a:lstStyle/>
          <a:p>
            <a:r>
              <a:rPr lang="en-US" dirty="0"/>
              <a:t>14-0</a:t>
            </a:r>
            <a:fld id="{D6AEC7BF-3734-4446-B59D-919843EE84E1}" type="slidenum">
              <a:rPr lang="en-US" smtClean="0"/>
              <a:pPr/>
              <a:t>9</a:t>
            </a:fld>
            <a:endParaRPr lang="en-US" dirty="0"/>
          </a:p>
        </p:txBody>
      </p:sp>
    </p:spTree>
  </p:cSld>
  <p:clrMapOvr>
    <a:masterClrMapping/>
  </p:clrMapOvr>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TotalTime>
  <Words>3770</Words>
  <Application>Microsoft Office PowerPoint</Application>
  <PresentationFormat>On-screen Show (4:3)</PresentationFormat>
  <Paragraphs>308</Paragraphs>
  <Slides>39</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Narrow</vt:lpstr>
      <vt:lpstr>Calibri</vt:lpstr>
      <vt:lpstr>Century Gothic</vt:lpstr>
      <vt:lpstr>Cordia New</vt:lpstr>
      <vt:lpstr>Times New Roman</vt:lpstr>
      <vt:lpstr>Custom Design</vt:lpstr>
      <vt:lpstr>Environmental Protection</vt:lpstr>
      <vt:lpstr>The Environment</vt:lpstr>
      <vt:lpstr>The Environment II</vt:lpstr>
      <vt:lpstr>The Environmental Threat</vt:lpstr>
      <vt:lpstr>Air Pollution</vt:lpstr>
      <vt:lpstr>Water Pollution</vt:lpstr>
      <vt:lpstr>Solid Waste Pollution</vt:lpstr>
      <vt:lpstr>Pollution Damages</vt:lpstr>
      <vt:lpstr>Pollution Damages II</vt:lpstr>
      <vt:lpstr>Assigning Prices</vt:lpstr>
      <vt:lpstr>Is It Possible to Eliminate Pollution?</vt:lpstr>
      <vt:lpstr>Market Incentives</vt:lpstr>
      <vt:lpstr>Market Incentives II</vt:lpstr>
      <vt:lpstr>External Costs</vt:lpstr>
      <vt:lpstr>External Costs II</vt:lpstr>
      <vt:lpstr>External Costs III</vt:lpstr>
      <vt:lpstr>Regulatory Options</vt:lpstr>
      <vt:lpstr>Market-Based Options</vt:lpstr>
      <vt:lpstr>Market-Based Options II</vt:lpstr>
      <vt:lpstr>Market-Based Options III</vt:lpstr>
      <vt:lpstr>Market-Based Options IV</vt:lpstr>
      <vt:lpstr>Market-Based Options V</vt:lpstr>
      <vt:lpstr>Market-Based Options VI</vt:lpstr>
      <vt:lpstr>Market-Based Options VII</vt:lpstr>
      <vt:lpstr>Market-Based Options VIII</vt:lpstr>
      <vt:lpstr>Market-Based Options IX</vt:lpstr>
      <vt:lpstr>Command-and-Control Options</vt:lpstr>
      <vt:lpstr>Command-and-Control Options II</vt:lpstr>
      <vt:lpstr>Benefits and Costs</vt:lpstr>
      <vt:lpstr>Benefits and Costs II</vt:lpstr>
      <vt:lpstr>Benefits and Costs III</vt:lpstr>
      <vt:lpstr>Who Will Pay?</vt:lpstr>
      <vt:lpstr>Who Will Pay? (cont.)</vt:lpstr>
      <vt:lpstr>Application: The Economy Tomorrow</vt:lpstr>
      <vt:lpstr>Application: The Economy Tomorrow II</vt:lpstr>
      <vt:lpstr>Revisiting the Learning Objectives</vt:lpstr>
      <vt:lpstr>Revisiting the Learning Objectives II</vt:lpstr>
      <vt:lpstr>Revisiting the Learning Objectives III</vt:lpstr>
      <vt:lpstr>Looking Ahead: Chapter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Protection</dc:title>
  <dc:creator>mikel</dc:creator>
  <cp:lastModifiedBy>Huenecke, Adam</cp:lastModifiedBy>
  <cp:revision>63</cp:revision>
  <dcterms:created xsi:type="dcterms:W3CDTF">2011-07-04T14:34:16Z</dcterms:created>
  <dcterms:modified xsi:type="dcterms:W3CDTF">2018-05-29T19:03:18Z</dcterms:modified>
</cp:coreProperties>
</file>