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8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1" r:id="rId16"/>
    <p:sldId id="272" r:id="rId17"/>
    <p:sldId id="274" r:id="rId18"/>
    <p:sldId id="279" r:id="rId19"/>
    <p:sldId id="275" r:id="rId20"/>
    <p:sldId id="276" r:id="rId21"/>
    <p:sldId id="277" r:id="rId22"/>
    <p:sldId id="28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4" autoAdjust="0"/>
  </p:normalViewPr>
  <p:slideViewPr>
    <p:cSldViewPr>
      <p:cViewPr varScale="1">
        <p:scale>
          <a:sx n="102" d="100"/>
          <a:sy n="102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0BEF-BB09-4BDF-828C-E916C2844EF2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976D-E3B7-428D-A5A4-20560862AC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5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EB949E-2961-46EC-A5C3-09D8DC0750FC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A507AB5-B393-4AB4-98DE-2FDDC005A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3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07AB5-B393-4AB4-98DE-2FDDC005AD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Most costs accrue to the farmer at the beginning of the season; revenues accrue at the end of the season. Revenues are dependent on all of these destabilizing forces.</a:t>
            </a:r>
          </a:p>
          <a:p>
            <a:pPr>
              <a:spcBef>
                <a:spcPct val="0"/>
              </a:spcBef>
            </a:pPr>
            <a:r>
              <a:rPr lang="en-US" dirty="0"/>
              <a:t>To buy some insurance (hedge) against a low price at harvest, many farmers sell crop futures to lock in a price they can live with.</a:t>
            </a:r>
          </a:p>
          <a:p>
            <a:pPr>
              <a:spcBef>
                <a:spcPct val="0"/>
              </a:spcBef>
            </a:pPr>
            <a:r>
              <a:rPr lang="en-US" dirty="0"/>
              <a:t>Speculators buy the crop futures, betting on a price at harvest higher than what they paid for the future.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CB0845-A787-49D3-9084-7C06723B58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2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 look at the home districts for senators, especially, indicates that the farm belt has quite a clout in Congress.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9FDF54-6C60-40A6-8BC8-BE89F12A26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3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The economic concept is a price floor.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A0DE49-5A28-49B9-B204-1514A3733F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Each element of this concept is akin to a quota in international trade.</a:t>
            </a:r>
          </a:p>
          <a:p>
            <a:pPr>
              <a:spcBef>
                <a:spcPct val="0"/>
              </a:spcBef>
            </a:pPr>
            <a:r>
              <a:rPr lang="en-US" dirty="0"/>
              <a:t>Note that the first two are resource destroyers.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0560F3-4937-4308-B6FF-503A1787FB8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6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This program ensures that farmers plant and produce a set amount of crop and do not suffer any consequences if the market has a surplus.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170F3-D1E4-4CC0-8711-D9DED45FB32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Artificially lowering the costs yields profits that, in a free market, would never exist.</a:t>
            </a:r>
          </a:p>
          <a:p>
            <a:pPr>
              <a:spcBef>
                <a:spcPct val="0"/>
              </a:spcBef>
            </a:pPr>
            <a:r>
              <a:rPr lang="en-US" dirty="0"/>
              <a:t>This activity delays the transition of resources from a low-profit industry to other, more productive uses.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C8E9E-6FC9-417F-9020-6D59C27DE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1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As long as the farm belt has access to a large number of Congress members, there will be government largesse to agriculture.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7FA25A-F5F2-4E93-8E6A-FA9DA74BA1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As long as the farm belt has access to a large number of Congress members, there will be government largesse to agriculture.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7FA25A-F5F2-4E93-8E6A-FA9DA74BA1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Here begins the review of the chapter.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04F766-14F9-4794-96BA-7830EE6DCBF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9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Agriculture is still a large industry, providing many benefits for over 300 million people here in addition to exporting to other countries.</a:t>
            </a:r>
          </a:p>
          <a:p>
            <a:pPr>
              <a:spcBef>
                <a:spcPct val="0"/>
              </a:spcBef>
            </a:pPr>
            <a:r>
              <a:rPr lang="en-US" dirty="0"/>
              <a:t>It is also heavily politicized, receiving many benefits from the government as Congress members provide “pork” for the voters back home.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B6FDD2-ADD1-4420-BCF9-27611F9C57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This chapter tries to identify reasons for continued government intervention and reasons for returning the industry to market forces.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F8E7CC-F2EA-4AA0-A8FC-8471608A04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4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A side question might be, Why do some crops need subsidies while others do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6288ED-D506-4119-AF34-677599EC271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1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Many of the examples used when we talk about perfect competition are agriculture markets.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8CBCF-E9D3-4E1A-AFB8-A523EAC978E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The tech advance is not only in capital goods but also in process techniques (how to grow).</a:t>
            </a:r>
          </a:p>
          <a:p>
            <a:pPr>
              <a:spcBef>
                <a:spcPct val="0"/>
              </a:spcBef>
            </a:pPr>
            <a:r>
              <a:rPr lang="en-US" dirty="0"/>
              <a:t>We have seen a huge increase in capital input, accompanied by decreases in land use and labor employed on the farm.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42904A-A13F-47AB-A8B7-BE889D2D440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9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Therefore, supply has increased far to the right, but demand increased much less far to the right. </a:t>
            </a:r>
          </a:p>
          <a:p>
            <a:pPr>
              <a:spcBef>
                <a:spcPct val="0"/>
              </a:spcBef>
            </a:pPr>
            <a:r>
              <a:rPr lang="en-US" dirty="0"/>
              <a:t>You might wish to combine the two in a board graph, first moving supply far right then moving demand less far right.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FC39B2-C202-44A0-8F65-2709065447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2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We have seen worldwide increases in (real) incomes also. But an individual’s stomach size has not grown.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F9682B-268E-4A33-8398-4F5C06F71B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0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Headlines are made of these swings – the huge bumper crop that drives down prices and the weather disaster (hailstorm, drought) that drives up prices but there’s nothing to sell.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51D5BD-5EA0-418C-AF90-DDC4D9F8825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0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D917B5-721D-418A-A2CF-B31259CF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8172B21-BBDB-4D3D-931A-7BF5561AE8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70560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66800" y="2130425"/>
            <a:ext cx="7391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1A37D6-F027-4046-A328-4714F27E7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461DF-1EA9-4BE2-B528-4FFE9A81A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A36D4E-2B50-4578-902A-7A8F68892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4D312-EE93-4D45-8DD3-86F0D82F1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ADED0-34B0-47E9-9729-F0A93CAAB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6C2B4-9346-46DC-AE84-B3B7CEFA3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193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9055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4AC24-5247-4A83-9FF1-7E86A9B57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91459-B0A1-4A4C-A8EB-6A88B7067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A64E9-6C89-4706-BC8E-C6320E805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0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2349658"/>
            <a:ext cx="9144000" cy="4051142"/>
            <a:chOff x="0" y="2176938"/>
            <a:chExt cx="12192000" cy="382762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2451258"/>
              <a:ext cx="12192000" cy="3553302"/>
            </a:xfrm>
            <a:prstGeom prst="rect">
              <a:avLst/>
            </a:prstGeom>
            <a:solidFill>
              <a:srgbClr val="F6EBD6"/>
            </a:solidFill>
            <a:ln>
              <a:solidFill>
                <a:srgbClr val="F6E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6720" y="2420778"/>
              <a:ext cx="4937760" cy="3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38480" y="2176938"/>
              <a:ext cx="4714240" cy="548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100" baseline="0" dirty="0">
                  <a:latin typeface="Century Gothic" panose="020B0502020202020204" pitchFamily="34" charset="0"/>
                </a:rPr>
                <a:t>LEARNING OBJECTIVES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" y="594044"/>
            <a:ext cx="5836920" cy="870822"/>
          </a:xfrm>
        </p:spPr>
        <p:txBody>
          <a:bodyPr anchor="t">
            <a:noAutofit/>
          </a:bodyPr>
          <a:lstStyle>
            <a:lvl1pPr algn="l">
              <a:defRPr sz="6000" kern="1200" spc="-151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Title: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" y="1492648"/>
            <a:ext cx="5836920" cy="613171"/>
          </a:xfrm>
        </p:spPr>
        <p:txBody>
          <a:bodyPr>
            <a:noAutofit/>
          </a:bodyPr>
          <a:lstStyle>
            <a:lvl1pPr marL="0" indent="0">
              <a:buNone/>
              <a:defRPr sz="3600" spc="-150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z="3600" kern="1200" spc="-151" baseline="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09040" y="3606800"/>
            <a:ext cx="7711758" cy="267208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/>
            </a:lvl2pPr>
          </a:lstStyle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1" y="3606800"/>
            <a:ext cx="888999" cy="267208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LO1-1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LO1-2 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LO1-3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LO1-4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1760" y="121920"/>
            <a:ext cx="2459038" cy="24587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0" spc="-800" baseline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0200" y="3200400"/>
            <a:ext cx="62839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After learning</a:t>
            </a:r>
            <a:r>
              <a:rPr lang="en-US" baseline="0" dirty="0">
                <a:latin typeface="Arial" panose="020B0604020202020204" pitchFamily="34" charset="0"/>
              </a:rPr>
              <a:t> about </a:t>
            </a:r>
            <a:r>
              <a:rPr lang="en-US" dirty="0">
                <a:latin typeface="Arial" panose="020B0604020202020204" pitchFamily="34" charset="0"/>
              </a:rPr>
              <a:t>this chapter, you should know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6802120" y="309564"/>
            <a:ext cx="18643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400" i="0" spc="200" baseline="0" dirty="0">
                <a:solidFill>
                  <a:schemeClr val="accent5"/>
                </a:solidFill>
                <a:latin typeface="Century Gothic" panose="020B0502020202020204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9347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C087-0C43-4C20-8D1F-C1D9CC814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724E6-6ECF-4918-AB88-5D600C9DC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4620-0C45-4239-A4BE-21A56E8C4C08}"/>
              </a:ext>
            </a:extLst>
          </p:cNvPr>
          <p:cNvSpPr/>
          <p:nvPr userDrawn="1"/>
        </p:nvSpPr>
        <p:spPr>
          <a:xfrm>
            <a:off x="0" y="6553200"/>
            <a:ext cx="9144000" cy="32004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2BD2D-39CD-472F-AA1E-CEC5EE88F09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78876-D164-4690-BAFD-FB4524EA9F3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B17BF-21B7-412B-9C37-0BA7F89B1A2C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221AC-042A-4D91-9120-8761A5B43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B8C63-5187-4172-BF0A-92B164CBD966}"/>
              </a:ext>
            </a:extLst>
          </p:cNvPr>
          <p:cNvSpPr/>
          <p:nvPr userDrawn="1"/>
        </p:nvSpPr>
        <p:spPr>
          <a:xfrm>
            <a:off x="132756" y="6509831"/>
            <a:ext cx="88784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©2019 McGraw-Hill</a:t>
            </a:r>
            <a:r>
              <a:rPr lang="en-US" sz="900" b="1" i="0" kern="1200" baseline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Education. All rights reserved. No reproduction or distribution without the prior written consent of McGraw-Hill Education.</a:t>
            </a:r>
            <a:endParaRPr lang="en-US" sz="900" i="1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18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B1389-E22D-44CF-8109-F9BDD4A36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8D5D4-4D5B-4FB3-98E8-1B86246B7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AA653-E498-4BAC-A376-F9BC4EE7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3046A-C876-44DE-BF0E-7964D6D07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0B6E88-AF71-4049-9A6A-30F9F9CC8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BEA008-50CC-4365-8EE6-C87ED0C5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C28E-A9DB-45BC-8279-87EDB525673D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BFDC4-C7BB-4F33-9246-BDC904B9C4DF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1F8D1-5BED-4418-A1BA-1DE77C51008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26BE6-0872-4DBE-BA97-CFB5CA8714A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5CBF8F-B0B8-4567-A168-79A085B3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7D2493-273A-40AF-AFE6-C8BED9082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7B3723-7741-4E4F-8128-8894C4E7A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6CAF3-C969-4623-8C20-0EA56E9DF0C4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B9BD4-A950-4D11-B642-6272218A5DB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0B6F7-FEC5-46C1-B6E8-F90266FFD31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4CED0-E696-4666-B397-70E6E7D1F4DF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4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E8DB75-52CD-4BE8-948B-3EB944CA4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DB604-D864-4BE5-AB0E-0F1C50640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D885-4051-4768-A0AB-83DF6EEA3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67A92-2457-4959-9B12-4983B7ED326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E81B2-460F-4B61-8566-A1CDCA11B281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D5CBA-3834-4AD4-A045-2AA51B8042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E63AA-BE51-437A-9D61-D117AE048792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6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72FA708-5B37-46FC-9C08-3D582CAF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58D16B-3982-4086-B2D1-4887236D7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8D790-8F45-4391-8DBB-714C6CE67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2C651-F61A-4A11-9DD1-DF6D83E4728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53E7-4075-4328-9092-1A9A1FE55D4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24272-B073-49B8-B171-D67EF9330BD7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084-CBB0-4FF5-BA0F-918DE675890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F25288-A578-4A48-A818-16444707D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613623-E4B0-49E8-955C-9DDDB0D0B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3D54BB-082B-4976-9F51-7CAF6C0B5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F9FF1-88A7-4A91-81CC-D1883E260B44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1E2A9-6338-40E8-9050-3E62505903FA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9404A-C75F-4F6C-86FC-F28CE2F80B58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3363-B73A-4635-BC8C-CACA657D36E8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B10516-B4F0-435E-9D46-F3ECE6D82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43AB32-8C5A-4C32-991A-F1829A8B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AD3E4A-9554-426B-B629-088189171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17D73-8A34-4A5C-9C16-4A6DE70FAD5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B1820-32D8-4908-AD2D-604B20E71E66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8B431-A181-4AC6-B747-F48915190E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2D0A0-AD53-40CF-A5EF-518308F8B82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1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7AC886-020D-460B-B32B-89FBB4FB1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543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7A1F026-6524-43CE-ABBE-A422BF111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F3280FA-559B-4DBB-9D55-CE70FD3F8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1271E74-FDF9-4ED0-A23E-B350D25A8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15-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F205D7-624F-4B6D-8936-FCBB1F36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F3F93F16-CADE-4FB9-A3BE-006F7FC37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8077200" cy="1447800"/>
          </a:xfrm>
          <a:prstGeom prst="rect">
            <a:avLst/>
          </a:prstGeom>
          <a:solidFill>
            <a:srgbClr val="336699">
              <a:alpha val="5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1B3321C7-282E-4393-8829-976732BDA1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620256"/>
            <a:ext cx="9144000" cy="237744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E644D-4089-41E7-B975-D783BD0B3A2E}"/>
              </a:ext>
            </a:extLst>
          </p:cNvPr>
          <p:cNvSpPr/>
          <p:nvPr userDrawn="1"/>
        </p:nvSpPr>
        <p:spPr>
          <a:xfrm>
            <a:off x="247250" y="6627168"/>
            <a:ext cx="87211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©2019 McGraw-Hill Education. All rights reserved. No reproduction</a:t>
            </a:r>
            <a:r>
              <a:rPr 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distribution without the prior written consent of McGraw-Hill Education.</a:t>
            </a:r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4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1" y="1269812"/>
            <a:ext cx="5836920" cy="870822"/>
          </a:xfrm>
          <a:noFill/>
        </p:spPr>
        <p:txBody>
          <a:bodyPr/>
          <a:lstStyle/>
          <a:p>
            <a:r>
              <a:rPr lang="en-US" sz="5400" dirty="0"/>
              <a:t>The Farm Problem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041" y="3606800"/>
            <a:ext cx="8138159" cy="2672080"/>
          </a:xfrm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LO15-1 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dirty="0"/>
              <a:t>What makes the farm business different from others.</a:t>
            </a: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LO15-2</a:t>
            </a:r>
            <a:r>
              <a:rPr lang="en-US" sz="2200" b="1" dirty="0"/>
              <a:t>  </a:t>
            </a:r>
            <a:r>
              <a:rPr lang="en-US" dirty="0"/>
              <a:t>What mechanisms are used to prop up farm prices and 	   	incomes.</a:t>
            </a:r>
          </a:p>
          <a:p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LO15-3</a:t>
            </a:r>
            <a:r>
              <a:rPr lang="en-US" sz="2200" b="1" dirty="0"/>
              <a:t>  </a:t>
            </a:r>
            <a:r>
              <a:rPr lang="en-US" dirty="0"/>
              <a:t>How subsidies affect farm prices, output, and incomes.</a:t>
            </a:r>
          </a:p>
          <a:p>
            <a:endParaRPr lang="en-US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05600" y="71120"/>
            <a:ext cx="2438400" cy="2672080"/>
          </a:xfrm>
        </p:spPr>
        <p:txBody>
          <a:bodyPr/>
          <a:lstStyle/>
          <a:p>
            <a:r>
              <a:rPr lang="en-US" sz="21000" b="1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Response lags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production decision for farmers occurs before the beginning of the planting season.</a:t>
            </a:r>
          </a:p>
          <a:p>
            <a:pPr lvl="1"/>
            <a:r>
              <a:rPr lang="en-US" dirty="0"/>
              <a:t>The results of that production come at harvest, after all natural influences on growing have occurred.</a:t>
            </a:r>
          </a:p>
          <a:p>
            <a:pPr lvl="2"/>
            <a:r>
              <a:rPr lang="en-US" dirty="0"/>
              <a:t>High prices last year? Plant more this year. </a:t>
            </a:r>
          </a:p>
          <a:p>
            <a:pPr lvl="2"/>
            <a:r>
              <a:rPr lang="en-US" dirty="0"/>
              <a:t>All farmers do this independently, so more crop reaches the market, and the price plunges.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U.S. Farm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Congress has responded to agricultural problems with a variety of programs designed to raise or stabilize farm products’ prices.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These include:</a:t>
            </a:r>
          </a:p>
          <a:p>
            <a:pPr lvl="1">
              <a:defRPr/>
            </a:pPr>
            <a:r>
              <a:rPr lang="en-US" dirty="0"/>
              <a:t>price supports</a:t>
            </a:r>
          </a:p>
          <a:p>
            <a:pPr lvl="1">
              <a:defRPr/>
            </a:pPr>
            <a:r>
              <a:rPr lang="en-US" dirty="0"/>
              <a:t>supply restrictions</a:t>
            </a:r>
          </a:p>
          <a:p>
            <a:pPr lvl="1">
              <a:defRPr/>
            </a:pPr>
            <a:r>
              <a:rPr lang="en-US" dirty="0"/>
              <a:t>demand distortions</a:t>
            </a:r>
          </a:p>
          <a:p>
            <a:pPr lvl="1">
              <a:defRPr/>
            </a:pPr>
            <a:r>
              <a:rPr lang="en-US" dirty="0"/>
              <a:t>cost subsidies</a:t>
            </a:r>
          </a:p>
          <a:p>
            <a:pPr lvl="1">
              <a:defRPr/>
            </a:pPr>
            <a:r>
              <a:rPr lang="en-US" dirty="0"/>
              <a:t>direct income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Price Supports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10" y="14478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Congress sets a minimum price (above market equilibrium) that a farm good can sell for.</a:t>
            </a:r>
          </a:p>
          <a:p>
            <a:pPr lvl="1"/>
            <a:r>
              <a:rPr lang="en-US" dirty="0"/>
              <a:t>This encourages producers to grow more.</a:t>
            </a:r>
          </a:p>
          <a:p>
            <a:pPr lvl="1"/>
            <a:r>
              <a:rPr lang="en-US" dirty="0"/>
              <a:t>This encourages buyers to purchase less.</a:t>
            </a:r>
          </a:p>
          <a:p>
            <a:pPr lvl="1"/>
            <a:r>
              <a:rPr lang="en-US" dirty="0"/>
              <a:t>A market surplus is created.</a:t>
            </a:r>
          </a:p>
          <a:p>
            <a:pPr lvl="1"/>
            <a:r>
              <a:rPr lang="en-US" dirty="0"/>
              <a:t>Since the price cannot fall, the surplus must be disposed of some other way.</a:t>
            </a:r>
          </a:p>
          <a:p>
            <a:pPr lvl="2"/>
            <a:r>
              <a:rPr lang="en-US" dirty="0"/>
              <a:t>Usually government buys up the surplus and stockpiles it.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Supply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Set-asides: </a:t>
            </a:r>
            <a:r>
              <a:rPr lang="en-US" dirty="0"/>
              <a:t>reduce acreage used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Dairy Termination: </a:t>
            </a:r>
            <a:r>
              <a:rPr lang="en-US" dirty="0"/>
              <a:t>reduce dairy herds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Marketing Orders: </a:t>
            </a:r>
            <a:r>
              <a:rPr lang="en-US" dirty="0"/>
              <a:t>limit the amount brought to market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 Quotas: </a:t>
            </a:r>
            <a:r>
              <a:rPr lang="en-US" dirty="0"/>
              <a:t>restrict foreign competition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Demand Distortions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Government stockpiles: </a:t>
            </a:r>
            <a:r>
              <a:rPr lang="en-US" dirty="0"/>
              <a:t>if price drops too low, government buys surplus crops.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Price supports: </a:t>
            </a:r>
            <a:r>
              <a:rPr lang="en-US" dirty="0"/>
              <a:t>set an artificially high price and government buys up the surplus.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Deficiency payments: </a:t>
            </a:r>
            <a:r>
              <a:rPr lang="en-US" dirty="0"/>
              <a:t>government partially pays for the crop.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FAED-B3DF-4CAD-9E95-3EC1890A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90" y="1143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Impact of Price Supports</a:t>
            </a:r>
          </a:p>
        </p:txBody>
      </p:sp>
      <p:pic>
        <p:nvPicPr>
          <p:cNvPr id="6" name="Content Placeholder 5" descr="Diagrams showing the impact of price supports; creating a price that is above equilibrium.  Suppliers respond to higher guaranteed price by producing too much output.">
            <a:extLst>
              <a:ext uri="{FF2B5EF4-FFF2-40B4-BE49-F238E27FC236}">
                <a16:creationId xmlns:a16="http://schemas.microsoft.com/office/drawing/2014/main" id="{278E976D-EA50-46CB-9BE3-7917751C5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363474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120C-078B-4B8D-9EE7-ECF8A58A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Cost Subsidies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543800" cy="33527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Government can subsidize water use, fertilizer, drainage, and other costs.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Government funds research, insurance, marketing, grading, and inspection services for farmers.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</a:rPr>
              <a:t>Application: The Economy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55379"/>
            <a:ext cx="76200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Farmers on the dole.</a:t>
            </a:r>
          </a:p>
          <a:p>
            <a:pPr lvl="1">
              <a:defRPr/>
            </a:pPr>
            <a:r>
              <a:rPr lang="en-US" dirty="0"/>
              <a:t>In the 1980s and 1990s, several agricultural programs were reduced or eliminated and the agricultural businesses crept back toward free-market realities.</a:t>
            </a:r>
          </a:p>
          <a:p>
            <a:pPr lvl="1">
              <a:defRPr/>
            </a:pPr>
            <a:r>
              <a:rPr lang="en-US" dirty="0"/>
              <a:t>In the late 1990s and in the 2000s, farm exports fell sharply and prices tumbled. Farmers returned for federal aid.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</a:rPr>
              <a:t>Application: The Economy Tomorrow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4818"/>
            <a:ext cx="7543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2018 Farm Bill</a:t>
            </a:r>
          </a:p>
          <a:p>
            <a:pPr lvl="1">
              <a:defRPr/>
            </a:pPr>
            <a:r>
              <a:rPr lang="en-US" dirty="0"/>
              <a:t>The 2014 Farm Bill expires and must be replaced in 2018.</a:t>
            </a:r>
          </a:p>
          <a:p>
            <a:pPr lvl="1">
              <a:defRPr/>
            </a:pPr>
            <a:r>
              <a:rPr lang="en-US" dirty="0"/>
              <a:t>In the economy tomorrow, we expect a continuation of Congressional involvement in agricultural markets and the American farmer to remain dependent on government assistance.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Revisiting the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96200" cy="46783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LO15-1 Know what makes the farm business different from others</a:t>
            </a:r>
          </a:p>
          <a:p>
            <a:pPr lvl="1"/>
            <a:r>
              <a:rPr lang="en-US" dirty="0"/>
              <a:t>Agriculture has enjoyed enormous technological gains and increasing productivity, increasing supply greatly.</a:t>
            </a:r>
          </a:p>
          <a:p>
            <a:pPr lvl="1"/>
            <a:r>
              <a:rPr lang="en-US" dirty="0"/>
              <a:t>However, domestic demand has not grown as fast.</a:t>
            </a:r>
          </a:p>
          <a:p>
            <a:pPr lvl="1"/>
            <a:r>
              <a:rPr lang="en-US" dirty="0"/>
              <a:t>Seasonal variations and a rigid production schedule creates harvest variations and huge price swings.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U.S.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71809"/>
            <a:ext cx="7620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Should American farmers participate in a free market?</a:t>
            </a:r>
          </a:p>
          <a:p>
            <a:pPr lvl="1"/>
            <a:r>
              <a:rPr lang="en-US" dirty="0"/>
              <a:t>No federal subsidies.</a:t>
            </a:r>
          </a:p>
          <a:p>
            <a:pPr lvl="1"/>
            <a:r>
              <a:rPr lang="en-US" dirty="0"/>
              <a:t>Produce what you want and how much.</a:t>
            </a:r>
          </a:p>
          <a:p>
            <a:pPr lvl="1"/>
            <a:r>
              <a:rPr lang="en-US" dirty="0"/>
              <a:t>Determine how much farmland to use or leave fallow.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itchFamily="18" charset="0"/>
              </a:rPr>
              <a:t>15-0</a:t>
            </a:r>
            <a:fld id="{333F6937-0CB3-48A4-86CC-33B38D83D225}" type="slidenum">
              <a:rPr lang="en-US" smtClean="0">
                <a:latin typeface="Cambria" pitchFamily="18" charset="0"/>
              </a:rPr>
              <a:pPr>
                <a:defRPr/>
              </a:pPr>
              <a:t>2</a:t>
            </a:fld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Revisiting the Learning Outcomes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r>
              <a:rPr lang="en-US" b="1" dirty="0"/>
              <a:t>LO15-2 Know what mechanisms are used to prop up farm prices and incomes.</a:t>
            </a:r>
          </a:p>
          <a:p>
            <a:pPr lvl="1"/>
            <a:r>
              <a:rPr lang="en-US" dirty="0"/>
              <a:t>Price supports</a:t>
            </a:r>
          </a:p>
          <a:p>
            <a:pPr lvl="1"/>
            <a:r>
              <a:rPr lang="en-US" dirty="0"/>
              <a:t>Supply restrictions</a:t>
            </a:r>
          </a:p>
          <a:p>
            <a:pPr lvl="1"/>
            <a:r>
              <a:rPr lang="en-US" dirty="0"/>
              <a:t>Demand distortions</a:t>
            </a:r>
          </a:p>
          <a:p>
            <a:pPr lvl="1"/>
            <a:r>
              <a:rPr lang="en-US" dirty="0"/>
              <a:t>Cost subsidies</a:t>
            </a:r>
          </a:p>
          <a:p>
            <a:pPr lvl="1"/>
            <a:r>
              <a:rPr lang="en-US" dirty="0"/>
              <a:t>Direct income supports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030458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Revisiting the Learning Outcomes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458" y="1600200"/>
            <a:ext cx="7656342" cy="4564649"/>
          </a:xfrm>
        </p:spPr>
        <p:txBody>
          <a:bodyPr>
            <a:noAutofit/>
          </a:bodyPr>
          <a:lstStyle/>
          <a:p>
            <a:r>
              <a:rPr lang="en-US" b="1" dirty="0"/>
              <a:t>LO15-3 Know how farm subsidies affect farm prices, output, and incomes.</a:t>
            </a:r>
          </a:p>
          <a:p>
            <a:pPr lvl="1"/>
            <a:r>
              <a:rPr lang="en-US" sz="2400" dirty="0"/>
              <a:t>Price supports create surpluses of products that can’t be disposed of easily.</a:t>
            </a:r>
          </a:p>
          <a:p>
            <a:pPr lvl="1"/>
            <a:r>
              <a:rPr lang="en-US" sz="2400" dirty="0"/>
              <a:t>Supply restrictions push up prices in the market.</a:t>
            </a:r>
          </a:p>
          <a:p>
            <a:pPr lvl="1"/>
            <a:r>
              <a:rPr lang="en-US" sz="2400" dirty="0"/>
              <a:t>Resources are wasted in overproduction and destruction of excess crops and herds.</a:t>
            </a:r>
          </a:p>
          <a:p>
            <a:pPr lvl="1"/>
            <a:r>
              <a:rPr lang="en-US" sz="2400" dirty="0"/>
              <a:t>Propped-up incomes keep people on the farm rather than moving into other growing industries.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Looking Ahead: </a:t>
            </a:r>
            <a:r>
              <a:rPr lang="en-US" sz="4000">
                <a:solidFill>
                  <a:schemeClr val="tx1"/>
                </a:solidFill>
              </a:rPr>
              <a:t>Chapter 16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The Labor Market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400" i="1" dirty="0"/>
              <a:t>After learning about this chapter, you should know</a:t>
            </a:r>
          </a:p>
          <a:p>
            <a:pPr marL="0" indent="0">
              <a:buNone/>
            </a:pPr>
            <a:endParaRPr lang="en-US" sz="800" i="1" dirty="0"/>
          </a:p>
          <a:p>
            <a:pPr marL="18288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What factors shape labor supply and demand.</a:t>
            </a:r>
          </a:p>
          <a:p>
            <a:pPr marL="18288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How market wage rates are established.</a:t>
            </a:r>
          </a:p>
          <a:p>
            <a:pPr marL="182880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How wage floors alter labor market outcomes.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</a:t>
            </a:r>
            <a:fld id="{D6AEC7BF-3734-4446-B59D-919843EE84E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U.S. Agriculture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6783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Should the government dictate what, how, and how much product American farmers should produce?</a:t>
            </a:r>
          </a:p>
          <a:p>
            <a:pPr lvl="1">
              <a:defRPr/>
            </a:pPr>
            <a:r>
              <a:rPr lang="en-US" sz="2600" dirty="0"/>
              <a:t>Restrictions on what you can grow and how much.</a:t>
            </a:r>
          </a:p>
          <a:p>
            <a:pPr lvl="1">
              <a:defRPr/>
            </a:pPr>
            <a:r>
              <a:rPr lang="en-US" sz="2600" dirty="0"/>
              <a:t>Price guarantees.</a:t>
            </a:r>
          </a:p>
          <a:p>
            <a:pPr lvl="1">
              <a:defRPr/>
            </a:pPr>
            <a:r>
              <a:rPr lang="en-US" sz="2600" dirty="0"/>
              <a:t>Income guarantees.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The Farm Act of 2008 generated subsidies to many more farmers, and “free-market” agriculture seemed to disappear.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U.S. Agriculture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In this chapter we examine the rationale for agricultural subsidies and their effect on markets.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Specifically,</a:t>
            </a:r>
          </a:p>
          <a:p>
            <a:pPr lvl="1"/>
            <a:r>
              <a:rPr lang="en-US" dirty="0"/>
              <a:t>Why do farmers need any subsidies?</a:t>
            </a:r>
          </a:p>
          <a:p>
            <a:pPr lvl="1"/>
            <a:r>
              <a:rPr lang="en-US" dirty="0"/>
              <a:t>How do government subsidies affect farm production, prices, and incomes?</a:t>
            </a:r>
          </a:p>
          <a:p>
            <a:pPr lvl="1"/>
            <a:r>
              <a:rPr lang="en-US" dirty="0"/>
              <a:t>Who pays for farm subsidies?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agriculture industry is one of the most competitive in America.</a:t>
            </a:r>
          </a:p>
          <a:p>
            <a:pPr lvl="1">
              <a:defRPr/>
            </a:pPr>
            <a:r>
              <a:rPr lang="en-US" dirty="0"/>
              <a:t>Individual farmers have no market power.</a:t>
            </a:r>
          </a:p>
          <a:p>
            <a:pPr lvl="1">
              <a:defRPr/>
            </a:pPr>
            <a:r>
              <a:rPr lang="en-US" dirty="0"/>
              <a:t>There are low barriers to entry.</a:t>
            </a:r>
          </a:p>
          <a:p>
            <a:pPr lvl="1">
              <a:defRPr/>
            </a:pPr>
            <a:r>
              <a:rPr lang="en-US" dirty="0"/>
              <a:t>When there are economic profits, farm production expands and new farmers enter the industry.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Individual farmers behave like perfect competitors.</a:t>
            </a:r>
          </a:p>
          <a:p>
            <a:pPr lvl="1">
              <a:defRPr/>
            </a:pPr>
            <a:r>
              <a:rPr lang="en-US" dirty="0"/>
              <a:t>They produce an output where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MC = p</a:t>
            </a:r>
            <a:r>
              <a:rPr lang="en-US" dirty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r>
              <a:rPr lang="en-US" dirty="0"/>
              <a:t>Technological advance</a:t>
            </a:r>
          </a:p>
          <a:p>
            <a:pPr lvl="1"/>
            <a:r>
              <a:rPr lang="en-US" dirty="0"/>
              <a:t>There has been a spectacular technological advancement in agriculture.</a:t>
            </a:r>
          </a:p>
          <a:p>
            <a:pPr lvl="2"/>
            <a:r>
              <a:rPr lang="en-US" dirty="0"/>
              <a:t>Production has increased enormously.</a:t>
            </a:r>
          </a:p>
          <a:p>
            <a:pPr lvl="2"/>
            <a:r>
              <a:rPr lang="en-US" dirty="0"/>
              <a:t>Productivity has increased even faster.</a:t>
            </a:r>
          </a:p>
          <a:p>
            <a:pPr lvl="1"/>
            <a:r>
              <a:rPr lang="en-US" dirty="0"/>
              <a:t>The supply curve for agricultural products has shifted radically to the right, causing farm prices to fall.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Inelastic demand</a:t>
            </a:r>
          </a:p>
          <a:p>
            <a:pPr lvl="1"/>
            <a:r>
              <a:rPr lang="en-US" dirty="0"/>
              <a:t>There is an upper limit to the amount of food people want to eat.</a:t>
            </a:r>
          </a:p>
          <a:p>
            <a:pPr lvl="1"/>
            <a:r>
              <a:rPr lang="en-US" dirty="0"/>
              <a:t>When farm prices fall, consumers do not increase their food purchases much.</a:t>
            </a:r>
          </a:p>
          <a:p>
            <a:pPr lvl="1"/>
            <a:r>
              <a:rPr lang="en-US" dirty="0"/>
              <a:t>Added production actually yields lower revenues.</a:t>
            </a:r>
          </a:p>
          <a:p>
            <a:pPr lvl="1"/>
            <a:r>
              <a:rPr lang="en-US" dirty="0"/>
              <a:t>A bumper crop would drop prices so much that farmers actually earn less than in a normal production year.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66193"/>
            <a:ext cx="7543800" cy="4525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Low income elasticity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>
                <a:ea typeface="+mn-ea"/>
                <a:cs typeface="+mn-cs"/>
              </a:rPr>
              <a:t>As consumers’ incomes rise, they do not significantly increase their consumption of food.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>
                <a:ea typeface="+mn-ea"/>
                <a:cs typeface="+mn-cs"/>
              </a:rPr>
              <a:t>They may alter the types of food purchased, but not the amount by much.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>
                <a:ea typeface="+mn-ea"/>
                <a:cs typeface="+mn-cs"/>
              </a:rPr>
              <a:t>The increasing quantity of food produced in the United States must be reconciled with very slow growth </a:t>
            </a:r>
            <a:r>
              <a:rPr lang="en-US" dirty="0"/>
              <a:t>of U.S. demand for food.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Destabilizing Forces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1"/>
            <a:ext cx="368046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Abrupt shifts in supply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400" dirty="0"/>
              <a:t>There are abrupt short-term production swings.</a:t>
            </a:r>
          </a:p>
          <a:p>
            <a:pPr marL="182880" lvl="1" indent="-182880"/>
            <a:r>
              <a:rPr lang="en-US" sz="2400" dirty="0"/>
              <a:t>Good weather: abundant harvests.</a:t>
            </a:r>
          </a:p>
          <a:p>
            <a:pPr marL="182880" lvl="1" indent="-182880"/>
            <a:r>
              <a:rPr lang="en-US" sz="2400" dirty="0"/>
              <a:t>Bad weather or natural disaster: scant harvests.</a:t>
            </a:r>
          </a:p>
          <a:p>
            <a:pPr marL="182880" lvl="1" indent="-182880"/>
            <a:r>
              <a:rPr lang="en-US" sz="2400" dirty="0"/>
              <a:t>In either case, farm income falls.</a:t>
            </a:r>
          </a:p>
          <a:p>
            <a:pPr lvl="1"/>
            <a:endParaRPr lang="en-US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260" y="1752600"/>
            <a:ext cx="4267200" cy="399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15-0</a:t>
            </a:r>
            <a:fld id="{D6AEC7BF-3734-4446-B59D-919843EE84E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1547</Words>
  <Application>Microsoft Office PowerPoint</Application>
  <PresentationFormat>On-screen Show (4:3)</PresentationFormat>
  <Paragraphs>185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Cambria</vt:lpstr>
      <vt:lpstr>Century Gothic</vt:lpstr>
      <vt:lpstr>Cordia New</vt:lpstr>
      <vt:lpstr>Times New Roman</vt:lpstr>
      <vt:lpstr>Custom Design</vt:lpstr>
      <vt:lpstr>The Farm Problem</vt:lpstr>
      <vt:lpstr>U.S. Agriculture</vt:lpstr>
      <vt:lpstr>U.S. Agriculture II</vt:lpstr>
      <vt:lpstr>U.S. Agriculture III</vt:lpstr>
      <vt:lpstr>Destabilizing Forces</vt:lpstr>
      <vt:lpstr>Destabilizing Forces II</vt:lpstr>
      <vt:lpstr>Destabilizing Forces III</vt:lpstr>
      <vt:lpstr>Destabilizing Forces IV</vt:lpstr>
      <vt:lpstr>Destabilizing Forces V</vt:lpstr>
      <vt:lpstr>Destabilizing Forces VI</vt:lpstr>
      <vt:lpstr>U.S. Farm Policy</vt:lpstr>
      <vt:lpstr>Price Supports</vt:lpstr>
      <vt:lpstr>Supply Restrictions</vt:lpstr>
      <vt:lpstr>Demand Distortions</vt:lpstr>
      <vt:lpstr>Impact of Price Supports</vt:lpstr>
      <vt:lpstr>Cost Subsidies</vt:lpstr>
      <vt:lpstr>Application: The Economy Tomorrow</vt:lpstr>
      <vt:lpstr>Application: The Economy Tomorrow II</vt:lpstr>
      <vt:lpstr>Revisiting the Learning Outcomes</vt:lpstr>
      <vt:lpstr>Revisiting the Learning Outcomes II</vt:lpstr>
      <vt:lpstr>Revisiting the Learning Outcomes III</vt:lpstr>
      <vt:lpstr>Looking Ahead: Chapter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Farm Problem</dc:title>
  <dc:creator>mikel</dc:creator>
  <cp:lastModifiedBy>Huenecke, Adam</cp:lastModifiedBy>
  <cp:revision>35</cp:revision>
  <dcterms:created xsi:type="dcterms:W3CDTF">2011-07-04T18:10:41Z</dcterms:created>
  <dcterms:modified xsi:type="dcterms:W3CDTF">2018-05-29T19:04:16Z</dcterms:modified>
</cp:coreProperties>
</file>