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5"/>
  </p:notesMasterIdLst>
  <p:sldIdLst>
    <p:sldId id="288" r:id="rId2"/>
    <p:sldId id="257" r:id="rId3"/>
    <p:sldId id="258" r:id="rId4"/>
    <p:sldId id="289"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7" r:id="rId22"/>
    <p:sldId id="277" r:id="rId23"/>
    <p:sldId id="276" r:id="rId24"/>
    <p:sldId id="278" r:id="rId25"/>
    <p:sldId id="279" r:id="rId26"/>
    <p:sldId id="280" r:id="rId27"/>
    <p:sldId id="281" r:id="rId28"/>
    <p:sldId id="282" r:id="rId29"/>
    <p:sldId id="283" r:id="rId30"/>
    <p:sldId id="284" r:id="rId31"/>
    <p:sldId id="285" r:id="rId32"/>
    <p:sldId id="286" r:id="rId33"/>
    <p:sldId id="290"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KER, DIANNA L." initials="PDL" lastIdx="3" clrIdx="0">
    <p:extLst>
      <p:ext uri="{19B8F6BF-5375-455C-9EA6-DF929625EA0E}">
        <p15:presenceInfo xmlns:p15="http://schemas.microsoft.com/office/powerpoint/2012/main" userId="S-1-5-21-48106794-361381082-1582045581-7464" providerId="AD"/>
      </p:ext>
    </p:extLst>
  </p:cmAuthor>
  <p:cmAuthor id="2" name="Home" initials="H" lastIdx="1" clrIdx="1">
    <p:extLst>
      <p:ext uri="{19B8F6BF-5375-455C-9EA6-DF929625EA0E}">
        <p15:presenceInfo xmlns:p15="http://schemas.microsoft.com/office/powerpoint/2012/main" userId="Ho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99" autoAdjust="0"/>
  </p:normalViewPr>
  <p:slideViewPr>
    <p:cSldViewPr>
      <p:cViewPr varScale="1">
        <p:scale>
          <a:sx n="91" d="100"/>
          <a:sy n="91" d="100"/>
        </p:scale>
        <p:origin x="5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B8ECAC30-9194-4B45-88B0-FA1A7DF85D38}" type="datetimeFigureOut">
              <a:rPr lang="en-US"/>
              <a:pPr>
                <a:defRPr/>
              </a:pPr>
              <a:t>5/29/2018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1DDD180A-626D-4296-9BA3-AF0F8F873E47}" type="slidenum">
              <a:rPr lang="en-US"/>
              <a:pPr>
                <a:defRPr/>
              </a:pPr>
              <a:t>‹#›</a:t>
            </a:fld>
            <a:endParaRPr lang="en-US" dirty="0"/>
          </a:p>
        </p:txBody>
      </p:sp>
    </p:spTree>
    <p:extLst>
      <p:ext uri="{BB962C8B-B14F-4D97-AF65-F5344CB8AC3E}">
        <p14:creationId xmlns:p14="http://schemas.microsoft.com/office/powerpoint/2010/main" val="5304896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Who gets to enjoy the fruits of production? Those who produced it? Or others who did not have much of a hand in producing it?</a:t>
            </a:r>
          </a:p>
          <a:p>
            <a:pPr>
              <a:spcBef>
                <a:spcPct val="0"/>
              </a:spcBef>
            </a:pPr>
            <a:r>
              <a:rPr lang="en-US" dirty="0"/>
              <a:t>Who decides which of these groups gets to enjoy the fruits of production?</a:t>
            </a:r>
          </a:p>
          <a:p>
            <a:pPr>
              <a:spcBef>
                <a:spcPct val="0"/>
              </a:spcBef>
            </a:pPr>
            <a:r>
              <a:rPr lang="en-US" dirty="0"/>
              <a:t>Do we, as a society, reward the productive and let the unproductive die in the street?</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6585865-9AEC-4F35-93CA-0371AB3A870C}"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36200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Integrate the area between the curves and you find the Gini coefficient.</a:t>
            </a:r>
          </a:p>
          <a:p>
            <a:pPr>
              <a:spcBef>
                <a:spcPct val="0"/>
              </a:spcBef>
            </a:pPr>
            <a:r>
              <a:rPr lang="en-US" dirty="0"/>
              <a:t>The Gini coefficient is the ratio of the area that lies between the line of equality and the Lorenz curve over the total area under the line of equality. </a:t>
            </a:r>
          </a:p>
          <a:p>
            <a:pPr>
              <a:spcBef>
                <a:spcPct val="0"/>
              </a:spcBef>
            </a:pPr>
            <a:r>
              <a:rPr lang="en-US" dirty="0"/>
              <a:t>The Gini coefficient can range from 0 to 1.</a:t>
            </a:r>
          </a:p>
          <a:p>
            <a:pPr>
              <a:spcBef>
                <a:spcPct val="0"/>
              </a:spcBef>
            </a:pPr>
            <a:r>
              <a:rPr lang="en-US" dirty="0"/>
              <a:t>Some use this argument to identify how unfair income distribution is in a country.</a:t>
            </a:r>
          </a:p>
          <a:p>
            <a:pPr>
              <a:spcBef>
                <a:spcPct val="0"/>
              </a:spcBef>
            </a:pPr>
            <a:r>
              <a:rPr lang="en-US" dirty="0"/>
              <a:t>They usually advocate “taking from the rich and giving to the poor.”</a:t>
            </a:r>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DB18E2-EC3F-4E82-9445-71F25A17FD59}" type="slidenum">
              <a:rPr lang="en-US"/>
              <a:pPr fontAlgn="base">
                <a:spcBef>
                  <a:spcPct val="0"/>
                </a:spcBef>
                <a:spcAft>
                  <a:spcPct val="0"/>
                </a:spcAft>
              </a:pPr>
              <a:t>11</a:t>
            </a:fld>
            <a:endParaRPr lang="en-US" dirty="0"/>
          </a:p>
        </p:txBody>
      </p:sp>
    </p:spTree>
    <p:extLst>
      <p:ext uri="{BB962C8B-B14F-4D97-AF65-F5344CB8AC3E}">
        <p14:creationId xmlns:p14="http://schemas.microsoft.com/office/powerpoint/2010/main" val="968085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Tax laws are fashioned to be progressive for the specific purpose of “taking from the rich.” Actually, from those who earn the most.</a:t>
            </a:r>
          </a:p>
          <a:p>
            <a:pPr>
              <a:spcBef>
                <a:spcPct val="0"/>
              </a:spcBef>
            </a:pPr>
            <a:r>
              <a:rPr lang="en-US" dirty="0"/>
              <a:t>It might be useful to elaborate on the concept of marginal tax rates and tax brackets.</a:t>
            </a:r>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DD1799-B451-47E5-B655-BC09E672C6D3}" type="slidenum">
              <a:rPr lang="en-US"/>
              <a:pPr fontAlgn="base">
                <a:spcBef>
                  <a:spcPct val="0"/>
                </a:spcBef>
                <a:spcAft>
                  <a:spcPct val="0"/>
                </a:spcAft>
              </a:pPr>
              <a:t>12</a:t>
            </a:fld>
            <a:endParaRPr lang="en-US" dirty="0"/>
          </a:p>
        </p:txBody>
      </p:sp>
    </p:spTree>
    <p:extLst>
      <p:ext uri="{BB962C8B-B14F-4D97-AF65-F5344CB8AC3E}">
        <p14:creationId xmlns:p14="http://schemas.microsoft.com/office/powerpoint/2010/main" val="89816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How does the progressive tax system punish success? You get an opportunity to earn more and you will be kicked into a higher tax bracket. Much of the added earnings goes to tax. This is a disincentive to take advantage of that opportunity.</a:t>
            </a:r>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868B1A-BFE5-4FBA-9DE0-15F6367CB694}" type="slidenum">
              <a:rPr lang="en-US"/>
              <a:pPr fontAlgn="base">
                <a:spcBef>
                  <a:spcPct val="0"/>
                </a:spcBef>
                <a:spcAft>
                  <a:spcPct val="0"/>
                </a:spcAft>
              </a:pPr>
              <a:t>13</a:t>
            </a:fld>
            <a:endParaRPr lang="en-US" dirty="0"/>
          </a:p>
        </p:txBody>
      </p:sp>
    </p:spTree>
    <p:extLst>
      <p:ext uri="{BB962C8B-B14F-4D97-AF65-F5344CB8AC3E}">
        <p14:creationId xmlns:p14="http://schemas.microsoft.com/office/powerpoint/2010/main" val="1857123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High earners have political clout. They ensure there are many loopholes and other breaks in the tax code for them to whittle down their gross income to a much smaller taxable income. Also, they can employ an army of tax accountants and tax lawyers and “invest” in tax shelters.</a:t>
            </a:r>
          </a:p>
          <a:p>
            <a:pPr>
              <a:spcBef>
                <a:spcPct val="0"/>
              </a:spcBef>
            </a:pPr>
            <a:r>
              <a:rPr lang="en-US" dirty="0"/>
              <a:t>Midlevel earners can’t do that. They simply have to pay the taxes.</a:t>
            </a:r>
          </a:p>
          <a:p>
            <a:pPr>
              <a:spcBef>
                <a:spcPct val="0"/>
              </a:spcBef>
            </a:pPr>
            <a:r>
              <a:rPr lang="en-US" dirty="0"/>
              <a:t>Because of this, the tax code in practice is not so progressive.</a:t>
            </a:r>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5847C34-ECC9-4B8F-AE8C-5BBE6A00B1AA}" type="slidenum">
              <a:rPr lang="en-US"/>
              <a:pPr fontAlgn="base">
                <a:spcBef>
                  <a:spcPct val="0"/>
                </a:spcBef>
                <a:spcAft>
                  <a:spcPct val="0"/>
                </a:spcAft>
              </a:pPr>
              <a:t>14</a:t>
            </a:fld>
            <a:endParaRPr lang="en-US" dirty="0"/>
          </a:p>
        </p:txBody>
      </p:sp>
    </p:spTree>
    <p:extLst>
      <p:ext uri="{BB962C8B-B14F-4D97-AF65-F5344CB8AC3E}">
        <p14:creationId xmlns:p14="http://schemas.microsoft.com/office/powerpoint/2010/main" val="3335231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Warren Buffett says he pays a smaller percentage of his gross income to taxes than does his secretary. He has tax breaks he can exploit; she doesn’t.</a:t>
            </a:r>
          </a:p>
          <a:p>
            <a:pPr>
              <a:spcBef>
                <a:spcPct val="0"/>
              </a:spcBef>
            </a:pPr>
            <a:endParaRPr lang="en-US" dirty="0"/>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EBE86F-1BA6-441C-AABB-793E055C2BDC}" type="slidenum">
              <a:rPr lang="en-US"/>
              <a:pPr fontAlgn="base">
                <a:spcBef>
                  <a:spcPct val="0"/>
                </a:spcBef>
                <a:spcAft>
                  <a:spcPct val="0"/>
                </a:spcAft>
              </a:pPr>
              <a:t>15</a:t>
            </a:fld>
            <a:endParaRPr lang="en-US" dirty="0"/>
          </a:p>
        </p:txBody>
      </p:sp>
    </p:spTree>
    <p:extLst>
      <p:ext uri="{BB962C8B-B14F-4D97-AF65-F5344CB8AC3E}">
        <p14:creationId xmlns:p14="http://schemas.microsoft.com/office/powerpoint/2010/main" val="1461506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Why not just get rid of the loopholes? Why not just simplify the tax code?</a:t>
            </a:r>
          </a:p>
          <a:p>
            <a:pPr>
              <a:spcBef>
                <a:spcPct val="0"/>
              </a:spcBef>
            </a:pPr>
            <a:r>
              <a:rPr lang="en-US" dirty="0"/>
              <a:t>This might make a good discussion item for your students.</a:t>
            </a:r>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1F76AA-C9AB-4D27-99B8-69EDE89CF899}" type="slidenum">
              <a:rPr lang="en-US"/>
              <a:pPr fontAlgn="base">
                <a:spcBef>
                  <a:spcPct val="0"/>
                </a:spcBef>
                <a:spcAft>
                  <a:spcPct val="0"/>
                </a:spcAft>
              </a:pPr>
              <a:t>16</a:t>
            </a:fld>
            <a:endParaRPr lang="en-US" dirty="0"/>
          </a:p>
        </p:txBody>
      </p:sp>
    </p:spTree>
    <p:extLst>
      <p:ext uri="{BB962C8B-B14F-4D97-AF65-F5344CB8AC3E}">
        <p14:creationId xmlns:p14="http://schemas.microsoft.com/office/powerpoint/2010/main" val="582253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If one group of industries has tax breaks, more resources will pour into those industries. </a:t>
            </a:r>
            <a:r>
              <a:rPr lang="en-US" i="0" dirty="0"/>
              <a:t>Vice versa </a:t>
            </a:r>
            <a:r>
              <a:rPr lang="en-US" dirty="0"/>
              <a:t>for those industries that are not favored by the tax laws.</a:t>
            </a:r>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0DFCC4-3824-4031-B102-FE3C4AA9554B}" type="slidenum">
              <a:rPr lang="en-US"/>
              <a:pPr fontAlgn="base">
                <a:spcBef>
                  <a:spcPct val="0"/>
                </a:spcBef>
                <a:spcAft>
                  <a:spcPct val="0"/>
                </a:spcAft>
              </a:pPr>
              <a:t>17</a:t>
            </a:fld>
            <a:endParaRPr lang="en-US" dirty="0"/>
          </a:p>
        </p:txBody>
      </p:sp>
    </p:spTree>
    <p:extLst>
      <p:ext uri="{BB962C8B-B14F-4D97-AF65-F5344CB8AC3E}">
        <p14:creationId xmlns:p14="http://schemas.microsoft.com/office/powerpoint/2010/main" val="3985994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tax base is the collective amount of monies that are available to be taxed.</a:t>
            </a:r>
          </a:p>
          <a:p>
            <a:pPr>
              <a:spcBef>
                <a:spcPct val="0"/>
              </a:spcBef>
            </a:pPr>
            <a:r>
              <a:rPr lang="en-US" dirty="0"/>
              <a:t>Example: Tax base of $10,000 and tax rate of 10% yield $1,000 in tax revenue.</a:t>
            </a:r>
          </a:p>
          <a:p>
            <a:pPr>
              <a:spcBef>
                <a:spcPct val="0"/>
              </a:spcBef>
            </a:pPr>
            <a:r>
              <a:rPr lang="en-US" dirty="0"/>
              <a:t>Shrink the tax base to $8,000 and, to get the same tax revenue, the tax rate must jump to 12.5%.</a:t>
            </a:r>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2627E8-995E-4658-894C-DB9258F2CEAF}" type="slidenum">
              <a:rPr lang="en-US"/>
              <a:pPr fontAlgn="base">
                <a:spcBef>
                  <a:spcPct val="0"/>
                </a:spcBef>
                <a:spcAft>
                  <a:spcPct val="0"/>
                </a:spcAft>
              </a:pPr>
              <a:t>18</a:t>
            </a:fld>
            <a:endParaRPr lang="en-US" dirty="0"/>
          </a:p>
        </p:txBody>
      </p:sp>
    </p:spTree>
    <p:extLst>
      <p:ext uri="{BB962C8B-B14F-4D97-AF65-F5344CB8AC3E}">
        <p14:creationId xmlns:p14="http://schemas.microsoft.com/office/powerpoint/2010/main" val="162484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Some states have an income tax, also.</a:t>
            </a:r>
          </a:p>
          <a:p>
            <a:pPr>
              <a:spcBef>
                <a:spcPct val="0"/>
              </a:spcBef>
            </a:pPr>
            <a:r>
              <a:rPr lang="en-US" dirty="0"/>
              <a:t>Many piggyback on the federal income tax form; others set their own laws.</a:t>
            </a:r>
          </a:p>
          <a:p>
            <a:pPr>
              <a:spcBef>
                <a:spcPct val="0"/>
              </a:spcBef>
            </a:pPr>
            <a:r>
              <a:rPr lang="en-US" dirty="0"/>
              <a:t>Either way, this adds to the burden levied on those who produce in this country.</a:t>
            </a:r>
          </a:p>
          <a:p>
            <a:pPr>
              <a:spcBef>
                <a:spcPct val="0"/>
              </a:spcBef>
            </a:pPr>
            <a:r>
              <a:rPr lang="en-US" dirty="0"/>
              <a:t>Additionally, state and local governments collect taxes on sales and property.</a:t>
            </a:r>
          </a:p>
          <a:p>
            <a:pPr>
              <a:spcBef>
                <a:spcPct val="0"/>
              </a:spcBef>
            </a:pPr>
            <a:r>
              <a:rPr lang="en-US" dirty="0"/>
              <a:t>These taxes (unless modified in special ways) are regressive in that the percentage of income taken in tax is higher for low-income earners than for high-income earners.</a:t>
            </a:r>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EEF91F-B48D-4000-8FA1-12960CB2CB26}" type="slidenum">
              <a:rPr lang="en-US"/>
              <a:pPr fontAlgn="base">
                <a:spcBef>
                  <a:spcPct val="0"/>
                </a:spcBef>
                <a:spcAft>
                  <a:spcPct val="0"/>
                </a:spcAft>
              </a:pPr>
              <a:t>19</a:t>
            </a:fld>
            <a:endParaRPr lang="en-US" dirty="0"/>
          </a:p>
        </p:txBody>
      </p:sp>
    </p:spTree>
    <p:extLst>
      <p:ext uri="{BB962C8B-B14F-4D97-AF65-F5344CB8AC3E}">
        <p14:creationId xmlns:p14="http://schemas.microsoft.com/office/powerpoint/2010/main" val="3597436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Low earner spends all of her income. Sales tax is 6%. 6% of each $100 is $6.</a:t>
            </a:r>
          </a:p>
          <a:p>
            <a:pPr>
              <a:spcBef>
                <a:spcPct val="0"/>
              </a:spcBef>
            </a:pPr>
            <a:r>
              <a:rPr lang="en-US" dirty="0"/>
              <a:t>High earner spends 80 percent of her income and saves (invests) the rest. Sales tax is 6%. 6% of each $80 spent is $4.80.</a:t>
            </a:r>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EFDC30-A1EB-4A22-95BF-B54C1C730D5E}" type="slidenum">
              <a:rPr lang="en-US"/>
              <a:pPr fontAlgn="base">
                <a:spcBef>
                  <a:spcPct val="0"/>
                </a:spcBef>
                <a:spcAft>
                  <a:spcPct val="0"/>
                </a:spcAft>
              </a:pPr>
              <a:t>20</a:t>
            </a:fld>
            <a:endParaRPr lang="en-US" dirty="0"/>
          </a:p>
        </p:txBody>
      </p:sp>
    </p:spTree>
    <p:extLst>
      <p:ext uri="{BB962C8B-B14F-4D97-AF65-F5344CB8AC3E}">
        <p14:creationId xmlns:p14="http://schemas.microsoft.com/office/powerpoint/2010/main" val="56264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Do we let government, as agent of society, decide? </a:t>
            </a:r>
          </a:p>
          <a:p>
            <a:pPr>
              <a:spcBef>
                <a:spcPct val="0"/>
              </a:spcBef>
            </a:pPr>
            <a:r>
              <a:rPr lang="en-US" dirty="0"/>
              <a:t>What criteria should be used to decide?</a:t>
            </a: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7CA358-EC85-4686-A460-3247ED84E97E}" type="slidenum">
              <a:rPr lang="en-US"/>
              <a:pPr fontAlgn="base">
                <a:spcBef>
                  <a:spcPct val="0"/>
                </a:spcBef>
                <a:spcAft>
                  <a:spcPct val="0"/>
                </a:spcAft>
              </a:pPr>
              <a:t>3</a:t>
            </a:fld>
            <a:endParaRPr lang="en-US" dirty="0"/>
          </a:p>
        </p:txBody>
      </p:sp>
    </p:spTree>
    <p:extLst>
      <p:ext uri="{BB962C8B-B14F-4D97-AF65-F5344CB8AC3E}">
        <p14:creationId xmlns:p14="http://schemas.microsoft.com/office/powerpoint/2010/main" val="3249060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It doesn’t matter if the home is owned or rented. The occupier pays the property tax.</a:t>
            </a:r>
          </a:p>
          <a:p>
            <a:pPr>
              <a:spcBef>
                <a:spcPct val="0"/>
              </a:spcBef>
            </a:pPr>
            <a:r>
              <a:rPr lang="en-US" dirty="0"/>
              <a:t>Low-income earners spend a larger percentage of their income on housing than do high-income earners.</a:t>
            </a:r>
          </a:p>
          <a:p>
            <a:pPr>
              <a:spcBef>
                <a:spcPct val="0"/>
              </a:spcBef>
            </a:pPr>
            <a:r>
              <a:rPr lang="en-US" dirty="0"/>
              <a:t>The assessment is the same, so the low-income earner has a greater burden of property tax.</a:t>
            </a:r>
          </a:p>
        </p:txBody>
      </p:sp>
      <p:sp>
        <p:nvSpPr>
          <p:cNvPr id="552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56EC16-CD83-4543-9521-21433F8BAA2F}" type="slidenum">
              <a:rPr lang="en-US"/>
              <a:pPr fontAlgn="base">
                <a:spcBef>
                  <a:spcPct val="0"/>
                </a:spcBef>
                <a:spcAft>
                  <a:spcPct val="0"/>
                </a:spcAft>
              </a:pPr>
              <a:t>21</a:t>
            </a:fld>
            <a:endParaRPr lang="en-US" dirty="0"/>
          </a:p>
        </p:txBody>
      </p:sp>
    </p:spTree>
    <p:extLst>
      <p:ext uri="{BB962C8B-B14F-4D97-AF65-F5344CB8AC3E}">
        <p14:creationId xmlns:p14="http://schemas.microsoft.com/office/powerpoint/2010/main" val="141390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Not only income tax withholding is deducted from your paycheck but also your contribution to Social Security.</a:t>
            </a:r>
          </a:p>
          <a:p>
            <a:pPr>
              <a:spcBef>
                <a:spcPct val="0"/>
              </a:spcBef>
            </a:pPr>
            <a:r>
              <a:rPr lang="en-US" dirty="0"/>
              <a:t>The fact that there is an upper threshold makes this tax regressive. </a:t>
            </a:r>
          </a:p>
          <a:p>
            <a:pPr>
              <a:spcBef>
                <a:spcPct val="0"/>
              </a:spcBef>
            </a:pPr>
            <a:r>
              <a:rPr lang="en-US" dirty="0"/>
              <a:t>All who earn more than the threshold pay a smaller percentage of their income into Social Security than those who make less than the threshold.</a:t>
            </a:r>
          </a:p>
          <a:p>
            <a:pPr>
              <a:spcBef>
                <a:spcPct val="0"/>
              </a:spcBef>
            </a:pPr>
            <a:endParaRPr lang="en-US" dirty="0"/>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C13D88-F8CF-4DA5-BDF8-8C562C5BC04E}" type="slidenum">
              <a:rPr lang="en-US"/>
              <a:pPr fontAlgn="base">
                <a:spcBef>
                  <a:spcPct val="0"/>
                </a:spcBef>
                <a:spcAft>
                  <a:spcPct val="0"/>
                </a:spcAft>
              </a:pPr>
              <a:t>22</a:t>
            </a:fld>
            <a:endParaRPr lang="en-US" dirty="0"/>
          </a:p>
        </p:txBody>
      </p:sp>
    </p:spTree>
    <p:extLst>
      <p:ext uri="{BB962C8B-B14F-4D97-AF65-F5344CB8AC3E}">
        <p14:creationId xmlns:p14="http://schemas.microsoft.com/office/powerpoint/2010/main" val="3068296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lower half of earners pay very little in income tax.</a:t>
            </a:r>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E8E5C7-3043-4008-80E9-79A4D4517330}" type="slidenum">
              <a:rPr lang="en-US"/>
              <a:pPr fontAlgn="base">
                <a:spcBef>
                  <a:spcPct val="0"/>
                </a:spcBef>
                <a:spcAft>
                  <a:spcPct val="0"/>
                </a:spcAft>
              </a:pPr>
              <a:t>23</a:t>
            </a:fld>
            <a:endParaRPr lang="en-US" dirty="0"/>
          </a:p>
        </p:txBody>
      </p:sp>
    </p:spTree>
    <p:extLst>
      <p:ext uri="{BB962C8B-B14F-4D97-AF65-F5344CB8AC3E}">
        <p14:creationId xmlns:p14="http://schemas.microsoft.com/office/powerpoint/2010/main" val="1559519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federal income tax is progressive, while Social Security, sales, and property taxes are regressive. It seems to balance out. Across the board, each family pays about the same percentage of its income in taxes. </a:t>
            </a:r>
          </a:p>
        </p:txBody>
      </p:sp>
      <p:sp>
        <p:nvSpPr>
          <p:cNvPr id="614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4FE065-340A-4D38-B031-CC058BB4D918}" type="slidenum">
              <a:rPr lang="en-US"/>
              <a:pPr fontAlgn="base">
                <a:spcBef>
                  <a:spcPct val="0"/>
                </a:spcBef>
                <a:spcAft>
                  <a:spcPct val="0"/>
                </a:spcAft>
              </a:pPr>
              <a:t>24</a:t>
            </a:fld>
            <a:endParaRPr lang="en-US" dirty="0"/>
          </a:p>
        </p:txBody>
      </p:sp>
    </p:spTree>
    <p:extLst>
      <p:ext uri="{BB962C8B-B14F-4D97-AF65-F5344CB8AC3E}">
        <p14:creationId xmlns:p14="http://schemas.microsoft.com/office/powerpoint/2010/main" val="881155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If you wish to have more efficiency, and its results, greater production and a higher standard of living, then you should not punish success.</a:t>
            </a:r>
          </a:p>
          <a:p>
            <a:pPr>
              <a:spcBef>
                <a:spcPct val="0"/>
              </a:spcBef>
            </a:pPr>
            <a:r>
              <a:rPr lang="en-US" dirty="0"/>
              <a:t>If you wish to have more equity, you must sacrifice efficiency and a higher standard of living to have everyone’s incomes more equal.</a:t>
            </a:r>
          </a:p>
        </p:txBody>
      </p:sp>
      <p:sp>
        <p:nvSpPr>
          <p:cNvPr id="634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122EB2-75C7-40E7-88F9-7BFA09E35196}" type="slidenum">
              <a:rPr lang="en-US"/>
              <a:pPr fontAlgn="base">
                <a:spcBef>
                  <a:spcPct val="0"/>
                </a:spcBef>
                <a:spcAft>
                  <a:spcPct val="0"/>
                </a:spcAft>
              </a:pPr>
              <a:t>25</a:t>
            </a:fld>
            <a:endParaRPr lang="en-US" dirty="0"/>
          </a:p>
        </p:txBody>
      </p:sp>
    </p:spTree>
    <p:extLst>
      <p:ext uri="{BB962C8B-B14F-4D97-AF65-F5344CB8AC3E}">
        <p14:creationId xmlns:p14="http://schemas.microsoft.com/office/powerpoint/2010/main" val="600251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As in any issue, the benefits and the costs must be tabulated and compared.</a:t>
            </a:r>
          </a:p>
        </p:txBody>
      </p:sp>
      <p:sp>
        <p:nvSpPr>
          <p:cNvPr id="655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BB1CB0-A7CD-4C9D-9879-A10F97C292B2}" type="slidenum">
              <a:rPr lang="en-US"/>
              <a:pPr fontAlgn="base">
                <a:spcBef>
                  <a:spcPct val="0"/>
                </a:spcBef>
                <a:spcAft>
                  <a:spcPct val="0"/>
                </a:spcAft>
              </a:pPr>
              <a:t>26</a:t>
            </a:fld>
            <a:endParaRPr lang="en-US" dirty="0"/>
          </a:p>
        </p:txBody>
      </p:sp>
    </p:spTree>
    <p:extLst>
      <p:ext uri="{BB962C8B-B14F-4D97-AF65-F5344CB8AC3E}">
        <p14:creationId xmlns:p14="http://schemas.microsoft.com/office/powerpoint/2010/main" val="4291015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Your tax return on one sheet of paper: Gross income = $100,000. Family of 4 @ $5,000 each exemption = $20,000. Taxable income = $80,000. Flat tax rate = 15%. Tax due = $12,000. Send it in.</a:t>
            </a:r>
          </a:p>
          <a:p>
            <a:pPr>
              <a:spcBef>
                <a:spcPct val="0"/>
              </a:spcBef>
            </a:pPr>
            <a:r>
              <a:rPr lang="en-US" dirty="0"/>
              <a:t>Another: Gross income = $40,000,000. Same exemption = $20,000. Taxable income = $39,980,000. Same flat tax rate. Tax due = $599,700.</a:t>
            </a:r>
          </a:p>
        </p:txBody>
      </p:sp>
      <p:sp>
        <p:nvSpPr>
          <p:cNvPr id="675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9550F24-5CB1-49C6-AB51-978A93ED0732}" type="slidenum">
              <a:rPr lang="en-US"/>
              <a:pPr fontAlgn="base">
                <a:spcBef>
                  <a:spcPct val="0"/>
                </a:spcBef>
                <a:spcAft>
                  <a:spcPct val="0"/>
                </a:spcAft>
              </a:pPr>
              <a:t>27</a:t>
            </a:fld>
            <a:endParaRPr lang="en-US" dirty="0"/>
          </a:p>
        </p:txBody>
      </p:sp>
    </p:spTree>
    <p:extLst>
      <p:ext uri="{BB962C8B-B14F-4D97-AF65-F5344CB8AC3E}">
        <p14:creationId xmlns:p14="http://schemas.microsoft.com/office/powerpoint/2010/main" val="2941769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It has been estimated that American spend the equivalent of half a billion dollars maintaining records and getting their taxes done.</a:t>
            </a:r>
          </a:p>
          <a:p>
            <a:pPr>
              <a:spcBef>
                <a:spcPct val="0"/>
              </a:spcBef>
            </a:pPr>
            <a:r>
              <a:rPr lang="en-US" dirty="0"/>
              <a:t>Most of that expense would go away under a flat tax. Do you think the American people could find alternative uses for that half billion?</a:t>
            </a:r>
          </a:p>
        </p:txBody>
      </p:sp>
      <p:sp>
        <p:nvSpPr>
          <p:cNvPr id="696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BC836D-C115-44DD-9793-F01C5A4E7B3C}" type="slidenum">
              <a:rPr lang="en-US"/>
              <a:pPr fontAlgn="base">
                <a:spcBef>
                  <a:spcPct val="0"/>
                </a:spcBef>
                <a:spcAft>
                  <a:spcPct val="0"/>
                </a:spcAft>
              </a:pPr>
              <a:t>28</a:t>
            </a:fld>
            <a:endParaRPr lang="en-US" dirty="0"/>
          </a:p>
        </p:txBody>
      </p:sp>
    </p:spTree>
    <p:extLst>
      <p:ext uri="{BB962C8B-B14F-4D97-AF65-F5344CB8AC3E}">
        <p14:creationId xmlns:p14="http://schemas.microsoft.com/office/powerpoint/2010/main" val="3479034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Another reason why the flat tax is unlikely to be implemented is that Congress benefits from tax lobbying.</a:t>
            </a:r>
          </a:p>
          <a:p>
            <a:pPr>
              <a:spcBef>
                <a:spcPct val="0"/>
              </a:spcBef>
            </a:pPr>
            <a:r>
              <a:rPr lang="en-US" dirty="0"/>
              <a:t>Some Eastern European countries have adopted versions of the flat tax.</a:t>
            </a:r>
          </a:p>
        </p:txBody>
      </p:sp>
      <p:sp>
        <p:nvSpPr>
          <p:cNvPr id="716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CB40C2-E93E-44D0-91C6-FF50C9594B30}" type="slidenum">
              <a:rPr lang="en-US"/>
              <a:pPr fontAlgn="base">
                <a:spcBef>
                  <a:spcPct val="0"/>
                </a:spcBef>
                <a:spcAft>
                  <a:spcPct val="0"/>
                </a:spcAft>
              </a:pPr>
              <a:t>29</a:t>
            </a:fld>
            <a:endParaRPr lang="en-US" dirty="0"/>
          </a:p>
        </p:txBody>
      </p:sp>
    </p:spTree>
    <p:extLst>
      <p:ext uri="{BB962C8B-B14F-4D97-AF65-F5344CB8AC3E}">
        <p14:creationId xmlns:p14="http://schemas.microsoft.com/office/powerpoint/2010/main" val="1676055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Here we begin the review for this chapter.</a:t>
            </a:r>
          </a:p>
        </p:txBody>
      </p:sp>
      <p:sp>
        <p:nvSpPr>
          <p:cNvPr id="737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58D1E9-A989-4D45-AFDA-88F0454C9AFF}" type="slidenum">
              <a:rPr lang="en-US"/>
              <a:pPr fontAlgn="base">
                <a:spcBef>
                  <a:spcPct val="0"/>
                </a:spcBef>
                <a:spcAft>
                  <a:spcPct val="0"/>
                </a:spcAft>
              </a:pPr>
              <a:t>30</a:t>
            </a:fld>
            <a:endParaRPr lang="en-US" dirty="0"/>
          </a:p>
        </p:txBody>
      </p:sp>
    </p:spTree>
    <p:extLst>
      <p:ext uri="{BB962C8B-B14F-4D97-AF65-F5344CB8AC3E}">
        <p14:creationId xmlns:p14="http://schemas.microsoft.com/office/powerpoint/2010/main" val="185131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To redistribute income, there must be two mechanisms: one to extract income from those who earned it, and one to move that income to those who have been determined worthy to receive it. In this chapter we study the extraction mechanism: taxes. We will study the distribution system in the next chapter.</a:t>
            </a: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5DE62AF-ED43-480B-ABE8-DC44974BF69C}" type="slidenum">
              <a:rPr lang="en-US"/>
              <a:pPr fontAlgn="base">
                <a:spcBef>
                  <a:spcPct val="0"/>
                </a:spcBef>
                <a:spcAft>
                  <a:spcPct val="0"/>
                </a:spcAft>
              </a:pPr>
              <a:t>4</a:t>
            </a:fld>
            <a:endParaRPr lang="en-US" dirty="0"/>
          </a:p>
        </p:txBody>
      </p:sp>
    </p:spTree>
    <p:extLst>
      <p:ext uri="{BB962C8B-B14F-4D97-AF65-F5344CB8AC3E}">
        <p14:creationId xmlns:p14="http://schemas.microsoft.com/office/powerpoint/2010/main" val="3553432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To redistribute income, there must be two mechanisms: one to extract income from those who earned it, and one to move that income to those who have been determined worthy to receive it. In this chapter we study the extraction mechanism: taxes. We will study the distribution system in the next chapter.</a:t>
            </a: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5DE62AF-ED43-480B-ABE8-DC44974BF69C}" type="slidenum">
              <a:rPr lang="en-US"/>
              <a:pPr fontAlgn="base">
                <a:spcBef>
                  <a:spcPct val="0"/>
                </a:spcBef>
                <a:spcAft>
                  <a:spcPct val="0"/>
                </a:spcAft>
              </a:pPr>
              <a:t>5</a:t>
            </a:fld>
            <a:endParaRPr lang="en-US" dirty="0"/>
          </a:p>
        </p:txBody>
      </p:sp>
    </p:spTree>
    <p:extLst>
      <p:ext uri="{BB962C8B-B14F-4D97-AF65-F5344CB8AC3E}">
        <p14:creationId xmlns:p14="http://schemas.microsoft.com/office/powerpoint/2010/main" val="4170046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When we studied macroeconomic measurements and drilled down gross domestic product in steps to disposable income, several definitions of income were presented.</a:t>
            </a:r>
          </a:p>
          <a:p>
            <a:pPr>
              <a:spcBef>
                <a:spcPct val="0"/>
              </a:spcBef>
            </a:pPr>
            <a:r>
              <a:rPr lang="en-US" dirty="0"/>
              <a:t>In addition to income resulting from the creation of GDP, families can obtain spending power with welfare payments and also get in-kind income, which is not really money, but goods and services provided. Once they are provided, the family’s money can be redirected to buying other things instead of what has been provided.</a:t>
            </a:r>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BEE0B1D-41E7-42C9-94F3-C74E16C74813}" type="slidenum">
              <a:rPr lang="en-US"/>
              <a:pPr fontAlgn="base">
                <a:spcBef>
                  <a:spcPct val="0"/>
                </a:spcBef>
                <a:spcAft>
                  <a:spcPct val="0"/>
                </a:spcAft>
              </a:pPr>
              <a:t>6</a:t>
            </a:fld>
            <a:endParaRPr lang="en-US" dirty="0"/>
          </a:p>
        </p:txBody>
      </p:sp>
    </p:spTree>
    <p:extLst>
      <p:ext uri="{BB962C8B-B14F-4D97-AF65-F5344CB8AC3E}">
        <p14:creationId xmlns:p14="http://schemas.microsoft.com/office/powerpoint/2010/main" val="2342268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poverty threshold was created in the mid-1960s in conjunction with LBJ’s War on Poverty. </a:t>
            </a:r>
          </a:p>
          <a:p>
            <a:pPr>
              <a:spcBef>
                <a:spcPct val="0"/>
              </a:spcBef>
            </a:pPr>
            <a:r>
              <a:rPr lang="en-US" dirty="0"/>
              <a:t>The government needed a method of measuring how many people/families were poor.</a:t>
            </a:r>
          </a:p>
          <a:p>
            <a:pPr>
              <a:spcBef>
                <a:spcPct val="0"/>
              </a:spcBef>
            </a:pPr>
            <a:r>
              <a:rPr lang="en-US" dirty="0"/>
              <a:t>The Department of Agriculture came up with a method: A family is considered to be below the poverty threshold if they earn less than three times the cost of a nutritional diet.</a:t>
            </a:r>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F1E5D8-E20E-4602-BCC8-A0084C2788BA}" type="slidenum">
              <a:rPr lang="en-US"/>
              <a:pPr fontAlgn="base">
                <a:spcBef>
                  <a:spcPct val="0"/>
                </a:spcBef>
                <a:spcAft>
                  <a:spcPct val="0"/>
                </a:spcAft>
              </a:pPr>
              <a:t>7</a:t>
            </a:fld>
            <a:endParaRPr lang="en-US" dirty="0"/>
          </a:p>
        </p:txBody>
      </p:sp>
    </p:spTree>
    <p:extLst>
      <p:ext uri="{BB962C8B-B14F-4D97-AF65-F5344CB8AC3E}">
        <p14:creationId xmlns:p14="http://schemas.microsoft.com/office/powerpoint/2010/main" val="77680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So a family of two with $1 million in a bank account earning 1% interest gets an annual interest payment of $10,000 and would qualify as “poor.”</a:t>
            </a: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E143B5-9E25-499E-876F-E64B0BA74E4D}" type="slidenum">
              <a:rPr lang="en-US"/>
              <a:pPr fontAlgn="base">
                <a:spcBef>
                  <a:spcPct val="0"/>
                </a:spcBef>
                <a:spcAft>
                  <a:spcPct val="0"/>
                </a:spcAft>
              </a:pPr>
              <a:t>8</a:t>
            </a:fld>
            <a:endParaRPr lang="en-US" dirty="0"/>
          </a:p>
        </p:txBody>
      </p:sp>
    </p:spTree>
    <p:extLst>
      <p:ext uri="{BB962C8B-B14F-4D97-AF65-F5344CB8AC3E}">
        <p14:creationId xmlns:p14="http://schemas.microsoft.com/office/powerpoint/2010/main" val="1333194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Lorenz sorted families out by fifths: highest-income earners in the top fifth, etc.</a:t>
            </a:r>
          </a:p>
          <a:p>
            <a:pPr>
              <a:spcBef>
                <a:spcPct val="0"/>
              </a:spcBef>
            </a:pPr>
            <a:r>
              <a:rPr lang="en-US" dirty="0"/>
              <a:t>On his diagram, the bowed line indicates how much income is earned in a cumulative manner: 20% earns so much, 40% earns so much, etc.</a:t>
            </a:r>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9088D1-4399-48C1-B388-1DE8C8C7FC9B}" type="slidenum">
              <a:rPr lang="en-US"/>
              <a:pPr fontAlgn="base">
                <a:spcBef>
                  <a:spcPct val="0"/>
                </a:spcBef>
                <a:spcAft>
                  <a:spcPct val="0"/>
                </a:spcAft>
              </a:pPr>
              <a:t>9</a:t>
            </a:fld>
            <a:endParaRPr lang="en-US" dirty="0"/>
          </a:p>
        </p:txBody>
      </p:sp>
    </p:spTree>
    <p:extLst>
      <p:ext uri="{BB962C8B-B14F-4D97-AF65-F5344CB8AC3E}">
        <p14:creationId xmlns:p14="http://schemas.microsoft.com/office/powerpoint/2010/main" val="2062044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diagonal is where 20% earn 20% of income, 40% earn 40% of income, etc. That is, each family’s income is equal.</a:t>
            </a:r>
          </a:p>
          <a:p>
            <a:pPr>
              <a:spcBef>
                <a:spcPct val="0"/>
              </a:spcBef>
            </a:pPr>
            <a:r>
              <a:rPr lang="en-US" dirty="0"/>
              <a:t>Lorenz identified the gap between the sagging curve and the diagonal as a measure of income inequality.</a:t>
            </a:r>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4B7B54-BAB6-4C38-9FF7-E01AFE0C68A2}" type="slidenum">
              <a:rPr lang="en-US"/>
              <a:pPr fontAlgn="base">
                <a:spcBef>
                  <a:spcPct val="0"/>
                </a:spcBef>
                <a:spcAft>
                  <a:spcPct val="0"/>
                </a:spcAft>
              </a:pPr>
              <a:t>10</a:t>
            </a:fld>
            <a:endParaRPr lang="en-US" dirty="0"/>
          </a:p>
        </p:txBody>
      </p:sp>
    </p:spTree>
    <p:extLst>
      <p:ext uri="{BB962C8B-B14F-4D97-AF65-F5344CB8AC3E}">
        <p14:creationId xmlns:p14="http://schemas.microsoft.com/office/powerpoint/2010/main" val="1196061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AD917B5-721D-418A-A2CF-B31259CF3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7">
            <a:extLst>
              <a:ext uri="{FF2B5EF4-FFF2-40B4-BE49-F238E27FC236}">
                <a16:creationId xmlns:a16="http://schemas.microsoft.com/office/drawing/2014/main" id="{18172B21-BBDB-4D3D-931A-7BF5561AE832}"/>
              </a:ext>
            </a:extLst>
          </p:cNvPr>
          <p:cNvSpPr>
            <a:spLocks noChangeArrowheads="1"/>
          </p:cNvSpPr>
          <p:nvPr/>
        </p:nvSpPr>
        <p:spPr bwMode="auto">
          <a:xfrm flipV="1">
            <a:off x="0" y="6705600"/>
            <a:ext cx="9144000" cy="1524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47106" name="Rectangle 2"/>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7111" name="Rectangle 7"/>
          <p:cNvSpPr>
            <a:spLocks noGrp="1" noChangeArrowheads="1"/>
          </p:cNvSpPr>
          <p:nvPr>
            <p:ph type="ctrTitle"/>
          </p:nvPr>
        </p:nvSpPr>
        <p:spPr>
          <a:xfrm>
            <a:off x="1066800" y="2130425"/>
            <a:ext cx="7391400" cy="1470025"/>
          </a:xfrm>
        </p:spPr>
        <p:txBody>
          <a:bodyPr/>
          <a:lstStyle>
            <a:lvl1pPr>
              <a:defRPr/>
            </a:lvl1pPr>
          </a:lstStyle>
          <a:p>
            <a:pPr lvl="0"/>
            <a:r>
              <a:rPr lang="en-US" noProof="0"/>
              <a:t>Click to edit Master title style</a:t>
            </a:r>
          </a:p>
        </p:txBody>
      </p:sp>
      <p:sp>
        <p:nvSpPr>
          <p:cNvPr id="6" name="Rectangle 3">
            <a:extLst>
              <a:ext uri="{FF2B5EF4-FFF2-40B4-BE49-F238E27FC236}">
                <a16:creationId xmlns:a16="http://schemas.microsoft.com/office/drawing/2014/main" id="{6A1A37D6-F027-4046-A328-4714F27E79D2}"/>
              </a:ext>
            </a:extLst>
          </p:cNvPr>
          <p:cNvSpPr>
            <a:spLocks noGrp="1" noChangeArrowheads="1"/>
          </p:cNvSpPr>
          <p:nvPr>
            <p:ph type="dt" sz="half" idx="10"/>
          </p:nvPr>
        </p:nvSpPr>
        <p:spPr/>
        <p:txBody>
          <a:bodyPr/>
          <a:lstStyle>
            <a:lvl1pPr>
              <a:defRPr/>
            </a:lvl1pPr>
          </a:lstStyle>
          <a:p>
            <a:fld id="{3DF1D001-565E-43CB-B469-C33F020D62B3}" type="datetime1">
              <a:rPr lang="en-US" smtClean="0"/>
              <a:t>5/29/2018</a:t>
            </a:fld>
            <a:endParaRPr lang="en-US" dirty="0"/>
          </a:p>
        </p:txBody>
      </p:sp>
      <p:sp>
        <p:nvSpPr>
          <p:cNvPr id="7" name="Rectangle 4">
            <a:extLst>
              <a:ext uri="{FF2B5EF4-FFF2-40B4-BE49-F238E27FC236}">
                <a16:creationId xmlns:a16="http://schemas.microsoft.com/office/drawing/2014/main" id="{F8C461DF-1EA9-4BE2-B528-4FFE9A81AD5A}"/>
              </a:ext>
            </a:extLst>
          </p:cNvPr>
          <p:cNvSpPr>
            <a:spLocks noGrp="1" noChangeArrowheads="1"/>
          </p:cNvSpPr>
          <p:nvPr>
            <p:ph type="ftr" sz="quarter" idx="11"/>
          </p:nvPr>
        </p:nvSpPr>
        <p:spPr/>
        <p:txBody>
          <a:bodyPr/>
          <a:lstStyle>
            <a:lvl1pPr>
              <a:defRPr/>
            </a:lvl1pPr>
          </a:lstStyle>
          <a:p>
            <a:endParaRPr lang="en-US" dirty="0"/>
          </a:p>
        </p:txBody>
      </p:sp>
      <p:sp>
        <p:nvSpPr>
          <p:cNvPr id="8" name="Rectangle 5">
            <a:extLst>
              <a:ext uri="{FF2B5EF4-FFF2-40B4-BE49-F238E27FC236}">
                <a16:creationId xmlns:a16="http://schemas.microsoft.com/office/drawing/2014/main" id="{0BA36D4E-2B50-4578-902A-7A8F68892639}"/>
              </a:ext>
            </a:extLst>
          </p:cNvPr>
          <p:cNvSpPr>
            <a:spLocks noGrp="1" noChangeArrowheads="1"/>
          </p:cNvSpPr>
          <p:nvPr>
            <p:ph type="sldNum" sz="quarter" idx="12"/>
          </p:nvPr>
        </p:nvSpPr>
        <p:spPr/>
        <p:txBody>
          <a:bodyPr/>
          <a:lstStyle>
            <a:lvl1pPr>
              <a:defRPr/>
            </a:lvl1pPr>
          </a:lstStyle>
          <a:p>
            <a:r>
              <a:rPr lang="en-US" dirty="0"/>
              <a:t>19-</a:t>
            </a:r>
            <a:fld id="{82FB7818-7B6B-424C-B919-FAB2C5F8D6F3}" type="slidenum">
              <a:rPr lang="en-US" smtClean="0"/>
              <a:pPr/>
              <a:t>‹#›</a:t>
            </a:fld>
            <a:endParaRPr lang="en-US" dirty="0"/>
          </a:p>
        </p:txBody>
      </p:sp>
    </p:spTree>
    <p:extLst>
      <p:ext uri="{BB962C8B-B14F-4D97-AF65-F5344CB8AC3E}">
        <p14:creationId xmlns:p14="http://schemas.microsoft.com/office/powerpoint/2010/main" val="137754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964D312-EE93-4D45-8DD3-86F0D82F16E3}"/>
              </a:ext>
            </a:extLst>
          </p:cNvPr>
          <p:cNvSpPr>
            <a:spLocks noGrp="1" noChangeArrowheads="1"/>
          </p:cNvSpPr>
          <p:nvPr>
            <p:ph type="dt" sz="half" idx="10"/>
          </p:nvPr>
        </p:nvSpPr>
        <p:spPr>
          <a:ln/>
        </p:spPr>
        <p:txBody>
          <a:bodyPr/>
          <a:lstStyle>
            <a:lvl1pPr>
              <a:defRPr/>
            </a:lvl1pPr>
          </a:lstStyle>
          <a:p>
            <a:fld id="{902DC0BF-EA3F-4457-9BBD-52A6FBC68BAE}" type="datetime1">
              <a:rPr lang="en-US" smtClean="0"/>
              <a:t>5/29/2018</a:t>
            </a:fld>
            <a:endParaRPr lang="en-US" dirty="0"/>
          </a:p>
        </p:txBody>
      </p:sp>
      <p:sp>
        <p:nvSpPr>
          <p:cNvPr id="5" name="Rectangle 4">
            <a:extLst>
              <a:ext uri="{FF2B5EF4-FFF2-40B4-BE49-F238E27FC236}">
                <a16:creationId xmlns:a16="http://schemas.microsoft.com/office/drawing/2014/main" id="{ACFADED0-34B0-47E9-9729-F0A93CAAB6A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18B6C2B4-9346-46DC-AE84-B3B7CEFA3125}"/>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69528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0"/>
            <a:ext cx="20193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0"/>
            <a:ext cx="5905500" cy="61261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D934AC24-5247-4A83-9FF1-7E86A9B57BF2}"/>
              </a:ext>
            </a:extLst>
          </p:cNvPr>
          <p:cNvSpPr>
            <a:spLocks noGrp="1" noChangeArrowheads="1"/>
          </p:cNvSpPr>
          <p:nvPr>
            <p:ph type="dt" sz="half" idx="10"/>
          </p:nvPr>
        </p:nvSpPr>
        <p:spPr>
          <a:ln/>
        </p:spPr>
        <p:txBody>
          <a:bodyPr/>
          <a:lstStyle>
            <a:lvl1pPr>
              <a:defRPr/>
            </a:lvl1pPr>
          </a:lstStyle>
          <a:p>
            <a:fld id="{9DF58C98-8531-41B1-9B4E-AE3F0700E021}" type="datetime1">
              <a:rPr lang="en-US" smtClean="0"/>
              <a:t>5/29/2018</a:t>
            </a:fld>
            <a:endParaRPr lang="en-US" dirty="0"/>
          </a:p>
        </p:txBody>
      </p:sp>
      <p:sp>
        <p:nvSpPr>
          <p:cNvPr id="5" name="Rectangle 4">
            <a:extLst>
              <a:ext uri="{FF2B5EF4-FFF2-40B4-BE49-F238E27FC236}">
                <a16:creationId xmlns:a16="http://schemas.microsoft.com/office/drawing/2014/main" id="{A5391459-B0A1-4A4C-A8EB-6A88B70678E8}"/>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2B6A64E9-6C89-4706-BC8E-C6320E80504E}"/>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314717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13" name="Group 12"/>
          <p:cNvGrpSpPr/>
          <p:nvPr userDrawn="1"/>
        </p:nvGrpSpPr>
        <p:grpSpPr>
          <a:xfrm>
            <a:off x="0" y="2642616"/>
            <a:ext cx="9144000" cy="3986784"/>
            <a:chOff x="0" y="2176938"/>
            <a:chExt cx="12192000" cy="3827622"/>
          </a:xfrm>
        </p:grpSpPr>
        <p:sp>
          <p:nvSpPr>
            <p:cNvPr id="10" name="Rectangle 9"/>
            <p:cNvSpPr/>
            <p:nvPr userDrawn="1"/>
          </p:nvSpPr>
          <p:spPr>
            <a:xfrm>
              <a:off x="0" y="2451258"/>
              <a:ext cx="12192000" cy="3553302"/>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26720" y="2420778"/>
              <a:ext cx="4937760" cy="373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p:cNvSpPr/>
            <p:nvPr userDrawn="1"/>
          </p:nvSpPr>
          <p:spPr>
            <a:xfrm>
              <a:off x="538480" y="2176938"/>
              <a:ext cx="4714240" cy="5486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00" baseline="0" dirty="0">
                  <a:latin typeface="Century Gothic" panose="020B0502020202020204" pitchFamily="34" charset="0"/>
                </a:rPr>
                <a:t>LEARNING OBJECTIVES</a:t>
              </a:r>
            </a:p>
          </p:txBody>
        </p:sp>
      </p:grpSp>
      <p:sp>
        <p:nvSpPr>
          <p:cNvPr id="2" name="Title 1"/>
          <p:cNvSpPr>
            <a:spLocks noGrp="1"/>
          </p:cNvSpPr>
          <p:nvPr>
            <p:ph type="ctrTitle" hasCustomPrompt="1"/>
          </p:nvPr>
        </p:nvSpPr>
        <p:spPr>
          <a:xfrm>
            <a:off x="320040" y="594044"/>
            <a:ext cx="5836920" cy="870822"/>
          </a:xfrm>
        </p:spPr>
        <p:txBody>
          <a:bodyPr anchor="t">
            <a:noAutofit/>
          </a:bodyPr>
          <a:lstStyle>
            <a:lvl1pPr algn="l">
              <a:defRPr sz="6000" kern="1200" spc="-151" baseline="0">
                <a:solidFill>
                  <a:schemeClr val="accent1"/>
                </a:solidFill>
                <a:latin typeface="Century Gothic" panose="020B0502020202020204" pitchFamily="34" charset="0"/>
              </a:defRPr>
            </a:lvl1pPr>
          </a:lstStyle>
          <a:p>
            <a:r>
              <a:rPr lang="en-US" dirty="0"/>
              <a:t>Title:</a:t>
            </a:r>
            <a:br>
              <a:rPr lang="en-US" dirty="0"/>
            </a:br>
            <a:endParaRPr lang="en-US" dirty="0"/>
          </a:p>
        </p:txBody>
      </p:sp>
      <p:sp>
        <p:nvSpPr>
          <p:cNvPr id="17" name="Text Placeholder 16"/>
          <p:cNvSpPr>
            <a:spLocks noGrp="1"/>
          </p:cNvSpPr>
          <p:nvPr>
            <p:ph type="body" sz="quarter" idx="10" hasCustomPrompt="1"/>
          </p:nvPr>
        </p:nvSpPr>
        <p:spPr>
          <a:xfrm>
            <a:off x="320040" y="1492648"/>
            <a:ext cx="5836920" cy="613171"/>
          </a:xfrm>
        </p:spPr>
        <p:txBody>
          <a:bodyPr>
            <a:noAutofit/>
          </a:bodyPr>
          <a:lstStyle>
            <a:lvl1pPr marL="0" indent="0">
              <a:buNone/>
              <a:defRPr sz="3600" spc="-150" baseline="0">
                <a:solidFill>
                  <a:schemeClr val="accent5"/>
                </a:solidFill>
                <a:latin typeface="Century Gothic" panose="020B0502020202020204" pitchFamily="34" charset="0"/>
              </a:defRPr>
            </a:lvl1pPr>
          </a:lstStyle>
          <a:p>
            <a:r>
              <a:rPr lang="en-US" sz="3600" kern="1200" spc="-151" baseline="0" dirty="0">
                <a:solidFill>
                  <a:schemeClr val="accent5">
                    <a:lumMod val="75000"/>
                  </a:schemeClr>
                </a:solidFill>
                <a:latin typeface="Century Gothic" panose="020B0502020202020204" pitchFamily="34" charset="0"/>
              </a:rPr>
              <a:t>Subtitle</a:t>
            </a:r>
          </a:p>
        </p:txBody>
      </p:sp>
      <p:sp>
        <p:nvSpPr>
          <p:cNvPr id="19" name="Text Placeholder 18"/>
          <p:cNvSpPr>
            <a:spLocks noGrp="1"/>
          </p:cNvSpPr>
          <p:nvPr>
            <p:ph type="body" sz="quarter" idx="11" hasCustomPrompt="1"/>
          </p:nvPr>
        </p:nvSpPr>
        <p:spPr>
          <a:xfrm>
            <a:off x="1209040" y="3804920"/>
            <a:ext cx="7711758" cy="2672080"/>
          </a:xfrm>
        </p:spPr>
        <p:txBody>
          <a:bodyPr>
            <a:noAutofit/>
          </a:bodyPr>
          <a:lstStyle>
            <a:lvl1pPr marL="0" indent="0">
              <a:buNone/>
              <a:defRPr sz="2000">
                <a:latin typeface="Arial" panose="020B0604020202020204" pitchFamily="34" charset="0"/>
                <a:cs typeface="Arial" panose="020B0604020202020204" pitchFamily="34" charset="0"/>
              </a:defRPr>
            </a:lvl1pPr>
            <a:lvl2pPr marL="457178" indent="0">
              <a:buNone/>
              <a:defRPr/>
            </a:lvl2pPr>
          </a:lstStyle>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p:txBody>
      </p:sp>
      <p:sp>
        <p:nvSpPr>
          <p:cNvPr id="21" name="Text Placeholder 20"/>
          <p:cNvSpPr>
            <a:spLocks noGrp="1"/>
          </p:cNvSpPr>
          <p:nvPr>
            <p:ph type="body" sz="quarter" idx="12" hasCustomPrompt="1"/>
          </p:nvPr>
        </p:nvSpPr>
        <p:spPr>
          <a:xfrm>
            <a:off x="320041" y="3804920"/>
            <a:ext cx="888999" cy="2672080"/>
          </a:xfrm>
        </p:spPr>
        <p:txBody>
          <a:bodyPr>
            <a:noAutofit/>
          </a:bodyPr>
          <a:lstStyle>
            <a:lvl1pPr marL="0" indent="0">
              <a:buNone/>
              <a:defRPr sz="2000" b="0">
                <a:solidFill>
                  <a:schemeClr val="accent4"/>
                </a:solidFill>
                <a:latin typeface="Arial Narrow" panose="020B0606020202030204" pitchFamily="34" charset="0"/>
              </a:defRPr>
            </a:lvl1pPr>
          </a:lstStyle>
          <a:p>
            <a:r>
              <a:rPr lang="en-US" sz="2000" b="1" dirty="0">
                <a:solidFill>
                  <a:schemeClr val="accent4"/>
                </a:solidFill>
                <a:latin typeface="Arial Narrow" panose="020B0606020202030204" pitchFamily="34" charset="0"/>
              </a:rPr>
              <a:t>LO1-1</a:t>
            </a:r>
          </a:p>
          <a:p>
            <a:r>
              <a:rPr lang="en-US" sz="2000" b="1" dirty="0">
                <a:solidFill>
                  <a:schemeClr val="accent4"/>
                </a:solidFill>
                <a:latin typeface="Arial Narrow" panose="020B0606020202030204" pitchFamily="34" charset="0"/>
              </a:rPr>
              <a:t>LO1-2   </a:t>
            </a:r>
          </a:p>
          <a:p>
            <a:pPr marL="0" indent="0"/>
            <a:r>
              <a:rPr lang="en-US" sz="2000" b="1" dirty="0">
                <a:solidFill>
                  <a:schemeClr val="accent4"/>
                </a:solidFill>
                <a:latin typeface="Arial Narrow" panose="020B0606020202030204" pitchFamily="34" charset="0"/>
              </a:rPr>
              <a:t>LO1-3  </a:t>
            </a:r>
          </a:p>
          <a:p>
            <a:pPr marL="0" indent="0"/>
            <a:r>
              <a:rPr lang="en-US" sz="2000" b="1" dirty="0">
                <a:solidFill>
                  <a:schemeClr val="accent4"/>
                </a:solidFill>
                <a:latin typeface="Arial Narrow" panose="020B0606020202030204" pitchFamily="34" charset="0"/>
              </a:rPr>
              <a:t>LO1-4   </a:t>
            </a:r>
          </a:p>
        </p:txBody>
      </p:sp>
      <p:sp>
        <p:nvSpPr>
          <p:cNvPr id="7" name="Text Placeholder 6"/>
          <p:cNvSpPr>
            <a:spLocks noGrp="1"/>
          </p:cNvSpPr>
          <p:nvPr>
            <p:ph type="body" sz="quarter" idx="13" hasCustomPrompt="1"/>
          </p:nvPr>
        </p:nvSpPr>
        <p:spPr>
          <a:xfrm>
            <a:off x="6461760" y="121920"/>
            <a:ext cx="2459038" cy="2458720"/>
          </a:xfrm>
        </p:spPr>
        <p:txBody>
          <a:bodyPr>
            <a:noAutofit/>
          </a:bodyPr>
          <a:lstStyle>
            <a:lvl1pPr marL="0" indent="0" algn="ctr">
              <a:lnSpc>
                <a:spcPct val="100000"/>
              </a:lnSpc>
              <a:spcBef>
                <a:spcPts val="0"/>
              </a:spcBef>
              <a:buNone/>
              <a:defRPr sz="21000" spc="-800" baseline="0">
                <a:solidFill>
                  <a:schemeClr val="accent1"/>
                </a:solidFill>
                <a:latin typeface="Cordia New" panose="020B0304020202020204" pitchFamily="34" charset="-34"/>
                <a:cs typeface="Cordia New" panose="020B0304020202020204" pitchFamily="34" charset="-34"/>
              </a:defRPr>
            </a:lvl1pPr>
          </a:lstStyle>
          <a:p>
            <a:pPr lvl="0"/>
            <a:r>
              <a:rPr lang="en-US" dirty="0"/>
              <a:t>#</a:t>
            </a:r>
          </a:p>
        </p:txBody>
      </p:sp>
      <p:sp>
        <p:nvSpPr>
          <p:cNvPr id="14" name="Subtitle 2"/>
          <p:cNvSpPr txBox="1">
            <a:spLocks/>
          </p:cNvSpPr>
          <p:nvPr userDrawn="1"/>
        </p:nvSpPr>
        <p:spPr>
          <a:xfrm>
            <a:off x="330200" y="3413760"/>
            <a:ext cx="62839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rPr>
              <a:t>After learning</a:t>
            </a:r>
            <a:r>
              <a:rPr lang="en-US" baseline="0" dirty="0">
                <a:latin typeface="Arial" panose="020B0604020202020204" pitchFamily="34" charset="0"/>
              </a:rPr>
              <a:t> about </a:t>
            </a:r>
            <a:r>
              <a:rPr lang="en-US" dirty="0">
                <a:latin typeface="Arial" panose="020B0604020202020204" pitchFamily="34" charset="0"/>
              </a:rPr>
              <a:t>this chapter, you should know</a:t>
            </a:r>
          </a:p>
        </p:txBody>
      </p:sp>
      <p:sp>
        <p:nvSpPr>
          <p:cNvPr id="18" name="Subtitle 2"/>
          <p:cNvSpPr txBox="1">
            <a:spLocks/>
          </p:cNvSpPr>
          <p:nvPr userDrawn="1"/>
        </p:nvSpPr>
        <p:spPr>
          <a:xfrm>
            <a:off x="6802120" y="309564"/>
            <a:ext cx="18643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ctr"/>
            <a:r>
              <a:rPr lang="en-US" sz="2400" i="0" spc="200" baseline="0" dirty="0">
                <a:solidFill>
                  <a:schemeClr val="accent5"/>
                </a:solidFill>
                <a:latin typeface="Century Gothic" panose="020B0502020202020204" pitchFamily="34" charset="0"/>
              </a:rPr>
              <a:t>CHAPTER</a:t>
            </a:r>
          </a:p>
        </p:txBody>
      </p:sp>
    </p:spTree>
    <p:extLst>
      <p:ext uri="{BB962C8B-B14F-4D97-AF65-F5344CB8AC3E}">
        <p14:creationId xmlns:p14="http://schemas.microsoft.com/office/powerpoint/2010/main" val="260760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CEDC087-0C43-4C20-8D1F-C1D9CC81466B}"/>
              </a:ext>
            </a:extLst>
          </p:cNvPr>
          <p:cNvSpPr>
            <a:spLocks noGrp="1" noChangeArrowheads="1"/>
          </p:cNvSpPr>
          <p:nvPr>
            <p:ph type="dt" sz="half" idx="10"/>
          </p:nvPr>
        </p:nvSpPr>
        <p:spPr>
          <a:ln/>
        </p:spPr>
        <p:txBody>
          <a:bodyPr/>
          <a:lstStyle>
            <a:lvl1pPr>
              <a:defRPr/>
            </a:lvl1pPr>
          </a:lstStyle>
          <a:p>
            <a:fld id="{31C47334-6B26-4967-8131-7C81B1471816}" type="datetime1">
              <a:rPr lang="en-US" smtClean="0"/>
              <a:t>5/29/2018</a:t>
            </a:fld>
            <a:endParaRPr lang="en-US" dirty="0"/>
          </a:p>
        </p:txBody>
      </p:sp>
      <p:sp>
        <p:nvSpPr>
          <p:cNvPr id="5" name="Rectangle 4">
            <a:extLst>
              <a:ext uri="{FF2B5EF4-FFF2-40B4-BE49-F238E27FC236}">
                <a16:creationId xmlns:a16="http://schemas.microsoft.com/office/drawing/2014/main" id="{272724E6-6ECF-4918-AB88-5D600C9DCCF3}"/>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DD8221AC-042A-4D91-9120-8761A5B4338F}"/>
              </a:ext>
            </a:extLst>
          </p:cNvPr>
          <p:cNvSpPr>
            <a:spLocks noGrp="1" noChangeArrowheads="1"/>
          </p:cNvSpPr>
          <p:nvPr>
            <p:ph type="sldNum" sz="quarter" idx="12"/>
          </p:nvPr>
        </p:nvSpPr>
        <p:spPr>
          <a:ln/>
        </p:spPr>
        <p:txBody>
          <a:bodyPr/>
          <a:lstStyle>
            <a:lvl1pPr>
              <a:defRPr/>
            </a:lvl1pPr>
          </a:lstStyle>
          <a:p>
            <a:r>
              <a:rPr lang="en-US" dirty="0"/>
              <a:t>19-</a:t>
            </a:r>
            <a:fld id="{D6AEC7BF-3734-4446-B59D-919843EE84E1}" type="slidenum">
              <a:rPr lang="en-US" smtClean="0"/>
              <a:pPr/>
              <a:t>‹#›</a:t>
            </a:fld>
            <a:endParaRPr lang="en-US" dirty="0"/>
          </a:p>
        </p:txBody>
      </p:sp>
      <p:sp>
        <p:nvSpPr>
          <p:cNvPr id="7" name="Rectangle 6">
            <a:extLst>
              <a:ext uri="{FF2B5EF4-FFF2-40B4-BE49-F238E27FC236}">
                <a16:creationId xmlns:a16="http://schemas.microsoft.com/office/drawing/2014/main" id="{9E684620-0C45-4239-A4BE-21A56E8C4C08}"/>
              </a:ext>
            </a:extLst>
          </p:cNvPr>
          <p:cNvSpPr/>
          <p:nvPr userDrawn="1"/>
        </p:nvSpPr>
        <p:spPr>
          <a:xfrm>
            <a:off x="0" y="6537960"/>
            <a:ext cx="9144000" cy="32004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6B2BD2D-39CD-472F-AA1E-CEC5EE88F09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2078876-D164-4690-BAFD-FB4524EA9F3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B5B17BF-21B7-412B-9C37-0BA7F89B1A2C}"/>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BB8C63-5187-4172-BF0A-92B164CBD966}"/>
              </a:ext>
            </a:extLst>
          </p:cNvPr>
          <p:cNvSpPr/>
          <p:nvPr userDrawn="1"/>
        </p:nvSpPr>
        <p:spPr>
          <a:xfrm>
            <a:off x="132756" y="6509223"/>
            <a:ext cx="8878487" cy="230832"/>
          </a:xfrm>
          <a:prstGeom prst="rect">
            <a:avLst/>
          </a:prstGeom>
        </p:spPr>
        <p:txBody>
          <a:bodyPr wrap="square">
            <a:spAutoFit/>
          </a:bodyPr>
          <a:lstStyle/>
          <a:p>
            <a:pPr algn="ctr"/>
            <a:r>
              <a:rPr lang="en-US" sz="900" b="1" i="0" kern="1200" dirty="0">
                <a:solidFill>
                  <a:schemeClr val="bg2">
                    <a:lumMod val="50000"/>
                  </a:schemeClr>
                </a:solidFill>
                <a:effectLst/>
                <a:latin typeface="+mn-lt"/>
                <a:ea typeface="+mn-ea"/>
                <a:cs typeface="+mn-cs"/>
              </a:rPr>
              <a:t>Copyright ©2019 McGraw-Hill</a:t>
            </a:r>
            <a:r>
              <a:rPr lang="en-US" sz="900" b="1" i="0" kern="1200" baseline="0" dirty="0">
                <a:solidFill>
                  <a:schemeClr val="bg2">
                    <a:lumMod val="50000"/>
                  </a:schemeClr>
                </a:solidFill>
                <a:effectLst/>
                <a:latin typeface="+mn-lt"/>
                <a:ea typeface="+mn-ea"/>
                <a:cs typeface="+mn-cs"/>
              </a:rPr>
              <a:t> Education. All rights reserved. No reproduction or distribution without the prior written consent of McGraw-Hill Education.</a:t>
            </a:r>
            <a:endParaRPr lang="en-US" sz="900" i="1" kern="1200" dirty="0">
              <a:solidFill>
                <a:schemeClr val="bg2">
                  <a:lumMod val="50000"/>
                </a:schemeClr>
              </a:solidFill>
              <a:effectLst/>
              <a:latin typeface="+mn-lt"/>
              <a:ea typeface="+mn-ea"/>
              <a:cs typeface="+mn-cs"/>
            </a:endParaRPr>
          </a:p>
        </p:txBody>
      </p:sp>
    </p:spTree>
    <p:extLst>
      <p:ext uri="{BB962C8B-B14F-4D97-AF65-F5344CB8AC3E}">
        <p14:creationId xmlns:p14="http://schemas.microsoft.com/office/powerpoint/2010/main" val="4114259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F07B1389-E22D-44CF-8109-F9BDD4A3697D}"/>
              </a:ext>
            </a:extLst>
          </p:cNvPr>
          <p:cNvSpPr>
            <a:spLocks noGrp="1" noChangeArrowheads="1"/>
          </p:cNvSpPr>
          <p:nvPr>
            <p:ph type="dt" sz="half" idx="10"/>
          </p:nvPr>
        </p:nvSpPr>
        <p:spPr>
          <a:ln/>
        </p:spPr>
        <p:txBody>
          <a:bodyPr/>
          <a:lstStyle>
            <a:lvl1pPr>
              <a:defRPr/>
            </a:lvl1pPr>
          </a:lstStyle>
          <a:p>
            <a:fld id="{95DED509-7B1A-4E09-9FA6-EBD3A2AA2449}" type="datetime1">
              <a:rPr lang="en-US" smtClean="0"/>
              <a:t>5/29/2018</a:t>
            </a:fld>
            <a:endParaRPr lang="en-US" dirty="0"/>
          </a:p>
        </p:txBody>
      </p:sp>
      <p:sp>
        <p:nvSpPr>
          <p:cNvPr id="5" name="Rectangle 4">
            <a:extLst>
              <a:ext uri="{FF2B5EF4-FFF2-40B4-BE49-F238E27FC236}">
                <a16:creationId xmlns:a16="http://schemas.microsoft.com/office/drawing/2014/main" id="{2248D5D4-4D5B-4FB3-98E8-1B86246B79D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63EAA653-E498-4BAC-A376-F9BC4EE77F4B}"/>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48175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6B3046A-C876-44DE-BF0E-7964D6D0760A}"/>
              </a:ext>
            </a:extLst>
          </p:cNvPr>
          <p:cNvSpPr>
            <a:spLocks noGrp="1" noChangeArrowheads="1"/>
          </p:cNvSpPr>
          <p:nvPr>
            <p:ph type="dt" sz="half" idx="10"/>
          </p:nvPr>
        </p:nvSpPr>
        <p:spPr>
          <a:ln/>
        </p:spPr>
        <p:txBody>
          <a:bodyPr/>
          <a:lstStyle>
            <a:lvl1pPr>
              <a:defRPr/>
            </a:lvl1pPr>
          </a:lstStyle>
          <a:p>
            <a:fld id="{1D525F86-9817-4D29-BE2D-844950EC151D}" type="datetime1">
              <a:rPr lang="en-US" smtClean="0"/>
              <a:t>5/29/2018</a:t>
            </a:fld>
            <a:endParaRPr lang="en-US" dirty="0"/>
          </a:p>
        </p:txBody>
      </p:sp>
      <p:sp>
        <p:nvSpPr>
          <p:cNvPr id="6" name="Rectangle 4">
            <a:extLst>
              <a:ext uri="{FF2B5EF4-FFF2-40B4-BE49-F238E27FC236}">
                <a16:creationId xmlns:a16="http://schemas.microsoft.com/office/drawing/2014/main" id="{B30B6E88-AF71-4049-9A6A-30F9F9CC8DAC}"/>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AEBEA008-50CC-4365-8EE6-C87ED0C536C3}"/>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A727C28E-A9DB-45BC-8279-87EDB525673D}"/>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A7BFDC4-C7BB-4F33-9246-BDC904B9C4DF}"/>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D1F8D1-5BED-4418-A1BA-1DE77C51008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4126BE6-0872-4DBE-BA97-CFB5CA8714A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922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65CBF8F-B0B8-4567-A168-79A085B37E1C}"/>
              </a:ext>
            </a:extLst>
          </p:cNvPr>
          <p:cNvSpPr>
            <a:spLocks noGrp="1" noChangeArrowheads="1"/>
          </p:cNvSpPr>
          <p:nvPr>
            <p:ph type="dt" sz="half" idx="10"/>
          </p:nvPr>
        </p:nvSpPr>
        <p:spPr>
          <a:ln/>
        </p:spPr>
        <p:txBody>
          <a:bodyPr/>
          <a:lstStyle>
            <a:lvl1pPr>
              <a:defRPr/>
            </a:lvl1pPr>
          </a:lstStyle>
          <a:p>
            <a:fld id="{44E449D1-C902-48F9-BACA-2F0D01F21EC0}" type="datetime1">
              <a:rPr lang="en-US" smtClean="0"/>
              <a:t>5/29/2018</a:t>
            </a:fld>
            <a:endParaRPr lang="en-US" dirty="0"/>
          </a:p>
        </p:txBody>
      </p:sp>
      <p:sp>
        <p:nvSpPr>
          <p:cNvPr id="8" name="Rectangle 4">
            <a:extLst>
              <a:ext uri="{FF2B5EF4-FFF2-40B4-BE49-F238E27FC236}">
                <a16:creationId xmlns:a16="http://schemas.microsoft.com/office/drawing/2014/main" id="{FA7D2493-273A-40AF-AFE6-C8BED9082E22}"/>
              </a:ext>
            </a:extLst>
          </p:cNvPr>
          <p:cNvSpPr>
            <a:spLocks noGrp="1" noChangeArrowheads="1"/>
          </p:cNvSpPr>
          <p:nvPr>
            <p:ph type="ftr" sz="quarter" idx="11"/>
          </p:nvPr>
        </p:nvSpPr>
        <p:spPr>
          <a:ln/>
        </p:spPr>
        <p:txBody>
          <a:bodyPr/>
          <a:lstStyle>
            <a:lvl1pPr>
              <a:defRPr/>
            </a:lvl1pPr>
          </a:lstStyle>
          <a:p>
            <a:endParaRPr lang="en-US" dirty="0"/>
          </a:p>
        </p:txBody>
      </p:sp>
      <p:sp>
        <p:nvSpPr>
          <p:cNvPr id="9" name="Rectangle 5">
            <a:extLst>
              <a:ext uri="{FF2B5EF4-FFF2-40B4-BE49-F238E27FC236}">
                <a16:creationId xmlns:a16="http://schemas.microsoft.com/office/drawing/2014/main" id="{C47B3723-7741-4E4F-8128-8894C4E7A04B}"/>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10" name="Rectangle 9">
            <a:extLst>
              <a:ext uri="{FF2B5EF4-FFF2-40B4-BE49-F238E27FC236}">
                <a16:creationId xmlns:a16="http://schemas.microsoft.com/office/drawing/2014/main" id="{F206CAF3-C969-4623-8C20-0EA56E9DF0C4}"/>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99B9BD4-A950-4D11-B642-6272218A5DB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9D0B6F7-FEC5-46C1-B6E8-F90266FFD31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C84CED0-E696-4666-B397-70E6E7D1F4DF}"/>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573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94E8DB75-52CD-4BE8-948B-3EB944CA4BCE}"/>
              </a:ext>
            </a:extLst>
          </p:cNvPr>
          <p:cNvSpPr>
            <a:spLocks noGrp="1" noChangeArrowheads="1"/>
          </p:cNvSpPr>
          <p:nvPr>
            <p:ph type="dt" sz="half" idx="10"/>
          </p:nvPr>
        </p:nvSpPr>
        <p:spPr>
          <a:ln/>
        </p:spPr>
        <p:txBody>
          <a:bodyPr/>
          <a:lstStyle>
            <a:lvl1pPr>
              <a:defRPr/>
            </a:lvl1pPr>
          </a:lstStyle>
          <a:p>
            <a:fld id="{5D7C7F2E-18B3-4DAB-AA2D-16AE95DC3A6B}" type="datetime1">
              <a:rPr lang="en-US" smtClean="0"/>
              <a:t>5/29/2018</a:t>
            </a:fld>
            <a:endParaRPr lang="en-US" dirty="0"/>
          </a:p>
        </p:txBody>
      </p:sp>
      <p:sp>
        <p:nvSpPr>
          <p:cNvPr id="4" name="Rectangle 4">
            <a:extLst>
              <a:ext uri="{FF2B5EF4-FFF2-40B4-BE49-F238E27FC236}">
                <a16:creationId xmlns:a16="http://schemas.microsoft.com/office/drawing/2014/main" id="{F25DB604-D864-4BE5-AB0E-0F1C50640E6B}"/>
              </a:ext>
            </a:extLst>
          </p:cNvPr>
          <p:cNvSpPr>
            <a:spLocks noGrp="1" noChangeArrowheads="1"/>
          </p:cNvSpPr>
          <p:nvPr>
            <p:ph type="ftr" sz="quarter" idx="11"/>
          </p:nvPr>
        </p:nvSpPr>
        <p:spPr>
          <a:ln/>
        </p:spPr>
        <p:txBody>
          <a:bodyPr/>
          <a:lstStyle>
            <a:lvl1pPr>
              <a:defRPr/>
            </a:lvl1pPr>
          </a:lstStyle>
          <a:p>
            <a:endParaRPr lang="en-US" dirty="0"/>
          </a:p>
        </p:txBody>
      </p:sp>
      <p:sp>
        <p:nvSpPr>
          <p:cNvPr id="5" name="Rectangle 5">
            <a:extLst>
              <a:ext uri="{FF2B5EF4-FFF2-40B4-BE49-F238E27FC236}">
                <a16:creationId xmlns:a16="http://schemas.microsoft.com/office/drawing/2014/main" id="{F4CDD885-4051-4768-A0AB-83DF6EEA3096}"/>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6" name="Rectangle 5">
            <a:extLst>
              <a:ext uri="{FF2B5EF4-FFF2-40B4-BE49-F238E27FC236}">
                <a16:creationId xmlns:a16="http://schemas.microsoft.com/office/drawing/2014/main" id="{44E67A92-2457-4959-9B12-4983B7ED326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0FE81B2-460F-4B61-8566-A1CDCA11B281}"/>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D8D5CBA-3834-4AD4-A045-2AA51B8042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1CE63AA-BE51-437A-9D61-D117AE048792}"/>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06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72FA708-5B37-46FC-9C08-3D582CAFEE3A}"/>
              </a:ext>
            </a:extLst>
          </p:cNvPr>
          <p:cNvSpPr>
            <a:spLocks noGrp="1" noChangeArrowheads="1"/>
          </p:cNvSpPr>
          <p:nvPr>
            <p:ph type="dt" sz="half" idx="10"/>
          </p:nvPr>
        </p:nvSpPr>
        <p:spPr>
          <a:ln/>
        </p:spPr>
        <p:txBody>
          <a:bodyPr/>
          <a:lstStyle>
            <a:lvl1pPr>
              <a:defRPr/>
            </a:lvl1pPr>
          </a:lstStyle>
          <a:p>
            <a:fld id="{11E0D9C0-7B66-4D5D-825A-FE1D2E01BAA0}" type="datetime1">
              <a:rPr lang="en-US" smtClean="0"/>
              <a:t>5/29/2018</a:t>
            </a:fld>
            <a:endParaRPr lang="en-US" dirty="0"/>
          </a:p>
        </p:txBody>
      </p:sp>
      <p:sp>
        <p:nvSpPr>
          <p:cNvPr id="3" name="Rectangle 4">
            <a:extLst>
              <a:ext uri="{FF2B5EF4-FFF2-40B4-BE49-F238E27FC236}">
                <a16:creationId xmlns:a16="http://schemas.microsoft.com/office/drawing/2014/main" id="{1558D16B-3982-4086-B2D1-4887236D7423}"/>
              </a:ext>
            </a:extLst>
          </p:cNvPr>
          <p:cNvSpPr>
            <a:spLocks noGrp="1" noChangeArrowheads="1"/>
          </p:cNvSpPr>
          <p:nvPr>
            <p:ph type="ftr" sz="quarter" idx="11"/>
          </p:nvPr>
        </p:nvSpPr>
        <p:spPr>
          <a:ln/>
        </p:spPr>
        <p:txBody>
          <a:bodyPr/>
          <a:lstStyle>
            <a:lvl1pPr>
              <a:defRPr/>
            </a:lvl1pPr>
          </a:lstStyle>
          <a:p>
            <a:endParaRPr lang="en-US" dirty="0"/>
          </a:p>
        </p:txBody>
      </p:sp>
      <p:sp>
        <p:nvSpPr>
          <p:cNvPr id="4" name="Rectangle 5">
            <a:extLst>
              <a:ext uri="{FF2B5EF4-FFF2-40B4-BE49-F238E27FC236}">
                <a16:creationId xmlns:a16="http://schemas.microsoft.com/office/drawing/2014/main" id="{8738D790-8F45-4391-8DBB-714C6CE67339}"/>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5" name="Rectangle 4">
            <a:extLst>
              <a:ext uri="{FF2B5EF4-FFF2-40B4-BE49-F238E27FC236}">
                <a16:creationId xmlns:a16="http://schemas.microsoft.com/office/drawing/2014/main" id="{0FD2C651-F61A-4A11-9DD1-DF6D83E4728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60E53E7-4075-4328-9092-1A9A1FE55D4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EB24272-B073-49B8-B171-D67EF9330BD7}"/>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21B6084-CBB0-4FF5-BA0F-918DE675890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688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EEF25288-A578-4A48-A818-16444707D41A}"/>
              </a:ext>
            </a:extLst>
          </p:cNvPr>
          <p:cNvSpPr>
            <a:spLocks noGrp="1" noChangeArrowheads="1"/>
          </p:cNvSpPr>
          <p:nvPr>
            <p:ph type="dt" sz="half" idx="10"/>
          </p:nvPr>
        </p:nvSpPr>
        <p:spPr>
          <a:ln/>
        </p:spPr>
        <p:txBody>
          <a:bodyPr/>
          <a:lstStyle>
            <a:lvl1pPr>
              <a:defRPr/>
            </a:lvl1pPr>
          </a:lstStyle>
          <a:p>
            <a:fld id="{A9C097FF-8A70-452A-BD36-BB4C2C8A5FB3}" type="datetime1">
              <a:rPr lang="en-US" smtClean="0"/>
              <a:t>5/29/2018</a:t>
            </a:fld>
            <a:endParaRPr lang="en-US" dirty="0"/>
          </a:p>
        </p:txBody>
      </p:sp>
      <p:sp>
        <p:nvSpPr>
          <p:cNvPr id="6" name="Rectangle 4">
            <a:extLst>
              <a:ext uri="{FF2B5EF4-FFF2-40B4-BE49-F238E27FC236}">
                <a16:creationId xmlns:a16="http://schemas.microsoft.com/office/drawing/2014/main" id="{34613623-E4B0-49E8-955C-9DDDB0D0B18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673D54BB-082B-4976-9F51-7CAF6C0B541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01CF9FF1-88A7-4A91-81CC-D1883E260B44}"/>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671E2A9-6338-40E8-9050-3E62505903FA}"/>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F9404A-C75F-4F6C-86FC-F28CE2F80B58}"/>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D63363-B73A-4635-BC8C-CACA657D36E8}"/>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3419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32B10516-B4F0-435E-9D46-F3ECE6D8271D}"/>
              </a:ext>
            </a:extLst>
          </p:cNvPr>
          <p:cNvSpPr>
            <a:spLocks noGrp="1" noChangeArrowheads="1"/>
          </p:cNvSpPr>
          <p:nvPr>
            <p:ph type="dt" sz="half" idx="10"/>
          </p:nvPr>
        </p:nvSpPr>
        <p:spPr>
          <a:ln/>
        </p:spPr>
        <p:txBody>
          <a:bodyPr/>
          <a:lstStyle>
            <a:lvl1pPr>
              <a:defRPr/>
            </a:lvl1pPr>
          </a:lstStyle>
          <a:p>
            <a:fld id="{64154137-C0B3-43CD-B5B2-8120948A248B}" type="datetime1">
              <a:rPr lang="en-US" smtClean="0"/>
              <a:t>5/29/2018</a:t>
            </a:fld>
            <a:endParaRPr lang="en-US" dirty="0"/>
          </a:p>
        </p:txBody>
      </p:sp>
      <p:sp>
        <p:nvSpPr>
          <p:cNvPr id="6" name="Rectangle 4">
            <a:extLst>
              <a:ext uri="{FF2B5EF4-FFF2-40B4-BE49-F238E27FC236}">
                <a16:creationId xmlns:a16="http://schemas.microsoft.com/office/drawing/2014/main" id="{4743AB32-8C5A-4C32-991A-F1829A8B10D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8AAD3E4A-9554-426B-B629-088189171B4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EDE17D73-8A34-4A5C-9C16-4A6DE70FAD5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19B1820-32D8-4908-AD2D-604B20E71E66}"/>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38B431-A181-4AC6-B747-F48915190E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382D0A0-AD53-40CF-A5EF-518308F8B82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139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17AC886-020D-460B-B32B-89FBB4FB12A7}"/>
              </a:ext>
            </a:extLst>
          </p:cNvPr>
          <p:cNvSpPr>
            <a:spLocks noGrp="1" noChangeArrowheads="1"/>
          </p:cNvSpPr>
          <p:nvPr>
            <p:ph type="body" idx="1"/>
          </p:nvPr>
        </p:nvSpPr>
        <p:spPr bwMode="auto">
          <a:xfrm>
            <a:off x="1143000" y="1600200"/>
            <a:ext cx="7543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3" name="Rectangle 3">
            <a:extLst>
              <a:ext uri="{FF2B5EF4-FFF2-40B4-BE49-F238E27FC236}">
                <a16:creationId xmlns:a16="http://schemas.microsoft.com/office/drawing/2014/main" id="{F7A1F026-6524-43CE-ABBE-A422BF111EA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pitchFamily="34" charset="0"/>
              </a:defRPr>
            </a:lvl1pPr>
          </a:lstStyle>
          <a:p>
            <a:fld id="{F3BF8F2B-BC6E-4038-94F2-E85552281823}" type="datetime1">
              <a:rPr lang="en-US" smtClean="0"/>
              <a:t>5/29/2018</a:t>
            </a:fld>
            <a:endParaRPr lang="en-US" dirty="0"/>
          </a:p>
        </p:txBody>
      </p:sp>
      <p:sp>
        <p:nvSpPr>
          <p:cNvPr id="46084" name="Rectangle 4">
            <a:extLst>
              <a:ext uri="{FF2B5EF4-FFF2-40B4-BE49-F238E27FC236}">
                <a16:creationId xmlns:a16="http://schemas.microsoft.com/office/drawing/2014/main" id="{BF3280FA-559B-4DBB-9D55-CE70FD3F838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pitchFamily="34" charset="0"/>
              </a:defRPr>
            </a:lvl1pPr>
          </a:lstStyle>
          <a:p>
            <a:endParaRPr lang="en-US" dirty="0"/>
          </a:p>
        </p:txBody>
      </p:sp>
      <p:sp>
        <p:nvSpPr>
          <p:cNvPr id="46085" name="Rectangle 5">
            <a:extLst>
              <a:ext uri="{FF2B5EF4-FFF2-40B4-BE49-F238E27FC236}">
                <a16:creationId xmlns:a16="http://schemas.microsoft.com/office/drawing/2014/main" id="{31271E74-FDF9-4ED0-A23E-B350D25A87B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Arial" panose="020B0604020202020204" pitchFamily="34" charset="0"/>
              </a:defRPr>
            </a:lvl1pPr>
          </a:lstStyle>
          <a:p>
            <a:r>
              <a:rPr lang="en-US" dirty="0"/>
              <a:t>19-</a:t>
            </a:r>
            <a:fld id="{82FB7818-7B6B-424C-B919-FAB2C5F8D6F3}" type="slidenum">
              <a:rPr lang="en-US" smtClean="0"/>
              <a:pPr/>
              <a:t>‹#›</a:t>
            </a:fld>
            <a:endParaRPr lang="en-US" dirty="0"/>
          </a:p>
        </p:txBody>
      </p:sp>
      <p:pic>
        <p:nvPicPr>
          <p:cNvPr id="1030" name="Picture 6">
            <a:extLst>
              <a:ext uri="{FF2B5EF4-FFF2-40B4-BE49-F238E27FC236}">
                <a16:creationId xmlns:a16="http://schemas.microsoft.com/office/drawing/2014/main" id="{42F205D7-624F-4B6D-8936-FCBB1F3686E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Rectangle 7">
            <a:extLst>
              <a:ext uri="{FF2B5EF4-FFF2-40B4-BE49-F238E27FC236}">
                <a16:creationId xmlns:a16="http://schemas.microsoft.com/office/drawing/2014/main" id="{F3F93F16-CADE-4FB9-A3BE-006F7FC37070}"/>
              </a:ext>
            </a:extLst>
          </p:cNvPr>
          <p:cNvSpPr>
            <a:spLocks noGrp="1" noChangeArrowheads="1"/>
          </p:cNvSpPr>
          <p:nvPr>
            <p:ph type="title"/>
          </p:nvPr>
        </p:nvSpPr>
        <p:spPr bwMode="auto">
          <a:xfrm>
            <a:off x="1066800" y="0"/>
            <a:ext cx="8077200" cy="1447800"/>
          </a:xfrm>
          <a:prstGeom prst="rect">
            <a:avLst/>
          </a:prstGeom>
          <a:solidFill>
            <a:srgbClr val="336699">
              <a:alpha val="5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7">
            <a:extLst>
              <a:ext uri="{FF2B5EF4-FFF2-40B4-BE49-F238E27FC236}">
                <a16:creationId xmlns:a16="http://schemas.microsoft.com/office/drawing/2014/main" id="{1B3321C7-282E-4393-8829-976732BDA143}"/>
              </a:ext>
            </a:extLst>
          </p:cNvPr>
          <p:cNvSpPr>
            <a:spLocks noChangeArrowheads="1"/>
          </p:cNvSpPr>
          <p:nvPr/>
        </p:nvSpPr>
        <p:spPr bwMode="auto">
          <a:xfrm flipV="1">
            <a:off x="0" y="6620256"/>
            <a:ext cx="9144000" cy="237744"/>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10" name="Rectangle 9">
            <a:extLst>
              <a:ext uri="{FF2B5EF4-FFF2-40B4-BE49-F238E27FC236}">
                <a16:creationId xmlns:a16="http://schemas.microsoft.com/office/drawing/2014/main" id="{E8CE644D-4089-41E7-B975-D783BD0B3A2E}"/>
              </a:ext>
            </a:extLst>
          </p:cNvPr>
          <p:cNvSpPr/>
          <p:nvPr userDrawn="1"/>
        </p:nvSpPr>
        <p:spPr>
          <a:xfrm>
            <a:off x="211426" y="6627168"/>
            <a:ext cx="8721148" cy="230832"/>
          </a:xfrm>
          <a:prstGeom prst="rect">
            <a:avLst/>
          </a:prstGeom>
        </p:spPr>
        <p:txBody>
          <a:bodyPr wrap="square">
            <a:spAutoFit/>
          </a:bodyPr>
          <a:lstStyle/>
          <a:p>
            <a:pPr algn="ctr"/>
            <a:r>
              <a:rPr lang="en-US" sz="900" b="1" i="0" kern="1200" dirty="0">
                <a:solidFill>
                  <a:schemeClr val="tx1"/>
                </a:solidFill>
                <a:effectLst/>
                <a:latin typeface="+mn-lt"/>
                <a:ea typeface="+mn-ea"/>
                <a:cs typeface="+mn-cs"/>
              </a:rPr>
              <a:t>Copyright ©2019 McGraw-Hill Education. All rights reserved. No reproduction</a:t>
            </a:r>
            <a:r>
              <a:rPr lang="en-US" sz="900" b="1" i="0" kern="1200" baseline="0" dirty="0">
                <a:solidFill>
                  <a:schemeClr val="tx1"/>
                </a:solidFill>
                <a:effectLst/>
                <a:latin typeface="+mn-lt"/>
                <a:ea typeface="+mn-ea"/>
                <a:cs typeface="+mn-cs"/>
              </a:rPr>
              <a:t> or distribution without the prior written consent of McGraw-Hill Education.</a:t>
            </a:r>
            <a:endParaRPr lang="en-US" sz="900" i="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3826436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ctr" rtl="0" eaLnBrk="1" fontAlgn="base" hangingPunct="1">
        <a:spcBef>
          <a:spcPct val="0"/>
        </a:spcBef>
        <a:spcAft>
          <a:spcPct val="0"/>
        </a:spcAft>
        <a:defRPr sz="4400" b="1">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Arial" pitchFamily="34" charset="0"/>
        </a:defRPr>
      </a:lvl2pPr>
      <a:lvl3pPr algn="ctr" rtl="0" eaLnBrk="1" fontAlgn="base" hangingPunct="1">
        <a:spcBef>
          <a:spcPct val="0"/>
        </a:spcBef>
        <a:spcAft>
          <a:spcPct val="0"/>
        </a:spcAft>
        <a:defRPr sz="4400" b="1">
          <a:solidFill>
            <a:schemeClr val="bg1"/>
          </a:solidFill>
          <a:latin typeface="Arial" pitchFamily="34" charset="0"/>
        </a:defRPr>
      </a:lvl3pPr>
      <a:lvl4pPr algn="ctr" rtl="0" eaLnBrk="1" fontAlgn="base" hangingPunct="1">
        <a:spcBef>
          <a:spcPct val="0"/>
        </a:spcBef>
        <a:spcAft>
          <a:spcPct val="0"/>
        </a:spcAft>
        <a:defRPr sz="4400" b="1">
          <a:solidFill>
            <a:schemeClr val="bg1"/>
          </a:solidFill>
          <a:latin typeface="Arial" pitchFamily="34" charset="0"/>
        </a:defRPr>
      </a:lvl4pPr>
      <a:lvl5pPr algn="ctr" rtl="0" eaLnBrk="1" fontAlgn="base" hangingPunct="1">
        <a:spcBef>
          <a:spcPct val="0"/>
        </a:spcBef>
        <a:spcAft>
          <a:spcPct val="0"/>
        </a:spcAft>
        <a:defRPr sz="4400" b="1">
          <a:solidFill>
            <a:schemeClr val="bg1"/>
          </a:solidFill>
          <a:latin typeface="Arial" pitchFamily="34" charset="0"/>
        </a:defRPr>
      </a:lvl5pPr>
      <a:lvl6pPr marL="457200" algn="ctr" rtl="0" eaLnBrk="1" fontAlgn="base" hangingPunct="1">
        <a:spcBef>
          <a:spcPct val="0"/>
        </a:spcBef>
        <a:spcAft>
          <a:spcPct val="0"/>
        </a:spcAft>
        <a:defRPr sz="4400" b="1">
          <a:solidFill>
            <a:schemeClr val="bg1"/>
          </a:solidFill>
          <a:latin typeface="Arial" pitchFamily="34" charset="0"/>
        </a:defRPr>
      </a:lvl6pPr>
      <a:lvl7pPr marL="914400" algn="ctr" rtl="0" eaLnBrk="1" fontAlgn="base" hangingPunct="1">
        <a:spcBef>
          <a:spcPct val="0"/>
        </a:spcBef>
        <a:spcAft>
          <a:spcPct val="0"/>
        </a:spcAft>
        <a:defRPr sz="4400" b="1">
          <a:solidFill>
            <a:schemeClr val="bg1"/>
          </a:solidFill>
          <a:latin typeface="Arial" pitchFamily="34" charset="0"/>
        </a:defRPr>
      </a:lvl7pPr>
      <a:lvl8pPr marL="1371600" algn="ctr" rtl="0" eaLnBrk="1" fontAlgn="base" hangingPunct="1">
        <a:spcBef>
          <a:spcPct val="0"/>
        </a:spcBef>
        <a:spcAft>
          <a:spcPct val="0"/>
        </a:spcAft>
        <a:defRPr sz="4400" b="1">
          <a:solidFill>
            <a:schemeClr val="bg1"/>
          </a:solidFill>
          <a:latin typeface="Arial" pitchFamily="34" charset="0"/>
        </a:defRPr>
      </a:lvl8pPr>
      <a:lvl9pPr marL="1828800" algn="ctr" rtl="0" eaLnBrk="1" fontAlgn="base" hangingPunct="1">
        <a:spcBef>
          <a:spcPct val="0"/>
        </a:spcBef>
        <a:spcAft>
          <a:spcPct val="0"/>
        </a:spcAft>
        <a:defRPr sz="4400" b="1">
          <a:solidFill>
            <a:schemeClr val="bg1"/>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lstStyle/>
          <a:p>
            <a:r>
              <a:rPr lang="en-US" dirty="0"/>
              <a:t>Taxes</a:t>
            </a:r>
          </a:p>
        </p:txBody>
      </p:sp>
      <p:sp>
        <p:nvSpPr>
          <p:cNvPr id="3" name="Text Placeholder 2"/>
          <p:cNvSpPr>
            <a:spLocks noGrp="1"/>
          </p:cNvSpPr>
          <p:nvPr>
            <p:ph type="body" sz="quarter" idx="10"/>
          </p:nvPr>
        </p:nvSpPr>
        <p:spPr/>
        <p:txBody>
          <a:bodyPr/>
          <a:lstStyle/>
          <a:p>
            <a:r>
              <a:rPr lang="en-US" dirty="0"/>
              <a:t>Equity versus Efficiency </a:t>
            </a:r>
          </a:p>
        </p:txBody>
      </p:sp>
      <p:sp>
        <p:nvSpPr>
          <p:cNvPr id="4" name="Text Placeholder 3"/>
          <p:cNvSpPr>
            <a:spLocks noGrp="1"/>
          </p:cNvSpPr>
          <p:nvPr>
            <p:ph type="body" sz="quarter" idx="11"/>
          </p:nvPr>
        </p:nvSpPr>
        <p:spPr/>
        <p:txBody>
          <a:bodyPr/>
          <a:lstStyle/>
          <a:p>
            <a:r>
              <a:rPr lang="en-US" dirty="0"/>
              <a:t>How the U.S. tax system is structured.</a:t>
            </a:r>
          </a:p>
          <a:p>
            <a:r>
              <a:rPr lang="en-US" dirty="0"/>
              <a:t>What makes taxes more or less progressive.</a:t>
            </a:r>
          </a:p>
          <a:p>
            <a:r>
              <a:rPr lang="en-US" dirty="0"/>
              <a:t>The nature of the equity–efficiency trade-off.</a:t>
            </a:r>
          </a:p>
        </p:txBody>
      </p:sp>
      <p:sp>
        <p:nvSpPr>
          <p:cNvPr id="5" name="Text Placeholder 4"/>
          <p:cNvSpPr>
            <a:spLocks noGrp="1"/>
          </p:cNvSpPr>
          <p:nvPr>
            <p:ph type="body" sz="quarter" idx="12"/>
          </p:nvPr>
        </p:nvSpPr>
        <p:spPr>
          <a:xfrm>
            <a:off x="320041" y="3804920"/>
            <a:ext cx="975359" cy="2672080"/>
          </a:xfrm>
        </p:spPr>
        <p:txBody>
          <a:bodyPr/>
          <a:lstStyle/>
          <a:p>
            <a:r>
              <a:rPr lang="en-US" b="1" dirty="0">
                <a:solidFill>
                  <a:schemeClr val="tx1">
                    <a:lumMod val="50000"/>
                    <a:lumOff val="50000"/>
                  </a:schemeClr>
                </a:solidFill>
                <a:cs typeface="Arial" panose="020B0604020202020204" pitchFamily="34" charset="0"/>
              </a:rPr>
              <a:t>LO19-1</a:t>
            </a:r>
          </a:p>
          <a:p>
            <a:r>
              <a:rPr lang="en-US" b="1" dirty="0">
                <a:solidFill>
                  <a:schemeClr val="tx1">
                    <a:lumMod val="50000"/>
                    <a:lumOff val="50000"/>
                  </a:schemeClr>
                </a:solidFill>
                <a:cs typeface="Arial" panose="020B0604020202020204" pitchFamily="34" charset="0"/>
              </a:rPr>
              <a:t>LO19-2</a:t>
            </a:r>
          </a:p>
          <a:p>
            <a:r>
              <a:rPr lang="en-US" b="1" dirty="0">
                <a:solidFill>
                  <a:schemeClr val="tx1">
                    <a:lumMod val="50000"/>
                    <a:lumOff val="50000"/>
                  </a:schemeClr>
                </a:solidFill>
                <a:cs typeface="Arial" panose="020B0604020202020204" pitchFamily="34" charset="0"/>
              </a:rPr>
              <a:t>LO19-3</a:t>
            </a:r>
          </a:p>
          <a:p>
            <a:endParaRPr lang="en-US" dirty="0"/>
          </a:p>
        </p:txBody>
      </p:sp>
      <p:sp>
        <p:nvSpPr>
          <p:cNvPr id="6" name="Text Placeholder 5"/>
          <p:cNvSpPr>
            <a:spLocks noGrp="1"/>
          </p:cNvSpPr>
          <p:nvPr>
            <p:ph type="body" sz="quarter" idx="13"/>
          </p:nvPr>
        </p:nvSpPr>
        <p:spPr>
          <a:xfrm>
            <a:off x="6461760" y="0"/>
            <a:ext cx="2459038" cy="2458720"/>
          </a:xfrm>
        </p:spPr>
        <p:txBody>
          <a:bodyPr/>
          <a:lstStyle/>
          <a:p>
            <a:r>
              <a:rPr lang="en-US" b="1" dirty="0"/>
              <a:t>19</a:t>
            </a:r>
          </a:p>
        </p:txBody>
      </p:sp>
    </p:spTree>
    <p:extLst>
      <p:ext uri="{BB962C8B-B14F-4D97-AF65-F5344CB8AC3E}">
        <p14:creationId xmlns:p14="http://schemas.microsoft.com/office/powerpoint/2010/main" val="388829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noFill/>
        </p:spPr>
        <p:txBody>
          <a:bodyPr/>
          <a:lstStyle/>
          <a:p>
            <a:r>
              <a:rPr lang="en-US" sz="4000" dirty="0">
                <a:solidFill>
                  <a:schemeClr val="tx1"/>
                </a:solidFill>
              </a:rPr>
              <a:t>The Distribution of Income II</a:t>
            </a:r>
          </a:p>
        </p:txBody>
      </p:sp>
      <p:sp>
        <p:nvSpPr>
          <p:cNvPr id="4" name="Content Placeholder 3"/>
          <p:cNvSpPr>
            <a:spLocks noGrp="1"/>
          </p:cNvSpPr>
          <p:nvPr>
            <p:ph idx="1"/>
          </p:nvPr>
        </p:nvSpPr>
        <p:spPr>
          <a:xfrm>
            <a:off x="1009650" y="1752600"/>
            <a:ext cx="3562350" cy="4785043"/>
          </a:xfrm>
        </p:spPr>
        <p:txBody>
          <a:bodyPr rtlCol="0">
            <a:noAutofit/>
          </a:bodyPr>
          <a:lstStyle/>
          <a:p>
            <a:pPr marL="182880" indent="-182880" fontAlgn="auto">
              <a:spcBef>
                <a:spcPts val="400"/>
              </a:spcBef>
              <a:spcAft>
                <a:spcPts val="400"/>
              </a:spcAft>
              <a:buFont typeface="Arial" pitchFamily="34" charset="0"/>
              <a:buChar char="•"/>
              <a:defRPr/>
            </a:pPr>
            <a:r>
              <a:rPr lang="en-US" sz="2600" dirty="0"/>
              <a:t>The diagonal line shows what the distribution would be if there were complete equality.</a:t>
            </a:r>
          </a:p>
          <a:p>
            <a:pPr marL="182880" indent="-182880" fontAlgn="auto">
              <a:spcBef>
                <a:spcPts val="400"/>
              </a:spcBef>
              <a:spcAft>
                <a:spcPts val="400"/>
              </a:spcAft>
              <a:buFont typeface="Arial" pitchFamily="34" charset="0"/>
              <a:buChar char="•"/>
              <a:defRPr/>
            </a:pPr>
            <a:r>
              <a:rPr lang="en-US" sz="2600" dirty="0"/>
              <a:t>The greater the area between the Lorenz curve and the diagonal, the more inequality exists.</a:t>
            </a:r>
          </a:p>
        </p:txBody>
      </p:sp>
      <p:pic>
        <p:nvPicPr>
          <p:cNvPr id="3" name="Picture 2" descr="Lorenz curve diagram showing distribution of income in the US.">
            <a:extLst>
              <a:ext uri="{FF2B5EF4-FFF2-40B4-BE49-F238E27FC236}">
                <a16:creationId xmlns:a16="http://schemas.microsoft.com/office/drawing/2014/main" id="{5DDE7742-8065-4220-B898-C8935071F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374" y="1905000"/>
            <a:ext cx="4259826" cy="3962400"/>
          </a:xfrm>
          <a:prstGeom prst="rect">
            <a:avLst/>
          </a:prstGeom>
        </p:spPr>
      </p:pic>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4"/>
          <p:cNvSpPr>
            <a:spLocks noGrp="1"/>
          </p:cNvSpPr>
          <p:nvPr>
            <p:ph type="title"/>
          </p:nvPr>
        </p:nvSpPr>
        <p:spPr>
          <a:xfrm>
            <a:off x="1066800" y="152400"/>
            <a:ext cx="8077200" cy="1447800"/>
          </a:xfrm>
          <a:noFill/>
        </p:spPr>
        <p:txBody>
          <a:bodyPr/>
          <a:lstStyle/>
          <a:p>
            <a:r>
              <a:rPr lang="en-US" sz="4000" dirty="0">
                <a:solidFill>
                  <a:schemeClr val="tx1"/>
                </a:solidFill>
              </a:rPr>
              <a:t>The Distribution of Income III</a:t>
            </a:r>
          </a:p>
        </p:txBody>
      </p:sp>
      <p:sp>
        <p:nvSpPr>
          <p:cNvPr id="6" name="Content Placeholder 5"/>
          <p:cNvSpPr>
            <a:spLocks noGrp="1"/>
          </p:cNvSpPr>
          <p:nvPr>
            <p:ph idx="1"/>
          </p:nvPr>
        </p:nvSpPr>
        <p:spPr>
          <a:xfrm>
            <a:off x="1066800" y="1447800"/>
            <a:ext cx="7620000" cy="4678363"/>
          </a:xfrm>
        </p:spPr>
        <p:txBody>
          <a:bodyPr rtlCol="0">
            <a:noAutofit/>
          </a:bodyPr>
          <a:lstStyle/>
          <a:p>
            <a:pPr fontAlgn="auto">
              <a:spcAft>
                <a:spcPts val="0"/>
              </a:spcAft>
              <a:buFont typeface="Arial" pitchFamily="34" charset="0"/>
              <a:buChar char="•"/>
              <a:defRPr/>
            </a:pPr>
            <a:r>
              <a:rPr lang="en-US" dirty="0"/>
              <a:t>The area under the diagonal of the Lorenz curve is represented by the Gini coefficient.</a:t>
            </a:r>
          </a:p>
          <a:p>
            <a:pPr lvl="1">
              <a:defRPr/>
            </a:pPr>
            <a:r>
              <a:rPr lang="en-US" sz="2400" dirty="0"/>
              <a:t>The higher the Gini coefficient, the greater the inequality of income.</a:t>
            </a:r>
          </a:p>
          <a:p>
            <a:pPr fontAlgn="auto">
              <a:spcAft>
                <a:spcPts val="0"/>
              </a:spcAft>
              <a:buFont typeface="Arial" pitchFamily="34" charset="0"/>
              <a:buChar char="•"/>
              <a:defRPr/>
            </a:pPr>
            <a:r>
              <a:rPr lang="en-US" dirty="0"/>
              <a:t>Large inequality, to some, represents market failure. They say:</a:t>
            </a:r>
          </a:p>
          <a:p>
            <a:pPr lvl="1">
              <a:defRPr/>
            </a:pPr>
            <a:r>
              <a:rPr lang="en-US" sz="2400" dirty="0"/>
              <a:t>income distribution is “unfair”.</a:t>
            </a:r>
          </a:p>
          <a:p>
            <a:pPr lvl="1">
              <a:defRPr/>
            </a:pPr>
            <a:r>
              <a:rPr lang="en-US" sz="2400" dirty="0"/>
              <a:t>the government should levy taxes on the “rich” and make transfer payments to the “poor”.</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066800" y="152400"/>
            <a:ext cx="8077200" cy="1447800"/>
          </a:xfrm>
          <a:noFill/>
        </p:spPr>
        <p:txBody>
          <a:bodyPr/>
          <a:lstStyle/>
          <a:p>
            <a:r>
              <a:rPr lang="en-US" sz="4000" dirty="0">
                <a:solidFill>
                  <a:schemeClr val="tx1"/>
                </a:solidFill>
              </a:rPr>
              <a:t>The Federal Income Tax</a:t>
            </a:r>
          </a:p>
        </p:txBody>
      </p:sp>
      <p:sp>
        <p:nvSpPr>
          <p:cNvPr id="3" name="Content Placeholder 2"/>
          <p:cNvSpPr>
            <a:spLocks noGrp="1"/>
          </p:cNvSpPr>
          <p:nvPr>
            <p:ph idx="1"/>
          </p:nvPr>
        </p:nvSpPr>
        <p:spPr>
          <a:xfrm>
            <a:off x="1066800" y="1600200"/>
            <a:ext cx="7696200" cy="4525963"/>
          </a:xfrm>
        </p:spPr>
        <p:txBody>
          <a:bodyPr rtlCol="0">
            <a:noAutofit/>
          </a:bodyPr>
          <a:lstStyle/>
          <a:p>
            <a:pPr fontAlgn="auto">
              <a:spcAft>
                <a:spcPts val="0"/>
              </a:spcAft>
              <a:buFont typeface="Arial" pitchFamily="34" charset="0"/>
              <a:buChar char="•"/>
              <a:defRPr/>
            </a:pPr>
            <a:r>
              <a:rPr lang="en-US" dirty="0"/>
              <a:t>Efficiency concerns</a:t>
            </a:r>
          </a:p>
          <a:p>
            <a:pPr lvl="1">
              <a:defRPr/>
            </a:pPr>
            <a:r>
              <a:rPr lang="en-US" sz="3000" dirty="0"/>
              <a:t>The federal income tax is </a:t>
            </a:r>
            <a:r>
              <a:rPr lang="en-US" sz="3000" b="1" dirty="0">
                <a:solidFill>
                  <a:schemeClr val="accent1"/>
                </a:solidFill>
              </a:rPr>
              <a:t>progressive</a:t>
            </a:r>
            <a:r>
              <a:rPr lang="en-US" sz="3000" dirty="0"/>
              <a:t>.</a:t>
            </a:r>
          </a:p>
          <a:p>
            <a:pPr lvl="2">
              <a:defRPr/>
            </a:pPr>
            <a:r>
              <a:rPr lang="en-US" sz="2600" dirty="0"/>
              <a:t>It imposes higher tax rates on high incomes than on low incomes.</a:t>
            </a:r>
          </a:p>
          <a:p>
            <a:pPr lvl="2">
              <a:defRPr/>
            </a:pPr>
            <a:r>
              <a:rPr lang="en-US" sz="2600" dirty="0"/>
              <a:t>The </a:t>
            </a:r>
            <a:r>
              <a:rPr lang="en-US" sz="2600" b="1" dirty="0">
                <a:solidFill>
                  <a:schemeClr val="accent1"/>
                </a:solidFill>
              </a:rPr>
              <a:t>marginal tax rate </a:t>
            </a:r>
            <a:r>
              <a:rPr lang="en-US" sz="2600" dirty="0"/>
              <a:t>– the tax rate imposed on the last (marginal) dollar of income – increases as incomes rise.</a:t>
            </a:r>
          </a:p>
          <a:p>
            <a:pPr lvl="1">
              <a:defRPr/>
            </a:pPr>
            <a:r>
              <a:rPr lang="en-US" sz="3000" dirty="0"/>
              <a:t>The goal of progressive tax rates is to reduce inequality.</a:t>
            </a:r>
          </a:p>
          <a:p>
            <a:pPr lvl="2" fontAlgn="auto">
              <a:spcAft>
                <a:spcPts val="0"/>
              </a:spcAft>
              <a:buFont typeface="Arial" pitchFamily="34" charset="0"/>
              <a:buNone/>
              <a:defRPr/>
            </a:pPr>
            <a:endParaRPr lang="en-US" dirty="0"/>
          </a:p>
          <a:p>
            <a:pPr lvl="1" fontAlgn="auto">
              <a:spcAft>
                <a:spcPts val="0"/>
              </a:spcAft>
              <a:buFont typeface="Arial" pitchFamily="34" charset="0"/>
              <a:buChar char="–"/>
              <a:defRPr/>
            </a:pPr>
            <a:endParaRPr lang="en-US" dirty="0"/>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078523" y="152400"/>
            <a:ext cx="8077200" cy="1447800"/>
          </a:xfrm>
          <a:noFill/>
        </p:spPr>
        <p:txBody>
          <a:bodyPr/>
          <a:lstStyle/>
          <a:p>
            <a:r>
              <a:rPr lang="en-US" sz="4000" dirty="0">
                <a:solidFill>
                  <a:schemeClr val="tx1"/>
                </a:solidFill>
              </a:rPr>
              <a:t>The Federal Income Tax II</a:t>
            </a:r>
          </a:p>
        </p:txBody>
      </p:sp>
      <p:sp>
        <p:nvSpPr>
          <p:cNvPr id="3" name="Content Placeholder 2"/>
          <p:cNvSpPr>
            <a:spLocks noGrp="1"/>
          </p:cNvSpPr>
          <p:nvPr>
            <p:ph idx="1"/>
          </p:nvPr>
        </p:nvSpPr>
        <p:spPr>
          <a:xfrm>
            <a:off x="1078523" y="1652954"/>
            <a:ext cx="7543800" cy="4525963"/>
          </a:xfrm>
        </p:spPr>
        <p:txBody>
          <a:bodyPr rtlCol="0">
            <a:noAutofit/>
          </a:bodyPr>
          <a:lstStyle/>
          <a:p>
            <a:pPr fontAlgn="auto">
              <a:spcAft>
                <a:spcPts val="0"/>
              </a:spcAft>
              <a:buFont typeface="Arial" pitchFamily="34" charset="0"/>
              <a:buChar char="•"/>
              <a:defRPr/>
            </a:pPr>
            <a:r>
              <a:rPr lang="en-US" dirty="0"/>
              <a:t>Efficiency concerns</a:t>
            </a:r>
          </a:p>
          <a:p>
            <a:pPr lvl="1">
              <a:defRPr/>
            </a:pPr>
            <a:r>
              <a:rPr lang="en-US" sz="3000" dirty="0"/>
              <a:t>Since marginal tax rates increase as income increases, the progressive tax system punishes success – it is a disincentive to work more, produce more, or invest more.</a:t>
            </a:r>
          </a:p>
          <a:p>
            <a:pPr lvl="1">
              <a:defRPr/>
            </a:pPr>
            <a:r>
              <a:rPr lang="en-US" sz="3000" dirty="0"/>
              <a:t>The implication is that rising marginal tax rates can contribute to a </a:t>
            </a:r>
            <a:r>
              <a:rPr lang="en-US" sz="3000" b="1" dirty="0">
                <a:solidFill>
                  <a:schemeClr val="accent1"/>
                </a:solidFill>
              </a:rPr>
              <a:t>decrease in total output.</a:t>
            </a:r>
          </a:p>
          <a:p>
            <a:pPr lvl="2" fontAlgn="auto">
              <a:spcAft>
                <a:spcPts val="0"/>
              </a:spcAft>
              <a:buFont typeface="Arial" pitchFamily="34" charset="0"/>
              <a:buNone/>
              <a:defRPr/>
            </a:pPr>
            <a:endParaRPr lang="en-US" dirty="0"/>
          </a:p>
          <a:p>
            <a:pPr lvl="1" fontAlgn="auto">
              <a:spcAft>
                <a:spcPts val="0"/>
              </a:spcAft>
              <a:buFont typeface="Arial" pitchFamily="34" charset="0"/>
              <a:buChar char="–"/>
              <a:defRPr/>
            </a:pPr>
            <a:endParaRPr lang="en-US" dirty="0"/>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066800" y="152400"/>
            <a:ext cx="8077200" cy="1447800"/>
          </a:xfrm>
          <a:noFill/>
        </p:spPr>
        <p:txBody>
          <a:bodyPr/>
          <a:lstStyle/>
          <a:p>
            <a:r>
              <a:rPr lang="en-US" sz="4000" dirty="0">
                <a:solidFill>
                  <a:schemeClr val="tx1"/>
                </a:solidFill>
              </a:rPr>
              <a:t>The Federal Income Tax III</a:t>
            </a:r>
          </a:p>
        </p:txBody>
      </p:sp>
      <p:sp>
        <p:nvSpPr>
          <p:cNvPr id="3" name="Content Placeholder 2"/>
          <p:cNvSpPr>
            <a:spLocks noGrp="1"/>
          </p:cNvSpPr>
          <p:nvPr>
            <p:ph idx="1"/>
          </p:nvPr>
        </p:nvSpPr>
        <p:spPr>
          <a:xfrm>
            <a:off x="1066800" y="1219200"/>
            <a:ext cx="7620000" cy="4678363"/>
          </a:xfrm>
        </p:spPr>
        <p:txBody>
          <a:bodyPr rtlCol="0">
            <a:noAutofit/>
          </a:bodyPr>
          <a:lstStyle/>
          <a:p>
            <a:pPr marL="0" indent="0" fontAlgn="auto">
              <a:spcAft>
                <a:spcPts val="0"/>
              </a:spcAft>
              <a:buNone/>
              <a:defRPr/>
            </a:pPr>
            <a:r>
              <a:rPr lang="en-US" dirty="0"/>
              <a:t>Equity concerns</a:t>
            </a:r>
          </a:p>
          <a:p>
            <a:pPr>
              <a:defRPr/>
            </a:pPr>
            <a:r>
              <a:rPr lang="en-US" sz="2800" dirty="0"/>
              <a:t>In theory, a progressive tax system taxes the “rich” heavily and distributes the proceeds to the “poor.” In reality, the system is not so progressive.</a:t>
            </a:r>
          </a:p>
          <a:p>
            <a:pPr>
              <a:defRPr/>
            </a:pPr>
            <a:r>
              <a:rPr lang="en-US" sz="2800" dirty="0"/>
              <a:t>The tax code applies only to “taxable” income, not all income. To arrive at taxable income, deduct all:</a:t>
            </a:r>
          </a:p>
          <a:p>
            <a:pPr lvl="2">
              <a:defRPr/>
            </a:pPr>
            <a:r>
              <a:rPr lang="en-US" dirty="0"/>
              <a:t>exemptions</a:t>
            </a:r>
          </a:p>
          <a:p>
            <a:pPr lvl="2">
              <a:defRPr/>
            </a:pPr>
            <a:r>
              <a:rPr lang="en-US" dirty="0"/>
              <a:t>itemized deductions</a:t>
            </a:r>
          </a:p>
          <a:p>
            <a:pPr lvl="2">
              <a:defRPr/>
            </a:pPr>
            <a:r>
              <a:rPr lang="en-US" dirty="0"/>
              <a:t>other tax breaks in the tax code (“loopholes”)</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noFill/>
        </p:spPr>
        <p:txBody>
          <a:bodyPr/>
          <a:lstStyle/>
          <a:p>
            <a:r>
              <a:rPr lang="en-US" sz="4000" dirty="0">
                <a:solidFill>
                  <a:schemeClr val="tx1"/>
                </a:solidFill>
              </a:rPr>
              <a:t>The Federal Income Tax IV</a:t>
            </a:r>
          </a:p>
        </p:txBody>
      </p:sp>
      <p:sp>
        <p:nvSpPr>
          <p:cNvPr id="3" name="Content Placeholder 2"/>
          <p:cNvSpPr>
            <a:spLocks noGrp="1"/>
          </p:cNvSpPr>
          <p:nvPr>
            <p:ph idx="1"/>
          </p:nvPr>
        </p:nvSpPr>
        <p:spPr>
          <a:xfrm>
            <a:off x="1066800" y="1143000"/>
            <a:ext cx="7543800" cy="4678363"/>
          </a:xfrm>
        </p:spPr>
        <p:txBody>
          <a:bodyPr rtlCol="0">
            <a:noAutofit/>
          </a:bodyPr>
          <a:lstStyle/>
          <a:p>
            <a:pPr marL="0" indent="0" fontAlgn="auto">
              <a:spcAft>
                <a:spcPts val="0"/>
              </a:spcAft>
              <a:buNone/>
              <a:defRPr/>
            </a:pPr>
            <a:r>
              <a:rPr lang="en-US" sz="3500" dirty="0"/>
              <a:t>Equity concerns</a:t>
            </a:r>
          </a:p>
          <a:p>
            <a:pPr lvl="1">
              <a:defRPr/>
            </a:pPr>
            <a:r>
              <a:rPr lang="en-US" sz="2600" dirty="0"/>
              <a:t>As a result, many high-income earners can reduce their taxable income greatly and pay little tax.</a:t>
            </a:r>
          </a:p>
          <a:p>
            <a:pPr lvl="1">
              <a:defRPr/>
            </a:pPr>
            <a:r>
              <a:rPr lang="en-US" sz="2600" dirty="0"/>
              <a:t>The bulk of taxes are paid by the “middle class,” not the “rich”.</a:t>
            </a:r>
          </a:p>
          <a:p>
            <a:pPr lvl="1">
              <a:defRPr/>
            </a:pPr>
            <a:r>
              <a:rPr lang="en-US" sz="2600" dirty="0"/>
              <a:t>There are two equity considerations</a:t>
            </a:r>
          </a:p>
          <a:p>
            <a:pPr lvl="2">
              <a:defRPr/>
            </a:pPr>
            <a:r>
              <a:rPr lang="en-US" sz="2200" b="1" dirty="0">
                <a:solidFill>
                  <a:schemeClr val="accent1"/>
                </a:solidFill>
              </a:rPr>
              <a:t>Vertical equity</a:t>
            </a:r>
            <a:r>
              <a:rPr lang="en-US" sz="2200" dirty="0">
                <a:solidFill>
                  <a:schemeClr val="tx2"/>
                </a:solidFill>
              </a:rPr>
              <a:t>: </a:t>
            </a:r>
            <a:r>
              <a:rPr lang="en-US" sz="2200" dirty="0"/>
              <a:t>people with higher incomes should pay more taxes than people with lower incomes.</a:t>
            </a:r>
          </a:p>
          <a:p>
            <a:pPr lvl="2">
              <a:defRPr/>
            </a:pPr>
            <a:r>
              <a:rPr lang="en-US" sz="2200" b="1" dirty="0">
                <a:solidFill>
                  <a:schemeClr val="accent1"/>
                </a:solidFill>
              </a:rPr>
              <a:t>Horizontal equity</a:t>
            </a:r>
            <a:r>
              <a:rPr lang="en-US" sz="2200" dirty="0">
                <a:solidFill>
                  <a:schemeClr val="tx2"/>
                </a:solidFill>
              </a:rPr>
              <a:t>: </a:t>
            </a:r>
            <a:r>
              <a:rPr lang="en-US" sz="2200" dirty="0"/>
              <a:t>people with equal incomes should pay equal taxes.</a:t>
            </a:r>
          </a:p>
          <a:p>
            <a:pPr lvl="2" fontAlgn="auto">
              <a:spcAft>
                <a:spcPts val="0"/>
              </a:spcAft>
              <a:buFont typeface="Arial" pitchFamily="34" charset="0"/>
              <a:buNone/>
              <a:defRPr/>
            </a:pPr>
            <a:endParaRPr lang="en-US" dirty="0"/>
          </a:p>
          <a:p>
            <a:pPr lvl="1" fontAlgn="auto">
              <a:spcAft>
                <a:spcPts val="0"/>
              </a:spcAft>
              <a:buFont typeface="Arial" pitchFamily="34" charset="0"/>
              <a:buChar char="–"/>
              <a:defRPr/>
            </a:pPr>
            <a:endParaRPr lang="en-US" dirty="0"/>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066800" y="134815"/>
            <a:ext cx="8077200" cy="1447800"/>
          </a:xfrm>
          <a:noFill/>
        </p:spPr>
        <p:txBody>
          <a:bodyPr/>
          <a:lstStyle/>
          <a:p>
            <a:r>
              <a:rPr lang="en-US" sz="4000" dirty="0">
                <a:solidFill>
                  <a:schemeClr val="tx1"/>
                </a:solidFill>
              </a:rPr>
              <a:t>The Federal Income Tax V</a:t>
            </a:r>
          </a:p>
        </p:txBody>
      </p:sp>
      <p:sp>
        <p:nvSpPr>
          <p:cNvPr id="3" name="Content Placeholder 2"/>
          <p:cNvSpPr>
            <a:spLocks noGrp="1"/>
          </p:cNvSpPr>
          <p:nvPr>
            <p:ph idx="1"/>
          </p:nvPr>
        </p:nvSpPr>
        <p:spPr>
          <a:xfrm>
            <a:off x="1066800" y="1447800"/>
            <a:ext cx="7543800" cy="4525963"/>
          </a:xfrm>
        </p:spPr>
        <p:txBody>
          <a:bodyPr>
            <a:noAutofit/>
          </a:bodyPr>
          <a:lstStyle/>
          <a:p>
            <a:pPr marL="0" indent="0">
              <a:buNone/>
            </a:pPr>
            <a:r>
              <a:rPr lang="en-US" dirty="0"/>
              <a:t>Equity concerns</a:t>
            </a:r>
          </a:p>
          <a:p>
            <a:pPr lvl="1"/>
            <a:r>
              <a:rPr lang="en-US" dirty="0"/>
              <a:t>As a result of loopholes, there is a distinction between </a:t>
            </a:r>
            <a:r>
              <a:rPr lang="en-US" dirty="0">
                <a:solidFill>
                  <a:schemeClr val="accent1"/>
                </a:solidFill>
              </a:rPr>
              <a:t>nominal tax rates </a:t>
            </a:r>
            <a:r>
              <a:rPr lang="en-US" dirty="0"/>
              <a:t>and </a:t>
            </a:r>
            <a:r>
              <a:rPr lang="en-US" dirty="0">
                <a:solidFill>
                  <a:schemeClr val="accent1"/>
                </a:solidFill>
              </a:rPr>
              <a:t>effective tax rates</a:t>
            </a:r>
            <a:r>
              <a:rPr lang="en-US" dirty="0"/>
              <a:t>.</a:t>
            </a:r>
          </a:p>
          <a:p>
            <a:pPr lvl="2"/>
            <a:r>
              <a:rPr lang="en-US" b="1" dirty="0">
                <a:solidFill>
                  <a:schemeClr val="accent1"/>
                </a:solidFill>
              </a:rPr>
              <a:t>Nominal tax rate: </a:t>
            </a:r>
            <a:r>
              <a:rPr lang="en-US" dirty="0"/>
              <a:t>taxes paid divided by taxable income.</a:t>
            </a:r>
          </a:p>
          <a:p>
            <a:pPr lvl="2"/>
            <a:r>
              <a:rPr lang="en-US" b="1" dirty="0">
                <a:solidFill>
                  <a:schemeClr val="accent1"/>
                </a:solidFill>
              </a:rPr>
              <a:t>Effective tax rate: </a:t>
            </a:r>
            <a:r>
              <a:rPr lang="en-US" dirty="0"/>
              <a:t>taxes paid divided by total income.</a:t>
            </a:r>
          </a:p>
          <a:p>
            <a:pPr lvl="1"/>
            <a:r>
              <a:rPr lang="en-US" dirty="0"/>
              <a:t>The gap between nominal and effective tax rates reflects the loopholes in the tax code.</a:t>
            </a:r>
          </a:p>
          <a:p>
            <a:pPr lvl="1"/>
            <a:endParaRPr lang="en-US" dirty="0"/>
          </a:p>
          <a:p>
            <a:pPr lvl="2"/>
            <a:endParaRPr lang="en-US" dirty="0"/>
          </a:p>
          <a:p>
            <a:pPr lvl="2">
              <a:buFont typeface="Arial" charset="0"/>
              <a:buNone/>
            </a:pPr>
            <a:endParaRPr lang="en-US" dirty="0"/>
          </a:p>
          <a:p>
            <a:pPr lvl="1"/>
            <a:endParaRPr lang="en-US" dirty="0"/>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1066800" y="152400"/>
            <a:ext cx="8077200" cy="1447800"/>
          </a:xfrm>
          <a:noFill/>
        </p:spPr>
        <p:txBody>
          <a:bodyPr/>
          <a:lstStyle/>
          <a:p>
            <a:r>
              <a:rPr lang="en-US" sz="4000" dirty="0">
                <a:solidFill>
                  <a:schemeClr val="tx1"/>
                </a:solidFill>
              </a:rPr>
              <a:t>The Federal Income Tax VI</a:t>
            </a:r>
          </a:p>
        </p:txBody>
      </p:sp>
      <p:sp>
        <p:nvSpPr>
          <p:cNvPr id="3" name="Content Placeholder 2"/>
          <p:cNvSpPr>
            <a:spLocks noGrp="1"/>
          </p:cNvSpPr>
          <p:nvPr>
            <p:ph idx="1"/>
          </p:nvPr>
        </p:nvSpPr>
        <p:spPr>
          <a:xfrm>
            <a:off x="1078523" y="1576754"/>
            <a:ext cx="7543800" cy="4525963"/>
          </a:xfrm>
        </p:spPr>
        <p:txBody>
          <a:bodyPr>
            <a:noAutofit/>
          </a:bodyPr>
          <a:lstStyle/>
          <a:p>
            <a:pPr>
              <a:buFont typeface="Arial" pitchFamily="34" charset="0"/>
              <a:buChar char="•"/>
            </a:pPr>
            <a:r>
              <a:rPr lang="en-US" dirty="0"/>
              <a:t>Resource misallocations</a:t>
            </a:r>
          </a:p>
          <a:p>
            <a:pPr lvl="1"/>
            <a:r>
              <a:rPr lang="en-US" dirty="0"/>
              <a:t>Tax loopholes alter the mix of outputs.</a:t>
            </a:r>
          </a:p>
          <a:p>
            <a:pPr lvl="1"/>
            <a:r>
              <a:rPr lang="en-US" dirty="0"/>
              <a:t>Tax-preferred activities receive more resources, and heavily taxed activities receive fewer resources.</a:t>
            </a:r>
          </a:p>
          <a:p>
            <a:pPr lvl="1"/>
            <a:r>
              <a:rPr lang="en-US" dirty="0"/>
              <a:t>If the resulting mix of output is inferior to the mix that a pure market outcome would generate, it could be characterized as government failure.</a:t>
            </a:r>
          </a:p>
          <a:p>
            <a:pPr marL="914400" lvl="2" indent="0">
              <a:buNone/>
            </a:pPr>
            <a:endParaRPr lang="en-US" sz="2800" dirty="0"/>
          </a:p>
          <a:p>
            <a:pPr lvl="2">
              <a:buFont typeface="Arial" charset="0"/>
              <a:buNone/>
            </a:pPr>
            <a:endParaRPr lang="en-US" dirty="0"/>
          </a:p>
          <a:p>
            <a:pPr lvl="1"/>
            <a:endParaRPr lang="en-US" dirty="0"/>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noFill/>
        </p:spPr>
        <p:txBody>
          <a:bodyPr/>
          <a:lstStyle/>
          <a:p>
            <a:r>
              <a:rPr lang="en-US" sz="4000" dirty="0">
                <a:solidFill>
                  <a:schemeClr val="tx1"/>
                </a:solidFill>
              </a:rPr>
              <a:t>The Federal Income Tax VII</a:t>
            </a:r>
          </a:p>
        </p:txBody>
      </p:sp>
      <p:sp>
        <p:nvSpPr>
          <p:cNvPr id="3" name="Content Placeholder 2"/>
          <p:cNvSpPr>
            <a:spLocks noGrp="1"/>
          </p:cNvSpPr>
          <p:nvPr>
            <p:ph idx="1"/>
          </p:nvPr>
        </p:nvSpPr>
        <p:spPr/>
        <p:txBody>
          <a:bodyPr>
            <a:normAutofit/>
          </a:bodyPr>
          <a:lstStyle/>
          <a:p>
            <a:pPr>
              <a:buFont typeface="Arial" pitchFamily="34" charset="0"/>
              <a:buChar char="•"/>
            </a:pPr>
            <a:r>
              <a:rPr lang="en-US" dirty="0"/>
              <a:t>A shrinking </a:t>
            </a:r>
            <a:r>
              <a:rPr lang="en-US" b="1" dirty="0">
                <a:solidFill>
                  <a:schemeClr val="accent1"/>
                </a:solidFill>
              </a:rPr>
              <a:t>tax base</a:t>
            </a:r>
            <a:endParaRPr lang="en-US" dirty="0"/>
          </a:p>
          <a:p>
            <a:pPr lvl="1"/>
            <a:r>
              <a:rPr lang="en-US" sz="3200" dirty="0"/>
              <a:t>Loopholes shrink the tax base. </a:t>
            </a:r>
          </a:p>
          <a:p>
            <a:pPr lvl="1"/>
            <a:r>
              <a:rPr lang="en-US" sz="3200" dirty="0"/>
              <a:t>As the base of taxable income shrinks, the average tax rate must increase to maintain the same tax revenue.</a:t>
            </a:r>
          </a:p>
        </p:txBody>
      </p:sp>
      <p:sp>
        <p:nvSpPr>
          <p:cNvPr id="4" name="Rectangle 3"/>
          <p:cNvSpPr/>
          <p:nvPr/>
        </p:nvSpPr>
        <p:spPr>
          <a:xfrm>
            <a:off x="1447800" y="4884685"/>
            <a:ext cx="7238999" cy="1058915"/>
          </a:xfrm>
          <a:prstGeom prst="rect">
            <a:avLst/>
          </a:prstGeom>
          <a:solidFill>
            <a:schemeClr val="bg1"/>
          </a:solid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solidFill>
                  <a:schemeClr val="accent2"/>
                </a:solidFill>
              </a:rPr>
              <a:t>Tax revenue  =     Average tax rate  X   Tax base</a:t>
            </a:r>
          </a:p>
          <a:p>
            <a:pPr algn="ctr" fontAlgn="auto">
              <a:spcBef>
                <a:spcPts val="0"/>
              </a:spcBef>
              <a:spcAft>
                <a:spcPts val="0"/>
              </a:spcAft>
              <a:defRPr/>
            </a:pPr>
            <a:endParaRPr lang="en-US" sz="2400" b="1" dirty="0">
              <a:solidFill>
                <a:schemeClr val="accent2"/>
              </a:solidFill>
            </a:endParaRPr>
          </a:p>
        </p:txBody>
      </p:sp>
      <p:cxnSp>
        <p:nvCxnSpPr>
          <p:cNvPr id="7" name="Straight Arrow Connector 6"/>
          <p:cNvCxnSpPr>
            <a:cxnSpLocks/>
          </p:cNvCxnSpPr>
          <p:nvPr/>
        </p:nvCxnSpPr>
        <p:spPr>
          <a:xfrm>
            <a:off x="7086600" y="4973013"/>
            <a:ext cx="0" cy="514290"/>
          </a:xfrm>
          <a:prstGeom prst="straightConnector1">
            <a:avLst/>
          </a:prstGeom>
          <a:ln w="28575">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V="1">
            <a:off x="4038600" y="4973013"/>
            <a:ext cx="0" cy="437186"/>
          </a:xfrm>
          <a:prstGeom prst="straightConnector1">
            <a:avLst/>
          </a:prstGeom>
          <a:ln w="28575">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33955" y="5487303"/>
            <a:ext cx="1497526" cy="400110"/>
          </a:xfrm>
          <a:prstGeom prst="rect">
            <a:avLst/>
          </a:prstGeom>
          <a:noFill/>
        </p:spPr>
        <p:txBody>
          <a:bodyPr wrap="none" rtlCol="0">
            <a:spAutoFit/>
          </a:bodyPr>
          <a:lstStyle/>
          <a:p>
            <a:r>
              <a:rPr lang="en-US" sz="2000" b="1" dirty="0">
                <a:solidFill>
                  <a:srgbClr val="FF6600"/>
                </a:solidFill>
              </a:rPr>
              <a:t>No change</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noFill/>
        </p:spPr>
        <p:txBody>
          <a:bodyPr/>
          <a:lstStyle/>
          <a:p>
            <a:r>
              <a:rPr lang="en-US" sz="4000" dirty="0">
                <a:solidFill>
                  <a:schemeClr val="tx1"/>
                </a:solidFill>
              </a:rPr>
              <a:t>Payroll, State, and Local Taxes</a:t>
            </a:r>
          </a:p>
        </p:txBody>
      </p:sp>
      <p:sp>
        <p:nvSpPr>
          <p:cNvPr id="3" name="Content Placeholder 2"/>
          <p:cNvSpPr>
            <a:spLocks noGrp="1"/>
          </p:cNvSpPr>
          <p:nvPr>
            <p:ph idx="1"/>
          </p:nvPr>
        </p:nvSpPr>
        <p:spPr>
          <a:xfrm>
            <a:off x="1066800" y="1600200"/>
            <a:ext cx="7620000" cy="4525963"/>
          </a:xfrm>
        </p:spPr>
        <p:txBody>
          <a:bodyPr/>
          <a:lstStyle/>
          <a:p>
            <a:pPr>
              <a:buFont typeface="Arial" pitchFamily="34" charset="0"/>
              <a:buChar char="•"/>
            </a:pPr>
            <a:r>
              <a:rPr lang="en-US" dirty="0"/>
              <a:t>Sales and property taxes</a:t>
            </a:r>
          </a:p>
          <a:p>
            <a:pPr lvl="1"/>
            <a:r>
              <a:rPr lang="en-US" sz="3200" dirty="0"/>
              <a:t>Major sources of revenue for state and local government.</a:t>
            </a:r>
          </a:p>
          <a:p>
            <a:pPr lvl="1"/>
            <a:r>
              <a:rPr lang="en-US" sz="3200" dirty="0"/>
              <a:t>Both are </a:t>
            </a:r>
            <a:r>
              <a:rPr lang="en-US" sz="3200" b="1" dirty="0">
                <a:solidFill>
                  <a:schemeClr val="accent2"/>
                </a:solidFill>
              </a:rPr>
              <a:t>regressive</a:t>
            </a:r>
            <a:r>
              <a:rPr lang="en-US" sz="3200" dirty="0"/>
              <a:t>,</a:t>
            </a:r>
            <a:r>
              <a:rPr lang="en-US" sz="3200" dirty="0">
                <a:solidFill>
                  <a:schemeClr val="accent2"/>
                </a:solidFill>
              </a:rPr>
              <a:t> </a:t>
            </a:r>
            <a:r>
              <a:rPr lang="en-US" sz="3200" dirty="0"/>
              <a:t>because the tax rate falls as income rises.</a:t>
            </a:r>
          </a:p>
          <a:p>
            <a:pPr lvl="1"/>
            <a:r>
              <a:rPr lang="en-US" sz="3200" dirty="0"/>
              <a:t>Imposes a proportionally larger burden of the tax on lower-income earners.</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066800" y="17585"/>
            <a:ext cx="8077200" cy="1447800"/>
          </a:xfrm>
          <a:noFill/>
        </p:spPr>
        <p:txBody>
          <a:bodyPr/>
          <a:lstStyle/>
          <a:p>
            <a:r>
              <a:rPr lang="en-US" sz="4000" dirty="0">
                <a:solidFill>
                  <a:schemeClr val="tx1"/>
                </a:solidFill>
              </a:rPr>
              <a:t>Distribution</a:t>
            </a:r>
          </a:p>
        </p:txBody>
      </p:sp>
      <p:sp>
        <p:nvSpPr>
          <p:cNvPr id="3" name="Content Placeholder 2"/>
          <p:cNvSpPr>
            <a:spLocks noGrp="1"/>
          </p:cNvSpPr>
          <p:nvPr>
            <p:ph idx="1"/>
          </p:nvPr>
        </p:nvSpPr>
        <p:spPr>
          <a:xfrm>
            <a:off x="1066800" y="1465386"/>
            <a:ext cx="7848600" cy="4660778"/>
          </a:xfrm>
        </p:spPr>
        <p:txBody>
          <a:bodyPr rtlCol="0">
            <a:noAutofit/>
          </a:bodyPr>
          <a:lstStyle/>
          <a:p>
            <a:pPr fontAlgn="auto">
              <a:spcAft>
                <a:spcPts val="0"/>
              </a:spcAft>
              <a:buFont typeface="Arial" pitchFamily="34" charset="0"/>
              <a:buChar char="•"/>
              <a:defRPr/>
            </a:pPr>
            <a:r>
              <a:rPr lang="en-US" sz="3000" dirty="0"/>
              <a:t>Once goods are produced, the FOR WHOM question must be answered.</a:t>
            </a:r>
          </a:p>
          <a:p>
            <a:pPr lvl="1">
              <a:defRPr/>
            </a:pPr>
            <a:r>
              <a:rPr lang="en-US" dirty="0"/>
              <a:t>Should the market decide?</a:t>
            </a:r>
          </a:p>
          <a:p>
            <a:pPr lvl="1">
              <a:defRPr/>
            </a:pPr>
            <a:r>
              <a:rPr lang="en-US" dirty="0"/>
              <a:t>Should government intervene?</a:t>
            </a:r>
          </a:p>
          <a:p>
            <a:pPr fontAlgn="auto">
              <a:spcAft>
                <a:spcPts val="0"/>
              </a:spcAft>
              <a:buFont typeface="Arial" pitchFamily="34" charset="0"/>
              <a:buChar char="•"/>
              <a:defRPr/>
            </a:pPr>
            <a:r>
              <a:rPr lang="en-US" sz="3000" dirty="0"/>
              <a:t>The market strives for </a:t>
            </a:r>
            <a:r>
              <a:rPr lang="en-US" sz="3000" b="1" dirty="0">
                <a:solidFill>
                  <a:schemeClr val="accent2"/>
                </a:solidFill>
              </a:rPr>
              <a:t>efficiency</a:t>
            </a:r>
            <a:r>
              <a:rPr lang="en-US" sz="3000" dirty="0"/>
              <a:t>; rewards producers based on their value in production.</a:t>
            </a:r>
          </a:p>
          <a:p>
            <a:pPr fontAlgn="auto">
              <a:spcAft>
                <a:spcPts val="0"/>
              </a:spcAft>
              <a:buFont typeface="Arial" pitchFamily="34" charset="0"/>
              <a:buChar char="•"/>
              <a:defRPr/>
            </a:pPr>
            <a:r>
              <a:rPr lang="en-US" sz="3000" dirty="0"/>
              <a:t>The government strives for greater </a:t>
            </a:r>
            <a:r>
              <a:rPr lang="en-US" sz="3000" b="1" dirty="0">
                <a:solidFill>
                  <a:schemeClr val="accent2"/>
                </a:solidFill>
              </a:rPr>
              <a:t>equity</a:t>
            </a:r>
            <a:r>
              <a:rPr lang="en-US" sz="3000" dirty="0">
                <a:solidFill>
                  <a:schemeClr val="accent2"/>
                </a:solidFill>
              </a:rPr>
              <a:t> </a:t>
            </a:r>
            <a:r>
              <a:rPr lang="en-US" sz="3000" dirty="0"/>
              <a:t>– that is, a more equal distribution.</a:t>
            </a:r>
          </a:p>
        </p:txBody>
      </p:sp>
      <p:sp>
        <p:nvSpPr>
          <p:cNvPr id="2" name="Slide Number Placeholder 1"/>
          <p:cNvSpPr>
            <a:spLocks noGrp="1"/>
          </p:cNvSpPr>
          <p:nvPr>
            <p:ph type="sldNum" sz="quarter" idx="12"/>
          </p:nvPr>
        </p:nvSpPr>
        <p:spPr/>
        <p:txBody>
          <a:bodyPr/>
          <a:lstStyle/>
          <a:p>
            <a:r>
              <a:rPr lang="en-US" dirty="0"/>
              <a:t>19-0</a:t>
            </a:r>
            <a:fld id="{D6AEC7BF-3734-4446-B59D-919843EE84E1}"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066800" y="152400"/>
            <a:ext cx="8077200" cy="1447800"/>
          </a:xfrm>
          <a:noFill/>
        </p:spPr>
        <p:txBody>
          <a:bodyPr/>
          <a:lstStyle/>
          <a:p>
            <a:r>
              <a:rPr lang="en-US" sz="4000" dirty="0">
                <a:solidFill>
                  <a:schemeClr val="tx1"/>
                </a:solidFill>
              </a:rPr>
              <a:t>Payroll, State, and Local Taxes II</a:t>
            </a:r>
          </a:p>
        </p:txBody>
      </p:sp>
      <p:sp>
        <p:nvSpPr>
          <p:cNvPr id="3" name="Content Placeholder 2"/>
          <p:cNvSpPr>
            <a:spLocks noGrp="1"/>
          </p:cNvSpPr>
          <p:nvPr>
            <p:ph idx="1"/>
          </p:nvPr>
        </p:nvSpPr>
        <p:spPr>
          <a:xfrm>
            <a:off x="1078523" y="1447800"/>
            <a:ext cx="7543800" cy="4525963"/>
          </a:xfrm>
        </p:spPr>
        <p:txBody>
          <a:bodyPr/>
          <a:lstStyle/>
          <a:p>
            <a:pPr>
              <a:buFont typeface="Arial" pitchFamily="34" charset="0"/>
              <a:buChar char="•"/>
            </a:pPr>
            <a:r>
              <a:rPr lang="en-US" b="1" dirty="0">
                <a:solidFill>
                  <a:schemeClr val="accent1"/>
                </a:solidFill>
              </a:rPr>
              <a:t>Tax incidence: </a:t>
            </a:r>
            <a:r>
              <a:rPr lang="en-US" dirty="0"/>
              <a:t>where the real burden of a tax falls.</a:t>
            </a:r>
          </a:p>
          <a:p>
            <a:pPr>
              <a:buFont typeface="Arial" pitchFamily="34" charset="0"/>
              <a:buChar char="•"/>
            </a:pPr>
            <a:r>
              <a:rPr lang="en-US" dirty="0"/>
              <a:t>Sales tax incidence </a:t>
            </a:r>
          </a:p>
          <a:p>
            <a:pPr lvl="1"/>
            <a:r>
              <a:rPr lang="en-US" sz="3200" dirty="0"/>
              <a:t>At lower incomes, earners spend all of their income, which is subject to sales tax.</a:t>
            </a:r>
          </a:p>
          <a:p>
            <a:pPr lvl="1"/>
            <a:r>
              <a:rPr lang="en-US" sz="3200" dirty="0"/>
              <a:t>At higher incomes, earners do not pay sales tax on income not spent, but saved.</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762000" y="76200"/>
            <a:ext cx="8382000" cy="1447800"/>
          </a:xfrm>
          <a:noFill/>
        </p:spPr>
        <p:txBody>
          <a:bodyPr/>
          <a:lstStyle/>
          <a:p>
            <a:r>
              <a:rPr lang="en-US" sz="4000" dirty="0">
                <a:solidFill>
                  <a:schemeClr val="tx1"/>
                </a:solidFill>
              </a:rPr>
              <a:t>Payroll, State, and Local Taxes III</a:t>
            </a:r>
          </a:p>
        </p:txBody>
      </p:sp>
      <p:sp>
        <p:nvSpPr>
          <p:cNvPr id="3" name="Content Placeholder 2"/>
          <p:cNvSpPr>
            <a:spLocks noGrp="1"/>
          </p:cNvSpPr>
          <p:nvPr>
            <p:ph idx="1"/>
          </p:nvPr>
        </p:nvSpPr>
        <p:spPr>
          <a:xfrm>
            <a:off x="1066800" y="1600200"/>
            <a:ext cx="7543800" cy="4525963"/>
          </a:xfrm>
        </p:spPr>
        <p:txBody>
          <a:bodyPr/>
          <a:lstStyle/>
          <a:p>
            <a:pPr>
              <a:buFont typeface="Arial" pitchFamily="34" charset="0"/>
              <a:buChar char="•"/>
            </a:pPr>
            <a:r>
              <a:rPr lang="en-US" b="1" dirty="0">
                <a:solidFill>
                  <a:schemeClr val="accent1"/>
                </a:solidFill>
              </a:rPr>
              <a:t>Tax incidence: </a:t>
            </a:r>
            <a:r>
              <a:rPr lang="en-US" dirty="0"/>
              <a:t>where the real burden of a tax falls.</a:t>
            </a:r>
          </a:p>
          <a:p>
            <a:r>
              <a:rPr lang="en-US" dirty="0"/>
              <a:t>Property tax incidence</a:t>
            </a:r>
          </a:p>
          <a:p>
            <a:pPr lvl="1"/>
            <a:r>
              <a:rPr lang="en-US" sz="3200" dirty="0"/>
              <a:t>Income going to housing is higher for low-income earners, who primarily rent rather than own.</a:t>
            </a:r>
          </a:p>
          <a:p>
            <a:pPr lvl="1"/>
            <a:r>
              <a:rPr lang="en-US" sz="3200" dirty="0"/>
              <a:t>Property tax is reflected in higher rents.</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762000" y="152400"/>
            <a:ext cx="8382000" cy="1447800"/>
          </a:xfrm>
          <a:noFill/>
        </p:spPr>
        <p:txBody>
          <a:bodyPr/>
          <a:lstStyle/>
          <a:p>
            <a:r>
              <a:rPr lang="en-US" sz="4000" dirty="0">
                <a:solidFill>
                  <a:schemeClr val="tx1"/>
                </a:solidFill>
              </a:rPr>
              <a:t>Payroll, State, and Local Taxes IV</a:t>
            </a:r>
          </a:p>
        </p:txBody>
      </p:sp>
      <p:sp>
        <p:nvSpPr>
          <p:cNvPr id="3" name="Content Placeholder 2"/>
          <p:cNvSpPr>
            <a:spLocks noGrp="1"/>
          </p:cNvSpPr>
          <p:nvPr>
            <p:ph idx="1"/>
          </p:nvPr>
        </p:nvSpPr>
        <p:spPr/>
        <p:txBody>
          <a:bodyPr>
            <a:normAutofit fontScale="92500"/>
          </a:bodyPr>
          <a:lstStyle/>
          <a:p>
            <a:pPr>
              <a:buFont typeface="Arial" pitchFamily="34" charset="0"/>
              <a:buChar char="•"/>
            </a:pPr>
            <a:r>
              <a:rPr lang="en-US" dirty="0"/>
              <a:t>Payroll taxes</a:t>
            </a:r>
          </a:p>
          <a:p>
            <a:pPr lvl="1"/>
            <a:r>
              <a:rPr lang="en-US" dirty="0"/>
              <a:t>Social Security payroll tax is the second-largest source of federal tax revenue.</a:t>
            </a:r>
          </a:p>
          <a:p>
            <a:pPr lvl="1"/>
            <a:r>
              <a:rPr lang="en-US" dirty="0"/>
              <a:t>Workers paid this tax on earnings up to $127,200 in 2017.</a:t>
            </a:r>
          </a:p>
          <a:p>
            <a:pPr lvl="1"/>
            <a:r>
              <a:rPr lang="en-US" dirty="0"/>
              <a:t>The tax is regressive. Higher-income earners pay no tax on income above that level.</a:t>
            </a:r>
          </a:p>
          <a:p>
            <a:pPr lvl="1"/>
            <a:r>
              <a:rPr lang="en-US" dirty="0"/>
              <a:t>Half of the tax is paid by employers. This is an added business cost, which is a disincentive to hire.</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noFill/>
        </p:spPr>
        <p:txBody>
          <a:bodyPr/>
          <a:lstStyle/>
          <a:p>
            <a:r>
              <a:rPr lang="en-US" sz="4000" dirty="0">
                <a:solidFill>
                  <a:schemeClr val="tx1"/>
                </a:solidFill>
                <a:latin typeface="Calibri" pitchFamily="34" charset="0"/>
              </a:rPr>
              <a:t>Taxes and Inequality</a:t>
            </a:r>
          </a:p>
        </p:txBody>
      </p:sp>
      <p:sp>
        <p:nvSpPr>
          <p:cNvPr id="4" name="Content Placeholder 3"/>
          <p:cNvSpPr>
            <a:spLocks noGrp="1"/>
          </p:cNvSpPr>
          <p:nvPr>
            <p:ph idx="1"/>
          </p:nvPr>
        </p:nvSpPr>
        <p:spPr>
          <a:xfrm>
            <a:off x="1066800" y="1532965"/>
            <a:ext cx="3200400" cy="4785043"/>
          </a:xfrm>
        </p:spPr>
        <p:txBody>
          <a:bodyPr>
            <a:noAutofit/>
          </a:bodyPr>
          <a:lstStyle/>
          <a:p>
            <a:pPr marL="182880" indent="-182880">
              <a:spcBef>
                <a:spcPts val="400"/>
              </a:spcBef>
              <a:spcAft>
                <a:spcPts val="400"/>
              </a:spcAft>
              <a:buFont typeface="Arial" pitchFamily="34" charset="0"/>
              <a:buChar char="•"/>
            </a:pPr>
            <a:r>
              <a:rPr lang="en-US" sz="2400" dirty="0"/>
              <a:t>Despite rampant loopholes, the income tax system ends up being progressive.</a:t>
            </a:r>
          </a:p>
          <a:p>
            <a:pPr marL="182880" indent="-182880">
              <a:spcBef>
                <a:spcPts val="400"/>
              </a:spcBef>
              <a:spcAft>
                <a:spcPts val="400"/>
              </a:spcAft>
              <a:buFont typeface="Arial" pitchFamily="34" charset="0"/>
              <a:buChar char="•"/>
            </a:pPr>
            <a:r>
              <a:rPr lang="en-US" sz="2400" dirty="0"/>
              <a:t>Note that the top 1% of households pay 38% of all federal income taxes, though they receive only 19% of all income. </a:t>
            </a:r>
          </a:p>
        </p:txBody>
      </p:sp>
      <p:pic>
        <p:nvPicPr>
          <p:cNvPr id="3" name="Picture 2" descr="Bar chart showing percentage of income earned and percentage of taxes paid in the US based on income quintile. &#10;Top 1% receive 19% of the income and pay 38% of taxes.">
            <a:extLst>
              <a:ext uri="{FF2B5EF4-FFF2-40B4-BE49-F238E27FC236}">
                <a16:creationId xmlns:a16="http://schemas.microsoft.com/office/drawing/2014/main" id="{22DCC687-F51A-4DDF-9CC5-497D6158A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447800"/>
            <a:ext cx="4724400" cy="4572000"/>
          </a:xfrm>
          <a:prstGeom prst="rect">
            <a:avLst/>
          </a:prstGeom>
        </p:spPr>
      </p:pic>
      <p:sp>
        <p:nvSpPr>
          <p:cNvPr id="5" name="TextBox 4">
            <a:extLst>
              <a:ext uri="{FF2B5EF4-FFF2-40B4-BE49-F238E27FC236}">
                <a16:creationId xmlns:a16="http://schemas.microsoft.com/office/drawing/2014/main" id="{9E71EA28-118F-4520-8FA2-C000A08B2798}"/>
              </a:ext>
            </a:extLst>
          </p:cNvPr>
          <p:cNvSpPr txBox="1"/>
          <p:nvPr/>
        </p:nvSpPr>
        <p:spPr>
          <a:xfrm>
            <a:off x="7494494" y="5768794"/>
            <a:ext cx="1253869" cy="400110"/>
          </a:xfrm>
          <a:prstGeom prst="rect">
            <a:avLst/>
          </a:prstGeom>
          <a:noFill/>
        </p:spPr>
        <p:txBody>
          <a:bodyPr wrap="square" rtlCol="0">
            <a:spAutoFit/>
          </a:bodyPr>
          <a:lstStyle/>
          <a:p>
            <a:r>
              <a:rPr lang="en-US" sz="2000" b="1" dirty="0">
                <a:solidFill>
                  <a:schemeClr val="accent1"/>
                </a:solidFill>
              </a:rPr>
              <a:t>IRS 2013</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066800" y="152400"/>
            <a:ext cx="8077200" cy="1447800"/>
          </a:xfrm>
          <a:noFill/>
        </p:spPr>
        <p:txBody>
          <a:bodyPr/>
          <a:lstStyle/>
          <a:p>
            <a:r>
              <a:rPr lang="en-US" sz="4000" dirty="0">
                <a:solidFill>
                  <a:schemeClr val="tx1"/>
                </a:solidFill>
              </a:rPr>
              <a:t>Taxes and Inequality II</a:t>
            </a:r>
          </a:p>
        </p:txBody>
      </p:sp>
      <p:sp>
        <p:nvSpPr>
          <p:cNvPr id="4" name="Content Placeholder 3"/>
          <p:cNvSpPr>
            <a:spLocks noGrp="1"/>
          </p:cNvSpPr>
          <p:nvPr>
            <p:ph idx="1"/>
          </p:nvPr>
        </p:nvSpPr>
        <p:spPr>
          <a:xfrm>
            <a:off x="1030941" y="1640541"/>
            <a:ext cx="7620000" cy="4525963"/>
          </a:xfrm>
        </p:spPr>
        <p:txBody>
          <a:bodyPr rtlCol="0">
            <a:noAutofit/>
          </a:bodyPr>
          <a:lstStyle/>
          <a:p>
            <a:pPr fontAlgn="auto">
              <a:spcAft>
                <a:spcPts val="0"/>
              </a:spcAft>
              <a:buFont typeface="Arial" pitchFamily="34" charset="0"/>
              <a:buChar char="•"/>
              <a:defRPr/>
            </a:pPr>
            <a:r>
              <a:rPr lang="en-US" dirty="0"/>
              <a:t>The tax system as a whole ends up being nearly </a:t>
            </a:r>
            <a:r>
              <a:rPr lang="en-US" b="1" dirty="0">
                <a:solidFill>
                  <a:schemeClr val="accent2"/>
                </a:solidFill>
              </a:rPr>
              <a:t>proportional</a:t>
            </a:r>
            <a:r>
              <a:rPr lang="en-US" dirty="0">
                <a:solidFill>
                  <a:schemeClr val="accent2">
                    <a:lumMod val="75000"/>
                  </a:schemeClr>
                </a:solidFill>
              </a:rPr>
              <a:t> – </a:t>
            </a:r>
            <a:r>
              <a:rPr lang="en-US" dirty="0"/>
              <a:t>the percentage of income going to taxes is the same no matter what the income.</a:t>
            </a:r>
          </a:p>
          <a:p>
            <a:pPr fontAlgn="auto">
              <a:spcAft>
                <a:spcPts val="0"/>
              </a:spcAft>
              <a:buFont typeface="Arial" pitchFamily="34" charset="0"/>
              <a:buChar char="•"/>
              <a:defRPr/>
            </a:pPr>
            <a:r>
              <a:rPr lang="en-US" dirty="0"/>
              <a:t>The redistribution process is completed by the government transferring income to favored segments of society. We will look at this in the next chapter.</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1066800" y="152400"/>
            <a:ext cx="8077200" cy="1447800"/>
          </a:xfrm>
          <a:noFill/>
        </p:spPr>
        <p:txBody>
          <a:bodyPr/>
          <a:lstStyle/>
          <a:p>
            <a:r>
              <a:rPr lang="en-US" sz="4000" dirty="0">
                <a:solidFill>
                  <a:schemeClr val="tx1"/>
                </a:solidFill>
              </a:rPr>
              <a:t>What Is Fair?</a:t>
            </a:r>
          </a:p>
        </p:txBody>
      </p:sp>
      <p:sp>
        <p:nvSpPr>
          <p:cNvPr id="3" name="Content Placeholder 2"/>
          <p:cNvSpPr>
            <a:spLocks noGrp="1"/>
          </p:cNvSpPr>
          <p:nvPr>
            <p:ph idx="1"/>
          </p:nvPr>
        </p:nvSpPr>
        <p:spPr>
          <a:xfrm>
            <a:off x="1066800" y="1565031"/>
            <a:ext cx="7696200" cy="4525963"/>
          </a:xfrm>
        </p:spPr>
        <p:txBody>
          <a:bodyPr rtlCol="0">
            <a:noAutofit/>
          </a:bodyPr>
          <a:lstStyle/>
          <a:p>
            <a:pPr>
              <a:buFont typeface="Arial" pitchFamily="34" charset="0"/>
              <a:buChar char="•"/>
              <a:defRPr/>
            </a:pPr>
            <a:r>
              <a:rPr lang="en-US" dirty="0"/>
              <a:t>There is no definition of “fair”, only opinions.</a:t>
            </a:r>
          </a:p>
          <a:p>
            <a:pPr>
              <a:buFont typeface="Arial" pitchFamily="34" charset="0"/>
              <a:buChar char="•"/>
              <a:defRPr/>
            </a:pPr>
            <a:r>
              <a:rPr lang="en-US" dirty="0"/>
              <a:t>There is a trade-off between efficiency and equality.</a:t>
            </a:r>
          </a:p>
          <a:p>
            <a:pPr fontAlgn="auto">
              <a:spcAft>
                <a:spcPts val="0"/>
              </a:spcAft>
              <a:buFont typeface="Arial" pitchFamily="34" charset="0"/>
              <a:buChar char="•"/>
              <a:defRPr/>
            </a:pPr>
            <a:r>
              <a:rPr lang="en-US" dirty="0"/>
              <a:t>Costs of greater equity?</a:t>
            </a:r>
          </a:p>
          <a:p>
            <a:pPr lvl="1">
              <a:defRPr/>
            </a:pPr>
            <a:r>
              <a:rPr lang="en-US" dirty="0"/>
              <a:t>Reduced incentives to work hard.</a:t>
            </a:r>
          </a:p>
          <a:p>
            <a:pPr lvl="1">
              <a:defRPr/>
            </a:pPr>
            <a:r>
              <a:rPr lang="en-US" dirty="0"/>
              <a:t>Reduced willingness to produce.</a:t>
            </a:r>
          </a:p>
          <a:p>
            <a:pPr lvl="1">
              <a:defRPr/>
            </a:pPr>
            <a:r>
              <a:rPr lang="en-US" dirty="0"/>
              <a:t>Weakened link between effort and reward.</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1066800" y="152400"/>
            <a:ext cx="8077200" cy="1447800"/>
          </a:xfrm>
          <a:noFill/>
        </p:spPr>
        <p:txBody>
          <a:bodyPr/>
          <a:lstStyle/>
          <a:p>
            <a:r>
              <a:rPr lang="en-US" sz="4000" dirty="0">
                <a:solidFill>
                  <a:schemeClr val="tx1"/>
                </a:solidFill>
              </a:rPr>
              <a:t>What Is Fair? </a:t>
            </a:r>
            <a:r>
              <a:rPr lang="en-US" sz="2800" dirty="0">
                <a:solidFill>
                  <a:schemeClr val="tx1"/>
                </a:solidFill>
              </a:rPr>
              <a:t>(Cont.)</a:t>
            </a:r>
            <a:endParaRPr lang="en-US" sz="4000" dirty="0">
              <a:solidFill>
                <a:schemeClr val="tx1"/>
              </a:solidFill>
            </a:endParaRPr>
          </a:p>
        </p:txBody>
      </p:sp>
      <p:sp>
        <p:nvSpPr>
          <p:cNvPr id="3" name="Content Placeholder 2"/>
          <p:cNvSpPr>
            <a:spLocks noGrp="1"/>
          </p:cNvSpPr>
          <p:nvPr>
            <p:ph idx="1"/>
          </p:nvPr>
        </p:nvSpPr>
        <p:spPr>
          <a:xfrm>
            <a:off x="1066800" y="1905000"/>
            <a:ext cx="7543800" cy="4525963"/>
          </a:xfrm>
        </p:spPr>
        <p:txBody>
          <a:bodyPr rtlCol="0">
            <a:noAutofit/>
          </a:bodyPr>
          <a:lstStyle/>
          <a:p>
            <a:pPr fontAlgn="auto">
              <a:spcAft>
                <a:spcPts val="0"/>
              </a:spcAft>
              <a:buFont typeface="Arial" pitchFamily="34" charset="0"/>
              <a:buChar char="•"/>
              <a:defRPr/>
            </a:pPr>
            <a:r>
              <a:rPr lang="en-US" dirty="0"/>
              <a:t>There is a trade-off between efficiency and equality.</a:t>
            </a:r>
          </a:p>
          <a:p>
            <a:pPr fontAlgn="auto">
              <a:spcAft>
                <a:spcPts val="0"/>
              </a:spcAft>
              <a:buFont typeface="Arial" pitchFamily="34" charset="0"/>
              <a:buChar char="•"/>
              <a:defRPr/>
            </a:pPr>
            <a:r>
              <a:rPr lang="en-US" dirty="0"/>
              <a:t>Benefits of greater equality? </a:t>
            </a:r>
          </a:p>
          <a:p>
            <a:pPr lvl="1">
              <a:defRPr/>
            </a:pPr>
            <a:r>
              <a:rPr lang="en-US" dirty="0"/>
              <a:t>Low-income earners might work harder.</a:t>
            </a:r>
          </a:p>
          <a:p>
            <a:pPr lvl="1">
              <a:defRPr/>
            </a:pPr>
            <a:r>
              <a:rPr lang="en-US" dirty="0"/>
              <a:t>Low incomes may lead to poor health, malnutrition, and inadequate educational opportunities.</a:t>
            </a:r>
          </a:p>
          <a:p>
            <a:pPr lvl="1">
              <a:defRPr/>
            </a:pPr>
            <a:r>
              <a:rPr lang="en-US" dirty="0"/>
              <a:t>Loopholes distort economic incentives. </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1066800" y="152400"/>
            <a:ext cx="8077200" cy="1447800"/>
          </a:xfrm>
          <a:noFill/>
        </p:spPr>
        <p:txBody>
          <a:bodyPr/>
          <a:lstStyle/>
          <a:p>
            <a:r>
              <a:rPr lang="en-US" sz="4000" u="sng" dirty="0">
                <a:solidFill>
                  <a:schemeClr val="tx1"/>
                </a:solidFill>
              </a:rPr>
              <a:t>Application: The Economy Tomorrow</a:t>
            </a:r>
          </a:p>
        </p:txBody>
      </p:sp>
      <p:sp>
        <p:nvSpPr>
          <p:cNvPr id="3" name="Content Placeholder 2"/>
          <p:cNvSpPr>
            <a:spLocks noGrp="1"/>
          </p:cNvSpPr>
          <p:nvPr>
            <p:ph idx="1"/>
          </p:nvPr>
        </p:nvSpPr>
        <p:spPr>
          <a:xfrm>
            <a:off x="1066800" y="2143778"/>
            <a:ext cx="7635171" cy="4525963"/>
          </a:xfrm>
        </p:spPr>
        <p:txBody>
          <a:bodyPr/>
          <a:lstStyle/>
          <a:p>
            <a:pPr>
              <a:buFont typeface="Arial" pitchFamily="34" charset="0"/>
              <a:buChar char="•"/>
            </a:pPr>
            <a:r>
              <a:rPr lang="en-US" dirty="0"/>
              <a:t>A flat tax?</a:t>
            </a:r>
          </a:p>
          <a:p>
            <a:pPr>
              <a:buFont typeface="Arial" pitchFamily="34" charset="0"/>
              <a:buChar char="•"/>
            </a:pPr>
            <a:r>
              <a:rPr lang="en-US" dirty="0"/>
              <a:t>A flat tax is a single-rate tax system.</a:t>
            </a:r>
          </a:p>
          <a:p>
            <a:pPr lvl="1"/>
            <a:r>
              <a:rPr lang="en-US" sz="3200" dirty="0"/>
              <a:t>Replaces the current system of multiple tax brackets.</a:t>
            </a:r>
          </a:p>
          <a:p>
            <a:pPr lvl="1"/>
            <a:r>
              <a:rPr lang="en-US" sz="3200" dirty="0"/>
              <a:t>Eliminates all deductions, tax credits, and most exemptions (loopholes).</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1066800" y="152400"/>
            <a:ext cx="8077200" cy="1447800"/>
          </a:xfrm>
          <a:noFill/>
        </p:spPr>
        <p:txBody>
          <a:bodyPr/>
          <a:lstStyle/>
          <a:p>
            <a:r>
              <a:rPr lang="en-US" sz="4000" u="sng" dirty="0">
                <a:solidFill>
                  <a:schemeClr val="tx1"/>
                </a:solidFill>
              </a:rPr>
              <a:t>Application: The Economy Tomorrow II</a:t>
            </a:r>
            <a:endParaRPr lang="en-US" sz="4000" dirty="0">
              <a:solidFill>
                <a:schemeClr val="tx1"/>
              </a:solidFill>
            </a:endParaRPr>
          </a:p>
        </p:txBody>
      </p:sp>
      <p:sp>
        <p:nvSpPr>
          <p:cNvPr id="3" name="Content Placeholder 2"/>
          <p:cNvSpPr>
            <a:spLocks noGrp="1"/>
          </p:cNvSpPr>
          <p:nvPr>
            <p:ph idx="1"/>
          </p:nvPr>
        </p:nvSpPr>
        <p:spPr>
          <a:xfrm>
            <a:off x="1066800" y="1981200"/>
            <a:ext cx="7543800" cy="4525963"/>
          </a:xfrm>
        </p:spPr>
        <p:txBody>
          <a:bodyPr/>
          <a:lstStyle/>
          <a:p>
            <a:pPr>
              <a:buFont typeface="Arial" pitchFamily="34" charset="0"/>
              <a:buChar char="•"/>
            </a:pPr>
            <a:r>
              <a:rPr lang="en-US" dirty="0"/>
              <a:t>Advantages of a flat tax</a:t>
            </a:r>
          </a:p>
          <a:p>
            <a:pPr lvl="1"/>
            <a:r>
              <a:rPr lang="en-US" dirty="0"/>
              <a:t>Simple and easy to calculate and file.</a:t>
            </a:r>
          </a:p>
          <a:p>
            <a:pPr lvl="1"/>
            <a:r>
              <a:rPr lang="en-US" b="1" dirty="0">
                <a:solidFill>
                  <a:schemeClr val="accent1"/>
                </a:solidFill>
              </a:rPr>
              <a:t>Fairness</a:t>
            </a:r>
            <a:r>
              <a:rPr lang="en-US" dirty="0"/>
              <a:t>. Some progressivity, but otherwise each taxpayer is treated the same.</a:t>
            </a:r>
          </a:p>
          <a:p>
            <a:pPr lvl="1"/>
            <a:r>
              <a:rPr lang="en-US" b="1" dirty="0">
                <a:solidFill>
                  <a:schemeClr val="accent1"/>
                </a:solidFill>
              </a:rPr>
              <a:t>Efficiency</a:t>
            </a:r>
            <a:r>
              <a:rPr lang="en-US" dirty="0"/>
              <a:t>. The time and money spent on doing taxes becomes available to pursue other, more enjoyable pleasures.</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1066800" y="152400"/>
            <a:ext cx="8077200" cy="1447800"/>
          </a:xfrm>
          <a:noFill/>
        </p:spPr>
        <p:txBody>
          <a:bodyPr/>
          <a:lstStyle/>
          <a:p>
            <a:r>
              <a:rPr lang="en-US" sz="4000" u="sng" dirty="0">
                <a:solidFill>
                  <a:schemeClr val="tx1"/>
                </a:solidFill>
              </a:rPr>
              <a:t>Application: The Economy Tomorrow III</a:t>
            </a:r>
            <a:endParaRPr lang="en-US" sz="4000" dirty="0">
              <a:solidFill>
                <a:schemeClr val="tx1"/>
              </a:solidFill>
            </a:endParaRPr>
          </a:p>
        </p:txBody>
      </p:sp>
      <p:sp>
        <p:nvSpPr>
          <p:cNvPr id="3" name="Content Placeholder 2"/>
          <p:cNvSpPr>
            <a:spLocks noGrp="1"/>
          </p:cNvSpPr>
          <p:nvPr>
            <p:ph idx="1"/>
          </p:nvPr>
        </p:nvSpPr>
        <p:spPr>
          <a:xfrm>
            <a:off x="1066800" y="1752600"/>
            <a:ext cx="7620000" cy="4525963"/>
          </a:xfrm>
        </p:spPr>
        <p:txBody>
          <a:bodyPr>
            <a:normAutofit/>
          </a:bodyPr>
          <a:lstStyle/>
          <a:p>
            <a:pPr>
              <a:lnSpc>
                <a:spcPct val="80000"/>
              </a:lnSpc>
              <a:buFont typeface="Arial" pitchFamily="34" charset="0"/>
              <a:buChar char="•"/>
            </a:pPr>
            <a:r>
              <a:rPr lang="en-US" sz="3000" dirty="0"/>
              <a:t>The critique of a flat tax</a:t>
            </a:r>
          </a:p>
          <a:p>
            <a:pPr lvl="1">
              <a:lnSpc>
                <a:spcPct val="80000"/>
              </a:lnSpc>
            </a:pPr>
            <a:r>
              <a:rPr lang="en-US" dirty="0"/>
              <a:t>Income would have to  be redefined. </a:t>
            </a:r>
          </a:p>
          <a:p>
            <a:pPr lvl="1">
              <a:lnSpc>
                <a:spcPct val="80000"/>
              </a:lnSpc>
            </a:pPr>
            <a:r>
              <a:rPr lang="en-US" dirty="0"/>
              <a:t>Elimination of deductions and other loopholes would hinder targeted economic activity.</a:t>
            </a:r>
          </a:p>
          <a:p>
            <a:pPr lvl="1">
              <a:lnSpc>
                <a:spcPct val="80000"/>
              </a:lnSpc>
            </a:pPr>
            <a:r>
              <a:rPr lang="en-US" dirty="0"/>
              <a:t>It would reshuffle wealth and income. </a:t>
            </a:r>
          </a:p>
          <a:p>
            <a:pPr lvl="1">
              <a:lnSpc>
                <a:spcPct val="80000"/>
              </a:lnSpc>
            </a:pPr>
            <a:r>
              <a:rPr lang="en-US" dirty="0"/>
              <a:t>Critics say that the middle class would be hit hardest.</a:t>
            </a:r>
          </a:p>
          <a:p>
            <a:pPr>
              <a:lnSpc>
                <a:spcPct val="80000"/>
              </a:lnSpc>
              <a:buFont typeface="Arial" pitchFamily="34" charset="0"/>
              <a:buChar char="•"/>
            </a:pPr>
            <a:r>
              <a:rPr lang="en-US" sz="3000" dirty="0"/>
              <a:t>The controversy is such that it is probably unlikely you will see a flat tax implemented in the economy tomorrow.</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29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noFill/>
        </p:spPr>
        <p:txBody>
          <a:bodyPr/>
          <a:lstStyle/>
          <a:p>
            <a:r>
              <a:rPr lang="en-US" sz="4000" dirty="0">
                <a:solidFill>
                  <a:schemeClr val="tx1"/>
                </a:solidFill>
              </a:rPr>
              <a:t>Distribution II</a:t>
            </a:r>
          </a:p>
        </p:txBody>
      </p:sp>
      <p:sp>
        <p:nvSpPr>
          <p:cNvPr id="3" name="Content Placeholder 2"/>
          <p:cNvSpPr>
            <a:spLocks noGrp="1"/>
          </p:cNvSpPr>
          <p:nvPr>
            <p:ph idx="1"/>
          </p:nvPr>
        </p:nvSpPr>
        <p:spPr>
          <a:xfrm>
            <a:off x="1066800" y="1600200"/>
            <a:ext cx="7620000" cy="4525963"/>
          </a:xfrm>
        </p:spPr>
        <p:txBody>
          <a:bodyPr>
            <a:normAutofit/>
          </a:bodyPr>
          <a:lstStyle/>
          <a:p>
            <a:r>
              <a:rPr lang="en-US" dirty="0"/>
              <a:t>Some participants in the market are wildly successful and earn millions. Others are unsuccessful and must go without many amenities.</a:t>
            </a:r>
          </a:p>
          <a:p>
            <a:pPr lvl="1"/>
            <a:r>
              <a:rPr lang="en-US" dirty="0"/>
              <a:t>The market generates inequalities in income distribution.</a:t>
            </a:r>
          </a:p>
          <a:p>
            <a:pPr lvl="1"/>
            <a:r>
              <a:rPr lang="en-US" dirty="0"/>
              <a:t>Should the government intervene to redistribute some income?</a:t>
            </a:r>
          </a:p>
          <a:p>
            <a:pPr lvl="1"/>
            <a:r>
              <a:rPr lang="en-US" dirty="0"/>
              <a:t>If so, how should it do that?  </a:t>
            </a:r>
          </a:p>
        </p:txBody>
      </p:sp>
      <p:sp>
        <p:nvSpPr>
          <p:cNvPr id="2" name="Slide Number Placeholder 1"/>
          <p:cNvSpPr>
            <a:spLocks noGrp="1"/>
          </p:cNvSpPr>
          <p:nvPr>
            <p:ph type="sldNum" sz="quarter" idx="12"/>
          </p:nvPr>
        </p:nvSpPr>
        <p:spPr/>
        <p:txBody>
          <a:bodyPr/>
          <a:lstStyle/>
          <a:p>
            <a:r>
              <a:rPr lang="en-US" dirty="0"/>
              <a:t>19-0</a:t>
            </a:r>
            <a:fld id="{D6AEC7BF-3734-4446-B59D-919843EE84E1}"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1066800" y="152400"/>
            <a:ext cx="8077200" cy="1447800"/>
          </a:xfrm>
          <a:noFill/>
        </p:spPr>
        <p:txBody>
          <a:bodyPr>
            <a:normAutofit/>
          </a:bodyPr>
          <a:lstStyle/>
          <a:p>
            <a:r>
              <a:rPr lang="en-US" sz="4000" dirty="0">
                <a:solidFill>
                  <a:schemeClr val="tx1"/>
                </a:solidFill>
              </a:rPr>
              <a:t>Revisiting the Learning Objectives IV</a:t>
            </a:r>
          </a:p>
        </p:txBody>
      </p:sp>
      <p:sp>
        <p:nvSpPr>
          <p:cNvPr id="3" name="Content Placeholder 2"/>
          <p:cNvSpPr>
            <a:spLocks noGrp="1"/>
          </p:cNvSpPr>
          <p:nvPr>
            <p:ph idx="1"/>
          </p:nvPr>
        </p:nvSpPr>
        <p:spPr>
          <a:xfrm>
            <a:off x="1072662" y="1828800"/>
            <a:ext cx="7543800" cy="4525963"/>
          </a:xfrm>
        </p:spPr>
        <p:txBody>
          <a:bodyPr>
            <a:normAutofit/>
          </a:bodyPr>
          <a:lstStyle/>
          <a:p>
            <a:r>
              <a:rPr lang="en-US" b="1" dirty="0"/>
              <a:t>LO19-1 Know how the U.S. tax system is structured.</a:t>
            </a:r>
          </a:p>
          <a:p>
            <a:pPr lvl="1"/>
            <a:r>
              <a:rPr lang="en-US" dirty="0"/>
              <a:t>The federal income tax system is progressive, with marginal tax rates increasing as income increases.</a:t>
            </a:r>
          </a:p>
          <a:p>
            <a:pPr lvl="1"/>
            <a:r>
              <a:rPr lang="en-US" dirty="0"/>
              <a:t>Many state and local taxes, as well as the Social Security tax, are regressive, with lower-income earners carrying a greater burden than higher-income earners.</a:t>
            </a:r>
          </a:p>
          <a:p>
            <a:pPr lvl="1"/>
            <a:endParaRPr lang="en-US" dirty="0"/>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1055077" y="228600"/>
            <a:ext cx="8077200" cy="1447800"/>
          </a:xfrm>
          <a:noFill/>
        </p:spPr>
        <p:txBody>
          <a:bodyPr>
            <a:normAutofit/>
          </a:bodyPr>
          <a:lstStyle/>
          <a:p>
            <a:r>
              <a:rPr lang="en-US" sz="4000" dirty="0">
                <a:solidFill>
                  <a:schemeClr val="tx1"/>
                </a:solidFill>
              </a:rPr>
              <a:t>Revisiting the Learning Objectives V</a:t>
            </a:r>
          </a:p>
        </p:txBody>
      </p:sp>
      <p:sp>
        <p:nvSpPr>
          <p:cNvPr id="3" name="Content Placeholder 2"/>
          <p:cNvSpPr>
            <a:spLocks noGrp="1"/>
          </p:cNvSpPr>
          <p:nvPr>
            <p:ph idx="1"/>
          </p:nvPr>
        </p:nvSpPr>
        <p:spPr>
          <a:xfrm>
            <a:off x="1066800" y="1828800"/>
            <a:ext cx="7543800" cy="4525963"/>
          </a:xfrm>
        </p:spPr>
        <p:txBody>
          <a:bodyPr/>
          <a:lstStyle/>
          <a:p>
            <a:r>
              <a:rPr lang="en-US" b="1" dirty="0"/>
              <a:t>LO19-2 Know what makes taxes more or less progressive.</a:t>
            </a:r>
          </a:p>
          <a:p>
            <a:pPr lvl="1"/>
            <a:r>
              <a:rPr lang="en-US" dirty="0"/>
              <a:t>If the tax rate on added income rises as income rises, the system is progressive.</a:t>
            </a:r>
          </a:p>
          <a:p>
            <a:pPr lvl="1"/>
            <a:r>
              <a:rPr lang="en-US" dirty="0"/>
              <a:t>Steeply rising marginal tax rates would make the system more progressive.</a:t>
            </a:r>
          </a:p>
          <a:p>
            <a:pPr lvl="1"/>
            <a:r>
              <a:rPr lang="en-US" dirty="0"/>
              <a:t>Flattening out the marginal tax rates would make the system less progressive.</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1066800" y="152400"/>
            <a:ext cx="8077200" cy="1447800"/>
          </a:xfrm>
          <a:noFill/>
        </p:spPr>
        <p:txBody>
          <a:bodyPr>
            <a:normAutofit/>
          </a:bodyPr>
          <a:lstStyle/>
          <a:p>
            <a:r>
              <a:rPr lang="en-US" sz="4000" dirty="0">
                <a:solidFill>
                  <a:schemeClr val="tx1"/>
                </a:solidFill>
              </a:rPr>
              <a:t>Revisiting the Learning Objectives VI</a:t>
            </a:r>
          </a:p>
        </p:txBody>
      </p:sp>
      <p:sp>
        <p:nvSpPr>
          <p:cNvPr id="3" name="Content Placeholder 2"/>
          <p:cNvSpPr>
            <a:spLocks noGrp="1"/>
          </p:cNvSpPr>
          <p:nvPr>
            <p:ph idx="1"/>
          </p:nvPr>
        </p:nvSpPr>
        <p:spPr>
          <a:xfrm>
            <a:off x="1066800" y="1752600"/>
            <a:ext cx="7543800" cy="4525963"/>
          </a:xfrm>
        </p:spPr>
        <p:txBody>
          <a:bodyPr rtlCol="0">
            <a:noAutofit/>
          </a:bodyPr>
          <a:lstStyle/>
          <a:p>
            <a:pPr fontAlgn="auto">
              <a:spcAft>
                <a:spcPts val="0"/>
              </a:spcAft>
              <a:defRPr/>
            </a:pPr>
            <a:r>
              <a:rPr lang="en-US" b="1" dirty="0"/>
              <a:t>LO19-3 Know the nature of the equity-efficiency trade-off.</a:t>
            </a:r>
          </a:p>
          <a:p>
            <a:pPr lvl="1">
              <a:defRPr/>
            </a:pPr>
            <a:r>
              <a:rPr lang="en-US" sz="2200" dirty="0"/>
              <a:t>The Lorenz curve demonstrates the unequal distribution of income among five income groups (quintiles).</a:t>
            </a:r>
          </a:p>
          <a:p>
            <a:pPr lvl="1">
              <a:defRPr/>
            </a:pPr>
            <a:r>
              <a:rPr lang="en-US" sz="2200" dirty="0"/>
              <a:t>If all incomes were equal, there would be no incentive to perform at a higher quality or quantity since there would be no reward for doing so.</a:t>
            </a:r>
          </a:p>
          <a:p>
            <a:pPr lvl="1">
              <a:defRPr/>
            </a:pPr>
            <a:r>
              <a:rPr lang="en-US" sz="2200" dirty="0"/>
              <a:t>To achieve maximum efficiency in production, superior performance must be rewarded appropriately, and incomes will be unequal.</a:t>
            </a:r>
          </a:p>
        </p:txBody>
      </p:sp>
      <p:sp>
        <p:nvSpPr>
          <p:cNvPr id="2" name="Slide Number Placeholder 1"/>
          <p:cNvSpPr>
            <a:spLocks noGrp="1"/>
          </p:cNvSpPr>
          <p:nvPr>
            <p:ph type="sldNum" sz="quarter" idx="12"/>
          </p:nvPr>
        </p:nvSpPr>
        <p:spPr/>
        <p:txBody>
          <a:bodyPr/>
          <a:lstStyle/>
          <a:p>
            <a:r>
              <a:rPr lang="en-US" dirty="0"/>
              <a:t>19-</a:t>
            </a:r>
            <a:fld id="{D6AEC7BF-3734-4446-B59D-919843EE84E1}"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215" y="152400"/>
            <a:ext cx="8077200" cy="1447800"/>
          </a:xfrm>
          <a:noFill/>
        </p:spPr>
        <p:txBody>
          <a:bodyPr/>
          <a:lstStyle/>
          <a:p>
            <a:r>
              <a:rPr lang="en-US" sz="4000" dirty="0">
                <a:solidFill>
                  <a:schemeClr val="tx1"/>
                </a:solidFill>
              </a:rPr>
              <a:t>Looking Ahead: </a:t>
            </a:r>
            <a:r>
              <a:rPr lang="en-US" sz="4000">
                <a:solidFill>
                  <a:schemeClr val="tx1"/>
                </a:solidFill>
              </a:rPr>
              <a:t>Chapter 20</a:t>
            </a:r>
            <a:endParaRPr lang="en-US" sz="4000" dirty="0">
              <a:solidFill>
                <a:schemeClr val="tx1"/>
              </a:solidFill>
            </a:endParaRPr>
          </a:p>
        </p:txBody>
      </p:sp>
      <p:sp>
        <p:nvSpPr>
          <p:cNvPr id="3" name="Content Placeholder 2"/>
          <p:cNvSpPr>
            <a:spLocks noGrp="1"/>
          </p:cNvSpPr>
          <p:nvPr>
            <p:ph idx="1"/>
          </p:nvPr>
        </p:nvSpPr>
        <p:spPr/>
        <p:txBody>
          <a:bodyPr/>
          <a:lstStyle/>
          <a:p>
            <a:pPr marL="0" indent="0" algn="ctr">
              <a:buNone/>
            </a:pPr>
            <a:r>
              <a:rPr lang="en-US" b="1" dirty="0"/>
              <a:t>Transfer Payments: Welfare and Social Security</a:t>
            </a:r>
          </a:p>
          <a:p>
            <a:pPr marL="0" indent="0" algn="ctr">
              <a:buNone/>
            </a:pPr>
            <a:endParaRPr lang="en-US" sz="1200" b="1" dirty="0"/>
          </a:p>
          <a:p>
            <a:pPr marL="0" indent="0">
              <a:buNone/>
            </a:pPr>
            <a:r>
              <a:rPr lang="en-US" sz="2400" i="1" dirty="0"/>
              <a:t>After learning about this chapter, you should know</a:t>
            </a:r>
          </a:p>
          <a:p>
            <a:pPr>
              <a:buFont typeface="Arial" pitchFamily="34" charset="0"/>
              <a:buChar char="•"/>
            </a:pPr>
            <a:r>
              <a:rPr lang="en-US" sz="2600" dirty="0"/>
              <a:t>The major income transfer programs.</a:t>
            </a:r>
          </a:p>
          <a:p>
            <a:pPr>
              <a:buFont typeface="Arial" pitchFamily="34" charset="0"/>
              <a:buChar char="•"/>
            </a:pPr>
            <a:r>
              <a:rPr lang="en-US" sz="2600" dirty="0"/>
              <a:t>How transfer programs affect labor supply and total output.</a:t>
            </a:r>
          </a:p>
          <a:p>
            <a:pPr>
              <a:buFont typeface="Arial" pitchFamily="34" charset="0"/>
              <a:buChar char="•"/>
            </a:pPr>
            <a:r>
              <a:rPr lang="en-US" sz="2600" dirty="0"/>
              <a:t>The trade-offs between equity and efficiency.</a:t>
            </a:r>
          </a:p>
          <a:p>
            <a:endParaRPr lang="en-US" sz="2800" dirty="0"/>
          </a:p>
        </p:txBody>
      </p:sp>
      <p:sp>
        <p:nvSpPr>
          <p:cNvPr id="4" name="Slide Number Placeholder 3"/>
          <p:cNvSpPr>
            <a:spLocks noGrp="1"/>
          </p:cNvSpPr>
          <p:nvPr>
            <p:ph type="sldNum" sz="quarter" idx="12"/>
          </p:nvPr>
        </p:nvSpPr>
        <p:spPr/>
        <p:txBody>
          <a:bodyPr/>
          <a:lstStyle/>
          <a:p>
            <a:r>
              <a:rPr lang="en-US" dirty="0"/>
              <a:t>19-</a:t>
            </a:r>
            <a:fld id="{D6AEC7BF-3734-4446-B59D-919843EE84E1}" type="slidenum">
              <a:rPr lang="en-US" smtClean="0"/>
              <a:pPr/>
              <a:t>33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noFill/>
        </p:spPr>
        <p:txBody>
          <a:bodyPr/>
          <a:lstStyle/>
          <a:p>
            <a:r>
              <a:rPr lang="en-US" sz="4000" dirty="0">
                <a:solidFill>
                  <a:schemeClr val="tx1"/>
                </a:solidFill>
              </a:rPr>
              <a:t>Distribution III</a:t>
            </a:r>
          </a:p>
        </p:txBody>
      </p:sp>
      <p:sp>
        <p:nvSpPr>
          <p:cNvPr id="3" name="Content Placeholder 2"/>
          <p:cNvSpPr>
            <a:spLocks noGrp="1"/>
          </p:cNvSpPr>
          <p:nvPr>
            <p:ph idx="1"/>
          </p:nvPr>
        </p:nvSpPr>
        <p:spPr>
          <a:xfrm>
            <a:off x="1066800" y="1828801"/>
            <a:ext cx="7543800" cy="3886200"/>
          </a:xfrm>
        </p:spPr>
        <p:txBody>
          <a:bodyPr rtlCol="0">
            <a:normAutofit/>
          </a:bodyPr>
          <a:lstStyle/>
          <a:p>
            <a:pPr fontAlgn="auto">
              <a:spcAft>
                <a:spcPts val="0"/>
              </a:spcAft>
              <a:buFont typeface="Arial" pitchFamily="34" charset="0"/>
              <a:buChar char="•"/>
              <a:defRPr/>
            </a:pPr>
            <a:r>
              <a:rPr lang="en-US" dirty="0"/>
              <a:t>The tax system is the government’s main lever to redistribute income.</a:t>
            </a:r>
          </a:p>
          <a:p>
            <a:pPr fontAlgn="auto">
              <a:spcAft>
                <a:spcPts val="0"/>
              </a:spcAft>
              <a:buFont typeface="Arial" pitchFamily="34" charset="0"/>
              <a:buChar char="•"/>
              <a:defRPr/>
            </a:pPr>
            <a:r>
              <a:rPr lang="en-US" dirty="0"/>
              <a:t>Taxes affect both production and distribution. </a:t>
            </a:r>
          </a:p>
          <a:p>
            <a:pPr fontAlgn="auto">
              <a:spcAft>
                <a:spcPts val="0"/>
              </a:spcAft>
              <a:buFont typeface="Arial" pitchFamily="34" charset="0"/>
              <a:buChar char="•"/>
              <a:defRPr/>
            </a:pPr>
            <a:r>
              <a:rPr lang="en-US" dirty="0"/>
              <a:t>There is a potential trade-off between equity and efficiency.</a:t>
            </a:r>
          </a:p>
        </p:txBody>
      </p:sp>
      <p:sp>
        <p:nvSpPr>
          <p:cNvPr id="2" name="Slide Number Placeholder 1"/>
          <p:cNvSpPr>
            <a:spLocks noGrp="1"/>
          </p:cNvSpPr>
          <p:nvPr>
            <p:ph type="sldNum" sz="quarter" idx="12"/>
          </p:nvPr>
        </p:nvSpPr>
        <p:spPr/>
        <p:txBody>
          <a:bodyPr/>
          <a:lstStyle/>
          <a:p>
            <a:r>
              <a:rPr lang="en-US" dirty="0"/>
              <a:t>19-0</a:t>
            </a:r>
            <a:fld id="{D6AEC7BF-3734-4446-B59D-919843EE84E1}"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noFill/>
        </p:spPr>
        <p:txBody>
          <a:bodyPr/>
          <a:lstStyle/>
          <a:p>
            <a:r>
              <a:rPr lang="en-US" sz="4000" dirty="0">
                <a:solidFill>
                  <a:schemeClr val="tx1"/>
                </a:solidFill>
              </a:rPr>
              <a:t>Distribution IV</a:t>
            </a:r>
          </a:p>
        </p:txBody>
      </p:sp>
      <p:sp>
        <p:nvSpPr>
          <p:cNvPr id="3" name="Content Placeholder 2"/>
          <p:cNvSpPr>
            <a:spLocks noGrp="1"/>
          </p:cNvSpPr>
          <p:nvPr>
            <p:ph idx="1"/>
          </p:nvPr>
        </p:nvSpPr>
        <p:spPr>
          <a:xfrm>
            <a:off x="1072662" y="1676400"/>
            <a:ext cx="7543800" cy="4525963"/>
          </a:xfrm>
        </p:spPr>
        <p:txBody>
          <a:bodyPr rtlCol="0">
            <a:normAutofit/>
          </a:bodyPr>
          <a:lstStyle/>
          <a:p>
            <a:pPr fontAlgn="auto">
              <a:spcAft>
                <a:spcPts val="0"/>
              </a:spcAft>
              <a:buFont typeface="Arial" pitchFamily="34" charset="0"/>
              <a:buChar char="•"/>
              <a:defRPr/>
            </a:pPr>
            <a:r>
              <a:rPr lang="en-US" dirty="0"/>
              <a:t>In this chapter we examine the tax system and answer the following questions</a:t>
            </a:r>
          </a:p>
          <a:p>
            <a:pPr lvl="1">
              <a:defRPr/>
            </a:pPr>
            <a:r>
              <a:rPr lang="en-US" sz="3200" dirty="0"/>
              <a:t>How are incomes distributed in the United States?</a:t>
            </a:r>
          </a:p>
          <a:p>
            <a:pPr lvl="1">
              <a:defRPr/>
            </a:pPr>
            <a:r>
              <a:rPr lang="en-US" sz="3200" dirty="0"/>
              <a:t>How do taxes alter that distribution?</a:t>
            </a:r>
          </a:p>
          <a:p>
            <a:pPr lvl="1">
              <a:defRPr/>
            </a:pPr>
            <a:r>
              <a:rPr lang="en-US" sz="3200" dirty="0"/>
              <a:t>How do taxes affect the rate and mix of output?</a:t>
            </a:r>
          </a:p>
        </p:txBody>
      </p:sp>
      <p:sp>
        <p:nvSpPr>
          <p:cNvPr id="2" name="Slide Number Placeholder 1"/>
          <p:cNvSpPr>
            <a:spLocks noGrp="1"/>
          </p:cNvSpPr>
          <p:nvPr>
            <p:ph type="sldNum" sz="quarter" idx="12"/>
          </p:nvPr>
        </p:nvSpPr>
        <p:spPr/>
        <p:txBody>
          <a:bodyPr/>
          <a:lstStyle/>
          <a:p>
            <a:r>
              <a:rPr lang="en-US" dirty="0"/>
              <a:t>19-0</a:t>
            </a:r>
            <a:fld id="{D6AEC7BF-3734-4446-B59D-919843EE84E1}"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066800" y="152400"/>
            <a:ext cx="8077200" cy="1447800"/>
          </a:xfrm>
          <a:noFill/>
        </p:spPr>
        <p:txBody>
          <a:bodyPr/>
          <a:lstStyle/>
          <a:p>
            <a:r>
              <a:rPr lang="en-US" sz="4000" dirty="0">
                <a:solidFill>
                  <a:schemeClr val="tx1"/>
                </a:solidFill>
              </a:rPr>
              <a:t>What Is Income?</a:t>
            </a:r>
          </a:p>
        </p:txBody>
      </p:sp>
      <p:sp>
        <p:nvSpPr>
          <p:cNvPr id="3" name="Content Placeholder 2"/>
          <p:cNvSpPr>
            <a:spLocks noGrp="1"/>
          </p:cNvSpPr>
          <p:nvPr>
            <p:ph idx="1"/>
          </p:nvPr>
        </p:nvSpPr>
        <p:spPr>
          <a:xfrm>
            <a:off x="1072662" y="1828800"/>
            <a:ext cx="7543800" cy="4525963"/>
          </a:xfrm>
        </p:spPr>
        <p:txBody>
          <a:bodyPr>
            <a:normAutofit/>
          </a:bodyPr>
          <a:lstStyle/>
          <a:p>
            <a:pPr>
              <a:buFont typeface="Arial" pitchFamily="34" charset="0"/>
              <a:buChar char="•"/>
            </a:pPr>
            <a:r>
              <a:rPr lang="en-US" b="1" dirty="0">
                <a:solidFill>
                  <a:schemeClr val="accent1"/>
                </a:solidFill>
              </a:rPr>
              <a:t>Personal income </a:t>
            </a:r>
            <a:r>
              <a:rPr lang="en-US" dirty="0"/>
              <a:t>is the amount earned and received by households before taxes are paid.</a:t>
            </a:r>
          </a:p>
          <a:p>
            <a:pPr>
              <a:buFont typeface="Arial" pitchFamily="34" charset="0"/>
              <a:buChar char="•"/>
            </a:pPr>
            <a:endParaRPr lang="en-US" sz="1200" dirty="0"/>
          </a:p>
          <a:p>
            <a:pPr>
              <a:buFont typeface="Arial" pitchFamily="34" charset="0"/>
              <a:buChar char="•"/>
            </a:pPr>
            <a:r>
              <a:rPr lang="en-US" dirty="0"/>
              <a:t>Some households get </a:t>
            </a:r>
            <a:r>
              <a:rPr lang="en-US" b="1" dirty="0">
                <a:solidFill>
                  <a:schemeClr val="accent1"/>
                </a:solidFill>
              </a:rPr>
              <a:t>in-kind income</a:t>
            </a:r>
            <a:r>
              <a:rPr lang="en-US" dirty="0"/>
              <a:t>: goods and services received directly (not via a market transaction).</a:t>
            </a:r>
          </a:p>
          <a:p>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r>
              <a:rPr lang="en-US" dirty="0"/>
              <a:t>19-0</a:t>
            </a:r>
            <a:fld id="{D6AEC7BF-3734-4446-B59D-919843EE84E1}"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noFill/>
        </p:spPr>
        <p:txBody>
          <a:bodyPr/>
          <a:lstStyle/>
          <a:p>
            <a:r>
              <a:rPr lang="en-US" sz="4000" dirty="0">
                <a:solidFill>
                  <a:schemeClr val="tx1"/>
                </a:solidFill>
              </a:rPr>
              <a:t>What Is Income? </a:t>
            </a:r>
            <a:r>
              <a:rPr lang="en-US" sz="2800" dirty="0">
                <a:solidFill>
                  <a:schemeClr val="tx1"/>
                </a:solidFill>
              </a:rPr>
              <a:t>(Cont.)</a:t>
            </a:r>
          </a:p>
        </p:txBody>
      </p:sp>
      <p:sp>
        <p:nvSpPr>
          <p:cNvPr id="3" name="Content Placeholder 2"/>
          <p:cNvSpPr>
            <a:spLocks noGrp="1"/>
          </p:cNvSpPr>
          <p:nvPr>
            <p:ph idx="1"/>
          </p:nvPr>
        </p:nvSpPr>
        <p:spPr>
          <a:xfrm>
            <a:off x="1066800" y="1330569"/>
            <a:ext cx="7543800" cy="4525963"/>
          </a:xfrm>
        </p:spPr>
        <p:txBody>
          <a:bodyPr>
            <a:noAutofit/>
          </a:bodyPr>
          <a:lstStyle/>
          <a:p>
            <a:pPr>
              <a:buFont typeface="Arial" pitchFamily="34" charset="0"/>
              <a:buChar char="•"/>
            </a:pPr>
            <a:r>
              <a:rPr lang="en-US" sz="3000" dirty="0"/>
              <a:t>A family is declared to be “poor” if their money income is below a certain threshold. </a:t>
            </a:r>
          </a:p>
          <a:p>
            <a:pPr lvl="1"/>
            <a:r>
              <a:rPr lang="en-US" sz="2600" dirty="0"/>
              <a:t>By this standard there has been no progress in the War on Poverty.</a:t>
            </a:r>
          </a:p>
          <a:p>
            <a:pPr lvl="1"/>
            <a:r>
              <a:rPr lang="en-US" sz="2600" dirty="0"/>
              <a:t>The Census Bureau counted 40 million Americans as “poor” in 2016, more than it counted in 1965.</a:t>
            </a:r>
          </a:p>
          <a:p>
            <a:pPr>
              <a:buFont typeface="Arial" pitchFamily="34" charset="0"/>
              <a:buChar char="•"/>
            </a:pPr>
            <a:r>
              <a:rPr lang="en-US" sz="3000" dirty="0"/>
              <a:t>If we add in-kind income, then 12 million fewer Americans would have been counted poor in 2016. </a:t>
            </a:r>
          </a:p>
          <a:p>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r>
              <a:rPr lang="en-US" dirty="0"/>
              <a:t>19-0</a:t>
            </a:r>
            <a:fld id="{D6AEC7BF-3734-4446-B59D-919843EE84E1}"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noFill/>
        </p:spPr>
        <p:txBody>
          <a:bodyPr/>
          <a:lstStyle/>
          <a:p>
            <a:r>
              <a:rPr lang="en-US" sz="4000" dirty="0">
                <a:solidFill>
                  <a:schemeClr val="tx1"/>
                </a:solidFill>
              </a:rPr>
              <a:t>What Is Income? </a:t>
            </a:r>
            <a:r>
              <a:rPr lang="en-US" sz="2800" dirty="0">
                <a:solidFill>
                  <a:schemeClr val="tx1"/>
                </a:solidFill>
              </a:rPr>
              <a:t>(Concluded)</a:t>
            </a:r>
          </a:p>
        </p:txBody>
      </p:sp>
      <p:sp>
        <p:nvSpPr>
          <p:cNvPr id="3" name="Content Placeholder 2"/>
          <p:cNvSpPr>
            <a:spLocks noGrp="1"/>
          </p:cNvSpPr>
          <p:nvPr>
            <p:ph idx="1"/>
          </p:nvPr>
        </p:nvSpPr>
        <p:spPr>
          <a:xfrm>
            <a:off x="1066800" y="1600200"/>
            <a:ext cx="7543800" cy="4525963"/>
          </a:xfrm>
        </p:spPr>
        <p:txBody>
          <a:bodyPr/>
          <a:lstStyle/>
          <a:p>
            <a:pPr>
              <a:buFont typeface="Arial" pitchFamily="34" charset="0"/>
              <a:buChar char="•"/>
            </a:pPr>
            <a:r>
              <a:rPr lang="en-US" dirty="0"/>
              <a:t>We also must consider the distribution of </a:t>
            </a:r>
            <a:r>
              <a:rPr lang="en-US" b="1" dirty="0">
                <a:solidFill>
                  <a:schemeClr val="accent1"/>
                </a:solidFill>
              </a:rPr>
              <a:t>wealth</a:t>
            </a:r>
            <a:r>
              <a:rPr lang="en-US" dirty="0">
                <a:solidFill>
                  <a:schemeClr val="tx2"/>
                </a:solidFill>
              </a:rPr>
              <a:t> </a:t>
            </a:r>
            <a:r>
              <a:rPr lang="en-US" dirty="0"/>
              <a:t>(the market value of assets owned).</a:t>
            </a:r>
          </a:p>
          <a:p>
            <a:pPr lvl="1"/>
            <a:r>
              <a:rPr lang="en-US" sz="3200" dirty="0"/>
              <a:t>Wealth is a stock of potential purchasing power.</a:t>
            </a:r>
          </a:p>
          <a:p>
            <a:pPr lvl="1"/>
            <a:r>
              <a:rPr lang="en-US" sz="3200" dirty="0"/>
              <a:t>Wealth tends to be distributed less equally than income.</a:t>
            </a:r>
          </a:p>
          <a:p>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r>
              <a:rPr lang="en-US" dirty="0"/>
              <a:t>19-0</a:t>
            </a:r>
            <a:fld id="{D6AEC7BF-3734-4446-B59D-919843EE84E1}"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noFill/>
        </p:spPr>
        <p:txBody>
          <a:bodyPr/>
          <a:lstStyle/>
          <a:p>
            <a:r>
              <a:rPr lang="en-US" sz="4000" dirty="0">
                <a:solidFill>
                  <a:schemeClr val="tx1"/>
                </a:solidFill>
              </a:rPr>
              <a:t>The Distribution of Income</a:t>
            </a:r>
          </a:p>
        </p:txBody>
      </p:sp>
      <p:sp>
        <p:nvSpPr>
          <p:cNvPr id="4" name="Content Placeholder 3"/>
          <p:cNvSpPr>
            <a:spLocks noGrp="1"/>
          </p:cNvSpPr>
          <p:nvPr>
            <p:ph idx="1"/>
          </p:nvPr>
        </p:nvSpPr>
        <p:spPr>
          <a:xfrm>
            <a:off x="1031631" y="1506415"/>
            <a:ext cx="3681046" cy="4785043"/>
          </a:xfrm>
        </p:spPr>
        <p:txBody>
          <a:bodyPr rtlCol="0">
            <a:normAutofit fontScale="85000" lnSpcReduction="10000"/>
          </a:bodyPr>
          <a:lstStyle/>
          <a:p>
            <a:pPr marL="182880" indent="-182880" fontAlgn="auto">
              <a:spcBef>
                <a:spcPts val="400"/>
              </a:spcBef>
              <a:spcAft>
                <a:spcPts val="400"/>
              </a:spcAft>
              <a:buFont typeface="Arial" pitchFamily="34" charset="0"/>
              <a:buChar char="•"/>
              <a:defRPr/>
            </a:pPr>
            <a:r>
              <a:rPr lang="en-US" dirty="0"/>
              <a:t>Divide households into quintiles (fifths or 20% of households) according to their income.</a:t>
            </a:r>
          </a:p>
          <a:p>
            <a:pPr marL="182880" indent="-182880" fontAlgn="auto">
              <a:spcBef>
                <a:spcPts val="400"/>
              </a:spcBef>
              <a:spcAft>
                <a:spcPts val="400"/>
              </a:spcAft>
              <a:buFont typeface="Arial" pitchFamily="34" charset="0"/>
              <a:buChar char="•"/>
              <a:defRPr/>
            </a:pPr>
            <a:r>
              <a:rPr lang="en-US" dirty="0"/>
              <a:t>The bowed Lorenz curve shows that the income share of the lowest fifth is 3.1% and the top fifth has half of the total income. </a:t>
            </a:r>
          </a:p>
        </p:txBody>
      </p:sp>
      <p:pic>
        <p:nvPicPr>
          <p:cNvPr id="3" name="Picture 2" descr="Lorenz curve diagram showing income distribution on the US.">
            <a:extLst>
              <a:ext uri="{FF2B5EF4-FFF2-40B4-BE49-F238E27FC236}">
                <a16:creationId xmlns:a16="http://schemas.microsoft.com/office/drawing/2014/main" id="{E56F0232-241E-4CF5-B21E-192B8E4A0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599" y="1905000"/>
            <a:ext cx="4377267" cy="4038600"/>
          </a:xfrm>
          <a:prstGeom prst="rect">
            <a:avLst/>
          </a:prstGeom>
        </p:spPr>
      </p:pic>
      <p:sp>
        <p:nvSpPr>
          <p:cNvPr id="2" name="Slide Number Placeholder 1"/>
          <p:cNvSpPr>
            <a:spLocks noGrp="1"/>
          </p:cNvSpPr>
          <p:nvPr>
            <p:ph type="sldNum" sz="quarter" idx="12"/>
          </p:nvPr>
        </p:nvSpPr>
        <p:spPr/>
        <p:txBody>
          <a:bodyPr/>
          <a:lstStyle/>
          <a:p>
            <a:r>
              <a:rPr lang="en-US" dirty="0"/>
              <a:t>19-0</a:t>
            </a:r>
            <a:fld id="{D6AEC7BF-3734-4446-B59D-919843EE84E1}"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665</TotalTime>
  <Words>3276</Words>
  <Application>Microsoft Office PowerPoint</Application>
  <PresentationFormat>On-screen Show (4:3)</PresentationFormat>
  <Paragraphs>301</Paragraphs>
  <Slides>33</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Narrow</vt:lpstr>
      <vt:lpstr>Calibri</vt:lpstr>
      <vt:lpstr>Century Gothic</vt:lpstr>
      <vt:lpstr>Cordia New</vt:lpstr>
      <vt:lpstr>Times New Roman</vt:lpstr>
      <vt:lpstr>Custom Design</vt:lpstr>
      <vt:lpstr>Taxes</vt:lpstr>
      <vt:lpstr>Distribution</vt:lpstr>
      <vt:lpstr>Distribution II</vt:lpstr>
      <vt:lpstr>Distribution III</vt:lpstr>
      <vt:lpstr>Distribution IV</vt:lpstr>
      <vt:lpstr>What Is Income?</vt:lpstr>
      <vt:lpstr>What Is Income? (Cont.)</vt:lpstr>
      <vt:lpstr>What Is Income? (Concluded)</vt:lpstr>
      <vt:lpstr>The Distribution of Income</vt:lpstr>
      <vt:lpstr>The Distribution of Income II</vt:lpstr>
      <vt:lpstr>The Distribution of Income III</vt:lpstr>
      <vt:lpstr>The Federal Income Tax</vt:lpstr>
      <vt:lpstr>The Federal Income Tax II</vt:lpstr>
      <vt:lpstr>The Federal Income Tax III</vt:lpstr>
      <vt:lpstr>The Federal Income Tax IV</vt:lpstr>
      <vt:lpstr>The Federal Income Tax V</vt:lpstr>
      <vt:lpstr>The Federal Income Tax VI</vt:lpstr>
      <vt:lpstr>The Federal Income Tax VII</vt:lpstr>
      <vt:lpstr>Payroll, State, and Local Taxes</vt:lpstr>
      <vt:lpstr>Payroll, State, and Local Taxes II</vt:lpstr>
      <vt:lpstr>Payroll, State, and Local Taxes III</vt:lpstr>
      <vt:lpstr>Payroll, State, and Local Taxes IV</vt:lpstr>
      <vt:lpstr>Taxes and Inequality</vt:lpstr>
      <vt:lpstr>Taxes and Inequality II</vt:lpstr>
      <vt:lpstr>What Is Fair?</vt:lpstr>
      <vt:lpstr>What Is Fair? (Cont.)</vt:lpstr>
      <vt:lpstr>Application: The Economy Tomorrow</vt:lpstr>
      <vt:lpstr>Application: The Economy Tomorrow II</vt:lpstr>
      <vt:lpstr>Application: The Economy Tomorrow III</vt:lpstr>
      <vt:lpstr>Revisiting the Learning Objectives IV</vt:lpstr>
      <vt:lpstr>Revisiting the Learning Objectives V</vt:lpstr>
      <vt:lpstr>Revisiting the Learning Objectives VI</vt:lpstr>
      <vt:lpstr>Looking Ahead: Chapter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Taxes: Equity versus Efficiency</dc:title>
  <dc:creator>mikel</dc:creator>
  <cp:lastModifiedBy>Huenecke, Adam</cp:lastModifiedBy>
  <cp:revision>69</cp:revision>
  <dcterms:created xsi:type="dcterms:W3CDTF">2011-07-09T15:50:22Z</dcterms:created>
  <dcterms:modified xsi:type="dcterms:W3CDTF">2018-05-29T19:09:14Z</dcterms:modified>
</cp:coreProperties>
</file>