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26"/>
  </p:notesMasterIdLst>
  <p:sldIdLst>
    <p:sldId id="288"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89" r:id="rId19"/>
    <p:sldId id="290" r:id="rId20"/>
    <p:sldId id="291" r:id="rId21"/>
    <p:sldId id="282" r:id="rId22"/>
    <p:sldId id="283" r:id="rId23"/>
    <p:sldId id="284" r:id="rId24"/>
    <p:sldId id="285"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1941" autoAdjust="0"/>
  </p:normalViewPr>
  <p:slideViewPr>
    <p:cSldViewPr>
      <p:cViewPr varScale="1">
        <p:scale>
          <a:sx n="98" d="100"/>
          <a:sy n="98" d="100"/>
        </p:scale>
        <p:origin x="3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C9195088-B400-45F9-84B1-49CE9027C7AB}" type="datetimeFigureOut">
              <a:rPr lang="en-US"/>
              <a:pPr>
                <a:defRPr/>
              </a:pPr>
              <a:t>5/29/2018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55F09939-E7A3-47B5-AF68-CEB42F8854A6}" type="slidenum">
              <a:rPr lang="en-US"/>
              <a:pPr>
                <a:defRPr/>
              </a:pPr>
              <a:t>‹#›</a:t>
            </a:fld>
            <a:endParaRPr lang="en-US" dirty="0"/>
          </a:p>
        </p:txBody>
      </p:sp>
    </p:spTree>
    <p:extLst>
      <p:ext uri="{BB962C8B-B14F-4D97-AF65-F5344CB8AC3E}">
        <p14:creationId xmlns:p14="http://schemas.microsoft.com/office/powerpoint/2010/main" val="5577114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This is a pretty stark chapter.</a:t>
            </a:r>
          </a:p>
          <a:p>
            <a:pPr>
              <a:spcBef>
                <a:spcPct val="0"/>
              </a:spcBef>
            </a:pPr>
            <a:r>
              <a:rPr lang="en-US" dirty="0"/>
              <a:t>Most students have no perspective from which to assimilate this material.</a:t>
            </a:r>
          </a:p>
          <a:p>
            <a:pPr>
              <a:spcBef>
                <a:spcPct val="0"/>
              </a:spcBef>
            </a:pPr>
            <a:r>
              <a:rPr lang="en-US" dirty="0"/>
              <a:t>The American experience with poverty does not provide it.</a:t>
            </a:r>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C0CF1B4-0208-4D2E-A26E-E565D396BB8C}" type="slidenum">
              <a:rPr lang="en-US"/>
              <a:pPr fontAlgn="base">
                <a:spcBef>
                  <a:spcPct val="0"/>
                </a:spcBef>
                <a:spcAft>
                  <a:spcPct val="0"/>
                </a:spcAft>
              </a:pPr>
              <a:t>2</a:t>
            </a:fld>
            <a:endParaRPr lang="en-US" dirty="0"/>
          </a:p>
        </p:txBody>
      </p:sp>
    </p:spTree>
    <p:extLst>
      <p:ext uri="{BB962C8B-B14F-4D97-AF65-F5344CB8AC3E}">
        <p14:creationId xmlns:p14="http://schemas.microsoft.com/office/powerpoint/2010/main" val="973808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The “haves” have access to all things; the “have nots” do not. Schiller quotes de Soto in this chapter about most of these barriers.</a:t>
            </a:r>
          </a:p>
        </p:txBody>
      </p:sp>
      <p:sp>
        <p:nvSpPr>
          <p:cNvPr id="368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0A7108B-78FB-46D1-AA40-5F36A5DEDEE3}" type="slidenum">
              <a:rPr lang="en-US"/>
              <a:pPr fontAlgn="base">
                <a:spcBef>
                  <a:spcPct val="0"/>
                </a:spcBef>
                <a:spcAft>
                  <a:spcPct val="0"/>
                </a:spcAft>
              </a:pPr>
              <a:t>11</a:t>
            </a:fld>
            <a:endParaRPr lang="en-US" dirty="0"/>
          </a:p>
        </p:txBody>
      </p:sp>
    </p:spTree>
    <p:extLst>
      <p:ext uri="{BB962C8B-B14F-4D97-AF65-F5344CB8AC3E}">
        <p14:creationId xmlns:p14="http://schemas.microsoft.com/office/powerpoint/2010/main" val="4130653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Which of the two general approaches do you think the U.N. would prefer?</a:t>
            </a:r>
          </a:p>
        </p:txBody>
      </p:sp>
      <p:sp>
        <p:nvSpPr>
          <p:cNvPr id="389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569C69B-97BA-4141-A090-A33A591D08C3}" type="slidenum">
              <a:rPr lang="en-US"/>
              <a:pPr fontAlgn="base">
                <a:spcBef>
                  <a:spcPct val="0"/>
                </a:spcBef>
                <a:spcAft>
                  <a:spcPct val="0"/>
                </a:spcAft>
              </a:pPr>
              <a:t>12</a:t>
            </a:fld>
            <a:endParaRPr lang="en-US" dirty="0"/>
          </a:p>
        </p:txBody>
      </p:sp>
    </p:spTree>
    <p:extLst>
      <p:ext uri="{BB962C8B-B14F-4D97-AF65-F5344CB8AC3E}">
        <p14:creationId xmlns:p14="http://schemas.microsoft.com/office/powerpoint/2010/main" val="2855663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In the next few slides, the information is posed as questions. </a:t>
            </a:r>
          </a:p>
          <a:p>
            <a:pPr>
              <a:spcBef>
                <a:spcPct val="0"/>
              </a:spcBef>
            </a:pPr>
            <a:r>
              <a:rPr lang="en-US" dirty="0"/>
              <a:t>We are near the end of the course, and students should be challenged to think about things such as these and begin to come up with ideas.</a:t>
            </a:r>
          </a:p>
        </p:txBody>
      </p:sp>
      <p:sp>
        <p:nvSpPr>
          <p:cNvPr id="409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ECD0CE9-2640-4680-9699-5CDC50C567DC}" type="slidenum">
              <a:rPr lang="en-US"/>
              <a:pPr fontAlgn="base">
                <a:spcBef>
                  <a:spcPct val="0"/>
                </a:spcBef>
                <a:spcAft>
                  <a:spcPct val="0"/>
                </a:spcAft>
              </a:pPr>
              <a:t>13</a:t>
            </a:fld>
            <a:endParaRPr lang="en-US" dirty="0"/>
          </a:p>
        </p:txBody>
      </p:sp>
    </p:spTree>
    <p:extLst>
      <p:ext uri="{BB962C8B-B14F-4D97-AF65-F5344CB8AC3E}">
        <p14:creationId xmlns:p14="http://schemas.microsoft.com/office/powerpoint/2010/main" val="3207134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Critics say, “Trade, not aid.” This implies that the poorer nations cannot penetrate the markets of the richer ones.</a:t>
            </a:r>
          </a:p>
          <a:p>
            <a:pPr>
              <a:spcBef>
                <a:spcPct val="0"/>
              </a:spcBef>
            </a:pPr>
            <a:r>
              <a:rPr lang="en-US" dirty="0"/>
              <a:t>There are trade barriers for sure. But can the trade goods from the poorer nations compete in the rich nations’ markets?</a:t>
            </a:r>
          </a:p>
        </p:txBody>
      </p:sp>
      <p:sp>
        <p:nvSpPr>
          <p:cNvPr id="430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71A905-D919-4405-8672-634221119E4C}" type="slidenum">
              <a:rPr lang="en-US"/>
              <a:pPr fontAlgn="base">
                <a:spcBef>
                  <a:spcPct val="0"/>
                </a:spcBef>
                <a:spcAft>
                  <a:spcPct val="0"/>
                </a:spcAft>
              </a:pPr>
              <a:t>14</a:t>
            </a:fld>
            <a:endParaRPr lang="en-US" dirty="0"/>
          </a:p>
        </p:txBody>
      </p:sp>
    </p:spTree>
    <p:extLst>
      <p:ext uri="{BB962C8B-B14F-4D97-AF65-F5344CB8AC3E}">
        <p14:creationId xmlns:p14="http://schemas.microsoft.com/office/powerpoint/2010/main" val="2775949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Many of these generate headlines. Celebrities use their names and contribute their time and wealth in these efforts and garner huge publicity.</a:t>
            </a:r>
          </a:p>
        </p:txBody>
      </p:sp>
      <p:sp>
        <p:nvSpPr>
          <p:cNvPr id="450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B2DED42-1CD4-4971-8DF4-D1F8B4E400DB}" type="slidenum">
              <a:rPr lang="en-US"/>
              <a:pPr fontAlgn="base">
                <a:spcBef>
                  <a:spcPct val="0"/>
                </a:spcBef>
                <a:spcAft>
                  <a:spcPct val="0"/>
                </a:spcAft>
              </a:pPr>
              <a:t>15</a:t>
            </a:fld>
            <a:endParaRPr lang="en-US" dirty="0"/>
          </a:p>
        </p:txBody>
      </p:sp>
    </p:spTree>
    <p:extLst>
      <p:ext uri="{BB962C8B-B14F-4D97-AF65-F5344CB8AC3E}">
        <p14:creationId xmlns:p14="http://schemas.microsoft.com/office/powerpoint/2010/main" val="811244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In essence, the World Bank is saying that real success will most likely come from within. </a:t>
            </a:r>
          </a:p>
          <a:p>
            <a:pPr>
              <a:spcBef>
                <a:spcPct val="0"/>
              </a:spcBef>
            </a:pPr>
            <a:r>
              <a:rPr lang="en-US" dirty="0"/>
              <a:t>China is a good example of this.</a:t>
            </a:r>
          </a:p>
        </p:txBody>
      </p:sp>
      <p:sp>
        <p:nvSpPr>
          <p:cNvPr id="471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2E37CA1-2B6B-452C-80FE-DCED22D08BB8}" type="slidenum">
              <a:rPr lang="en-US"/>
              <a:pPr fontAlgn="base">
                <a:spcBef>
                  <a:spcPct val="0"/>
                </a:spcBef>
                <a:spcAft>
                  <a:spcPct val="0"/>
                </a:spcAft>
              </a:pPr>
              <a:t>16</a:t>
            </a:fld>
            <a:endParaRPr lang="en-US" dirty="0"/>
          </a:p>
        </p:txBody>
      </p:sp>
    </p:spTree>
    <p:extLst>
      <p:ext uri="{BB962C8B-B14F-4D97-AF65-F5344CB8AC3E}">
        <p14:creationId xmlns:p14="http://schemas.microsoft.com/office/powerpoint/2010/main" val="2202239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Some poverty-stricken nations are resource-rich; many are resource-poor.</a:t>
            </a:r>
          </a:p>
          <a:p>
            <a:pPr>
              <a:spcBef>
                <a:spcPct val="0"/>
              </a:spcBef>
            </a:pPr>
            <a:r>
              <a:rPr lang="en-US" dirty="0"/>
              <a:t>Also, you must start somewhere; the basics are a good place to start.</a:t>
            </a:r>
          </a:p>
          <a:p>
            <a:pPr>
              <a:spcBef>
                <a:spcPct val="0"/>
              </a:spcBef>
            </a:pPr>
            <a:endParaRPr lang="en-US" dirty="0"/>
          </a:p>
        </p:txBody>
      </p:sp>
      <p:sp>
        <p:nvSpPr>
          <p:cNvPr id="491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CA7F148-FCBA-4164-AA3B-50725B002753}" type="slidenum">
              <a:rPr lang="en-US"/>
              <a:pPr fontAlgn="base">
                <a:spcBef>
                  <a:spcPct val="0"/>
                </a:spcBef>
                <a:spcAft>
                  <a:spcPct val="0"/>
                </a:spcAft>
              </a:pPr>
              <a:t>17</a:t>
            </a:fld>
            <a:endParaRPr lang="en-US" dirty="0"/>
          </a:p>
        </p:txBody>
      </p:sp>
    </p:spTree>
    <p:extLst>
      <p:ext uri="{BB962C8B-B14F-4D97-AF65-F5344CB8AC3E}">
        <p14:creationId xmlns:p14="http://schemas.microsoft.com/office/powerpoint/2010/main" val="3539363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headEnd/>
            <a:tailEnd/>
          </a:ln>
        </p:spPr>
      </p:sp>
      <p:sp>
        <p:nvSpPr>
          <p:cNvPr id="655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De Soto describes the burdens placed on entrepreneurs in Peru. Peru has a stagnant official economy but a flourishing underground economy.</a:t>
            </a:r>
          </a:p>
        </p:txBody>
      </p:sp>
      <p:sp>
        <p:nvSpPr>
          <p:cNvPr id="655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B528F9E-0CAB-4BBA-BD33-8D8BFFA4B771}" type="slidenum">
              <a:rPr lang="en-US"/>
              <a:pPr fontAlgn="base">
                <a:spcBef>
                  <a:spcPct val="0"/>
                </a:spcBef>
                <a:spcAft>
                  <a:spcPct val="0"/>
                </a:spcAft>
              </a:pPr>
              <a:t>20</a:t>
            </a:fld>
            <a:endParaRPr lang="en-US" dirty="0"/>
          </a:p>
        </p:txBody>
      </p:sp>
    </p:spTree>
    <p:extLst>
      <p:ext uri="{BB962C8B-B14F-4D97-AF65-F5344CB8AC3E}">
        <p14:creationId xmlns:p14="http://schemas.microsoft.com/office/powerpoint/2010/main" val="1687728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As a parting comment, countries that decide to restrict these activities will see economic growth slow, not increase.</a:t>
            </a:r>
          </a:p>
        </p:txBody>
      </p:sp>
      <p:sp>
        <p:nvSpPr>
          <p:cNvPr id="675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CE949A1-AE46-4D1F-A42E-FAF95DFFAF6E}" type="slidenum">
              <a:rPr lang="en-US"/>
              <a:pPr fontAlgn="base">
                <a:spcBef>
                  <a:spcPct val="0"/>
                </a:spcBef>
                <a:spcAft>
                  <a:spcPct val="0"/>
                </a:spcAft>
              </a:pPr>
              <a:t>21</a:t>
            </a:fld>
            <a:endParaRPr lang="en-US" dirty="0"/>
          </a:p>
        </p:txBody>
      </p:sp>
    </p:spTree>
    <p:extLst>
      <p:ext uri="{BB962C8B-B14F-4D97-AF65-F5344CB8AC3E}">
        <p14:creationId xmlns:p14="http://schemas.microsoft.com/office/powerpoint/2010/main" val="1235088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p:spPr>
      </p:sp>
      <p:sp>
        <p:nvSpPr>
          <p:cNvPr id="696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Here begins the review of the chapter.</a:t>
            </a:r>
          </a:p>
        </p:txBody>
      </p:sp>
      <p:sp>
        <p:nvSpPr>
          <p:cNvPr id="696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19ED4D9-ECA6-4209-A443-4C28BBD89376}" type="slidenum">
              <a:rPr lang="en-US"/>
              <a:pPr fontAlgn="base">
                <a:spcBef>
                  <a:spcPct val="0"/>
                </a:spcBef>
                <a:spcAft>
                  <a:spcPct val="0"/>
                </a:spcAft>
              </a:pPr>
              <a:t>22</a:t>
            </a:fld>
            <a:endParaRPr lang="en-US" dirty="0"/>
          </a:p>
        </p:txBody>
      </p:sp>
    </p:spTree>
    <p:extLst>
      <p:ext uri="{BB962C8B-B14F-4D97-AF65-F5344CB8AC3E}">
        <p14:creationId xmlns:p14="http://schemas.microsoft.com/office/powerpoint/2010/main" val="525993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The chapter starts out with basic facts and turns to proposals.</a:t>
            </a:r>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0721FAA-2444-4E46-8EA4-432FF1965697}" type="slidenum">
              <a:rPr lang="en-US"/>
              <a:pPr fontAlgn="base">
                <a:spcBef>
                  <a:spcPct val="0"/>
                </a:spcBef>
                <a:spcAft>
                  <a:spcPct val="0"/>
                </a:spcAft>
              </a:pPr>
              <a:t>3</a:t>
            </a:fld>
            <a:endParaRPr lang="en-US" dirty="0"/>
          </a:p>
        </p:txBody>
      </p:sp>
    </p:spTree>
    <p:extLst>
      <p:ext uri="{BB962C8B-B14F-4D97-AF65-F5344CB8AC3E}">
        <p14:creationId xmlns:p14="http://schemas.microsoft.com/office/powerpoint/2010/main" val="2635192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5F09939-E7A3-47B5-AF68-CEB42F8854A6}" type="slidenum">
              <a:rPr lang="en-US" smtClean="0"/>
              <a:pPr>
                <a:defRPr/>
              </a:pPr>
              <a:t>24</a:t>
            </a:fld>
            <a:endParaRPr lang="en-US" dirty="0"/>
          </a:p>
        </p:txBody>
      </p:sp>
    </p:spTree>
    <p:extLst>
      <p:ext uri="{BB962C8B-B14F-4D97-AF65-F5344CB8AC3E}">
        <p14:creationId xmlns:p14="http://schemas.microsoft.com/office/powerpoint/2010/main" val="2149115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First, the American perspective.</a:t>
            </a:r>
          </a:p>
          <a:p>
            <a:pPr>
              <a:spcBef>
                <a:spcPct val="0"/>
              </a:spcBef>
            </a:pPr>
            <a:r>
              <a:rPr lang="en-US" dirty="0"/>
              <a:t>The poverty threshold came from the Department of Agriculture in response to LBJ’s question, “How many people are poor?”</a:t>
            </a:r>
          </a:p>
          <a:p>
            <a:pPr>
              <a:spcBef>
                <a:spcPct val="0"/>
              </a:spcBef>
            </a:pPr>
            <a:r>
              <a:rPr lang="en-US" dirty="0"/>
              <a:t>The original thought was to use Lorenz’s bottom 20% as poor, but when LBJ declared “war” on poverty, a figure had to be obtained that actually could decrease, indicating we’re winning the war.</a:t>
            </a:r>
          </a:p>
        </p:txBody>
      </p:sp>
      <p:sp>
        <p:nvSpPr>
          <p:cNvPr id="225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3AB0322-9497-434A-988B-BED881145440}" type="slidenum">
              <a:rPr lang="en-US"/>
              <a:pPr fontAlgn="base">
                <a:spcBef>
                  <a:spcPct val="0"/>
                </a:spcBef>
                <a:spcAft>
                  <a:spcPct val="0"/>
                </a:spcAft>
              </a:pPr>
              <a:t>4</a:t>
            </a:fld>
            <a:endParaRPr lang="en-US" dirty="0"/>
          </a:p>
        </p:txBody>
      </p:sp>
    </p:spTree>
    <p:extLst>
      <p:ext uri="{BB962C8B-B14F-4D97-AF65-F5344CB8AC3E}">
        <p14:creationId xmlns:p14="http://schemas.microsoft.com/office/powerpoint/2010/main" val="2158697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The “war” has gone on since 1964 – that is, about 50 years. Are we winning?</a:t>
            </a:r>
          </a:p>
        </p:txBody>
      </p:sp>
      <p:sp>
        <p:nvSpPr>
          <p:cNvPr id="245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2582885-132A-48B2-AFD4-4E8FF7774B35}" type="slidenum">
              <a:rPr lang="en-US"/>
              <a:pPr fontAlgn="base">
                <a:spcBef>
                  <a:spcPct val="0"/>
                </a:spcBef>
                <a:spcAft>
                  <a:spcPct val="0"/>
                </a:spcAft>
              </a:pPr>
              <a:t>5</a:t>
            </a:fld>
            <a:endParaRPr lang="en-US" dirty="0"/>
          </a:p>
        </p:txBody>
      </p:sp>
    </p:spTree>
    <p:extLst>
      <p:ext uri="{BB962C8B-B14F-4D97-AF65-F5344CB8AC3E}">
        <p14:creationId xmlns:p14="http://schemas.microsoft.com/office/powerpoint/2010/main" val="3230667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Think of this from a bureaucrat's point of view. If the numbers in poverty actually decreased significantly, then the government bureaucracy dealing with poverty would have to be reduced. That means lost jobs in the welfare industry. </a:t>
            </a:r>
          </a:p>
        </p:txBody>
      </p:sp>
      <p:sp>
        <p:nvSpPr>
          <p:cNvPr id="266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AE4A743-12AB-48F4-B1A5-63E27EF01F89}" type="slidenum">
              <a:rPr lang="en-US"/>
              <a:pPr fontAlgn="base">
                <a:spcBef>
                  <a:spcPct val="0"/>
                </a:spcBef>
                <a:spcAft>
                  <a:spcPct val="0"/>
                </a:spcAft>
              </a:pPr>
              <a:t>6</a:t>
            </a:fld>
            <a:endParaRPr lang="en-US" dirty="0"/>
          </a:p>
        </p:txBody>
      </p:sp>
    </p:spTree>
    <p:extLst>
      <p:ext uri="{BB962C8B-B14F-4D97-AF65-F5344CB8AC3E}">
        <p14:creationId xmlns:p14="http://schemas.microsoft.com/office/powerpoint/2010/main" val="3598286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The terms “poor” and “rich” are hard to define, at least if you want a universal definition.</a:t>
            </a:r>
          </a:p>
          <a:p>
            <a:pPr>
              <a:spcBef>
                <a:spcPct val="0"/>
              </a:spcBef>
            </a:pPr>
            <a:r>
              <a:rPr lang="en-US" dirty="0"/>
              <a:t>Yet people use these terms all the time having no specific idea of what the words really mean.</a:t>
            </a:r>
          </a:p>
        </p:txBody>
      </p:sp>
      <p:sp>
        <p:nvSpPr>
          <p:cNvPr id="286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DF22F70-D46F-4645-9EA7-F2F2B608EA0F}" type="slidenum">
              <a:rPr lang="en-US"/>
              <a:pPr fontAlgn="base">
                <a:spcBef>
                  <a:spcPct val="0"/>
                </a:spcBef>
                <a:spcAft>
                  <a:spcPct val="0"/>
                </a:spcAft>
              </a:pPr>
              <a:t>7</a:t>
            </a:fld>
            <a:endParaRPr lang="en-US" dirty="0"/>
          </a:p>
        </p:txBody>
      </p:sp>
    </p:spTree>
    <p:extLst>
      <p:ext uri="{BB962C8B-B14F-4D97-AF65-F5344CB8AC3E}">
        <p14:creationId xmlns:p14="http://schemas.microsoft.com/office/powerpoint/2010/main" val="645696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In America, people are poor relative to others who are not.</a:t>
            </a:r>
          </a:p>
          <a:p>
            <a:pPr>
              <a:spcBef>
                <a:spcPct val="0"/>
              </a:spcBef>
            </a:pPr>
            <a:r>
              <a:rPr lang="en-US" dirty="0"/>
              <a:t>This is true in poverty-stricken countries also. It is just that the well-to-do, those in power, are incredibly better off than the masses we identify here.</a:t>
            </a:r>
          </a:p>
        </p:txBody>
      </p:sp>
      <p:sp>
        <p:nvSpPr>
          <p:cNvPr id="307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7B59F15-BB00-4EA4-B56D-CDB1A6EDB533}" type="slidenum">
              <a:rPr lang="en-US"/>
              <a:pPr fontAlgn="base">
                <a:spcBef>
                  <a:spcPct val="0"/>
                </a:spcBef>
                <a:spcAft>
                  <a:spcPct val="0"/>
                </a:spcAft>
              </a:pPr>
              <a:t>8</a:t>
            </a:fld>
            <a:endParaRPr lang="en-US" dirty="0"/>
          </a:p>
        </p:txBody>
      </p:sp>
    </p:spTree>
    <p:extLst>
      <p:ext uri="{BB962C8B-B14F-4D97-AF65-F5344CB8AC3E}">
        <p14:creationId xmlns:p14="http://schemas.microsoft.com/office/powerpoint/2010/main" val="2634663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These definitions may boggle your students’ minds. That is, about 43% of the population lives in severe poverty and about 15% of the population</a:t>
            </a:r>
            <a:r>
              <a:rPr lang="en-US" baseline="0" dirty="0"/>
              <a:t> lives in </a:t>
            </a:r>
            <a:r>
              <a:rPr lang="en-US" dirty="0"/>
              <a:t>extreme poverty.</a:t>
            </a:r>
          </a:p>
        </p:txBody>
      </p:sp>
      <p:sp>
        <p:nvSpPr>
          <p:cNvPr id="327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7DA050D-5139-4C29-BF00-0ACCF3B61564}" type="slidenum">
              <a:rPr lang="en-US"/>
              <a:pPr fontAlgn="base">
                <a:spcBef>
                  <a:spcPct val="0"/>
                </a:spcBef>
                <a:spcAft>
                  <a:spcPct val="0"/>
                </a:spcAft>
              </a:pPr>
              <a:t>9</a:t>
            </a:fld>
            <a:endParaRPr lang="en-US" dirty="0"/>
          </a:p>
        </p:txBody>
      </p:sp>
    </p:spTree>
    <p:extLst>
      <p:ext uri="{BB962C8B-B14F-4D97-AF65-F5344CB8AC3E}">
        <p14:creationId xmlns:p14="http://schemas.microsoft.com/office/powerpoint/2010/main" val="897438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The income mobility statistics also show that people in Lorenz’s upper quintile exhibit a 1/3 exodus every 10 years and land in the lower quintiles.</a:t>
            </a:r>
          </a:p>
          <a:p>
            <a:pPr>
              <a:spcBef>
                <a:spcPct val="0"/>
              </a:spcBef>
            </a:pPr>
            <a:endParaRPr lang="en-US" dirty="0"/>
          </a:p>
        </p:txBody>
      </p:sp>
      <p:sp>
        <p:nvSpPr>
          <p:cNvPr id="348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459C520-994D-462C-8F1A-935BD1AB1EFB}" type="slidenum">
              <a:rPr lang="en-US"/>
              <a:pPr fontAlgn="base">
                <a:spcBef>
                  <a:spcPct val="0"/>
                </a:spcBef>
                <a:spcAft>
                  <a:spcPct val="0"/>
                </a:spcAft>
              </a:pPr>
              <a:t>10</a:t>
            </a:fld>
            <a:endParaRPr lang="en-US" dirty="0"/>
          </a:p>
        </p:txBody>
      </p:sp>
    </p:spTree>
    <p:extLst>
      <p:ext uri="{BB962C8B-B14F-4D97-AF65-F5344CB8AC3E}">
        <p14:creationId xmlns:p14="http://schemas.microsoft.com/office/powerpoint/2010/main" val="4978085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5AD917B5-721D-418A-A2CF-B31259CF3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68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7">
            <a:extLst>
              <a:ext uri="{FF2B5EF4-FFF2-40B4-BE49-F238E27FC236}">
                <a16:creationId xmlns:a16="http://schemas.microsoft.com/office/drawing/2014/main" id="{18172B21-BBDB-4D3D-931A-7BF5561AE832}"/>
              </a:ext>
            </a:extLst>
          </p:cNvPr>
          <p:cNvSpPr>
            <a:spLocks noChangeArrowheads="1"/>
          </p:cNvSpPr>
          <p:nvPr/>
        </p:nvSpPr>
        <p:spPr bwMode="auto">
          <a:xfrm flipV="1">
            <a:off x="0" y="6705600"/>
            <a:ext cx="9144000" cy="1524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en-US" altLang="en-US" dirty="0">
              <a:latin typeface="Times New Roman" pitchFamily="18" charset="0"/>
              <a:cs typeface="Arial" pitchFamily="34" charset="0"/>
            </a:endParaRPr>
          </a:p>
        </p:txBody>
      </p:sp>
      <p:sp>
        <p:nvSpPr>
          <p:cNvPr id="47106" name="Rectangle 2"/>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
        <p:nvSpPr>
          <p:cNvPr id="47111" name="Rectangle 7"/>
          <p:cNvSpPr>
            <a:spLocks noGrp="1" noChangeArrowheads="1"/>
          </p:cNvSpPr>
          <p:nvPr>
            <p:ph type="ctrTitle"/>
          </p:nvPr>
        </p:nvSpPr>
        <p:spPr>
          <a:xfrm>
            <a:off x="1066800" y="2130425"/>
            <a:ext cx="7391400" cy="1470025"/>
          </a:xfrm>
        </p:spPr>
        <p:txBody>
          <a:bodyPr/>
          <a:lstStyle>
            <a:lvl1pPr>
              <a:defRPr/>
            </a:lvl1pPr>
          </a:lstStyle>
          <a:p>
            <a:pPr lvl="0"/>
            <a:r>
              <a:rPr lang="en-US" noProof="0"/>
              <a:t>Click to edit Master title style</a:t>
            </a:r>
          </a:p>
        </p:txBody>
      </p:sp>
      <p:sp>
        <p:nvSpPr>
          <p:cNvPr id="6" name="Rectangle 3">
            <a:extLst>
              <a:ext uri="{FF2B5EF4-FFF2-40B4-BE49-F238E27FC236}">
                <a16:creationId xmlns:a16="http://schemas.microsoft.com/office/drawing/2014/main" id="{6A1A37D6-F027-4046-A328-4714F27E79D2}"/>
              </a:ext>
            </a:extLst>
          </p:cNvPr>
          <p:cNvSpPr>
            <a:spLocks noGrp="1" noChangeArrowheads="1"/>
          </p:cNvSpPr>
          <p:nvPr>
            <p:ph type="dt" sz="half" idx="10"/>
          </p:nvPr>
        </p:nvSpPr>
        <p:spPr/>
        <p:txBody>
          <a:bodyPr/>
          <a:lstStyle>
            <a:lvl1pPr>
              <a:defRPr/>
            </a:lvl1pPr>
          </a:lstStyle>
          <a:p>
            <a:fld id="{9B5766E3-FBBE-4EB6-AFE1-6F491B2046A2}" type="datetime1">
              <a:rPr lang="en-US" smtClean="0"/>
              <a:t>5/29/2018</a:t>
            </a:fld>
            <a:endParaRPr lang="en-US" dirty="0"/>
          </a:p>
        </p:txBody>
      </p:sp>
      <p:sp>
        <p:nvSpPr>
          <p:cNvPr id="7" name="Rectangle 4">
            <a:extLst>
              <a:ext uri="{FF2B5EF4-FFF2-40B4-BE49-F238E27FC236}">
                <a16:creationId xmlns:a16="http://schemas.microsoft.com/office/drawing/2014/main" id="{F8C461DF-1EA9-4BE2-B528-4FFE9A81AD5A}"/>
              </a:ext>
            </a:extLst>
          </p:cNvPr>
          <p:cNvSpPr>
            <a:spLocks noGrp="1" noChangeArrowheads="1"/>
          </p:cNvSpPr>
          <p:nvPr>
            <p:ph type="ftr" sz="quarter" idx="11"/>
          </p:nvPr>
        </p:nvSpPr>
        <p:spPr/>
        <p:txBody>
          <a:bodyPr/>
          <a:lstStyle>
            <a:lvl1pPr>
              <a:defRPr/>
            </a:lvl1pPr>
          </a:lstStyle>
          <a:p>
            <a:endParaRPr lang="en-US" dirty="0"/>
          </a:p>
        </p:txBody>
      </p:sp>
      <p:sp>
        <p:nvSpPr>
          <p:cNvPr id="8" name="Rectangle 5">
            <a:extLst>
              <a:ext uri="{FF2B5EF4-FFF2-40B4-BE49-F238E27FC236}">
                <a16:creationId xmlns:a16="http://schemas.microsoft.com/office/drawing/2014/main" id="{0BA36D4E-2B50-4578-902A-7A8F68892639}"/>
              </a:ext>
            </a:extLst>
          </p:cNvPr>
          <p:cNvSpPr>
            <a:spLocks noGrp="1" noChangeArrowheads="1"/>
          </p:cNvSpPr>
          <p:nvPr>
            <p:ph type="sldNum" sz="quarter" idx="12"/>
          </p:nvPr>
        </p:nvSpPr>
        <p:spPr/>
        <p:txBody>
          <a:bodyPr/>
          <a:lstStyle>
            <a:lvl1pPr>
              <a:defRPr/>
            </a:lvl1pPr>
          </a:lstStyle>
          <a:p>
            <a:r>
              <a:rPr lang="en-US" dirty="0"/>
              <a:t>23-</a:t>
            </a:r>
            <a:fld id="{82FB7818-7B6B-424C-B919-FAB2C5F8D6F3}" type="slidenum">
              <a:rPr lang="en-US" smtClean="0"/>
              <a:pPr/>
              <a:t>‹#›</a:t>
            </a:fld>
            <a:endParaRPr lang="en-US" dirty="0"/>
          </a:p>
        </p:txBody>
      </p:sp>
    </p:spTree>
    <p:extLst>
      <p:ext uri="{BB962C8B-B14F-4D97-AF65-F5344CB8AC3E}">
        <p14:creationId xmlns:p14="http://schemas.microsoft.com/office/powerpoint/2010/main" val="77245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0964D312-EE93-4D45-8DD3-86F0D82F16E3}"/>
              </a:ext>
            </a:extLst>
          </p:cNvPr>
          <p:cNvSpPr>
            <a:spLocks noGrp="1" noChangeArrowheads="1"/>
          </p:cNvSpPr>
          <p:nvPr>
            <p:ph type="dt" sz="half" idx="10"/>
          </p:nvPr>
        </p:nvSpPr>
        <p:spPr>
          <a:ln/>
        </p:spPr>
        <p:txBody>
          <a:bodyPr/>
          <a:lstStyle>
            <a:lvl1pPr>
              <a:defRPr/>
            </a:lvl1pPr>
          </a:lstStyle>
          <a:p>
            <a:fld id="{0CA26033-835E-4A24-9888-5D7A716CEDE1}" type="datetime1">
              <a:rPr lang="en-US" smtClean="0"/>
              <a:t>5/29/2018</a:t>
            </a:fld>
            <a:endParaRPr lang="en-US" dirty="0"/>
          </a:p>
        </p:txBody>
      </p:sp>
      <p:sp>
        <p:nvSpPr>
          <p:cNvPr id="5" name="Rectangle 4">
            <a:extLst>
              <a:ext uri="{FF2B5EF4-FFF2-40B4-BE49-F238E27FC236}">
                <a16:creationId xmlns:a16="http://schemas.microsoft.com/office/drawing/2014/main" id="{ACFADED0-34B0-47E9-9729-F0A93CAAB6AF}"/>
              </a:ext>
            </a:extLst>
          </p:cNvPr>
          <p:cNvSpPr>
            <a:spLocks noGrp="1" noChangeArrowheads="1"/>
          </p:cNvSpPr>
          <p:nvPr>
            <p:ph type="ftr" sz="quarter" idx="11"/>
          </p:nvPr>
        </p:nvSpPr>
        <p:spPr>
          <a:ln/>
        </p:spPr>
        <p:txBody>
          <a:bodyPr/>
          <a:lstStyle>
            <a:lvl1pPr>
              <a:defRPr/>
            </a:lvl1pPr>
          </a:lstStyle>
          <a:p>
            <a:endParaRPr lang="en-US" dirty="0"/>
          </a:p>
        </p:txBody>
      </p:sp>
      <p:sp>
        <p:nvSpPr>
          <p:cNvPr id="6" name="Rectangle 5">
            <a:extLst>
              <a:ext uri="{FF2B5EF4-FFF2-40B4-BE49-F238E27FC236}">
                <a16:creationId xmlns:a16="http://schemas.microsoft.com/office/drawing/2014/main" id="{18B6C2B4-9346-46DC-AE84-B3B7CEFA3125}"/>
              </a:ext>
            </a:extLst>
          </p:cNvPr>
          <p:cNvSpPr>
            <a:spLocks noGrp="1" noChangeArrowheads="1"/>
          </p:cNvSpPr>
          <p:nvPr>
            <p:ph type="sldNum" sz="quarter" idx="12"/>
          </p:nvPr>
        </p:nvSpPr>
        <p:spPr>
          <a:ln/>
        </p:spPr>
        <p:txBody>
          <a:bodyPr/>
          <a:lstStyle>
            <a:lvl1pPr>
              <a:defRPr/>
            </a:lvl1pPr>
          </a:lstStyle>
          <a:p>
            <a:fld id="{82FB7818-7B6B-424C-B919-FAB2C5F8D6F3}" type="slidenum">
              <a:rPr lang="en-US" smtClean="0"/>
              <a:t>‹#›</a:t>
            </a:fld>
            <a:endParaRPr lang="en-US" dirty="0"/>
          </a:p>
        </p:txBody>
      </p:sp>
    </p:spTree>
    <p:extLst>
      <p:ext uri="{BB962C8B-B14F-4D97-AF65-F5344CB8AC3E}">
        <p14:creationId xmlns:p14="http://schemas.microsoft.com/office/powerpoint/2010/main" val="703080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4700" y="0"/>
            <a:ext cx="2019300"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0"/>
            <a:ext cx="5905500" cy="61261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D934AC24-5247-4A83-9FF1-7E86A9B57BF2}"/>
              </a:ext>
            </a:extLst>
          </p:cNvPr>
          <p:cNvSpPr>
            <a:spLocks noGrp="1" noChangeArrowheads="1"/>
          </p:cNvSpPr>
          <p:nvPr>
            <p:ph type="dt" sz="half" idx="10"/>
          </p:nvPr>
        </p:nvSpPr>
        <p:spPr>
          <a:ln/>
        </p:spPr>
        <p:txBody>
          <a:bodyPr/>
          <a:lstStyle>
            <a:lvl1pPr>
              <a:defRPr/>
            </a:lvl1pPr>
          </a:lstStyle>
          <a:p>
            <a:fld id="{692DD924-5354-4F28-B119-8B24ECFF4622}" type="datetime1">
              <a:rPr lang="en-US" smtClean="0"/>
              <a:t>5/29/2018</a:t>
            </a:fld>
            <a:endParaRPr lang="en-US" dirty="0"/>
          </a:p>
        </p:txBody>
      </p:sp>
      <p:sp>
        <p:nvSpPr>
          <p:cNvPr id="5" name="Rectangle 4">
            <a:extLst>
              <a:ext uri="{FF2B5EF4-FFF2-40B4-BE49-F238E27FC236}">
                <a16:creationId xmlns:a16="http://schemas.microsoft.com/office/drawing/2014/main" id="{A5391459-B0A1-4A4C-A8EB-6A88B70678E8}"/>
              </a:ext>
            </a:extLst>
          </p:cNvPr>
          <p:cNvSpPr>
            <a:spLocks noGrp="1" noChangeArrowheads="1"/>
          </p:cNvSpPr>
          <p:nvPr>
            <p:ph type="ftr" sz="quarter" idx="11"/>
          </p:nvPr>
        </p:nvSpPr>
        <p:spPr>
          <a:ln/>
        </p:spPr>
        <p:txBody>
          <a:bodyPr/>
          <a:lstStyle>
            <a:lvl1pPr>
              <a:defRPr/>
            </a:lvl1pPr>
          </a:lstStyle>
          <a:p>
            <a:endParaRPr lang="en-US" dirty="0"/>
          </a:p>
        </p:txBody>
      </p:sp>
      <p:sp>
        <p:nvSpPr>
          <p:cNvPr id="6" name="Rectangle 5">
            <a:extLst>
              <a:ext uri="{FF2B5EF4-FFF2-40B4-BE49-F238E27FC236}">
                <a16:creationId xmlns:a16="http://schemas.microsoft.com/office/drawing/2014/main" id="{2B6A64E9-6C89-4706-BC8E-C6320E80504E}"/>
              </a:ext>
            </a:extLst>
          </p:cNvPr>
          <p:cNvSpPr>
            <a:spLocks noGrp="1" noChangeArrowheads="1"/>
          </p:cNvSpPr>
          <p:nvPr>
            <p:ph type="sldNum" sz="quarter" idx="12"/>
          </p:nvPr>
        </p:nvSpPr>
        <p:spPr>
          <a:ln/>
        </p:spPr>
        <p:txBody>
          <a:bodyPr/>
          <a:lstStyle>
            <a:lvl1pPr>
              <a:defRPr/>
            </a:lvl1pPr>
          </a:lstStyle>
          <a:p>
            <a:fld id="{82FB7818-7B6B-424C-B919-FAB2C5F8D6F3}" type="slidenum">
              <a:rPr lang="en-US" smtClean="0"/>
              <a:t>‹#›</a:t>
            </a:fld>
            <a:endParaRPr lang="en-US" dirty="0"/>
          </a:p>
        </p:txBody>
      </p:sp>
    </p:spTree>
    <p:extLst>
      <p:ext uri="{BB962C8B-B14F-4D97-AF65-F5344CB8AC3E}">
        <p14:creationId xmlns:p14="http://schemas.microsoft.com/office/powerpoint/2010/main" val="3473657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pSp>
        <p:nvGrpSpPr>
          <p:cNvPr id="13" name="Group 12"/>
          <p:cNvGrpSpPr/>
          <p:nvPr userDrawn="1"/>
        </p:nvGrpSpPr>
        <p:grpSpPr>
          <a:xfrm>
            <a:off x="0" y="2642616"/>
            <a:ext cx="9144000" cy="3986784"/>
            <a:chOff x="0" y="2176938"/>
            <a:chExt cx="12192000" cy="3827622"/>
          </a:xfrm>
        </p:grpSpPr>
        <p:sp>
          <p:nvSpPr>
            <p:cNvPr id="10" name="Rectangle 9"/>
            <p:cNvSpPr/>
            <p:nvPr userDrawn="1"/>
          </p:nvSpPr>
          <p:spPr>
            <a:xfrm>
              <a:off x="0" y="2451258"/>
              <a:ext cx="12192000" cy="3553302"/>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Rectangle 10"/>
            <p:cNvSpPr/>
            <p:nvPr userDrawn="1"/>
          </p:nvSpPr>
          <p:spPr>
            <a:xfrm>
              <a:off x="426720" y="2420778"/>
              <a:ext cx="4937760" cy="3732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Rectangle 11"/>
            <p:cNvSpPr/>
            <p:nvPr userDrawn="1"/>
          </p:nvSpPr>
          <p:spPr>
            <a:xfrm>
              <a:off x="538480" y="2176938"/>
              <a:ext cx="4714240" cy="54864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pc="100" baseline="0" dirty="0">
                  <a:latin typeface="Century Gothic" panose="020B0502020202020204" pitchFamily="34" charset="0"/>
                </a:rPr>
                <a:t>LEARNING OBJECTIVES</a:t>
              </a:r>
            </a:p>
          </p:txBody>
        </p:sp>
      </p:grpSp>
      <p:sp>
        <p:nvSpPr>
          <p:cNvPr id="2" name="Title 1"/>
          <p:cNvSpPr>
            <a:spLocks noGrp="1"/>
          </p:cNvSpPr>
          <p:nvPr>
            <p:ph type="ctrTitle" hasCustomPrompt="1"/>
          </p:nvPr>
        </p:nvSpPr>
        <p:spPr>
          <a:xfrm>
            <a:off x="320040" y="594044"/>
            <a:ext cx="5836920" cy="870822"/>
          </a:xfrm>
        </p:spPr>
        <p:txBody>
          <a:bodyPr anchor="t">
            <a:noAutofit/>
          </a:bodyPr>
          <a:lstStyle>
            <a:lvl1pPr algn="l">
              <a:defRPr sz="6000" kern="1200" spc="-151" baseline="0">
                <a:solidFill>
                  <a:schemeClr val="accent1"/>
                </a:solidFill>
                <a:latin typeface="Century Gothic" panose="020B0502020202020204" pitchFamily="34" charset="0"/>
              </a:defRPr>
            </a:lvl1pPr>
          </a:lstStyle>
          <a:p>
            <a:r>
              <a:rPr lang="en-US" dirty="0"/>
              <a:t>Title:</a:t>
            </a:r>
            <a:br>
              <a:rPr lang="en-US" dirty="0"/>
            </a:br>
            <a:endParaRPr lang="en-US" dirty="0"/>
          </a:p>
        </p:txBody>
      </p:sp>
      <p:sp>
        <p:nvSpPr>
          <p:cNvPr id="17" name="Text Placeholder 16"/>
          <p:cNvSpPr>
            <a:spLocks noGrp="1"/>
          </p:cNvSpPr>
          <p:nvPr>
            <p:ph type="body" sz="quarter" idx="10" hasCustomPrompt="1"/>
          </p:nvPr>
        </p:nvSpPr>
        <p:spPr>
          <a:xfrm>
            <a:off x="320040" y="1492648"/>
            <a:ext cx="5836920" cy="613171"/>
          </a:xfrm>
        </p:spPr>
        <p:txBody>
          <a:bodyPr>
            <a:noAutofit/>
          </a:bodyPr>
          <a:lstStyle>
            <a:lvl1pPr marL="0" indent="0">
              <a:buNone/>
              <a:defRPr sz="3600" spc="-150" baseline="0">
                <a:solidFill>
                  <a:schemeClr val="accent5"/>
                </a:solidFill>
                <a:latin typeface="Century Gothic" panose="020B0502020202020204" pitchFamily="34" charset="0"/>
              </a:defRPr>
            </a:lvl1pPr>
          </a:lstStyle>
          <a:p>
            <a:r>
              <a:rPr lang="en-US" sz="3600" kern="1200" spc="-151" baseline="0" dirty="0">
                <a:solidFill>
                  <a:schemeClr val="accent5">
                    <a:lumMod val="75000"/>
                  </a:schemeClr>
                </a:solidFill>
                <a:latin typeface="Century Gothic" panose="020B0502020202020204" pitchFamily="34" charset="0"/>
              </a:rPr>
              <a:t>Subtitle</a:t>
            </a:r>
          </a:p>
        </p:txBody>
      </p:sp>
      <p:sp>
        <p:nvSpPr>
          <p:cNvPr id="19" name="Text Placeholder 18"/>
          <p:cNvSpPr>
            <a:spLocks noGrp="1"/>
          </p:cNvSpPr>
          <p:nvPr>
            <p:ph type="body" sz="quarter" idx="11" hasCustomPrompt="1"/>
          </p:nvPr>
        </p:nvSpPr>
        <p:spPr>
          <a:xfrm>
            <a:off x="1209040" y="3606800"/>
            <a:ext cx="7711758" cy="2672080"/>
          </a:xfrm>
        </p:spPr>
        <p:txBody>
          <a:bodyPr>
            <a:noAutofit/>
          </a:bodyPr>
          <a:lstStyle>
            <a:lvl1pPr marL="0" indent="0">
              <a:buNone/>
              <a:defRPr sz="2000">
                <a:latin typeface="Arial" panose="020B0604020202020204" pitchFamily="34" charset="0"/>
                <a:cs typeface="Arial" panose="020B0604020202020204" pitchFamily="34" charset="0"/>
              </a:defRPr>
            </a:lvl1pPr>
            <a:lvl2pPr marL="457178" indent="0">
              <a:buNone/>
              <a:defRPr/>
            </a:lvl2pPr>
          </a:lstStyle>
          <a:p>
            <a:pPr marL="0" indent="0"/>
            <a:r>
              <a:rPr lang="en-US" sz="2000" dirty="0">
                <a:latin typeface="Arial" panose="020B0604020202020204" pitchFamily="34" charset="0"/>
              </a:rPr>
              <a:t>LO</a:t>
            </a:r>
          </a:p>
          <a:p>
            <a:pPr marL="0" indent="0"/>
            <a:r>
              <a:rPr lang="en-US" sz="2000" dirty="0">
                <a:latin typeface="Arial" panose="020B0604020202020204" pitchFamily="34" charset="0"/>
              </a:rPr>
              <a:t>LO</a:t>
            </a:r>
          </a:p>
          <a:p>
            <a:pPr marL="0" indent="0"/>
            <a:r>
              <a:rPr lang="en-US" sz="2000" dirty="0">
                <a:latin typeface="Arial" panose="020B0604020202020204" pitchFamily="34" charset="0"/>
              </a:rPr>
              <a:t>LO</a:t>
            </a:r>
          </a:p>
          <a:p>
            <a:pPr marL="0" indent="0"/>
            <a:r>
              <a:rPr lang="en-US" sz="2000" dirty="0">
                <a:latin typeface="Arial" panose="020B0604020202020204" pitchFamily="34" charset="0"/>
              </a:rPr>
              <a:t>LO</a:t>
            </a:r>
          </a:p>
        </p:txBody>
      </p:sp>
      <p:sp>
        <p:nvSpPr>
          <p:cNvPr id="21" name="Text Placeholder 20"/>
          <p:cNvSpPr>
            <a:spLocks noGrp="1"/>
          </p:cNvSpPr>
          <p:nvPr>
            <p:ph type="body" sz="quarter" idx="12" hasCustomPrompt="1"/>
          </p:nvPr>
        </p:nvSpPr>
        <p:spPr>
          <a:xfrm>
            <a:off x="320041" y="3606800"/>
            <a:ext cx="888999" cy="2672080"/>
          </a:xfrm>
        </p:spPr>
        <p:txBody>
          <a:bodyPr>
            <a:noAutofit/>
          </a:bodyPr>
          <a:lstStyle>
            <a:lvl1pPr marL="0" indent="0">
              <a:buNone/>
              <a:defRPr sz="2000" b="0">
                <a:solidFill>
                  <a:schemeClr val="accent4"/>
                </a:solidFill>
                <a:latin typeface="Arial Narrow" panose="020B0606020202030204" pitchFamily="34" charset="0"/>
              </a:defRPr>
            </a:lvl1pPr>
          </a:lstStyle>
          <a:p>
            <a:r>
              <a:rPr lang="en-US" sz="2000" b="1" dirty="0">
                <a:solidFill>
                  <a:schemeClr val="accent4"/>
                </a:solidFill>
                <a:latin typeface="Arial Narrow" panose="020B0606020202030204" pitchFamily="34" charset="0"/>
              </a:rPr>
              <a:t>LO1-1</a:t>
            </a:r>
          </a:p>
          <a:p>
            <a:r>
              <a:rPr lang="en-US" sz="2000" b="1" dirty="0">
                <a:solidFill>
                  <a:schemeClr val="accent4"/>
                </a:solidFill>
                <a:latin typeface="Arial Narrow" panose="020B0606020202030204" pitchFamily="34" charset="0"/>
              </a:rPr>
              <a:t>LO1-2   </a:t>
            </a:r>
          </a:p>
          <a:p>
            <a:pPr marL="0" indent="0"/>
            <a:r>
              <a:rPr lang="en-US" sz="2000" b="1" dirty="0">
                <a:solidFill>
                  <a:schemeClr val="accent4"/>
                </a:solidFill>
                <a:latin typeface="Arial Narrow" panose="020B0606020202030204" pitchFamily="34" charset="0"/>
              </a:rPr>
              <a:t>LO1-3  </a:t>
            </a:r>
          </a:p>
          <a:p>
            <a:pPr marL="0" indent="0"/>
            <a:r>
              <a:rPr lang="en-US" sz="2000" b="1" dirty="0">
                <a:solidFill>
                  <a:schemeClr val="accent4"/>
                </a:solidFill>
                <a:latin typeface="Arial Narrow" panose="020B0606020202030204" pitchFamily="34" charset="0"/>
              </a:rPr>
              <a:t>LO1-4   </a:t>
            </a:r>
          </a:p>
        </p:txBody>
      </p:sp>
      <p:sp>
        <p:nvSpPr>
          <p:cNvPr id="7" name="Text Placeholder 6"/>
          <p:cNvSpPr>
            <a:spLocks noGrp="1"/>
          </p:cNvSpPr>
          <p:nvPr>
            <p:ph type="body" sz="quarter" idx="13" hasCustomPrompt="1"/>
          </p:nvPr>
        </p:nvSpPr>
        <p:spPr>
          <a:xfrm>
            <a:off x="6461760" y="121920"/>
            <a:ext cx="2459038" cy="2458720"/>
          </a:xfrm>
        </p:spPr>
        <p:txBody>
          <a:bodyPr>
            <a:noAutofit/>
          </a:bodyPr>
          <a:lstStyle>
            <a:lvl1pPr marL="0" indent="0" algn="ctr">
              <a:lnSpc>
                <a:spcPct val="100000"/>
              </a:lnSpc>
              <a:spcBef>
                <a:spcPts val="0"/>
              </a:spcBef>
              <a:buNone/>
              <a:defRPr sz="21000" spc="-800" baseline="0">
                <a:solidFill>
                  <a:schemeClr val="accent1"/>
                </a:solidFill>
                <a:latin typeface="Cordia New" panose="020B0304020202020204" pitchFamily="34" charset="-34"/>
                <a:cs typeface="Cordia New" panose="020B0304020202020204" pitchFamily="34" charset="-34"/>
              </a:defRPr>
            </a:lvl1pPr>
          </a:lstStyle>
          <a:p>
            <a:pPr lvl="0"/>
            <a:r>
              <a:rPr lang="en-US" dirty="0"/>
              <a:t>#</a:t>
            </a:r>
          </a:p>
        </p:txBody>
      </p:sp>
      <p:sp>
        <p:nvSpPr>
          <p:cNvPr id="14" name="Subtitle 2"/>
          <p:cNvSpPr txBox="1">
            <a:spLocks/>
          </p:cNvSpPr>
          <p:nvPr userDrawn="1"/>
        </p:nvSpPr>
        <p:spPr>
          <a:xfrm>
            <a:off x="330200" y="3337560"/>
            <a:ext cx="6283960" cy="396240"/>
          </a:xfrm>
          <a:prstGeom prst="rect">
            <a:avLst/>
          </a:prstGeom>
        </p:spPr>
        <p:txBody>
          <a:bodyPr vert="horz" lIns="91440" tIns="45720" rIns="91440" bIns="45720" rtlCol="0">
            <a:noAutofit/>
          </a:bodyPr>
          <a:lstStyle>
            <a:lvl1pPr marL="914354" indent="-914354" algn="l" defTabSz="914400" rtl="0" eaLnBrk="1" latinLnBrk="0" hangingPunct="1">
              <a:lnSpc>
                <a:spcPct val="90000"/>
              </a:lnSpc>
              <a:spcBef>
                <a:spcPts val="1000"/>
              </a:spcBef>
              <a:buFont typeface="Arial" panose="020B0604020202020204" pitchFamily="34" charset="0"/>
              <a:buNone/>
              <a:defRPr lang="en-US" sz="2000" b="0" i="1" kern="1200" baseline="0" smtClean="0">
                <a:solidFill>
                  <a:schemeClr val="tx1"/>
                </a:solidFill>
                <a:effectLst/>
                <a:latin typeface="+mn-lt"/>
                <a:ea typeface="+mn-ea"/>
                <a:cs typeface="+mn-cs"/>
              </a:defRPr>
            </a:lvl1pPr>
            <a:lvl2pPr marL="457178"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Arial" panose="020B0604020202020204" pitchFamily="34" charset="0"/>
              </a:rPr>
              <a:t>After learning</a:t>
            </a:r>
            <a:r>
              <a:rPr lang="en-US" baseline="0" dirty="0">
                <a:latin typeface="Arial" panose="020B0604020202020204" pitchFamily="34" charset="0"/>
              </a:rPr>
              <a:t> about </a:t>
            </a:r>
            <a:r>
              <a:rPr lang="en-US" dirty="0">
                <a:latin typeface="Arial" panose="020B0604020202020204" pitchFamily="34" charset="0"/>
              </a:rPr>
              <a:t>this chapter, you should know</a:t>
            </a:r>
          </a:p>
        </p:txBody>
      </p:sp>
      <p:sp>
        <p:nvSpPr>
          <p:cNvPr id="18" name="Subtitle 2"/>
          <p:cNvSpPr txBox="1">
            <a:spLocks/>
          </p:cNvSpPr>
          <p:nvPr userDrawn="1"/>
        </p:nvSpPr>
        <p:spPr>
          <a:xfrm>
            <a:off x="6802120" y="309564"/>
            <a:ext cx="1864360" cy="396240"/>
          </a:xfrm>
          <a:prstGeom prst="rect">
            <a:avLst/>
          </a:prstGeom>
        </p:spPr>
        <p:txBody>
          <a:bodyPr vert="horz" lIns="91440" tIns="45720" rIns="91440" bIns="45720" rtlCol="0">
            <a:noAutofit/>
          </a:bodyPr>
          <a:lstStyle>
            <a:lvl1pPr marL="914354" indent="-914354" algn="l" defTabSz="914400" rtl="0" eaLnBrk="1" latinLnBrk="0" hangingPunct="1">
              <a:lnSpc>
                <a:spcPct val="90000"/>
              </a:lnSpc>
              <a:spcBef>
                <a:spcPts val="1000"/>
              </a:spcBef>
              <a:buFont typeface="Arial" panose="020B0604020202020204" pitchFamily="34" charset="0"/>
              <a:buNone/>
              <a:defRPr lang="en-US" sz="2000" b="0" i="1" kern="1200" baseline="0" smtClean="0">
                <a:solidFill>
                  <a:schemeClr val="tx1"/>
                </a:solidFill>
                <a:effectLst/>
                <a:latin typeface="+mn-lt"/>
                <a:ea typeface="+mn-ea"/>
                <a:cs typeface="+mn-cs"/>
              </a:defRPr>
            </a:lvl1pPr>
            <a:lvl2pPr marL="457178"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ctr"/>
            <a:r>
              <a:rPr lang="en-US" sz="2400" i="0" spc="200" baseline="0" dirty="0">
                <a:solidFill>
                  <a:schemeClr val="accent5"/>
                </a:solidFill>
                <a:latin typeface="Century Gothic" panose="020B0502020202020204" pitchFamily="34" charset="0"/>
              </a:rPr>
              <a:t>CHAPTER</a:t>
            </a:r>
          </a:p>
        </p:txBody>
      </p:sp>
    </p:spTree>
    <p:extLst>
      <p:ext uri="{BB962C8B-B14F-4D97-AF65-F5344CB8AC3E}">
        <p14:creationId xmlns:p14="http://schemas.microsoft.com/office/powerpoint/2010/main" val="2123049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1CEDC087-0C43-4C20-8D1F-C1D9CC81466B}"/>
              </a:ext>
            </a:extLst>
          </p:cNvPr>
          <p:cNvSpPr>
            <a:spLocks noGrp="1" noChangeArrowheads="1"/>
          </p:cNvSpPr>
          <p:nvPr>
            <p:ph type="dt" sz="half" idx="10"/>
          </p:nvPr>
        </p:nvSpPr>
        <p:spPr>
          <a:ln/>
        </p:spPr>
        <p:txBody>
          <a:bodyPr/>
          <a:lstStyle>
            <a:lvl1pPr>
              <a:defRPr/>
            </a:lvl1pPr>
          </a:lstStyle>
          <a:p>
            <a:fld id="{C60B965E-2D7F-4FD1-802D-77253C4ABCF3}" type="datetime1">
              <a:rPr lang="en-US" smtClean="0"/>
              <a:t>5/29/2018</a:t>
            </a:fld>
            <a:endParaRPr lang="en-US" dirty="0"/>
          </a:p>
        </p:txBody>
      </p:sp>
      <p:sp>
        <p:nvSpPr>
          <p:cNvPr id="5" name="Rectangle 4">
            <a:extLst>
              <a:ext uri="{FF2B5EF4-FFF2-40B4-BE49-F238E27FC236}">
                <a16:creationId xmlns:a16="http://schemas.microsoft.com/office/drawing/2014/main" id="{272724E6-6ECF-4918-AB88-5D600C9DCCF3}"/>
              </a:ext>
            </a:extLst>
          </p:cNvPr>
          <p:cNvSpPr>
            <a:spLocks noGrp="1" noChangeArrowheads="1"/>
          </p:cNvSpPr>
          <p:nvPr>
            <p:ph type="ftr" sz="quarter" idx="11"/>
          </p:nvPr>
        </p:nvSpPr>
        <p:spPr>
          <a:ln/>
        </p:spPr>
        <p:txBody>
          <a:bodyPr/>
          <a:lstStyle>
            <a:lvl1pPr>
              <a:defRPr/>
            </a:lvl1pPr>
          </a:lstStyle>
          <a:p>
            <a:endParaRPr lang="en-US" dirty="0"/>
          </a:p>
        </p:txBody>
      </p:sp>
      <p:sp>
        <p:nvSpPr>
          <p:cNvPr id="6" name="Rectangle 5">
            <a:extLst>
              <a:ext uri="{FF2B5EF4-FFF2-40B4-BE49-F238E27FC236}">
                <a16:creationId xmlns:a16="http://schemas.microsoft.com/office/drawing/2014/main" id="{DD8221AC-042A-4D91-9120-8761A5B4338F}"/>
              </a:ext>
            </a:extLst>
          </p:cNvPr>
          <p:cNvSpPr>
            <a:spLocks noGrp="1" noChangeArrowheads="1"/>
          </p:cNvSpPr>
          <p:nvPr>
            <p:ph type="sldNum" sz="quarter" idx="12"/>
          </p:nvPr>
        </p:nvSpPr>
        <p:spPr>
          <a:ln/>
        </p:spPr>
        <p:txBody>
          <a:bodyPr/>
          <a:lstStyle>
            <a:lvl1pPr>
              <a:defRPr/>
            </a:lvl1pPr>
          </a:lstStyle>
          <a:p>
            <a:r>
              <a:rPr lang="en-US" dirty="0"/>
              <a:t>23-</a:t>
            </a:r>
            <a:fld id="{D6AEC7BF-3734-4446-B59D-919843EE84E1}" type="slidenum">
              <a:rPr lang="en-US" smtClean="0"/>
              <a:pPr/>
              <a:t>‹#›</a:t>
            </a:fld>
            <a:endParaRPr lang="en-US" dirty="0"/>
          </a:p>
        </p:txBody>
      </p:sp>
      <p:sp>
        <p:nvSpPr>
          <p:cNvPr id="7" name="Rectangle 6">
            <a:extLst>
              <a:ext uri="{FF2B5EF4-FFF2-40B4-BE49-F238E27FC236}">
                <a16:creationId xmlns:a16="http://schemas.microsoft.com/office/drawing/2014/main" id="{9E684620-0C45-4239-A4BE-21A56E8C4C08}"/>
              </a:ext>
            </a:extLst>
          </p:cNvPr>
          <p:cNvSpPr/>
          <p:nvPr userDrawn="1"/>
        </p:nvSpPr>
        <p:spPr>
          <a:xfrm>
            <a:off x="0" y="6537960"/>
            <a:ext cx="9144000" cy="32004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B6B2BD2D-39CD-472F-AA1E-CEC5EE88F094}"/>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2078876-D164-4690-BAFD-FB4524EA9F3F}"/>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B5B17BF-21B7-412B-9C37-0BA7F89B1A2C}"/>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BB8C63-5187-4172-BF0A-92B164CBD966}"/>
              </a:ext>
            </a:extLst>
          </p:cNvPr>
          <p:cNvSpPr/>
          <p:nvPr userDrawn="1"/>
        </p:nvSpPr>
        <p:spPr>
          <a:xfrm>
            <a:off x="132756" y="6506991"/>
            <a:ext cx="8878487" cy="230832"/>
          </a:xfrm>
          <a:prstGeom prst="rect">
            <a:avLst/>
          </a:prstGeom>
        </p:spPr>
        <p:txBody>
          <a:bodyPr wrap="square">
            <a:spAutoFit/>
          </a:bodyPr>
          <a:lstStyle/>
          <a:p>
            <a:pPr algn="ctr"/>
            <a:r>
              <a:rPr lang="en-US" sz="900" b="1" i="0" kern="1200" dirty="0">
                <a:solidFill>
                  <a:schemeClr val="bg2">
                    <a:lumMod val="50000"/>
                  </a:schemeClr>
                </a:solidFill>
                <a:effectLst/>
                <a:latin typeface="+mn-lt"/>
                <a:ea typeface="+mn-ea"/>
                <a:cs typeface="+mn-cs"/>
              </a:rPr>
              <a:t>Copyright ©2019 McGraw-Hill</a:t>
            </a:r>
            <a:r>
              <a:rPr lang="en-US" sz="900" b="1" i="0" kern="1200" baseline="0" dirty="0">
                <a:solidFill>
                  <a:schemeClr val="bg2">
                    <a:lumMod val="50000"/>
                  </a:schemeClr>
                </a:solidFill>
                <a:effectLst/>
                <a:latin typeface="+mn-lt"/>
                <a:ea typeface="+mn-ea"/>
                <a:cs typeface="+mn-cs"/>
              </a:rPr>
              <a:t> Education. All rights reserved. No reproduction or distribution without the prior written consent of McGraw-Hill Education.</a:t>
            </a:r>
            <a:endParaRPr lang="en-US" sz="900" i="1" kern="1200" dirty="0">
              <a:solidFill>
                <a:schemeClr val="bg2">
                  <a:lumMod val="50000"/>
                </a:schemeClr>
              </a:solidFill>
              <a:effectLst/>
              <a:latin typeface="+mn-lt"/>
              <a:ea typeface="+mn-ea"/>
              <a:cs typeface="+mn-cs"/>
            </a:endParaRPr>
          </a:p>
        </p:txBody>
      </p:sp>
    </p:spTree>
    <p:extLst>
      <p:ext uri="{BB962C8B-B14F-4D97-AF65-F5344CB8AC3E}">
        <p14:creationId xmlns:p14="http://schemas.microsoft.com/office/powerpoint/2010/main" val="2867201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3">
            <a:extLst>
              <a:ext uri="{FF2B5EF4-FFF2-40B4-BE49-F238E27FC236}">
                <a16:creationId xmlns:a16="http://schemas.microsoft.com/office/drawing/2014/main" id="{F07B1389-E22D-44CF-8109-F9BDD4A3697D}"/>
              </a:ext>
            </a:extLst>
          </p:cNvPr>
          <p:cNvSpPr>
            <a:spLocks noGrp="1" noChangeArrowheads="1"/>
          </p:cNvSpPr>
          <p:nvPr>
            <p:ph type="dt" sz="half" idx="10"/>
          </p:nvPr>
        </p:nvSpPr>
        <p:spPr>
          <a:ln/>
        </p:spPr>
        <p:txBody>
          <a:bodyPr/>
          <a:lstStyle>
            <a:lvl1pPr>
              <a:defRPr/>
            </a:lvl1pPr>
          </a:lstStyle>
          <a:p>
            <a:fld id="{1B9DE807-B222-4F40-AD34-BCB37F496EAD}" type="datetime1">
              <a:rPr lang="en-US" smtClean="0"/>
              <a:t>5/29/2018</a:t>
            </a:fld>
            <a:endParaRPr lang="en-US" dirty="0"/>
          </a:p>
        </p:txBody>
      </p:sp>
      <p:sp>
        <p:nvSpPr>
          <p:cNvPr id="5" name="Rectangle 4">
            <a:extLst>
              <a:ext uri="{FF2B5EF4-FFF2-40B4-BE49-F238E27FC236}">
                <a16:creationId xmlns:a16="http://schemas.microsoft.com/office/drawing/2014/main" id="{2248D5D4-4D5B-4FB3-98E8-1B86246B79DF}"/>
              </a:ext>
            </a:extLst>
          </p:cNvPr>
          <p:cNvSpPr>
            <a:spLocks noGrp="1" noChangeArrowheads="1"/>
          </p:cNvSpPr>
          <p:nvPr>
            <p:ph type="ftr" sz="quarter" idx="11"/>
          </p:nvPr>
        </p:nvSpPr>
        <p:spPr>
          <a:ln/>
        </p:spPr>
        <p:txBody>
          <a:bodyPr/>
          <a:lstStyle>
            <a:lvl1pPr>
              <a:defRPr/>
            </a:lvl1pPr>
          </a:lstStyle>
          <a:p>
            <a:endParaRPr lang="en-US" dirty="0"/>
          </a:p>
        </p:txBody>
      </p:sp>
      <p:sp>
        <p:nvSpPr>
          <p:cNvPr id="6" name="Rectangle 5">
            <a:extLst>
              <a:ext uri="{FF2B5EF4-FFF2-40B4-BE49-F238E27FC236}">
                <a16:creationId xmlns:a16="http://schemas.microsoft.com/office/drawing/2014/main" id="{63EAA653-E498-4BAC-A376-F9BC4EE77F4B}"/>
              </a:ext>
            </a:extLst>
          </p:cNvPr>
          <p:cNvSpPr>
            <a:spLocks noGrp="1" noChangeArrowheads="1"/>
          </p:cNvSpPr>
          <p:nvPr>
            <p:ph type="sldNum" sz="quarter" idx="12"/>
          </p:nvPr>
        </p:nvSpPr>
        <p:spPr>
          <a:ln/>
        </p:spPr>
        <p:txBody>
          <a:bodyPr/>
          <a:lstStyle>
            <a:lvl1pPr>
              <a:defRPr/>
            </a:lvl1pPr>
          </a:lstStyle>
          <a:p>
            <a:fld id="{82FB7818-7B6B-424C-B919-FAB2C5F8D6F3}" type="slidenum">
              <a:rPr lang="en-US" smtClean="0"/>
              <a:t>‹#›</a:t>
            </a:fld>
            <a:endParaRPr lang="en-US" dirty="0"/>
          </a:p>
        </p:txBody>
      </p:sp>
    </p:spTree>
    <p:extLst>
      <p:ext uri="{BB962C8B-B14F-4D97-AF65-F5344CB8AC3E}">
        <p14:creationId xmlns:p14="http://schemas.microsoft.com/office/powerpoint/2010/main" val="3532641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600200"/>
            <a:ext cx="3695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1100" y="1600200"/>
            <a:ext cx="3695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26B3046A-C876-44DE-BF0E-7964D6D0760A}"/>
              </a:ext>
            </a:extLst>
          </p:cNvPr>
          <p:cNvSpPr>
            <a:spLocks noGrp="1" noChangeArrowheads="1"/>
          </p:cNvSpPr>
          <p:nvPr>
            <p:ph type="dt" sz="half" idx="10"/>
          </p:nvPr>
        </p:nvSpPr>
        <p:spPr>
          <a:ln/>
        </p:spPr>
        <p:txBody>
          <a:bodyPr/>
          <a:lstStyle>
            <a:lvl1pPr>
              <a:defRPr/>
            </a:lvl1pPr>
          </a:lstStyle>
          <a:p>
            <a:fld id="{2F926AA1-6A9C-40D0-BF2B-0F18FDB5BCD9}" type="datetime1">
              <a:rPr lang="en-US" smtClean="0"/>
              <a:t>5/29/2018</a:t>
            </a:fld>
            <a:endParaRPr lang="en-US" dirty="0"/>
          </a:p>
        </p:txBody>
      </p:sp>
      <p:sp>
        <p:nvSpPr>
          <p:cNvPr id="6" name="Rectangle 4">
            <a:extLst>
              <a:ext uri="{FF2B5EF4-FFF2-40B4-BE49-F238E27FC236}">
                <a16:creationId xmlns:a16="http://schemas.microsoft.com/office/drawing/2014/main" id="{B30B6E88-AF71-4049-9A6A-30F9F9CC8DAC}"/>
              </a:ext>
            </a:extLst>
          </p:cNvPr>
          <p:cNvSpPr>
            <a:spLocks noGrp="1" noChangeArrowheads="1"/>
          </p:cNvSpPr>
          <p:nvPr>
            <p:ph type="ftr" sz="quarter" idx="11"/>
          </p:nvPr>
        </p:nvSpPr>
        <p:spPr>
          <a:ln/>
        </p:spPr>
        <p:txBody>
          <a:bodyPr/>
          <a:lstStyle>
            <a:lvl1pPr>
              <a:defRPr/>
            </a:lvl1pPr>
          </a:lstStyle>
          <a:p>
            <a:endParaRPr lang="en-US" dirty="0"/>
          </a:p>
        </p:txBody>
      </p:sp>
      <p:sp>
        <p:nvSpPr>
          <p:cNvPr id="7" name="Rectangle 5">
            <a:extLst>
              <a:ext uri="{FF2B5EF4-FFF2-40B4-BE49-F238E27FC236}">
                <a16:creationId xmlns:a16="http://schemas.microsoft.com/office/drawing/2014/main" id="{AEBEA008-50CC-4365-8EE6-C87ED0C536C3}"/>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8" name="Rectangle 7">
            <a:extLst>
              <a:ext uri="{FF2B5EF4-FFF2-40B4-BE49-F238E27FC236}">
                <a16:creationId xmlns:a16="http://schemas.microsoft.com/office/drawing/2014/main" id="{A727C28E-A9DB-45BC-8279-87EDB525673D}"/>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A7BFDC4-C7BB-4F33-9246-BDC904B9C4DF}"/>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1D1F8D1-5BED-4418-A1BA-1DE77C51008F}"/>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4126BE6-0872-4DBE-BA97-CFB5CA8714A4}"/>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00204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C65CBF8F-B0B8-4567-A168-79A085B37E1C}"/>
              </a:ext>
            </a:extLst>
          </p:cNvPr>
          <p:cNvSpPr>
            <a:spLocks noGrp="1" noChangeArrowheads="1"/>
          </p:cNvSpPr>
          <p:nvPr>
            <p:ph type="dt" sz="half" idx="10"/>
          </p:nvPr>
        </p:nvSpPr>
        <p:spPr>
          <a:ln/>
        </p:spPr>
        <p:txBody>
          <a:bodyPr/>
          <a:lstStyle>
            <a:lvl1pPr>
              <a:defRPr/>
            </a:lvl1pPr>
          </a:lstStyle>
          <a:p>
            <a:fld id="{738F86C2-5F76-46FA-9625-A1BCC0D2A350}" type="datetime1">
              <a:rPr lang="en-US" smtClean="0"/>
              <a:t>5/29/2018</a:t>
            </a:fld>
            <a:endParaRPr lang="en-US" dirty="0"/>
          </a:p>
        </p:txBody>
      </p:sp>
      <p:sp>
        <p:nvSpPr>
          <p:cNvPr id="8" name="Rectangle 4">
            <a:extLst>
              <a:ext uri="{FF2B5EF4-FFF2-40B4-BE49-F238E27FC236}">
                <a16:creationId xmlns:a16="http://schemas.microsoft.com/office/drawing/2014/main" id="{FA7D2493-273A-40AF-AFE6-C8BED9082E22}"/>
              </a:ext>
            </a:extLst>
          </p:cNvPr>
          <p:cNvSpPr>
            <a:spLocks noGrp="1" noChangeArrowheads="1"/>
          </p:cNvSpPr>
          <p:nvPr>
            <p:ph type="ftr" sz="quarter" idx="11"/>
          </p:nvPr>
        </p:nvSpPr>
        <p:spPr>
          <a:ln/>
        </p:spPr>
        <p:txBody>
          <a:bodyPr/>
          <a:lstStyle>
            <a:lvl1pPr>
              <a:defRPr/>
            </a:lvl1pPr>
          </a:lstStyle>
          <a:p>
            <a:endParaRPr lang="en-US" dirty="0"/>
          </a:p>
        </p:txBody>
      </p:sp>
      <p:sp>
        <p:nvSpPr>
          <p:cNvPr id="9" name="Rectangle 5">
            <a:extLst>
              <a:ext uri="{FF2B5EF4-FFF2-40B4-BE49-F238E27FC236}">
                <a16:creationId xmlns:a16="http://schemas.microsoft.com/office/drawing/2014/main" id="{C47B3723-7741-4E4F-8128-8894C4E7A04B}"/>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10" name="Rectangle 9">
            <a:extLst>
              <a:ext uri="{FF2B5EF4-FFF2-40B4-BE49-F238E27FC236}">
                <a16:creationId xmlns:a16="http://schemas.microsoft.com/office/drawing/2014/main" id="{F206CAF3-C969-4623-8C20-0EA56E9DF0C4}"/>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99B9BD4-A950-4D11-B642-6272218A5DB1}"/>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9D0B6F7-FEC5-46C1-B6E8-F90266FFD316}"/>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C84CED0-E696-4666-B397-70E6E7D1F4DF}"/>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54435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94E8DB75-52CD-4BE8-948B-3EB944CA4BCE}"/>
              </a:ext>
            </a:extLst>
          </p:cNvPr>
          <p:cNvSpPr>
            <a:spLocks noGrp="1" noChangeArrowheads="1"/>
          </p:cNvSpPr>
          <p:nvPr>
            <p:ph type="dt" sz="half" idx="10"/>
          </p:nvPr>
        </p:nvSpPr>
        <p:spPr>
          <a:ln/>
        </p:spPr>
        <p:txBody>
          <a:bodyPr/>
          <a:lstStyle>
            <a:lvl1pPr>
              <a:defRPr/>
            </a:lvl1pPr>
          </a:lstStyle>
          <a:p>
            <a:fld id="{0DDCBDBB-258C-4D43-9E86-E2FFC42AAACA}" type="datetime1">
              <a:rPr lang="en-US" smtClean="0"/>
              <a:t>5/29/2018</a:t>
            </a:fld>
            <a:endParaRPr lang="en-US" dirty="0"/>
          </a:p>
        </p:txBody>
      </p:sp>
      <p:sp>
        <p:nvSpPr>
          <p:cNvPr id="4" name="Rectangle 4">
            <a:extLst>
              <a:ext uri="{FF2B5EF4-FFF2-40B4-BE49-F238E27FC236}">
                <a16:creationId xmlns:a16="http://schemas.microsoft.com/office/drawing/2014/main" id="{F25DB604-D864-4BE5-AB0E-0F1C50640E6B}"/>
              </a:ext>
            </a:extLst>
          </p:cNvPr>
          <p:cNvSpPr>
            <a:spLocks noGrp="1" noChangeArrowheads="1"/>
          </p:cNvSpPr>
          <p:nvPr>
            <p:ph type="ftr" sz="quarter" idx="11"/>
          </p:nvPr>
        </p:nvSpPr>
        <p:spPr>
          <a:ln/>
        </p:spPr>
        <p:txBody>
          <a:bodyPr/>
          <a:lstStyle>
            <a:lvl1pPr>
              <a:defRPr/>
            </a:lvl1pPr>
          </a:lstStyle>
          <a:p>
            <a:endParaRPr lang="en-US" dirty="0"/>
          </a:p>
        </p:txBody>
      </p:sp>
      <p:sp>
        <p:nvSpPr>
          <p:cNvPr id="5" name="Rectangle 5">
            <a:extLst>
              <a:ext uri="{FF2B5EF4-FFF2-40B4-BE49-F238E27FC236}">
                <a16:creationId xmlns:a16="http://schemas.microsoft.com/office/drawing/2014/main" id="{F4CDD885-4051-4768-A0AB-83DF6EEA3096}"/>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6" name="Rectangle 5">
            <a:extLst>
              <a:ext uri="{FF2B5EF4-FFF2-40B4-BE49-F238E27FC236}">
                <a16:creationId xmlns:a16="http://schemas.microsoft.com/office/drawing/2014/main" id="{44E67A92-2457-4959-9B12-4983B7ED326C}"/>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0FE81B2-460F-4B61-8566-A1CDCA11B281}"/>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D8D5CBA-3834-4AD4-A045-2AA51B804299}"/>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1CE63AA-BE51-437A-9D61-D117AE048792}"/>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1805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572FA708-5B37-46FC-9C08-3D582CAFEE3A}"/>
              </a:ext>
            </a:extLst>
          </p:cNvPr>
          <p:cNvSpPr>
            <a:spLocks noGrp="1" noChangeArrowheads="1"/>
          </p:cNvSpPr>
          <p:nvPr>
            <p:ph type="dt" sz="half" idx="10"/>
          </p:nvPr>
        </p:nvSpPr>
        <p:spPr>
          <a:ln/>
        </p:spPr>
        <p:txBody>
          <a:bodyPr/>
          <a:lstStyle>
            <a:lvl1pPr>
              <a:defRPr/>
            </a:lvl1pPr>
          </a:lstStyle>
          <a:p>
            <a:fld id="{55A6E449-DD2B-4FA5-B7FC-643F11B1A7ED}" type="datetime1">
              <a:rPr lang="en-US" smtClean="0"/>
              <a:t>5/29/2018</a:t>
            </a:fld>
            <a:endParaRPr lang="en-US" dirty="0"/>
          </a:p>
        </p:txBody>
      </p:sp>
      <p:sp>
        <p:nvSpPr>
          <p:cNvPr id="3" name="Rectangle 4">
            <a:extLst>
              <a:ext uri="{FF2B5EF4-FFF2-40B4-BE49-F238E27FC236}">
                <a16:creationId xmlns:a16="http://schemas.microsoft.com/office/drawing/2014/main" id="{1558D16B-3982-4086-B2D1-4887236D7423}"/>
              </a:ext>
            </a:extLst>
          </p:cNvPr>
          <p:cNvSpPr>
            <a:spLocks noGrp="1" noChangeArrowheads="1"/>
          </p:cNvSpPr>
          <p:nvPr>
            <p:ph type="ftr" sz="quarter" idx="11"/>
          </p:nvPr>
        </p:nvSpPr>
        <p:spPr>
          <a:ln/>
        </p:spPr>
        <p:txBody>
          <a:bodyPr/>
          <a:lstStyle>
            <a:lvl1pPr>
              <a:defRPr/>
            </a:lvl1pPr>
          </a:lstStyle>
          <a:p>
            <a:endParaRPr lang="en-US" dirty="0"/>
          </a:p>
        </p:txBody>
      </p:sp>
      <p:sp>
        <p:nvSpPr>
          <p:cNvPr id="4" name="Rectangle 5">
            <a:extLst>
              <a:ext uri="{FF2B5EF4-FFF2-40B4-BE49-F238E27FC236}">
                <a16:creationId xmlns:a16="http://schemas.microsoft.com/office/drawing/2014/main" id="{8738D790-8F45-4391-8DBB-714C6CE67339}"/>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5" name="Rectangle 4">
            <a:extLst>
              <a:ext uri="{FF2B5EF4-FFF2-40B4-BE49-F238E27FC236}">
                <a16:creationId xmlns:a16="http://schemas.microsoft.com/office/drawing/2014/main" id="{0FD2C651-F61A-4A11-9DD1-DF6D83E47286}"/>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60E53E7-4075-4328-9092-1A9A1FE55D44}"/>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EB24272-B073-49B8-B171-D67EF9330BD7}"/>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21B6084-CBB0-4FF5-BA0F-918DE6758904}"/>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831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EEF25288-A578-4A48-A818-16444707D41A}"/>
              </a:ext>
            </a:extLst>
          </p:cNvPr>
          <p:cNvSpPr>
            <a:spLocks noGrp="1" noChangeArrowheads="1"/>
          </p:cNvSpPr>
          <p:nvPr>
            <p:ph type="dt" sz="half" idx="10"/>
          </p:nvPr>
        </p:nvSpPr>
        <p:spPr>
          <a:ln/>
        </p:spPr>
        <p:txBody>
          <a:bodyPr/>
          <a:lstStyle>
            <a:lvl1pPr>
              <a:defRPr/>
            </a:lvl1pPr>
          </a:lstStyle>
          <a:p>
            <a:fld id="{F72E93AE-5A73-4BBD-A2E4-6645D38C3588}" type="datetime1">
              <a:rPr lang="en-US" smtClean="0"/>
              <a:t>5/29/2018</a:t>
            </a:fld>
            <a:endParaRPr lang="en-US" dirty="0"/>
          </a:p>
        </p:txBody>
      </p:sp>
      <p:sp>
        <p:nvSpPr>
          <p:cNvPr id="6" name="Rectangle 4">
            <a:extLst>
              <a:ext uri="{FF2B5EF4-FFF2-40B4-BE49-F238E27FC236}">
                <a16:creationId xmlns:a16="http://schemas.microsoft.com/office/drawing/2014/main" id="{34613623-E4B0-49E8-955C-9DDDB0D0B18E}"/>
              </a:ext>
            </a:extLst>
          </p:cNvPr>
          <p:cNvSpPr>
            <a:spLocks noGrp="1" noChangeArrowheads="1"/>
          </p:cNvSpPr>
          <p:nvPr>
            <p:ph type="ftr" sz="quarter" idx="11"/>
          </p:nvPr>
        </p:nvSpPr>
        <p:spPr>
          <a:ln/>
        </p:spPr>
        <p:txBody>
          <a:bodyPr/>
          <a:lstStyle>
            <a:lvl1pPr>
              <a:defRPr/>
            </a:lvl1pPr>
          </a:lstStyle>
          <a:p>
            <a:endParaRPr lang="en-US" dirty="0"/>
          </a:p>
        </p:txBody>
      </p:sp>
      <p:sp>
        <p:nvSpPr>
          <p:cNvPr id="7" name="Rectangle 5">
            <a:extLst>
              <a:ext uri="{FF2B5EF4-FFF2-40B4-BE49-F238E27FC236}">
                <a16:creationId xmlns:a16="http://schemas.microsoft.com/office/drawing/2014/main" id="{673D54BB-082B-4976-9F51-7CAF6C0B541C}"/>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8" name="Rectangle 7">
            <a:extLst>
              <a:ext uri="{FF2B5EF4-FFF2-40B4-BE49-F238E27FC236}">
                <a16:creationId xmlns:a16="http://schemas.microsoft.com/office/drawing/2014/main" id="{01CF9FF1-88A7-4A91-81CC-D1883E260B44}"/>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671E2A9-6338-40E8-9050-3E62505903FA}"/>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3F9404A-C75F-4F6C-86FC-F28CE2F80B58}"/>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9D63363-B73A-4635-BC8C-CACA657D36E8}"/>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3308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32B10516-B4F0-435E-9D46-F3ECE6D8271D}"/>
              </a:ext>
            </a:extLst>
          </p:cNvPr>
          <p:cNvSpPr>
            <a:spLocks noGrp="1" noChangeArrowheads="1"/>
          </p:cNvSpPr>
          <p:nvPr>
            <p:ph type="dt" sz="half" idx="10"/>
          </p:nvPr>
        </p:nvSpPr>
        <p:spPr>
          <a:ln/>
        </p:spPr>
        <p:txBody>
          <a:bodyPr/>
          <a:lstStyle>
            <a:lvl1pPr>
              <a:defRPr/>
            </a:lvl1pPr>
          </a:lstStyle>
          <a:p>
            <a:fld id="{657F44FC-F93D-4515-A878-30907E188860}" type="datetime1">
              <a:rPr lang="en-US" smtClean="0"/>
              <a:t>5/29/2018</a:t>
            </a:fld>
            <a:endParaRPr lang="en-US" dirty="0"/>
          </a:p>
        </p:txBody>
      </p:sp>
      <p:sp>
        <p:nvSpPr>
          <p:cNvPr id="6" name="Rectangle 4">
            <a:extLst>
              <a:ext uri="{FF2B5EF4-FFF2-40B4-BE49-F238E27FC236}">
                <a16:creationId xmlns:a16="http://schemas.microsoft.com/office/drawing/2014/main" id="{4743AB32-8C5A-4C32-991A-F1829A8B10DE}"/>
              </a:ext>
            </a:extLst>
          </p:cNvPr>
          <p:cNvSpPr>
            <a:spLocks noGrp="1" noChangeArrowheads="1"/>
          </p:cNvSpPr>
          <p:nvPr>
            <p:ph type="ftr" sz="quarter" idx="11"/>
          </p:nvPr>
        </p:nvSpPr>
        <p:spPr>
          <a:ln/>
        </p:spPr>
        <p:txBody>
          <a:bodyPr/>
          <a:lstStyle>
            <a:lvl1pPr>
              <a:defRPr/>
            </a:lvl1pPr>
          </a:lstStyle>
          <a:p>
            <a:endParaRPr lang="en-US" dirty="0"/>
          </a:p>
        </p:txBody>
      </p:sp>
      <p:sp>
        <p:nvSpPr>
          <p:cNvPr id="7" name="Rectangle 5">
            <a:extLst>
              <a:ext uri="{FF2B5EF4-FFF2-40B4-BE49-F238E27FC236}">
                <a16:creationId xmlns:a16="http://schemas.microsoft.com/office/drawing/2014/main" id="{8AAD3E4A-9554-426B-B629-088189171B4C}"/>
              </a:ext>
            </a:extLst>
          </p:cNvPr>
          <p:cNvSpPr>
            <a:spLocks noGrp="1" noChangeArrowheads="1"/>
          </p:cNvSpPr>
          <p:nvPr>
            <p:ph type="sldNum" sz="quarter" idx="12"/>
          </p:nvPr>
        </p:nvSpPr>
        <p:spPr>
          <a:ln/>
        </p:spPr>
        <p:txBody>
          <a:bodyPr/>
          <a:lstStyle>
            <a:lvl1pPr>
              <a:defRPr/>
            </a:lvl1pPr>
          </a:lstStyle>
          <a:p>
            <a:fld id="{5FB774C1-621A-4B8B-BE9E-912FFEC580AA}" type="slidenum">
              <a:rPr lang="en-US" smtClean="0"/>
              <a:t>‹#›</a:t>
            </a:fld>
            <a:endParaRPr lang="en-US" dirty="0"/>
          </a:p>
        </p:txBody>
      </p:sp>
      <p:sp>
        <p:nvSpPr>
          <p:cNvPr id="8" name="Rectangle 7">
            <a:extLst>
              <a:ext uri="{FF2B5EF4-FFF2-40B4-BE49-F238E27FC236}">
                <a16:creationId xmlns:a16="http://schemas.microsoft.com/office/drawing/2014/main" id="{EDE17D73-8A34-4A5C-9C16-4A6DE70FAD5C}"/>
              </a:ext>
            </a:extLst>
          </p:cNvPr>
          <p:cNvSpPr/>
          <p:nvPr userDrawn="1"/>
        </p:nvSpPr>
        <p:spPr>
          <a:xfrm>
            <a:off x="0" y="0"/>
            <a:ext cx="9144000" cy="27432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19B1820-32D8-4908-AD2D-604B20E71E66}"/>
              </a:ext>
            </a:extLst>
          </p:cNvPr>
          <p:cNvSpPr/>
          <p:nvPr userDrawn="1"/>
        </p:nvSpPr>
        <p:spPr>
          <a:xfrm>
            <a:off x="0" y="-1"/>
            <a:ext cx="9144000" cy="9144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38B431-A181-4AC6-B747-F48915190E99}"/>
              </a:ext>
            </a:extLst>
          </p:cNvPr>
          <p:cNvSpPr/>
          <p:nvPr userDrawn="1"/>
        </p:nvSpPr>
        <p:spPr>
          <a:xfrm>
            <a:off x="0" y="6431914"/>
            <a:ext cx="9144000" cy="411480"/>
          </a:xfrm>
          <a:prstGeom prst="rect">
            <a:avLst/>
          </a:prstGeom>
          <a:solidFill>
            <a:srgbClr val="F6EBD6"/>
          </a:solidFill>
          <a:ln>
            <a:solidFill>
              <a:srgbClr val="F6E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382D0A0-AD53-40CF-A5EF-518308F8B821}"/>
              </a:ext>
            </a:extLst>
          </p:cNvPr>
          <p:cNvSpPr/>
          <p:nvPr userDrawn="1"/>
        </p:nvSpPr>
        <p:spPr>
          <a:xfrm>
            <a:off x="0" y="6711317"/>
            <a:ext cx="9144000" cy="13716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79016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17AC886-020D-460B-B32B-89FBB4FB12A7}"/>
              </a:ext>
            </a:extLst>
          </p:cNvPr>
          <p:cNvSpPr>
            <a:spLocks noGrp="1" noChangeArrowheads="1"/>
          </p:cNvSpPr>
          <p:nvPr>
            <p:ph type="body" idx="1"/>
          </p:nvPr>
        </p:nvSpPr>
        <p:spPr bwMode="auto">
          <a:xfrm>
            <a:off x="1143000" y="1600200"/>
            <a:ext cx="7543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6083" name="Rectangle 3">
            <a:extLst>
              <a:ext uri="{FF2B5EF4-FFF2-40B4-BE49-F238E27FC236}">
                <a16:creationId xmlns:a16="http://schemas.microsoft.com/office/drawing/2014/main" id="{F7A1F026-6524-43CE-ABBE-A422BF111EAA}"/>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Times New Roman" pitchFamily="18" charset="0"/>
                <a:cs typeface="Arial" pitchFamily="34" charset="0"/>
              </a:defRPr>
            </a:lvl1pPr>
          </a:lstStyle>
          <a:p>
            <a:fld id="{A4100E39-F7BC-4768-A06C-263DFB9E40B1}" type="datetime1">
              <a:rPr lang="en-US" smtClean="0"/>
              <a:t>5/29/2018</a:t>
            </a:fld>
            <a:endParaRPr lang="en-US" dirty="0"/>
          </a:p>
        </p:txBody>
      </p:sp>
      <p:sp>
        <p:nvSpPr>
          <p:cNvPr id="46084" name="Rectangle 4">
            <a:extLst>
              <a:ext uri="{FF2B5EF4-FFF2-40B4-BE49-F238E27FC236}">
                <a16:creationId xmlns:a16="http://schemas.microsoft.com/office/drawing/2014/main" id="{BF3280FA-559B-4DBB-9D55-CE70FD3F8386}"/>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Times New Roman" pitchFamily="18" charset="0"/>
                <a:cs typeface="Arial" pitchFamily="34" charset="0"/>
              </a:defRPr>
            </a:lvl1pPr>
          </a:lstStyle>
          <a:p>
            <a:endParaRPr lang="en-US" dirty="0"/>
          </a:p>
        </p:txBody>
      </p:sp>
      <p:sp>
        <p:nvSpPr>
          <p:cNvPr id="46085" name="Rectangle 5">
            <a:extLst>
              <a:ext uri="{FF2B5EF4-FFF2-40B4-BE49-F238E27FC236}">
                <a16:creationId xmlns:a16="http://schemas.microsoft.com/office/drawing/2014/main" id="{31271E74-FDF9-4ED0-A23E-B350D25A87B1}"/>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cs typeface="Arial" panose="020B0604020202020204" pitchFamily="34" charset="0"/>
              </a:defRPr>
            </a:lvl1pPr>
          </a:lstStyle>
          <a:p>
            <a:r>
              <a:rPr lang="en-US" dirty="0"/>
              <a:t>23-</a:t>
            </a:r>
            <a:fld id="{82FB7818-7B6B-424C-B919-FAB2C5F8D6F3}" type="slidenum">
              <a:rPr lang="en-US" smtClean="0"/>
              <a:pPr/>
              <a:t>‹#›</a:t>
            </a:fld>
            <a:endParaRPr lang="en-US" dirty="0"/>
          </a:p>
        </p:txBody>
      </p:sp>
      <p:pic>
        <p:nvPicPr>
          <p:cNvPr id="1030" name="Picture 6">
            <a:extLst>
              <a:ext uri="{FF2B5EF4-FFF2-40B4-BE49-F238E27FC236}">
                <a16:creationId xmlns:a16="http://schemas.microsoft.com/office/drawing/2014/main" id="{42F205D7-624F-4B6D-8936-FCBB1F3686E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0668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1" name="Rectangle 7">
            <a:extLst>
              <a:ext uri="{FF2B5EF4-FFF2-40B4-BE49-F238E27FC236}">
                <a16:creationId xmlns:a16="http://schemas.microsoft.com/office/drawing/2014/main" id="{F3F93F16-CADE-4FB9-A3BE-006F7FC37070}"/>
              </a:ext>
            </a:extLst>
          </p:cNvPr>
          <p:cNvSpPr>
            <a:spLocks noGrp="1" noChangeArrowheads="1"/>
          </p:cNvSpPr>
          <p:nvPr>
            <p:ph type="title"/>
          </p:nvPr>
        </p:nvSpPr>
        <p:spPr bwMode="auto">
          <a:xfrm>
            <a:off x="1066800" y="0"/>
            <a:ext cx="8077200" cy="1447800"/>
          </a:xfrm>
          <a:prstGeom prst="rect">
            <a:avLst/>
          </a:prstGeom>
          <a:solidFill>
            <a:srgbClr val="336699">
              <a:alpha val="5098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2" name="Rectangle 7">
            <a:extLst>
              <a:ext uri="{FF2B5EF4-FFF2-40B4-BE49-F238E27FC236}">
                <a16:creationId xmlns:a16="http://schemas.microsoft.com/office/drawing/2014/main" id="{1B3321C7-282E-4393-8829-976732BDA143}"/>
              </a:ext>
            </a:extLst>
          </p:cNvPr>
          <p:cNvSpPr>
            <a:spLocks noChangeArrowheads="1"/>
          </p:cNvSpPr>
          <p:nvPr/>
        </p:nvSpPr>
        <p:spPr bwMode="auto">
          <a:xfrm flipV="1">
            <a:off x="0" y="6620256"/>
            <a:ext cx="9144000" cy="237744"/>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en-US" altLang="en-US" dirty="0">
              <a:latin typeface="Times New Roman" pitchFamily="18" charset="0"/>
              <a:cs typeface="Arial" pitchFamily="34" charset="0"/>
            </a:endParaRPr>
          </a:p>
        </p:txBody>
      </p:sp>
      <p:sp>
        <p:nvSpPr>
          <p:cNvPr id="11" name="Rectangle 10">
            <a:extLst>
              <a:ext uri="{FF2B5EF4-FFF2-40B4-BE49-F238E27FC236}">
                <a16:creationId xmlns:a16="http://schemas.microsoft.com/office/drawing/2014/main" id="{E8CE644D-4089-41E7-B975-D783BD0B3A2E}"/>
              </a:ext>
            </a:extLst>
          </p:cNvPr>
          <p:cNvSpPr/>
          <p:nvPr userDrawn="1"/>
        </p:nvSpPr>
        <p:spPr>
          <a:xfrm>
            <a:off x="211426" y="6648443"/>
            <a:ext cx="8721148" cy="230832"/>
          </a:xfrm>
          <a:prstGeom prst="rect">
            <a:avLst/>
          </a:prstGeom>
        </p:spPr>
        <p:txBody>
          <a:bodyPr wrap="square">
            <a:spAutoFit/>
          </a:bodyPr>
          <a:lstStyle/>
          <a:p>
            <a:pPr algn="ctr"/>
            <a:r>
              <a:rPr lang="en-US" sz="900" b="1" i="0" kern="1200" dirty="0">
                <a:solidFill>
                  <a:schemeClr val="tx1"/>
                </a:solidFill>
                <a:effectLst/>
                <a:latin typeface="+mn-lt"/>
                <a:ea typeface="+mn-ea"/>
                <a:cs typeface="+mn-cs"/>
              </a:rPr>
              <a:t>Copyright ©2019 McGraw-Hill Education. All rights reserved. No reproduction</a:t>
            </a:r>
            <a:r>
              <a:rPr lang="en-US" sz="900" b="1" i="0" kern="1200" baseline="0" dirty="0">
                <a:solidFill>
                  <a:schemeClr val="tx1"/>
                </a:solidFill>
                <a:effectLst/>
                <a:latin typeface="+mn-lt"/>
                <a:ea typeface="+mn-ea"/>
                <a:cs typeface="+mn-cs"/>
              </a:rPr>
              <a:t> or distribution without the prior written consent of McGraw-Hill Education.</a:t>
            </a:r>
            <a:endParaRPr lang="en-US" sz="900" i="1" kern="1200" dirty="0">
              <a:solidFill>
                <a:schemeClr val="tx1"/>
              </a:solidFill>
              <a:effectLst/>
              <a:latin typeface="+mn-lt"/>
              <a:ea typeface="+mn-ea"/>
              <a:cs typeface="+mn-cs"/>
            </a:endParaRPr>
          </a:p>
        </p:txBody>
      </p:sp>
    </p:spTree>
    <p:extLst>
      <p:ext uri="{BB962C8B-B14F-4D97-AF65-F5344CB8AC3E}">
        <p14:creationId xmlns:p14="http://schemas.microsoft.com/office/powerpoint/2010/main" val="65284985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ctr" rtl="0" eaLnBrk="1" fontAlgn="base" hangingPunct="1">
        <a:spcBef>
          <a:spcPct val="0"/>
        </a:spcBef>
        <a:spcAft>
          <a:spcPct val="0"/>
        </a:spcAft>
        <a:defRPr sz="4400" b="1">
          <a:solidFill>
            <a:schemeClr val="bg1"/>
          </a:solidFill>
          <a:latin typeface="+mj-lt"/>
          <a:ea typeface="+mj-ea"/>
          <a:cs typeface="+mj-cs"/>
        </a:defRPr>
      </a:lvl1pPr>
      <a:lvl2pPr algn="ctr" rtl="0" eaLnBrk="1" fontAlgn="base" hangingPunct="1">
        <a:spcBef>
          <a:spcPct val="0"/>
        </a:spcBef>
        <a:spcAft>
          <a:spcPct val="0"/>
        </a:spcAft>
        <a:defRPr sz="4400" b="1">
          <a:solidFill>
            <a:schemeClr val="bg1"/>
          </a:solidFill>
          <a:latin typeface="Arial" pitchFamily="34" charset="0"/>
        </a:defRPr>
      </a:lvl2pPr>
      <a:lvl3pPr algn="ctr" rtl="0" eaLnBrk="1" fontAlgn="base" hangingPunct="1">
        <a:spcBef>
          <a:spcPct val="0"/>
        </a:spcBef>
        <a:spcAft>
          <a:spcPct val="0"/>
        </a:spcAft>
        <a:defRPr sz="4400" b="1">
          <a:solidFill>
            <a:schemeClr val="bg1"/>
          </a:solidFill>
          <a:latin typeface="Arial" pitchFamily="34" charset="0"/>
        </a:defRPr>
      </a:lvl3pPr>
      <a:lvl4pPr algn="ctr" rtl="0" eaLnBrk="1" fontAlgn="base" hangingPunct="1">
        <a:spcBef>
          <a:spcPct val="0"/>
        </a:spcBef>
        <a:spcAft>
          <a:spcPct val="0"/>
        </a:spcAft>
        <a:defRPr sz="4400" b="1">
          <a:solidFill>
            <a:schemeClr val="bg1"/>
          </a:solidFill>
          <a:latin typeface="Arial" pitchFamily="34" charset="0"/>
        </a:defRPr>
      </a:lvl4pPr>
      <a:lvl5pPr algn="ctr" rtl="0" eaLnBrk="1" fontAlgn="base" hangingPunct="1">
        <a:spcBef>
          <a:spcPct val="0"/>
        </a:spcBef>
        <a:spcAft>
          <a:spcPct val="0"/>
        </a:spcAft>
        <a:defRPr sz="4400" b="1">
          <a:solidFill>
            <a:schemeClr val="bg1"/>
          </a:solidFill>
          <a:latin typeface="Arial" pitchFamily="34" charset="0"/>
        </a:defRPr>
      </a:lvl5pPr>
      <a:lvl6pPr marL="457200" algn="ctr" rtl="0" eaLnBrk="1" fontAlgn="base" hangingPunct="1">
        <a:spcBef>
          <a:spcPct val="0"/>
        </a:spcBef>
        <a:spcAft>
          <a:spcPct val="0"/>
        </a:spcAft>
        <a:defRPr sz="4400" b="1">
          <a:solidFill>
            <a:schemeClr val="bg1"/>
          </a:solidFill>
          <a:latin typeface="Arial" pitchFamily="34" charset="0"/>
        </a:defRPr>
      </a:lvl6pPr>
      <a:lvl7pPr marL="914400" algn="ctr" rtl="0" eaLnBrk="1" fontAlgn="base" hangingPunct="1">
        <a:spcBef>
          <a:spcPct val="0"/>
        </a:spcBef>
        <a:spcAft>
          <a:spcPct val="0"/>
        </a:spcAft>
        <a:defRPr sz="4400" b="1">
          <a:solidFill>
            <a:schemeClr val="bg1"/>
          </a:solidFill>
          <a:latin typeface="Arial" pitchFamily="34" charset="0"/>
        </a:defRPr>
      </a:lvl7pPr>
      <a:lvl8pPr marL="1371600" algn="ctr" rtl="0" eaLnBrk="1" fontAlgn="base" hangingPunct="1">
        <a:spcBef>
          <a:spcPct val="0"/>
        </a:spcBef>
        <a:spcAft>
          <a:spcPct val="0"/>
        </a:spcAft>
        <a:defRPr sz="4400" b="1">
          <a:solidFill>
            <a:schemeClr val="bg1"/>
          </a:solidFill>
          <a:latin typeface="Arial" pitchFamily="34" charset="0"/>
        </a:defRPr>
      </a:lvl8pPr>
      <a:lvl9pPr marL="1828800" algn="ctr" rtl="0" eaLnBrk="1" fontAlgn="base" hangingPunct="1">
        <a:spcBef>
          <a:spcPct val="0"/>
        </a:spcBef>
        <a:spcAft>
          <a:spcPct val="0"/>
        </a:spcAft>
        <a:defRPr sz="4400" b="1">
          <a:solidFill>
            <a:schemeClr val="bg1"/>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0040" y="1295400"/>
            <a:ext cx="5836920" cy="870822"/>
          </a:xfrm>
          <a:noFill/>
        </p:spPr>
        <p:txBody>
          <a:bodyPr/>
          <a:lstStyle/>
          <a:p>
            <a:r>
              <a:rPr lang="en-US" sz="5400" dirty="0"/>
              <a:t>Global Poverty</a:t>
            </a:r>
          </a:p>
        </p:txBody>
      </p:sp>
      <p:sp>
        <p:nvSpPr>
          <p:cNvPr id="5" name="Text Placeholder 4"/>
          <p:cNvSpPr>
            <a:spLocks noGrp="1"/>
          </p:cNvSpPr>
          <p:nvPr>
            <p:ph type="body" sz="quarter" idx="11"/>
          </p:nvPr>
        </p:nvSpPr>
        <p:spPr>
          <a:xfrm>
            <a:off x="320040" y="3728720"/>
            <a:ext cx="8366759" cy="2672080"/>
          </a:xfrm>
        </p:spPr>
        <p:txBody>
          <a:bodyPr/>
          <a:lstStyle/>
          <a:p>
            <a:r>
              <a:rPr lang="en-US" b="1" dirty="0">
                <a:solidFill>
                  <a:schemeClr val="bg1">
                    <a:lumMod val="50000"/>
                  </a:schemeClr>
                </a:solidFill>
                <a:latin typeface="Arial Narrow" panose="020B0606020202030204" pitchFamily="34" charset="0"/>
              </a:rPr>
              <a:t>LO23-1</a:t>
            </a:r>
            <a:r>
              <a:rPr lang="en-US" b="1" dirty="0"/>
              <a:t>  </a:t>
            </a:r>
            <a:r>
              <a:rPr lang="en-US" dirty="0"/>
              <a:t>How U.S. and global poverty are defined.</a:t>
            </a:r>
          </a:p>
          <a:p>
            <a:r>
              <a:rPr lang="en-US" b="1" dirty="0">
                <a:solidFill>
                  <a:schemeClr val="bg1">
                    <a:lumMod val="50000"/>
                  </a:schemeClr>
                </a:solidFill>
                <a:latin typeface="Arial Narrow" panose="020B0606020202030204" pitchFamily="34" charset="0"/>
              </a:rPr>
              <a:t>LO23-2</a:t>
            </a:r>
            <a:r>
              <a:rPr lang="en-US" b="1" dirty="0"/>
              <a:t>  </a:t>
            </a:r>
            <a:r>
              <a:rPr lang="en-US" dirty="0"/>
              <a:t>How many people in the world are poor.</a:t>
            </a:r>
          </a:p>
          <a:p>
            <a:r>
              <a:rPr lang="en-US" b="1" dirty="0">
                <a:solidFill>
                  <a:schemeClr val="bg1">
                    <a:lumMod val="50000"/>
                  </a:schemeClr>
                </a:solidFill>
                <a:latin typeface="Arial Narrow" panose="020B0606020202030204" pitchFamily="34" charset="0"/>
              </a:rPr>
              <a:t>LO23-3</a:t>
            </a:r>
            <a:r>
              <a:rPr lang="en-US" b="1" dirty="0"/>
              <a:t>  </a:t>
            </a:r>
            <a:r>
              <a:rPr lang="en-US" dirty="0"/>
              <a:t>What factors impede or promote poverty reduction.</a:t>
            </a:r>
          </a:p>
          <a:p>
            <a:endParaRPr lang="en-US" b="1" dirty="0">
              <a:cs typeface="Arial" panose="020B0604020202020204" pitchFamily="34" charset="0"/>
            </a:endParaRPr>
          </a:p>
          <a:p>
            <a:endParaRPr lang="en-US" dirty="0"/>
          </a:p>
        </p:txBody>
      </p:sp>
      <p:sp>
        <p:nvSpPr>
          <p:cNvPr id="6" name="Text Placeholder 5"/>
          <p:cNvSpPr>
            <a:spLocks noGrp="1"/>
          </p:cNvSpPr>
          <p:nvPr>
            <p:ph type="body" sz="quarter" idx="12"/>
          </p:nvPr>
        </p:nvSpPr>
        <p:spPr>
          <a:xfrm>
            <a:off x="6629400" y="0"/>
            <a:ext cx="2286000" cy="2672080"/>
          </a:xfrm>
        </p:spPr>
        <p:txBody>
          <a:bodyPr/>
          <a:lstStyle/>
          <a:p>
            <a:r>
              <a:rPr lang="en-US" sz="21000" b="1" dirty="0">
                <a:solidFill>
                  <a:schemeClr val="bg2">
                    <a:lumMod val="75000"/>
                  </a:schemeClr>
                </a:solidFill>
                <a:latin typeface="Cordia New" panose="020B0304020202020204" pitchFamily="34" charset="-34"/>
                <a:cs typeface="Cordia New" panose="020B0304020202020204" pitchFamily="34" charset="-34"/>
              </a:rPr>
              <a:t>23</a:t>
            </a:r>
          </a:p>
        </p:txBody>
      </p:sp>
    </p:spTree>
    <p:extLst>
      <p:ext uri="{BB962C8B-B14F-4D97-AF65-F5344CB8AC3E}">
        <p14:creationId xmlns:p14="http://schemas.microsoft.com/office/powerpoint/2010/main" val="2378008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noFill/>
        </p:spPr>
        <p:txBody>
          <a:bodyPr/>
          <a:lstStyle/>
          <a:p>
            <a:r>
              <a:rPr lang="en-US" sz="4000" dirty="0">
                <a:solidFill>
                  <a:schemeClr val="tx1"/>
                </a:solidFill>
              </a:rPr>
              <a:t>Global Poverty III</a:t>
            </a:r>
          </a:p>
        </p:txBody>
      </p:sp>
      <p:sp>
        <p:nvSpPr>
          <p:cNvPr id="3" name="Content Placeholder 2"/>
          <p:cNvSpPr>
            <a:spLocks noGrp="1"/>
          </p:cNvSpPr>
          <p:nvPr>
            <p:ph idx="1"/>
          </p:nvPr>
        </p:nvSpPr>
        <p:spPr>
          <a:xfrm>
            <a:off x="1066800" y="1828800"/>
            <a:ext cx="7620000" cy="4525963"/>
          </a:xfrm>
        </p:spPr>
        <p:txBody>
          <a:bodyPr rtlCol="0">
            <a:normAutofit/>
          </a:bodyPr>
          <a:lstStyle/>
          <a:p>
            <a:pPr fontAlgn="auto">
              <a:spcAft>
                <a:spcPts val="0"/>
              </a:spcAft>
              <a:buFont typeface="Arial" pitchFamily="34" charset="0"/>
              <a:buChar char="•"/>
              <a:defRPr/>
            </a:pPr>
            <a:r>
              <a:rPr lang="en-US" dirty="0"/>
              <a:t>In the United States there are few “permanently poor.” </a:t>
            </a:r>
          </a:p>
          <a:p>
            <a:pPr fontAlgn="auto">
              <a:spcAft>
                <a:spcPts val="0"/>
              </a:spcAft>
              <a:buFont typeface="Arial" pitchFamily="34" charset="0"/>
              <a:buChar char="•"/>
              <a:defRPr/>
            </a:pPr>
            <a:r>
              <a:rPr lang="en-US" dirty="0"/>
              <a:t>Income mobility studies indicate that fewer than 5 percent of those in poverty stay there.</a:t>
            </a:r>
          </a:p>
          <a:p>
            <a:pPr fontAlgn="auto">
              <a:spcAft>
                <a:spcPts val="0"/>
              </a:spcAft>
              <a:buFont typeface="Arial" pitchFamily="34" charset="0"/>
              <a:buChar char="•"/>
              <a:defRPr/>
            </a:pPr>
            <a:r>
              <a:rPr lang="en-US" dirty="0"/>
              <a:t>They better themselves and move up the income ladder.</a:t>
            </a:r>
          </a:p>
        </p:txBody>
      </p:sp>
      <p:sp>
        <p:nvSpPr>
          <p:cNvPr id="2" name="Slide Number Placeholder 1"/>
          <p:cNvSpPr>
            <a:spLocks noGrp="1"/>
          </p:cNvSpPr>
          <p:nvPr>
            <p:ph type="sldNum" sz="quarter" idx="12"/>
          </p:nvPr>
        </p:nvSpPr>
        <p:spPr/>
        <p:txBody>
          <a:bodyPr/>
          <a:lstStyle/>
          <a:p>
            <a:r>
              <a:rPr lang="en-US" dirty="0"/>
              <a:t>23-</a:t>
            </a:r>
            <a:fld id="{D6AEC7BF-3734-4446-B59D-919843EE84E1}" type="slidenum">
              <a:rPr lang="en-US" smtClean="0"/>
              <a:pPr/>
              <a:t>10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noFill/>
        </p:spPr>
        <p:txBody>
          <a:bodyPr/>
          <a:lstStyle/>
          <a:p>
            <a:r>
              <a:rPr lang="en-US" sz="4000" dirty="0">
                <a:solidFill>
                  <a:schemeClr val="tx1"/>
                </a:solidFill>
              </a:rPr>
              <a:t>Global Poverty IV</a:t>
            </a:r>
          </a:p>
        </p:txBody>
      </p:sp>
      <p:sp>
        <p:nvSpPr>
          <p:cNvPr id="35842" name="Content Placeholder 2"/>
          <p:cNvSpPr>
            <a:spLocks noGrp="1"/>
          </p:cNvSpPr>
          <p:nvPr>
            <p:ph idx="1"/>
          </p:nvPr>
        </p:nvSpPr>
        <p:spPr>
          <a:xfrm>
            <a:off x="1066800" y="1447800"/>
            <a:ext cx="7620000" cy="4678363"/>
          </a:xfrm>
        </p:spPr>
        <p:txBody>
          <a:bodyPr/>
          <a:lstStyle/>
          <a:p>
            <a:pPr>
              <a:buFont typeface="Arial" pitchFamily="34" charset="0"/>
              <a:buChar char="•"/>
              <a:defRPr/>
            </a:pPr>
            <a:r>
              <a:rPr lang="en-US" sz="2800" dirty="0"/>
              <a:t>In other parts of the world, poverty is much more permanent. Institutional barriers in some countries make it nearly impossible for people to escape poverty.</a:t>
            </a:r>
          </a:p>
          <a:p>
            <a:pPr lvl="1"/>
            <a:r>
              <a:rPr lang="en-US" sz="2400" dirty="0"/>
              <a:t>A caste system</a:t>
            </a:r>
          </a:p>
          <a:p>
            <a:pPr lvl="1"/>
            <a:r>
              <a:rPr lang="en-US" sz="2400" dirty="0"/>
              <a:t>Blocked access to health care, education, and jobs.</a:t>
            </a:r>
          </a:p>
          <a:p>
            <a:pPr lvl="1"/>
            <a:r>
              <a:rPr lang="en-US" sz="2400" dirty="0"/>
              <a:t>Class warfare</a:t>
            </a:r>
          </a:p>
          <a:p>
            <a:pPr lvl="1"/>
            <a:r>
              <a:rPr lang="en-US" sz="2400" dirty="0"/>
              <a:t>Lack of property rights</a:t>
            </a:r>
          </a:p>
          <a:p>
            <a:pPr lvl="1"/>
            <a:r>
              <a:rPr lang="en-US" sz="2400" dirty="0"/>
              <a:t>Inability to enter the legal commercial activity in the country</a:t>
            </a:r>
            <a:r>
              <a:rPr lang="en-US" dirty="0"/>
              <a:t>.</a:t>
            </a:r>
          </a:p>
        </p:txBody>
      </p:sp>
      <p:sp>
        <p:nvSpPr>
          <p:cNvPr id="2" name="Slide Number Placeholder 1"/>
          <p:cNvSpPr>
            <a:spLocks noGrp="1"/>
          </p:cNvSpPr>
          <p:nvPr>
            <p:ph type="sldNum" sz="quarter" idx="12"/>
          </p:nvPr>
        </p:nvSpPr>
        <p:spPr/>
        <p:txBody>
          <a:bodyPr/>
          <a:lstStyle/>
          <a:p>
            <a:r>
              <a:rPr lang="en-US" dirty="0"/>
              <a:t>23-</a:t>
            </a:r>
            <a:fld id="{D6AEC7BF-3734-4446-B59D-919843EE84E1}" type="slidenum">
              <a:rPr lang="en-US" smtClean="0"/>
              <a:pPr/>
              <a:t>11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noFill/>
        </p:spPr>
        <p:txBody>
          <a:bodyPr/>
          <a:lstStyle/>
          <a:p>
            <a:r>
              <a:rPr lang="en-US" sz="4000" dirty="0">
                <a:solidFill>
                  <a:schemeClr val="tx1"/>
                </a:solidFill>
              </a:rPr>
              <a:t>Goals and Strategies</a:t>
            </a:r>
          </a:p>
        </p:txBody>
      </p:sp>
      <p:sp>
        <p:nvSpPr>
          <p:cNvPr id="3" name="Content Placeholder 2"/>
          <p:cNvSpPr>
            <a:spLocks noGrp="1"/>
          </p:cNvSpPr>
          <p:nvPr>
            <p:ph idx="1"/>
          </p:nvPr>
        </p:nvSpPr>
        <p:spPr>
          <a:xfrm>
            <a:off x="1066800" y="1447800"/>
            <a:ext cx="7620000" cy="4678363"/>
          </a:xfrm>
        </p:spPr>
        <p:txBody>
          <a:bodyPr rtlCol="0">
            <a:normAutofit/>
          </a:bodyPr>
          <a:lstStyle/>
          <a:p>
            <a:pPr fontAlgn="auto">
              <a:spcAft>
                <a:spcPts val="0"/>
              </a:spcAft>
              <a:buFont typeface="Arial" pitchFamily="34" charset="0"/>
              <a:buChar char="•"/>
              <a:defRPr/>
            </a:pPr>
            <a:r>
              <a:rPr lang="en-US" dirty="0"/>
              <a:t>The World Bank set a goal to eliminate severe poverty by 2030.</a:t>
            </a:r>
          </a:p>
          <a:p>
            <a:pPr fontAlgn="auto">
              <a:spcAft>
                <a:spcPts val="0"/>
              </a:spcAft>
              <a:buFont typeface="Arial" pitchFamily="34" charset="0"/>
              <a:buChar char="•"/>
              <a:defRPr/>
            </a:pPr>
            <a:r>
              <a:rPr lang="en-US" dirty="0"/>
              <a:t>Two general approaches to global poverty reduction</a:t>
            </a:r>
          </a:p>
          <a:p>
            <a:pPr lvl="1">
              <a:defRPr/>
            </a:pPr>
            <a:r>
              <a:rPr lang="en-US" sz="3200" b="1" dirty="0">
                <a:solidFill>
                  <a:schemeClr val="accent1"/>
                </a:solidFill>
              </a:rPr>
              <a:t>Redistribution of incomes </a:t>
            </a:r>
            <a:r>
              <a:rPr lang="en-US" sz="3200" dirty="0"/>
              <a:t>within and across nations.</a:t>
            </a:r>
          </a:p>
          <a:p>
            <a:pPr lvl="1">
              <a:defRPr/>
            </a:pPr>
            <a:r>
              <a:rPr lang="en-US" sz="3200" b="1" dirty="0">
                <a:solidFill>
                  <a:schemeClr val="accent1"/>
                </a:solidFill>
              </a:rPr>
              <a:t>Economic growth </a:t>
            </a:r>
            <a:r>
              <a:rPr lang="en-US" sz="3200" dirty="0"/>
              <a:t>that raises average incomes.</a:t>
            </a:r>
          </a:p>
        </p:txBody>
      </p:sp>
      <p:sp>
        <p:nvSpPr>
          <p:cNvPr id="2" name="Slide Number Placeholder 1"/>
          <p:cNvSpPr>
            <a:spLocks noGrp="1"/>
          </p:cNvSpPr>
          <p:nvPr>
            <p:ph type="sldNum" sz="quarter" idx="12"/>
          </p:nvPr>
        </p:nvSpPr>
        <p:spPr/>
        <p:txBody>
          <a:bodyPr/>
          <a:lstStyle/>
          <a:p>
            <a:r>
              <a:rPr lang="en-US" dirty="0"/>
              <a:t>23-</a:t>
            </a:r>
            <a:fld id="{D6AEC7BF-3734-4446-B59D-919843EE84E1}" type="slidenum">
              <a:rPr lang="en-US" smtClean="0"/>
              <a:pPr/>
              <a:t>12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noFill/>
        </p:spPr>
        <p:txBody>
          <a:bodyPr/>
          <a:lstStyle/>
          <a:p>
            <a:r>
              <a:rPr lang="en-US" sz="4000" dirty="0">
                <a:solidFill>
                  <a:schemeClr val="tx1"/>
                </a:solidFill>
              </a:rPr>
              <a:t>Income Redistribution</a:t>
            </a:r>
          </a:p>
        </p:txBody>
      </p:sp>
      <p:sp>
        <p:nvSpPr>
          <p:cNvPr id="3" name="Content Placeholder 2"/>
          <p:cNvSpPr>
            <a:spLocks noGrp="1"/>
          </p:cNvSpPr>
          <p:nvPr>
            <p:ph idx="1"/>
          </p:nvPr>
        </p:nvSpPr>
        <p:spPr>
          <a:xfrm>
            <a:off x="1066800" y="1600200"/>
            <a:ext cx="7620000" cy="4525963"/>
          </a:xfrm>
        </p:spPr>
        <p:txBody>
          <a:bodyPr rtlCol="0">
            <a:normAutofit/>
          </a:bodyPr>
          <a:lstStyle/>
          <a:p>
            <a:pPr fontAlgn="auto">
              <a:spcAft>
                <a:spcPts val="0"/>
              </a:spcAft>
              <a:buFont typeface="Arial" pitchFamily="34" charset="0"/>
              <a:buChar char="•"/>
              <a:defRPr/>
            </a:pPr>
            <a:r>
              <a:rPr lang="en-US" dirty="0"/>
              <a:t>In each country, should income or wealth be transferred from the rich few to the poor many?</a:t>
            </a:r>
          </a:p>
          <a:p>
            <a:pPr fontAlgn="auto">
              <a:spcAft>
                <a:spcPts val="0"/>
              </a:spcAft>
              <a:buFont typeface="Arial" pitchFamily="34" charset="0"/>
              <a:buChar char="•"/>
              <a:defRPr/>
            </a:pPr>
            <a:r>
              <a:rPr lang="en-US" dirty="0"/>
              <a:t>In each country, should government expenditures be redirected from, say, the military to improving the lives and opportunities for the poor?</a:t>
            </a:r>
          </a:p>
        </p:txBody>
      </p:sp>
      <p:sp>
        <p:nvSpPr>
          <p:cNvPr id="2" name="Slide Number Placeholder 1"/>
          <p:cNvSpPr>
            <a:spLocks noGrp="1"/>
          </p:cNvSpPr>
          <p:nvPr>
            <p:ph type="sldNum" sz="quarter" idx="12"/>
          </p:nvPr>
        </p:nvSpPr>
        <p:spPr/>
        <p:txBody>
          <a:bodyPr/>
          <a:lstStyle/>
          <a:p>
            <a:r>
              <a:rPr lang="en-US" dirty="0"/>
              <a:t>23-</a:t>
            </a:r>
            <a:fld id="{D6AEC7BF-3734-4446-B59D-919843EE84E1}" type="slidenum">
              <a:rPr lang="en-US" smtClean="0"/>
              <a:pPr/>
              <a:t>13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noFill/>
        </p:spPr>
        <p:txBody>
          <a:bodyPr/>
          <a:lstStyle/>
          <a:p>
            <a:r>
              <a:rPr lang="en-US" sz="4000" dirty="0">
                <a:solidFill>
                  <a:schemeClr val="tx1"/>
                </a:solidFill>
              </a:rPr>
              <a:t>Income Redistribution II</a:t>
            </a:r>
          </a:p>
        </p:txBody>
      </p:sp>
      <p:sp>
        <p:nvSpPr>
          <p:cNvPr id="41986" name="Content Placeholder 2"/>
          <p:cNvSpPr>
            <a:spLocks noGrp="1"/>
          </p:cNvSpPr>
          <p:nvPr>
            <p:ph idx="1"/>
          </p:nvPr>
        </p:nvSpPr>
        <p:spPr>
          <a:xfrm>
            <a:off x="1066800" y="1447800"/>
            <a:ext cx="7620000" cy="4678363"/>
          </a:xfrm>
        </p:spPr>
        <p:txBody>
          <a:bodyPr>
            <a:normAutofit/>
          </a:bodyPr>
          <a:lstStyle/>
          <a:p>
            <a:pPr>
              <a:buFont typeface="Arial" pitchFamily="34" charset="0"/>
              <a:buChar char="•"/>
            </a:pPr>
            <a:r>
              <a:rPr lang="en-US" dirty="0"/>
              <a:t>Should the developed nations deliver more foreign aid to the countries that have absolute poverty?</a:t>
            </a:r>
          </a:p>
          <a:p>
            <a:pPr lvl="1"/>
            <a:r>
              <a:rPr lang="en-US" dirty="0"/>
              <a:t>This is a U.N. goal.</a:t>
            </a:r>
          </a:p>
          <a:p>
            <a:pPr lvl="1"/>
            <a:r>
              <a:rPr lang="en-US" dirty="0"/>
              <a:t>The developed nations are approaching the goal.</a:t>
            </a:r>
          </a:p>
          <a:p>
            <a:pPr lvl="1"/>
            <a:r>
              <a:rPr lang="en-US" dirty="0"/>
              <a:t>Will added aid help much?</a:t>
            </a:r>
          </a:p>
          <a:p>
            <a:pPr lvl="1"/>
            <a:r>
              <a:rPr lang="en-US" dirty="0"/>
              <a:t>Will it end up being directed to those who need it, or to the people in power?</a:t>
            </a:r>
          </a:p>
        </p:txBody>
      </p:sp>
      <p:sp>
        <p:nvSpPr>
          <p:cNvPr id="2" name="Slide Number Placeholder 1"/>
          <p:cNvSpPr>
            <a:spLocks noGrp="1"/>
          </p:cNvSpPr>
          <p:nvPr>
            <p:ph type="sldNum" sz="quarter" idx="12"/>
          </p:nvPr>
        </p:nvSpPr>
        <p:spPr/>
        <p:txBody>
          <a:bodyPr/>
          <a:lstStyle/>
          <a:p>
            <a:r>
              <a:rPr lang="en-US" dirty="0"/>
              <a:t>23-</a:t>
            </a:r>
            <a:fld id="{D6AEC7BF-3734-4446-B59D-919843EE84E1}" type="slidenum">
              <a:rPr lang="en-US" smtClean="0"/>
              <a:pPr/>
              <a:t>14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98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9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noFill/>
        </p:spPr>
        <p:txBody>
          <a:bodyPr/>
          <a:lstStyle/>
          <a:p>
            <a:r>
              <a:rPr lang="en-US" sz="4000" dirty="0">
                <a:solidFill>
                  <a:schemeClr val="tx1"/>
                </a:solidFill>
              </a:rPr>
              <a:t>Income Redistribution III</a:t>
            </a:r>
          </a:p>
        </p:txBody>
      </p:sp>
      <p:sp>
        <p:nvSpPr>
          <p:cNvPr id="44034" name="Content Placeholder 2"/>
          <p:cNvSpPr>
            <a:spLocks noGrp="1"/>
          </p:cNvSpPr>
          <p:nvPr>
            <p:ph idx="1"/>
          </p:nvPr>
        </p:nvSpPr>
        <p:spPr>
          <a:xfrm>
            <a:off x="1066800" y="1600200"/>
            <a:ext cx="7620000" cy="4525963"/>
          </a:xfrm>
        </p:spPr>
        <p:txBody>
          <a:bodyPr>
            <a:normAutofit/>
          </a:bodyPr>
          <a:lstStyle/>
          <a:p>
            <a:r>
              <a:rPr lang="en-US" dirty="0"/>
              <a:t>Should nongovernmental agencies (NGOs) step up their efforts to reduce global poverty?</a:t>
            </a:r>
          </a:p>
          <a:p>
            <a:pPr lvl="1"/>
            <a:r>
              <a:rPr lang="en-US" sz="3200" dirty="0"/>
              <a:t>Private charities</a:t>
            </a:r>
          </a:p>
          <a:p>
            <a:pPr lvl="1"/>
            <a:r>
              <a:rPr lang="en-US" sz="3200" dirty="0"/>
              <a:t>Church groups</a:t>
            </a:r>
          </a:p>
          <a:p>
            <a:pPr lvl="1"/>
            <a:r>
              <a:rPr lang="en-US" sz="3200" dirty="0"/>
              <a:t>Foundations</a:t>
            </a:r>
          </a:p>
          <a:p>
            <a:pPr lvl="1"/>
            <a:r>
              <a:rPr lang="en-US" sz="3200" dirty="0"/>
              <a:t>International Red Cross</a:t>
            </a:r>
          </a:p>
          <a:p>
            <a:pPr lvl="1"/>
            <a:r>
              <a:rPr lang="en-US" sz="3200" dirty="0"/>
              <a:t>Oxfam</a:t>
            </a:r>
          </a:p>
        </p:txBody>
      </p:sp>
      <p:sp>
        <p:nvSpPr>
          <p:cNvPr id="2" name="Slide Number Placeholder 1"/>
          <p:cNvSpPr>
            <a:spLocks noGrp="1"/>
          </p:cNvSpPr>
          <p:nvPr>
            <p:ph type="sldNum" sz="quarter" idx="12"/>
          </p:nvPr>
        </p:nvSpPr>
        <p:spPr/>
        <p:txBody>
          <a:bodyPr/>
          <a:lstStyle/>
          <a:p>
            <a:r>
              <a:rPr lang="en-US" dirty="0"/>
              <a:t>23-</a:t>
            </a:r>
            <a:fld id="{D6AEC7BF-3734-4446-B59D-919843EE84E1}"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noFill/>
        </p:spPr>
        <p:txBody>
          <a:bodyPr/>
          <a:lstStyle/>
          <a:p>
            <a:r>
              <a:rPr lang="en-US" sz="4000" dirty="0">
                <a:solidFill>
                  <a:schemeClr val="tx1"/>
                </a:solidFill>
              </a:rPr>
              <a:t>Economic Growth</a:t>
            </a:r>
          </a:p>
        </p:txBody>
      </p:sp>
      <p:sp>
        <p:nvSpPr>
          <p:cNvPr id="46082" name="Content Placeholder 2"/>
          <p:cNvSpPr>
            <a:spLocks noGrp="1"/>
          </p:cNvSpPr>
          <p:nvPr>
            <p:ph idx="1"/>
          </p:nvPr>
        </p:nvSpPr>
        <p:spPr>
          <a:xfrm>
            <a:off x="1066800" y="1600200"/>
            <a:ext cx="7620000" cy="4525963"/>
          </a:xfrm>
        </p:spPr>
        <p:txBody>
          <a:bodyPr/>
          <a:lstStyle/>
          <a:p>
            <a:pPr>
              <a:buFont typeface="Arial" pitchFamily="34" charset="0"/>
              <a:buChar char="•"/>
            </a:pPr>
            <a:r>
              <a:rPr lang="en-US" dirty="0"/>
              <a:t>“Developing nations hold the keys to their prosperity; global action cannot substitute for equitable and efficient domestic policies and institutions.”  -- World Bank</a:t>
            </a:r>
          </a:p>
          <a:p>
            <a:endParaRPr lang="en-US" dirty="0"/>
          </a:p>
        </p:txBody>
      </p:sp>
      <p:sp>
        <p:nvSpPr>
          <p:cNvPr id="2" name="Slide Number Placeholder 1"/>
          <p:cNvSpPr>
            <a:spLocks noGrp="1"/>
          </p:cNvSpPr>
          <p:nvPr>
            <p:ph type="sldNum" sz="quarter" idx="12"/>
          </p:nvPr>
        </p:nvSpPr>
        <p:spPr/>
        <p:txBody>
          <a:bodyPr/>
          <a:lstStyle/>
          <a:p>
            <a:r>
              <a:rPr lang="en-US" dirty="0"/>
              <a:t>23-</a:t>
            </a:r>
            <a:fld id="{D6AEC7BF-3734-4446-B59D-919843EE84E1}"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noFill/>
        </p:spPr>
        <p:txBody>
          <a:bodyPr/>
          <a:lstStyle/>
          <a:p>
            <a:r>
              <a:rPr lang="en-US" sz="4000" dirty="0">
                <a:solidFill>
                  <a:schemeClr val="tx1"/>
                </a:solidFill>
              </a:rPr>
              <a:t>Economic Growth II</a:t>
            </a:r>
          </a:p>
        </p:txBody>
      </p:sp>
      <p:sp>
        <p:nvSpPr>
          <p:cNvPr id="3" name="Content Placeholder 2"/>
          <p:cNvSpPr>
            <a:spLocks noGrp="1"/>
          </p:cNvSpPr>
          <p:nvPr>
            <p:ph idx="1"/>
          </p:nvPr>
        </p:nvSpPr>
        <p:spPr>
          <a:xfrm>
            <a:off x="1066800" y="1600200"/>
            <a:ext cx="7467600" cy="4525963"/>
          </a:xfrm>
        </p:spPr>
        <p:txBody>
          <a:bodyPr>
            <a:noAutofit/>
          </a:bodyPr>
          <a:lstStyle/>
          <a:p>
            <a:pPr>
              <a:buFont typeface="Arial" pitchFamily="34" charset="0"/>
              <a:buChar char="•"/>
            </a:pPr>
            <a:r>
              <a:rPr lang="en-US" sz="2800" dirty="0"/>
              <a:t>Economic growth theory prescribes increased resources and improved technology.</a:t>
            </a:r>
          </a:p>
          <a:p>
            <a:pPr>
              <a:buFont typeface="Arial" pitchFamily="34" charset="0"/>
              <a:buChar char="•"/>
            </a:pPr>
            <a:r>
              <a:rPr lang="en-US" sz="2800" dirty="0"/>
              <a:t>In developed countries, economic growth has transformed itself into “brain power” – that is, technological advancement.</a:t>
            </a:r>
          </a:p>
          <a:p>
            <a:pPr>
              <a:buFont typeface="Arial" pitchFamily="34" charset="0"/>
              <a:buChar char="•"/>
            </a:pPr>
            <a:r>
              <a:rPr lang="en-US" sz="2800" dirty="0"/>
              <a:t>In poverty-stricken nations, however, the needs are much more basic: access to food, water, schools, markets, opportunities.</a:t>
            </a:r>
          </a:p>
        </p:txBody>
      </p:sp>
      <p:sp>
        <p:nvSpPr>
          <p:cNvPr id="2" name="Slide Number Placeholder 1"/>
          <p:cNvSpPr>
            <a:spLocks noGrp="1"/>
          </p:cNvSpPr>
          <p:nvPr>
            <p:ph type="sldNum" sz="quarter" idx="12"/>
          </p:nvPr>
        </p:nvSpPr>
        <p:spPr/>
        <p:txBody>
          <a:bodyPr/>
          <a:lstStyle/>
          <a:p>
            <a:r>
              <a:rPr lang="en-US" dirty="0"/>
              <a:t>23-</a:t>
            </a:r>
            <a:fld id="{D6AEC7BF-3734-4446-B59D-919843EE84E1}" type="slidenum">
              <a:rPr lang="en-US" smtClean="0"/>
              <a:pPr/>
              <a:t>17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sz="4000" dirty="0">
                <a:solidFill>
                  <a:schemeClr val="tx1"/>
                </a:solidFill>
              </a:rPr>
              <a:t>Economic Growth III</a:t>
            </a:r>
          </a:p>
        </p:txBody>
      </p:sp>
      <p:sp>
        <p:nvSpPr>
          <p:cNvPr id="3" name="Content Placeholder 2"/>
          <p:cNvSpPr>
            <a:spLocks noGrp="1"/>
          </p:cNvSpPr>
          <p:nvPr>
            <p:ph idx="1"/>
          </p:nvPr>
        </p:nvSpPr>
        <p:spPr>
          <a:xfrm>
            <a:off x="1066800" y="1600200"/>
            <a:ext cx="7620000" cy="4525963"/>
          </a:xfrm>
        </p:spPr>
        <p:txBody>
          <a:bodyPr/>
          <a:lstStyle/>
          <a:p>
            <a:pPr>
              <a:buFont typeface="Arial" pitchFamily="34" charset="0"/>
              <a:buChar char="•"/>
            </a:pPr>
            <a:r>
              <a:rPr lang="en-US" dirty="0"/>
              <a:t>Acquire capital investment, both internal and external.</a:t>
            </a:r>
          </a:p>
          <a:p>
            <a:pPr>
              <a:buFont typeface="Arial" pitchFamily="34" charset="0"/>
              <a:buChar char="•"/>
            </a:pPr>
            <a:r>
              <a:rPr lang="en-US" dirty="0"/>
              <a:t>Invest in agricultural development.</a:t>
            </a:r>
          </a:p>
          <a:p>
            <a:pPr>
              <a:buFont typeface="Arial" pitchFamily="34" charset="0"/>
              <a:buChar char="•"/>
            </a:pPr>
            <a:r>
              <a:rPr lang="en-US" dirty="0"/>
              <a:t>Institutional reform to promote economic growth.</a:t>
            </a:r>
          </a:p>
          <a:p>
            <a:pPr>
              <a:buFont typeface="Arial" pitchFamily="34" charset="0"/>
              <a:buChar char="•"/>
            </a:pPr>
            <a:r>
              <a:rPr lang="en-US" dirty="0"/>
              <a:t>Protection of property rights.</a:t>
            </a:r>
          </a:p>
        </p:txBody>
      </p:sp>
      <p:sp>
        <p:nvSpPr>
          <p:cNvPr id="4" name="Slide Number Placeholder 3"/>
          <p:cNvSpPr>
            <a:spLocks noGrp="1"/>
          </p:cNvSpPr>
          <p:nvPr>
            <p:ph type="sldNum" sz="quarter" idx="12"/>
          </p:nvPr>
        </p:nvSpPr>
        <p:spPr/>
        <p:txBody>
          <a:bodyPr/>
          <a:lstStyle/>
          <a:p>
            <a:r>
              <a:rPr lang="en-US" dirty="0"/>
              <a:t>23-</a:t>
            </a:r>
            <a:fld id="{D6AEC7BF-3734-4446-B59D-919843EE84E1}" type="slidenum">
              <a:rPr lang="en-US" smtClean="0"/>
              <a:pPr/>
              <a:t>18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sz="4000" dirty="0">
                <a:solidFill>
                  <a:schemeClr val="tx1"/>
                </a:solidFill>
              </a:rPr>
              <a:t>Economic Growth IV</a:t>
            </a:r>
          </a:p>
        </p:txBody>
      </p:sp>
      <p:sp>
        <p:nvSpPr>
          <p:cNvPr id="3" name="Content Placeholder 2"/>
          <p:cNvSpPr>
            <a:spLocks noGrp="1"/>
          </p:cNvSpPr>
          <p:nvPr>
            <p:ph idx="1"/>
          </p:nvPr>
        </p:nvSpPr>
        <p:spPr>
          <a:xfrm>
            <a:off x="1066800" y="1600200"/>
            <a:ext cx="7620000" cy="4525963"/>
          </a:xfrm>
        </p:spPr>
        <p:txBody>
          <a:bodyPr/>
          <a:lstStyle/>
          <a:p>
            <a:pPr>
              <a:buFont typeface="Arial" pitchFamily="34" charset="0"/>
              <a:buChar char="•"/>
            </a:pPr>
            <a:r>
              <a:rPr lang="en-US" dirty="0"/>
              <a:t>Entrepreneurial incentive.</a:t>
            </a:r>
          </a:p>
          <a:p>
            <a:pPr>
              <a:buFont typeface="Arial" pitchFamily="34" charset="0"/>
              <a:buChar char="•"/>
            </a:pPr>
            <a:r>
              <a:rPr lang="en-US" dirty="0"/>
              <a:t>More equity between the ruling elite and the general populace.</a:t>
            </a:r>
          </a:p>
          <a:p>
            <a:pPr>
              <a:buFont typeface="Arial" pitchFamily="34" charset="0"/>
              <a:buChar char="•"/>
            </a:pPr>
            <a:r>
              <a:rPr lang="en-US" dirty="0"/>
              <a:t>Generate a pro-business environment.</a:t>
            </a:r>
          </a:p>
          <a:p>
            <a:pPr>
              <a:buFont typeface="Arial" pitchFamily="34" charset="0"/>
              <a:buChar char="•"/>
            </a:pPr>
            <a:r>
              <a:rPr lang="en-US" dirty="0"/>
              <a:t>Remove international trade barriers.</a:t>
            </a:r>
          </a:p>
        </p:txBody>
      </p:sp>
      <p:sp>
        <p:nvSpPr>
          <p:cNvPr id="4" name="Slide Number Placeholder 3"/>
          <p:cNvSpPr>
            <a:spLocks noGrp="1"/>
          </p:cNvSpPr>
          <p:nvPr>
            <p:ph type="sldNum" sz="quarter" idx="12"/>
          </p:nvPr>
        </p:nvSpPr>
        <p:spPr/>
        <p:txBody>
          <a:bodyPr/>
          <a:lstStyle/>
          <a:p>
            <a:r>
              <a:rPr lang="en-US" dirty="0"/>
              <a:t>23-</a:t>
            </a:r>
            <a:fld id="{D6AEC7BF-3734-4446-B59D-919843EE84E1}" type="slidenum">
              <a:rPr lang="en-US" smtClean="0"/>
              <a:pPr/>
              <a:t>19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noFill/>
        </p:spPr>
        <p:txBody>
          <a:bodyPr/>
          <a:lstStyle/>
          <a:p>
            <a:r>
              <a:rPr lang="en-US" sz="4000" dirty="0">
                <a:solidFill>
                  <a:schemeClr val="tx1"/>
                </a:solidFill>
              </a:rPr>
              <a:t>Global Poverty</a:t>
            </a:r>
          </a:p>
        </p:txBody>
      </p:sp>
      <p:sp>
        <p:nvSpPr>
          <p:cNvPr id="15362" name="Content Placeholder 2"/>
          <p:cNvSpPr>
            <a:spLocks noGrp="1"/>
          </p:cNvSpPr>
          <p:nvPr>
            <p:ph idx="1"/>
          </p:nvPr>
        </p:nvSpPr>
        <p:spPr>
          <a:xfrm>
            <a:off x="1066800" y="1600200"/>
            <a:ext cx="7620000" cy="4525963"/>
          </a:xfrm>
        </p:spPr>
        <p:txBody>
          <a:bodyPr>
            <a:normAutofit/>
          </a:bodyPr>
          <a:lstStyle/>
          <a:p>
            <a:r>
              <a:rPr lang="en-US" dirty="0"/>
              <a:t>The World Bank has stated that a third of the world’s population lacks the barest of life’s necessities.</a:t>
            </a:r>
          </a:p>
          <a:p>
            <a:pPr lvl="1"/>
            <a:r>
              <a:rPr lang="en-US" dirty="0"/>
              <a:t>Malnourished</a:t>
            </a:r>
          </a:p>
          <a:p>
            <a:pPr lvl="1"/>
            <a:r>
              <a:rPr lang="en-US" dirty="0"/>
              <a:t>Poorly sheltered</a:t>
            </a:r>
          </a:p>
          <a:p>
            <a:pPr lvl="1"/>
            <a:r>
              <a:rPr lang="en-US" dirty="0"/>
              <a:t>Minimally clothed</a:t>
            </a:r>
          </a:p>
          <a:p>
            <a:pPr lvl="1"/>
            <a:r>
              <a:rPr lang="en-US" dirty="0"/>
              <a:t>At risk of debilitating diseases</a:t>
            </a:r>
          </a:p>
          <a:p>
            <a:pPr lvl="1"/>
            <a:r>
              <a:rPr lang="en-US" dirty="0"/>
              <a:t>Low life expectancy</a:t>
            </a:r>
          </a:p>
        </p:txBody>
      </p:sp>
      <p:sp>
        <p:nvSpPr>
          <p:cNvPr id="2" name="Slide Number Placeholder 1"/>
          <p:cNvSpPr>
            <a:spLocks noGrp="1"/>
          </p:cNvSpPr>
          <p:nvPr>
            <p:ph type="sldNum" sz="quarter" idx="12"/>
          </p:nvPr>
        </p:nvSpPr>
        <p:spPr/>
        <p:txBody>
          <a:bodyPr/>
          <a:lstStyle/>
          <a:p>
            <a:r>
              <a:rPr lang="en-US" dirty="0"/>
              <a:t>23-0</a:t>
            </a:r>
            <a:fld id="{D6AEC7BF-3734-4446-B59D-919843EE84E1}"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a:xfrm>
            <a:off x="1066800" y="166914"/>
            <a:ext cx="8077200" cy="1447800"/>
          </a:xfrm>
          <a:noFill/>
        </p:spPr>
        <p:txBody>
          <a:bodyPr/>
          <a:lstStyle/>
          <a:p>
            <a:r>
              <a:rPr lang="en-US" sz="4000" u="sng" dirty="0">
                <a:solidFill>
                  <a:schemeClr val="tx1"/>
                </a:solidFill>
              </a:rPr>
              <a:t>Application: The Economy Tomorrow</a:t>
            </a:r>
          </a:p>
        </p:txBody>
      </p:sp>
      <p:sp>
        <p:nvSpPr>
          <p:cNvPr id="64514" name="Content Placeholder 2"/>
          <p:cNvSpPr>
            <a:spLocks noGrp="1"/>
          </p:cNvSpPr>
          <p:nvPr>
            <p:ph idx="1"/>
          </p:nvPr>
        </p:nvSpPr>
        <p:spPr>
          <a:xfrm>
            <a:off x="1066800" y="1600200"/>
            <a:ext cx="7620000" cy="4525963"/>
          </a:xfrm>
        </p:spPr>
        <p:txBody>
          <a:bodyPr/>
          <a:lstStyle/>
          <a:p>
            <a:pPr>
              <a:buFont typeface="Arial" pitchFamily="34" charset="0"/>
              <a:buChar char="•"/>
            </a:pPr>
            <a:r>
              <a:rPr lang="en-US" dirty="0"/>
              <a:t>Unleashing entrepreneurship</a:t>
            </a:r>
          </a:p>
          <a:p>
            <a:pPr lvl="1"/>
            <a:r>
              <a:rPr lang="en-US" sz="3200" dirty="0"/>
              <a:t>The government approach of economic development neglects the power of people and markets.</a:t>
            </a:r>
          </a:p>
          <a:p>
            <a:pPr lvl="1"/>
            <a:r>
              <a:rPr lang="en-US" sz="3200" dirty="0"/>
              <a:t>When inhibited by government, the people’s talents turn to the underground economy, where they flourish even though what they do is “illegal.”</a:t>
            </a:r>
          </a:p>
        </p:txBody>
      </p:sp>
      <p:sp>
        <p:nvSpPr>
          <p:cNvPr id="2" name="Slide Number Placeholder 1"/>
          <p:cNvSpPr>
            <a:spLocks noGrp="1"/>
          </p:cNvSpPr>
          <p:nvPr>
            <p:ph type="sldNum" sz="quarter" idx="12"/>
          </p:nvPr>
        </p:nvSpPr>
        <p:spPr/>
        <p:txBody>
          <a:bodyPr/>
          <a:lstStyle/>
          <a:p>
            <a:r>
              <a:rPr lang="en-US" dirty="0"/>
              <a:t>23-</a:t>
            </a:r>
            <a:fld id="{D6AEC7BF-3734-4446-B59D-919843EE84E1}" type="slidenum">
              <a:rPr lang="en-US" smtClean="0"/>
              <a:pPr/>
              <a:t>20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a:xfrm>
            <a:off x="1066800" y="152400"/>
            <a:ext cx="8077200" cy="1447800"/>
          </a:xfrm>
          <a:noFill/>
        </p:spPr>
        <p:txBody>
          <a:bodyPr/>
          <a:lstStyle/>
          <a:p>
            <a:r>
              <a:rPr lang="en-US" sz="4000" u="sng" dirty="0">
                <a:solidFill>
                  <a:schemeClr val="tx1"/>
                </a:solidFill>
              </a:rPr>
              <a:t>Application: The Economy Tomorrow II</a:t>
            </a:r>
          </a:p>
        </p:txBody>
      </p:sp>
      <p:sp>
        <p:nvSpPr>
          <p:cNvPr id="3" name="Content Placeholder 2"/>
          <p:cNvSpPr>
            <a:spLocks noGrp="1"/>
          </p:cNvSpPr>
          <p:nvPr>
            <p:ph idx="1"/>
          </p:nvPr>
        </p:nvSpPr>
        <p:spPr>
          <a:xfrm>
            <a:off x="1081314" y="1647371"/>
            <a:ext cx="7543800" cy="4525963"/>
          </a:xfrm>
        </p:spPr>
        <p:txBody>
          <a:bodyPr rtlCol="0">
            <a:noAutofit/>
          </a:bodyPr>
          <a:lstStyle/>
          <a:p>
            <a:pPr fontAlgn="auto">
              <a:spcAft>
                <a:spcPts val="0"/>
              </a:spcAft>
              <a:buFont typeface="Arial" pitchFamily="34" charset="0"/>
              <a:buChar char="•"/>
              <a:defRPr/>
            </a:pPr>
            <a:r>
              <a:rPr lang="en-US" sz="3500" dirty="0"/>
              <a:t>Unleashing entrepreneurship</a:t>
            </a:r>
          </a:p>
          <a:p>
            <a:pPr lvl="1">
              <a:defRPr/>
            </a:pPr>
            <a:r>
              <a:rPr lang="en-US" sz="2400" dirty="0"/>
              <a:t>Growth will occur faster if governments encourage entrepreneurial activity rather than suppressing it.</a:t>
            </a:r>
          </a:p>
          <a:p>
            <a:pPr lvl="2">
              <a:defRPr/>
            </a:pPr>
            <a:r>
              <a:rPr lang="en-US" sz="2000" dirty="0"/>
              <a:t>Reduce barriers to free enterprise.</a:t>
            </a:r>
          </a:p>
          <a:p>
            <a:pPr lvl="2">
              <a:defRPr/>
            </a:pPr>
            <a:r>
              <a:rPr lang="en-US" sz="2000" dirty="0"/>
              <a:t>Spread private ownership.</a:t>
            </a:r>
          </a:p>
          <a:p>
            <a:pPr lvl="2">
              <a:defRPr/>
            </a:pPr>
            <a:r>
              <a:rPr lang="en-US" sz="2000" dirty="0"/>
              <a:t>Develop and enforce legal safeguards for property, income, and wealth.</a:t>
            </a:r>
          </a:p>
          <a:p>
            <a:pPr lvl="2">
              <a:defRPr/>
            </a:pPr>
            <a:r>
              <a:rPr lang="en-US" sz="2000" dirty="0"/>
              <a:t>Develop infrastructure that facilitates business activity.</a:t>
            </a:r>
          </a:p>
          <a:p>
            <a:pPr lvl="1">
              <a:defRPr/>
            </a:pPr>
            <a:r>
              <a:rPr lang="en-US" sz="2400" dirty="0"/>
              <a:t>This is a viable prescription for countries to leave abject poverty in the economy tomorrow.</a:t>
            </a:r>
          </a:p>
        </p:txBody>
      </p:sp>
      <p:sp>
        <p:nvSpPr>
          <p:cNvPr id="2" name="Slide Number Placeholder 1"/>
          <p:cNvSpPr>
            <a:spLocks noGrp="1"/>
          </p:cNvSpPr>
          <p:nvPr>
            <p:ph type="sldNum" sz="quarter" idx="12"/>
          </p:nvPr>
        </p:nvSpPr>
        <p:spPr/>
        <p:txBody>
          <a:bodyPr/>
          <a:lstStyle/>
          <a:p>
            <a:r>
              <a:rPr lang="en-US" dirty="0"/>
              <a:t>23-</a:t>
            </a:r>
            <a:fld id="{D6AEC7BF-3734-4446-B59D-919843EE84E1}" type="slidenum">
              <a:rPr lang="en-US" smtClean="0"/>
              <a:pPr/>
              <a:t>21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a:xfrm>
            <a:off x="1066800" y="152400"/>
            <a:ext cx="8077200" cy="1447800"/>
          </a:xfrm>
          <a:noFill/>
        </p:spPr>
        <p:txBody>
          <a:bodyPr>
            <a:normAutofit/>
          </a:bodyPr>
          <a:lstStyle/>
          <a:p>
            <a:r>
              <a:rPr lang="en-US" sz="4000" dirty="0">
                <a:solidFill>
                  <a:schemeClr val="tx1"/>
                </a:solidFill>
              </a:rPr>
              <a:t>Revisiting the Learning Objectives</a:t>
            </a:r>
          </a:p>
        </p:txBody>
      </p:sp>
      <p:sp>
        <p:nvSpPr>
          <p:cNvPr id="3" name="Content Placeholder 2"/>
          <p:cNvSpPr>
            <a:spLocks noGrp="1"/>
          </p:cNvSpPr>
          <p:nvPr>
            <p:ph idx="1"/>
          </p:nvPr>
        </p:nvSpPr>
        <p:spPr/>
        <p:txBody>
          <a:bodyPr>
            <a:normAutofit lnSpcReduction="10000"/>
          </a:bodyPr>
          <a:lstStyle/>
          <a:p>
            <a:r>
              <a:rPr lang="en-US" b="1" dirty="0"/>
              <a:t>LO23-1 Know how U.S. and global poverty are defined.</a:t>
            </a:r>
          </a:p>
          <a:p>
            <a:pPr lvl="1"/>
            <a:r>
              <a:rPr lang="en-US" sz="2400" dirty="0"/>
              <a:t>In the United States, poverty is defined in relative terms.</a:t>
            </a:r>
          </a:p>
          <a:p>
            <a:pPr lvl="2"/>
            <a:r>
              <a:rPr lang="en-US" sz="2400" dirty="0"/>
              <a:t>A family of four is in poverty if it earns less than about $24,600 a year.</a:t>
            </a:r>
          </a:p>
          <a:p>
            <a:pPr lvl="1"/>
            <a:r>
              <a:rPr lang="en-US" sz="2400" dirty="0"/>
              <a:t>For world poverty, it is defined in absolute terms.</a:t>
            </a:r>
          </a:p>
          <a:p>
            <a:pPr lvl="2"/>
            <a:r>
              <a:rPr lang="en-US" sz="2400" dirty="0"/>
              <a:t>A person is in extreme poverty if he earns less than $1.90 a day.</a:t>
            </a:r>
          </a:p>
          <a:p>
            <a:pPr lvl="2"/>
            <a:r>
              <a:rPr lang="en-US" sz="2400" dirty="0"/>
              <a:t>A person is in severe poverty if he earns less than $3.10 a day.</a:t>
            </a:r>
          </a:p>
        </p:txBody>
      </p:sp>
      <p:sp>
        <p:nvSpPr>
          <p:cNvPr id="2" name="Slide Number Placeholder 1"/>
          <p:cNvSpPr>
            <a:spLocks noGrp="1"/>
          </p:cNvSpPr>
          <p:nvPr>
            <p:ph type="sldNum" sz="quarter" idx="12"/>
          </p:nvPr>
        </p:nvSpPr>
        <p:spPr/>
        <p:txBody>
          <a:bodyPr/>
          <a:lstStyle/>
          <a:p>
            <a:r>
              <a:rPr lang="en-US" dirty="0"/>
              <a:t>23-</a:t>
            </a:r>
            <a:fld id="{D6AEC7BF-3734-4446-B59D-919843EE84E1}"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a:xfrm>
            <a:off x="1066800" y="152400"/>
            <a:ext cx="8077200" cy="1447800"/>
          </a:xfrm>
          <a:noFill/>
        </p:spPr>
        <p:txBody>
          <a:bodyPr>
            <a:normAutofit/>
          </a:bodyPr>
          <a:lstStyle/>
          <a:p>
            <a:r>
              <a:rPr lang="en-US" sz="4000" dirty="0">
                <a:solidFill>
                  <a:schemeClr val="tx1"/>
                </a:solidFill>
              </a:rPr>
              <a:t>Revisiting the Learning Objectives II</a:t>
            </a:r>
          </a:p>
        </p:txBody>
      </p:sp>
      <p:sp>
        <p:nvSpPr>
          <p:cNvPr id="3" name="Content Placeholder 2"/>
          <p:cNvSpPr>
            <a:spLocks noGrp="1"/>
          </p:cNvSpPr>
          <p:nvPr>
            <p:ph idx="1"/>
          </p:nvPr>
        </p:nvSpPr>
        <p:spPr/>
        <p:txBody>
          <a:bodyPr/>
          <a:lstStyle/>
          <a:p>
            <a:r>
              <a:rPr lang="en-US" b="1" dirty="0"/>
              <a:t>LO23-2 Know how many people in the world are poor.</a:t>
            </a:r>
          </a:p>
          <a:p>
            <a:pPr lvl="1"/>
            <a:r>
              <a:rPr lang="en-US" dirty="0"/>
              <a:t>500 million people in the world are living in extreme poverty.</a:t>
            </a:r>
          </a:p>
          <a:p>
            <a:pPr lvl="1"/>
            <a:r>
              <a:rPr lang="en-US" dirty="0"/>
              <a:t>About 2 billion people in the world are living in severe poverty.</a:t>
            </a:r>
          </a:p>
        </p:txBody>
      </p:sp>
      <p:sp>
        <p:nvSpPr>
          <p:cNvPr id="2" name="Slide Number Placeholder 1"/>
          <p:cNvSpPr>
            <a:spLocks noGrp="1"/>
          </p:cNvSpPr>
          <p:nvPr>
            <p:ph type="sldNum" sz="quarter" idx="12"/>
          </p:nvPr>
        </p:nvSpPr>
        <p:spPr/>
        <p:txBody>
          <a:bodyPr/>
          <a:lstStyle/>
          <a:p>
            <a:r>
              <a:rPr lang="en-US" dirty="0"/>
              <a:t>23-</a:t>
            </a:r>
            <a:fld id="{D6AEC7BF-3734-4446-B59D-919843EE84E1}"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a:xfrm>
            <a:off x="1066800" y="152400"/>
            <a:ext cx="8077200" cy="1447800"/>
          </a:xfrm>
          <a:noFill/>
        </p:spPr>
        <p:txBody>
          <a:bodyPr>
            <a:normAutofit/>
          </a:bodyPr>
          <a:lstStyle/>
          <a:p>
            <a:r>
              <a:rPr lang="en-US" sz="4000" dirty="0">
                <a:solidFill>
                  <a:schemeClr val="tx1"/>
                </a:solidFill>
              </a:rPr>
              <a:t>Revisiting the Learning Objectives III</a:t>
            </a:r>
          </a:p>
        </p:txBody>
      </p:sp>
      <p:sp>
        <p:nvSpPr>
          <p:cNvPr id="3" name="Content Placeholder 2"/>
          <p:cNvSpPr>
            <a:spLocks noGrp="1"/>
          </p:cNvSpPr>
          <p:nvPr>
            <p:ph idx="1"/>
          </p:nvPr>
        </p:nvSpPr>
        <p:spPr/>
        <p:txBody>
          <a:bodyPr/>
          <a:lstStyle/>
          <a:p>
            <a:r>
              <a:rPr lang="en-US" b="1" dirty="0"/>
              <a:t>LO23-3 Know what factors impede or promote poverty reduction.</a:t>
            </a:r>
          </a:p>
          <a:p>
            <a:pPr lvl="1"/>
            <a:r>
              <a:rPr lang="en-US" sz="2400" dirty="0"/>
              <a:t>Redistribution of income and wealth within a country.</a:t>
            </a:r>
          </a:p>
          <a:p>
            <a:pPr lvl="1"/>
            <a:r>
              <a:rPr lang="en-US" sz="2400" dirty="0"/>
              <a:t>Across-nation redistributions of income and wealth.</a:t>
            </a:r>
          </a:p>
          <a:p>
            <a:pPr lvl="1"/>
            <a:r>
              <a:rPr lang="en-US" sz="2400" dirty="0"/>
              <a:t>Fostering of economic growth.</a:t>
            </a:r>
          </a:p>
          <a:p>
            <a:pPr lvl="1"/>
            <a:r>
              <a:rPr lang="en-US" sz="2400" dirty="0"/>
              <a:t>Removal of barriers to entrepreneurship.</a:t>
            </a:r>
          </a:p>
          <a:p>
            <a:pPr lvl="1"/>
            <a:r>
              <a:rPr lang="en-US" sz="2400" dirty="0"/>
              <a:t>Capital investment and institutional reforms.</a:t>
            </a:r>
          </a:p>
          <a:p>
            <a:pPr lvl="1"/>
            <a:r>
              <a:rPr lang="en-US" sz="2400" dirty="0"/>
              <a:t>Access to rich nation markets.</a:t>
            </a:r>
          </a:p>
        </p:txBody>
      </p:sp>
      <p:sp>
        <p:nvSpPr>
          <p:cNvPr id="2" name="Slide Number Placeholder 1"/>
          <p:cNvSpPr>
            <a:spLocks noGrp="1"/>
          </p:cNvSpPr>
          <p:nvPr>
            <p:ph type="sldNum" sz="quarter" idx="12"/>
          </p:nvPr>
        </p:nvSpPr>
        <p:spPr/>
        <p:txBody>
          <a:bodyPr/>
          <a:lstStyle/>
          <a:p>
            <a:r>
              <a:rPr lang="en-US" dirty="0"/>
              <a:t>23-</a:t>
            </a:r>
            <a:fld id="{D6AEC7BF-3734-4446-B59D-919843EE84E1}" type="slidenum">
              <a:rPr lang="en-US" smtClean="0"/>
              <a:pPr/>
              <a:t>24</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noFill/>
        </p:spPr>
        <p:txBody>
          <a:bodyPr/>
          <a:lstStyle/>
          <a:p>
            <a:r>
              <a:rPr lang="en-US" sz="4000" dirty="0">
                <a:solidFill>
                  <a:schemeClr val="tx1"/>
                </a:solidFill>
              </a:rPr>
              <a:t>Global Poverty II</a:t>
            </a:r>
          </a:p>
        </p:txBody>
      </p:sp>
      <p:sp>
        <p:nvSpPr>
          <p:cNvPr id="17410" name="Content Placeholder 2"/>
          <p:cNvSpPr>
            <a:spLocks noGrp="1"/>
          </p:cNvSpPr>
          <p:nvPr>
            <p:ph idx="1"/>
          </p:nvPr>
        </p:nvSpPr>
        <p:spPr>
          <a:xfrm>
            <a:off x="1037062" y="1676401"/>
            <a:ext cx="7573537" cy="4114800"/>
          </a:xfrm>
        </p:spPr>
        <p:txBody>
          <a:bodyPr/>
          <a:lstStyle/>
          <a:p>
            <a:r>
              <a:rPr lang="en-US" dirty="0"/>
              <a:t>In this chapter we focus on these questions</a:t>
            </a:r>
          </a:p>
          <a:p>
            <a:pPr lvl="1"/>
            <a:r>
              <a:rPr lang="en-US" sz="3000" dirty="0"/>
              <a:t>What income thresholds define “poverty”?</a:t>
            </a:r>
          </a:p>
          <a:p>
            <a:pPr lvl="1"/>
            <a:r>
              <a:rPr lang="en-US" sz="3000" dirty="0"/>
              <a:t>How many people are poor?</a:t>
            </a:r>
          </a:p>
          <a:p>
            <a:pPr lvl="1"/>
            <a:r>
              <a:rPr lang="en-US" sz="3000" dirty="0"/>
              <a:t>What actions can be taken to reduce global poverty?</a:t>
            </a:r>
          </a:p>
        </p:txBody>
      </p:sp>
      <p:sp>
        <p:nvSpPr>
          <p:cNvPr id="2" name="Slide Number Placeholder 1"/>
          <p:cNvSpPr>
            <a:spLocks noGrp="1"/>
          </p:cNvSpPr>
          <p:nvPr>
            <p:ph type="sldNum" sz="quarter" idx="12"/>
          </p:nvPr>
        </p:nvSpPr>
        <p:spPr/>
        <p:txBody>
          <a:bodyPr/>
          <a:lstStyle/>
          <a:p>
            <a:r>
              <a:rPr lang="en-US" dirty="0"/>
              <a:t>23-0</a:t>
            </a:r>
            <a:fld id="{D6AEC7BF-3734-4446-B59D-919843EE84E1}"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noFill/>
        </p:spPr>
        <p:txBody>
          <a:bodyPr/>
          <a:lstStyle/>
          <a:p>
            <a:r>
              <a:rPr lang="en-US" sz="4000" dirty="0">
                <a:solidFill>
                  <a:schemeClr val="tx1"/>
                </a:solidFill>
              </a:rPr>
              <a:t>American Poverty</a:t>
            </a:r>
          </a:p>
        </p:txBody>
      </p:sp>
      <p:sp>
        <p:nvSpPr>
          <p:cNvPr id="3" name="Content Placeholder 2"/>
          <p:cNvSpPr>
            <a:spLocks noGrp="1"/>
          </p:cNvSpPr>
          <p:nvPr>
            <p:ph idx="1"/>
          </p:nvPr>
        </p:nvSpPr>
        <p:spPr>
          <a:xfrm>
            <a:off x="1066800" y="1447800"/>
            <a:ext cx="7620000" cy="4678363"/>
          </a:xfrm>
        </p:spPr>
        <p:txBody>
          <a:bodyPr>
            <a:noAutofit/>
          </a:bodyPr>
          <a:lstStyle/>
          <a:p>
            <a:pPr>
              <a:buFont typeface="Arial" pitchFamily="34" charset="0"/>
              <a:buChar char="•"/>
            </a:pPr>
            <a:r>
              <a:rPr lang="en-US" dirty="0"/>
              <a:t>The official poverty threshold in the United States is an annual income of less than three times the cost of a “minimally adequate” diet.</a:t>
            </a:r>
          </a:p>
          <a:p>
            <a:pPr lvl="1"/>
            <a:r>
              <a:rPr lang="en-US" dirty="0"/>
              <a:t>In 2016, for a family of four, that was about $24,600. It is adjusted annually to compensate for inflation.</a:t>
            </a:r>
          </a:p>
          <a:p>
            <a:pPr lvl="1"/>
            <a:r>
              <a:rPr lang="en-US" dirty="0"/>
              <a:t>It assumes that 1/3 of a family’s spending goes to food and the other 2/3 to other necessities.</a:t>
            </a:r>
          </a:p>
        </p:txBody>
      </p:sp>
      <p:sp>
        <p:nvSpPr>
          <p:cNvPr id="2" name="Slide Number Placeholder 1"/>
          <p:cNvSpPr>
            <a:spLocks noGrp="1"/>
          </p:cNvSpPr>
          <p:nvPr>
            <p:ph type="sldNum" sz="quarter" idx="12"/>
          </p:nvPr>
        </p:nvSpPr>
        <p:spPr/>
        <p:txBody>
          <a:bodyPr/>
          <a:lstStyle/>
          <a:p>
            <a:r>
              <a:rPr lang="en-US" dirty="0"/>
              <a:t>23-0</a:t>
            </a:r>
            <a:fld id="{D6AEC7BF-3734-4446-B59D-919843EE84E1}"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noFill/>
        </p:spPr>
        <p:txBody>
          <a:bodyPr/>
          <a:lstStyle/>
          <a:p>
            <a:r>
              <a:rPr lang="en-US" sz="4000" dirty="0">
                <a:solidFill>
                  <a:schemeClr val="tx1"/>
                </a:solidFill>
              </a:rPr>
              <a:t>American Poverty II</a:t>
            </a:r>
          </a:p>
        </p:txBody>
      </p:sp>
      <p:sp>
        <p:nvSpPr>
          <p:cNvPr id="3" name="Content Placeholder 2"/>
          <p:cNvSpPr>
            <a:spLocks noGrp="1"/>
          </p:cNvSpPr>
          <p:nvPr>
            <p:ph idx="1"/>
          </p:nvPr>
        </p:nvSpPr>
        <p:spPr>
          <a:xfrm>
            <a:off x="1066800" y="1490546"/>
            <a:ext cx="7772400" cy="4678363"/>
          </a:xfrm>
        </p:spPr>
        <p:txBody>
          <a:bodyPr rtlCol="0">
            <a:noAutofit/>
          </a:bodyPr>
          <a:lstStyle/>
          <a:p>
            <a:pPr fontAlgn="auto">
              <a:spcAft>
                <a:spcPts val="0"/>
              </a:spcAft>
              <a:buFont typeface="Arial" pitchFamily="34" charset="0"/>
              <a:buChar char="•"/>
              <a:defRPr/>
            </a:pPr>
            <a:r>
              <a:rPr lang="en-US" sz="2800" dirty="0"/>
              <a:t>This threshold was adopted as part of the War on Poverty, which was started in Lyndon Johnson’s Great Society legislation in 1963.</a:t>
            </a:r>
          </a:p>
          <a:p>
            <a:pPr fontAlgn="auto">
              <a:spcAft>
                <a:spcPts val="0"/>
              </a:spcAft>
              <a:buFont typeface="Arial" pitchFamily="34" charset="0"/>
              <a:buChar char="•"/>
              <a:defRPr/>
            </a:pPr>
            <a:r>
              <a:rPr lang="en-US" sz="2800" dirty="0"/>
              <a:t>After early success in bringing the poverty rate down, the official poverty rate in the United States has stayed in a narrow range of 11 to 15 percent of families, with no further improvement.</a:t>
            </a:r>
          </a:p>
          <a:p>
            <a:pPr>
              <a:buFont typeface="Arial" pitchFamily="34" charset="0"/>
              <a:buChar char="•"/>
              <a:defRPr/>
            </a:pPr>
            <a:r>
              <a:rPr lang="en-US" sz="2800" dirty="0"/>
              <a:t>In 2016, 40 million Americans were categorized as “poor.”</a:t>
            </a:r>
          </a:p>
        </p:txBody>
      </p:sp>
      <p:sp>
        <p:nvSpPr>
          <p:cNvPr id="2" name="Slide Number Placeholder 1"/>
          <p:cNvSpPr>
            <a:spLocks noGrp="1"/>
          </p:cNvSpPr>
          <p:nvPr>
            <p:ph type="sldNum" sz="quarter" idx="12"/>
          </p:nvPr>
        </p:nvSpPr>
        <p:spPr/>
        <p:txBody>
          <a:bodyPr/>
          <a:lstStyle/>
          <a:p>
            <a:r>
              <a:rPr lang="en-US" dirty="0"/>
              <a:t>23-0</a:t>
            </a:r>
            <a:fld id="{D6AEC7BF-3734-4446-B59D-919843EE84E1}" type="slidenum">
              <a:rPr lang="en-US" smtClean="0"/>
              <a:pPr/>
              <a:t>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066800" y="7937"/>
            <a:ext cx="8077200" cy="1447800"/>
          </a:xfrm>
          <a:noFill/>
        </p:spPr>
        <p:txBody>
          <a:bodyPr/>
          <a:lstStyle/>
          <a:p>
            <a:r>
              <a:rPr lang="en-US" sz="4000" dirty="0">
                <a:solidFill>
                  <a:schemeClr val="tx1"/>
                </a:solidFill>
              </a:rPr>
              <a:t>American Poverty III</a:t>
            </a:r>
          </a:p>
        </p:txBody>
      </p:sp>
      <p:sp>
        <p:nvSpPr>
          <p:cNvPr id="3" name="Content Placeholder 2"/>
          <p:cNvSpPr>
            <a:spLocks noGrp="1"/>
          </p:cNvSpPr>
          <p:nvPr>
            <p:ph idx="1"/>
          </p:nvPr>
        </p:nvSpPr>
        <p:spPr/>
        <p:txBody>
          <a:bodyPr>
            <a:normAutofit lnSpcReduction="10000"/>
          </a:bodyPr>
          <a:lstStyle/>
          <a:p>
            <a:pPr>
              <a:buFont typeface="Arial" pitchFamily="34" charset="0"/>
              <a:buChar char="•"/>
            </a:pPr>
            <a:r>
              <a:rPr lang="en-US" dirty="0"/>
              <a:t>The statistics include only cash income. </a:t>
            </a:r>
          </a:p>
          <a:p>
            <a:pPr>
              <a:buFont typeface="Arial" pitchFamily="34" charset="0"/>
              <a:buChar char="•"/>
            </a:pPr>
            <a:r>
              <a:rPr lang="en-US" dirty="0"/>
              <a:t>In-kind transfers are not included.</a:t>
            </a:r>
          </a:p>
          <a:p>
            <a:pPr lvl="1"/>
            <a:r>
              <a:rPr lang="en-US" dirty="0"/>
              <a:t>Food stamps</a:t>
            </a:r>
          </a:p>
          <a:p>
            <a:pPr lvl="1"/>
            <a:r>
              <a:rPr lang="en-US" dirty="0"/>
              <a:t>Medicaid/Medicare</a:t>
            </a:r>
          </a:p>
          <a:p>
            <a:pPr lvl="1"/>
            <a:r>
              <a:rPr lang="en-US" dirty="0"/>
              <a:t>Rent subsidies and public housing</a:t>
            </a:r>
          </a:p>
          <a:p>
            <a:pPr>
              <a:buFont typeface="Arial" pitchFamily="34" charset="0"/>
              <a:buChar char="•"/>
            </a:pPr>
            <a:r>
              <a:rPr lang="en-US" dirty="0"/>
              <a:t>Include these transfers, and the percentage living in poverty drops to 9 to 11 percent.</a:t>
            </a:r>
          </a:p>
        </p:txBody>
      </p:sp>
      <p:sp>
        <p:nvSpPr>
          <p:cNvPr id="2" name="Slide Number Placeholder 1"/>
          <p:cNvSpPr>
            <a:spLocks noGrp="1"/>
          </p:cNvSpPr>
          <p:nvPr>
            <p:ph type="sldNum" sz="quarter" idx="12"/>
          </p:nvPr>
        </p:nvSpPr>
        <p:spPr/>
        <p:txBody>
          <a:bodyPr/>
          <a:lstStyle/>
          <a:p>
            <a:r>
              <a:rPr lang="en-US" dirty="0"/>
              <a:t>23-0</a:t>
            </a:r>
            <a:fld id="{D6AEC7BF-3734-4446-B59D-919843EE84E1}" type="slidenum">
              <a:rPr lang="en-US" smtClean="0"/>
              <a:pPr/>
              <a:t>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noFill/>
        </p:spPr>
        <p:txBody>
          <a:bodyPr/>
          <a:lstStyle/>
          <a:p>
            <a:r>
              <a:rPr lang="en-US" sz="4000" dirty="0">
                <a:solidFill>
                  <a:schemeClr val="tx1"/>
                </a:solidFill>
              </a:rPr>
              <a:t>American Poverty IV</a:t>
            </a:r>
          </a:p>
        </p:txBody>
      </p:sp>
      <p:sp>
        <p:nvSpPr>
          <p:cNvPr id="3" name="Content Placeholder 2"/>
          <p:cNvSpPr>
            <a:spLocks noGrp="1"/>
          </p:cNvSpPr>
          <p:nvPr>
            <p:ph idx="1"/>
          </p:nvPr>
        </p:nvSpPr>
        <p:spPr/>
        <p:txBody>
          <a:bodyPr rtlCol="0">
            <a:normAutofit/>
          </a:bodyPr>
          <a:lstStyle/>
          <a:p>
            <a:pPr fontAlgn="auto">
              <a:spcAft>
                <a:spcPts val="0"/>
              </a:spcAft>
              <a:buFont typeface="Arial" pitchFamily="34" charset="0"/>
              <a:buChar char="•"/>
              <a:defRPr/>
            </a:pPr>
            <a:r>
              <a:rPr lang="en-US" dirty="0"/>
              <a:t>Should poverty being defined on income alone, or is wealth a better guide? Of the U.S. families in poverty: </a:t>
            </a:r>
          </a:p>
          <a:p>
            <a:pPr lvl="1">
              <a:defRPr/>
            </a:pPr>
            <a:r>
              <a:rPr lang="en-US" dirty="0"/>
              <a:t>40 percent own their homes.</a:t>
            </a:r>
          </a:p>
          <a:p>
            <a:pPr lvl="1">
              <a:defRPr/>
            </a:pPr>
            <a:r>
              <a:rPr lang="en-US" dirty="0"/>
              <a:t>70 percent own a car or truck.</a:t>
            </a:r>
          </a:p>
          <a:p>
            <a:pPr lvl="1">
              <a:defRPr/>
            </a:pPr>
            <a:r>
              <a:rPr lang="en-US" dirty="0"/>
              <a:t>30 percent own at least two vehicles.</a:t>
            </a:r>
          </a:p>
          <a:p>
            <a:pPr lvl="1">
              <a:defRPr/>
            </a:pPr>
            <a:r>
              <a:rPr lang="en-US" dirty="0"/>
              <a:t>Possess phones, color TVs, dishwashers, clothes dryers, AC, and microwave ovens.</a:t>
            </a:r>
          </a:p>
        </p:txBody>
      </p:sp>
      <p:sp>
        <p:nvSpPr>
          <p:cNvPr id="2" name="Slide Number Placeholder 1"/>
          <p:cNvSpPr>
            <a:spLocks noGrp="1"/>
          </p:cNvSpPr>
          <p:nvPr>
            <p:ph type="sldNum" sz="quarter" idx="12"/>
          </p:nvPr>
        </p:nvSpPr>
        <p:spPr/>
        <p:txBody>
          <a:bodyPr/>
          <a:lstStyle/>
          <a:p>
            <a:r>
              <a:rPr lang="en-US" dirty="0"/>
              <a:t>23-0</a:t>
            </a:r>
            <a:fld id="{D6AEC7BF-3734-4446-B59D-919843EE84E1}" type="slidenum">
              <a:rPr lang="en-US" smtClean="0"/>
              <a:pPr/>
              <a:t>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noFill/>
        </p:spPr>
        <p:txBody>
          <a:bodyPr/>
          <a:lstStyle/>
          <a:p>
            <a:r>
              <a:rPr lang="en-US" sz="4000" dirty="0">
                <a:solidFill>
                  <a:schemeClr val="tx1"/>
                </a:solidFill>
              </a:rPr>
              <a:t>Global Poverty</a:t>
            </a:r>
          </a:p>
        </p:txBody>
      </p:sp>
      <p:sp>
        <p:nvSpPr>
          <p:cNvPr id="3" name="Content Placeholder 2"/>
          <p:cNvSpPr>
            <a:spLocks noGrp="1"/>
          </p:cNvSpPr>
          <p:nvPr>
            <p:ph idx="1"/>
          </p:nvPr>
        </p:nvSpPr>
        <p:spPr>
          <a:xfrm>
            <a:off x="1066800" y="1600200"/>
            <a:ext cx="7620000" cy="4525963"/>
          </a:xfrm>
        </p:spPr>
        <p:txBody>
          <a:bodyPr rtlCol="0">
            <a:normAutofit fontScale="92500"/>
          </a:bodyPr>
          <a:lstStyle/>
          <a:p>
            <a:pPr fontAlgn="auto">
              <a:spcAft>
                <a:spcPts val="0"/>
              </a:spcAft>
              <a:buFont typeface="Arial" pitchFamily="34" charset="0"/>
              <a:buChar char="•"/>
              <a:defRPr/>
            </a:pPr>
            <a:r>
              <a:rPr lang="en-US" dirty="0"/>
              <a:t>Compared to the global problem, American poverty is more about relative deprivation than absolute deprivation.</a:t>
            </a:r>
          </a:p>
          <a:p>
            <a:pPr fontAlgn="auto">
              <a:spcAft>
                <a:spcPts val="0"/>
              </a:spcAft>
              <a:buFont typeface="Arial" pitchFamily="34" charset="0"/>
              <a:buChar char="•"/>
              <a:defRPr/>
            </a:pPr>
            <a:r>
              <a:rPr lang="en-US" dirty="0"/>
              <a:t>World Bank data indicates that over three-fourths of the world’s people live in nations where the </a:t>
            </a:r>
            <a:r>
              <a:rPr lang="en-US" i="1" dirty="0"/>
              <a:t>average</a:t>
            </a:r>
            <a:r>
              <a:rPr lang="en-US" dirty="0"/>
              <a:t> income is under $4,000 per year.	</a:t>
            </a:r>
          </a:p>
          <a:p>
            <a:pPr>
              <a:buFont typeface="Arial" pitchFamily="34" charset="0"/>
              <a:buChar char="•"/>
              <a:defRPr/>
            </a:pPr>
            <a:r>
              <a:rPr lang="en-US" dirty="0"/>
              <a:t>By world standards, no American would be categorized as poor.</a:t>
            </a:r>
          </a:p>
        </p:txBody>
      </p:sp>
      <p:sp>
        <p:nvSpPr>
          <p:cNvPr id="2" name="Slide Number Placeholder 1"/>
          <p:cNvSpPr>
            <a:spLocks noGrp="1"/>
          </p:cNvSpPr>
          <p:nvPr>
            <p:ph type="sldNum" sz="quarter" idx="12"/>
          </p:nvPr>
        </p:nvSpPr>
        <p:spPr/>
        <p:txBody>
          <a:bodyPr/>
          <a:lstStyle/>
          <a:p>
            <a:r>
              <a:rPr lang="en-US" dirty="0"/>
              <a:t>23-0</a:t>
            </a:r>
            <a:fld id="{D6AEC7BF-3734-4446-B59D-919843EE84E1}" type="slidenum">
              <a:rPr lang="en-US" smtClean="0"/>
              <a:pPr/>
              <a:t>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noFill/>
        </p:spPr>
        <p:txBody>
          <a:bodyPr/>
          <a:lstStyle/>
          <a:p>
            <a:r>
              <a:rPr lang="en-US" sz="4000" dirty="0">
                <a:solidFill>
                  <a:schemeClr val="tx1"/>
                </a:solidFill>
              </a:rPr>
              <a:t>Global Poverty II</a:t>
            </a:r>
          </a:p>
        </p:txBody>
      </p:sp>
      <p:sp>
        <p:nvSpPr>
          <p:cNvPr id="3" name="Content Placeholder 2"/>
          <p:cNvSpPr>
            <a:spLocks noGrp="1"/>
          </p:cNvSpPr>
          <p:nvPr>
            <p:ph idx="1"/>
          </p:nvPr>
        </p:nvSpPr>
        <p:spPr>
          <a:xfrm>
            <a:off x="1066800" y="1676400"/>
            <a:ext cx="7620000" cy="4449763"/>
          </a:xfrm>
        </p:spPr>
        <p:txBody>
          <a:bodyPr>
            <a:normAutofit/>
          </a:bodyPr>
          <a:lstStyle/>
          <a:p>
            <a:pPr marL="342900" lvl="1" indent="-342900"/>
            <a:r>
              <a:rPr lang="en-US" sz="3200" dirty="0"/>
              <a:t>The World Bank defines a rock-bottom threshold of physical deprivation – of </a:t>
            </a:r>
            <a:r>
              <a:rPr lang="en-US" sz="3200" dirty="0">
                <a:solidFill>
                  <a:schemeClr val="accent1"/>
                </a:solidFill>
              </a:rPr>
              <a:t>absolute</a:t>
            </a:r>
            <a:r>
              <a:rPr lang="en-US" sz="3200" dirty="0">
                <a:solidFill>
                  <a:schemeClr val="accent2">
                    <a:lumMod val="75000"/>
                  </a:schemeClr>
                </a:solidFill>
              </a:rPr>
              <a:t> </a:t>
            </a:r>
            <a:r>
              <a:rPr lang="en-US" sz="3200" dirty="0"/>
              <a:t>poverty.</a:t>
            </a:r>
          </a:p>
          <a:p>
            <a:pPr>
              <a:lnSpc>
                <a:spcPct val="90000"/>
              </a:lnSpc>
              <a:buFont typeface="Arial" pitchFamily="34" charset="0"/>
              <a:buChar char="•"/>
            </a:pPr>
            <a:r>
              <a:rPr lang="en-US" dirty="0"/>
              <a:t>These thresholds are:</a:t>
            </a:r>
          </a:p>
          <a:p>
            <a:pPr marL="742950" lvl="2" indent="-342900"/>
            <a:r>
              <a:rPr lang="en-US" dirty="0"/>
              <a:t>for </a:t>
            </a:r>
            <a:r>
              <a:rPr lang="en-US" b="1" dirty="0">
                <a:solidFill>
                  <a:schemeClr val="accent1"/>
                </a:solidFill>
              </a:rPr>
              <a:t>extreme poverty</a:t>
            </a:r>
            <a:r>
              <a:rPr lang="en-US" dirty="0"/>
              <a:t>, income of less than $1.90 per day per person. World Bank states 800 million people worldwide.</a:t>
            </a:r>
          </a:p>
          <a:p>
            <a:pPr marL="742950" lvl="2" indent="-342900"/>
            <a:r>
              <a:rPr lang="en-US" dirty="0"/>
              <a:t>For </a:t>
            </a:r>
            <a:r>
              <a:rPr lang="en-US" b="1" dirty="0">
                <a:solidFill>
                  <a:schemeClr val="accent1"/>
                </a:solidFill>
              </a:rPr>
              <a:t>severe poverty</a:t>
            </a:r>
            <a:r>
              <a:rPr lang="en-US" dirty="0"/>
              <a:t>, income of less than $3.10 per day per person. 2 billion people worldwide.</a:t>
            </a:r>
          </a:p>
        </p:txBody>
      </p:sp>
      <p:sp>
        <p:nvSpPr>
          <p:cNvPr id="2" name="Slide Number Placeholder 1"/>
          <p:cNvSpPr>
            <a:spLocks noGrp="1"/>
          </p:cNvSpPr>
          <p:nvPr>
            <p:ph type="sldNum" sz="quarter" idx="12"/>
          </p:nvPr>
        </p:nvSpPr>
        <p:spPr/>
        <p:txBody>
          <a:bodyPr/>
          <a:lstStyle/>
          <a:p>
            <a:r>
              <a:rPr lang="en-US" dirty="0"/>
              <a:t>23-0</a:t>
            </a:r>
            <a:fld id="{D6AEC7BF-3734-4446-B59D-919843EE84E1}" type="slidenum">
              <a:rPr lang="en-US" smtClean="0"/>
              <a:pPr/>
              <a:t>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568</TotalTime>
  <Words>1811</Words>
  <Application>Microsoft Office PowerPoint</Application>
  <PresentationFormat>On-screen Show (4:3)</PresentationFormat>
  <Paragraphs>198</Paragraphs>
  <Slides>24</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Narrow</vt:lpstr>
      <vt:lpstr>Calibri</vt:lpstr>
      <vt:lpstr>Century Gothic</vt:lpstr>
      <vt:lpstr>Cordia New</vt:lpstr>
      <vt:lpstr>Times New Roman</vt:lpstr>
      <vt:lpstr>Custom Design</vt:lpstr>
      <vt:lpstr>Global Poverty</vt:lpstr>
      <vt:lpstr>Global Poverty</vt:lpstr>
      <vt:lpstr>Global Poverty II</vt:lpstr>
      <vt:lpstr>American Poverty</vt:lpstr>
      <vt:lpstr>American Poverty II</vt:lpstr>
      <vt:lpstr>American Poverty III</vt:lpstr>
      <vt:lpstr>American Poverty IV</vt:lpstr>
      <vt:lpstr>Global Poverty</vt:lpstr>
      <vt:lpstr>Global Poverty II</vt:lpstr>
      <vt:lpstr>Global Poverty III</vt:lpstr>
      <vt:lpstr>Global Poverty IV</vt:lpstr>
      <vt:lpstr>Goals and Strategies</vt:lpstr>
      <vt:lpstr>Income Redistribution</vt:lpstr>
      <vt:lpstr>Income Redistribution II</vt:lpstr>
      <vt:lpstr>Income Redistribution III</vt:lpstr>
      <vt:lpstr>Economic Growth</vt:lpstr>
      <vt:lpstr>Economic Growth II</vt:lpstr>
      <vt:lpstr>Economic Growth III</vt:lpstr>
      <vt:lpstr>Economic Growth IV</vt:lpstr>
      <vt:lpstr>Application: The Economy Tomorrow</vt:lpstr>
      <vt:lpstr>Application: The Economy Tomorrow II</vt:lpstr>
      <vt:lpstr>Revisiting the Learning Objectives</vt:lpstr>
      <vt:lpstr>Revisiting the Learning Objectives II</vt:lpstr>
      <vt:lpstr>Revisiting the Learning Objectives III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Poverty</dc:title>
  <dc:creator>mikel</dc:creator>
  <cp:lastModifiedBy>Huenecke, Adam</cp:lastModifiedBy>
  <cp:revision>43</cp:revision>
  <dcterms:created xsi:type="dcterms:W3CDTF">2011-08-05T16:39:49Z</dcterms:created>
  <dcterms:modified xsi:type="dcterms:W3CDTF">2018-05-29T19:14:24Z</dcterms:modified>
</cp:coreProperties>
</file>