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3"/>
  </p:notesMasterIdLst>
  <p:sldIdLst>
    <p:sldId id="291" r:id="rId2"/>
    <p:sldId id="830" r:id="rId3"/>
    <p:sldId id="829" r:id="rId4"/>
    <p:sldId id="295" r:id="rId5"/>
    <p:sldId id="298" r:id="rId6"/>
    <p:sldId id="840" r:id="rId7"/>
    <p:sldId id="567" r:id="rId8"/>
    <p:sldId id="300" r:id="rId9"/>
    <p:sldId id="568" r:id="rId10"/>
    <p:sldId id="569" r:id="rId11"/>
    <p:sldId id="581" r:id="rId12"/>
    <p:sldId id="582" r:id="rId13"/>
    <p:sldId id="583" r:id="rId14"/>
    <p:sldId id="585" r:id="rId15"/>
    <p:sldId id="584" r:id="rId16"/>
    <p:sldId id="553" r:id="rId17"/>
    <p:sldId id="570" r:id="rId18"/>
    <p:sldId id="571" r:id="rId19"/>
    <p:sldId id="572" r:id="rId20"/>
    <p:sldId id="573" r:id="rId21"/>
    <p:sldId id="574" r:id="rId22"/>
    <p:sldId id="576" r:id="rId23"/>
    <p:sldId id="577" r:id="rId24"/>
    <p:sldId id="579" r:id="rId25"/>
    <p:sldId id="586" r:id="rId26"/>
    <p:sldId id="588" r:id="rId27"/>
    <p:sldId id="831" r:id="rId28"/>
    <p:sldId id="832" r:id="rId29"/>
    <p:sldId id="833" r:id="rId30"/>
    <p:sldId id="834" r:id="rId31"/>
    <p:sldId id="835" r:id="rId32"/>
    <p:sldId id="836" r:id="rId33"/>
    <p:sldId id="837" r:id="rId34"/>
    <p:sldId id="838" r:id="rId35"/>
    <p:sldId id="839" r:id="rId36"/>
    <p:sldId id="589" r:id="rId37"/>
    <p:sldId id="591" r:id="rId38"/>
    <p:sldId id="592" r:id="rId39"/>
    <p:sldId id="593" r:id="rId40"/>
    <p:sldId id="594" r:id="rId41"/>
    <p:sldId id="595" r:id="rId42"/>
    <p:sldId id="596" r:id="rId43"/>
    <p:sldId id="599" r:id="rId44"/>
    <p:sldId id="600" r:id="rId45"/>
    <p:sldId id="602" r:id="rId46"/>
    <p:sldId id="603" r:id="rId47"/>
    <p:sldId id="604" r:id="rId48"/>
    <p:sldId id="605" r:id="rId49"/>
    <p:sldId id="606" r:id="rId50"/>
    <p:sldId id="607" r:id="rId51"/>
    <p:sldId id="818" r:id="rId52"/>
    <p:sldId id="819" r:id="rId53"/>
    <p:sldId id="820" r:id="rId54"/>
    <p:sldId id="826" r:id="rId55"/>
    <p:sldId id="821" r:id="rId56"/>
    <p:sldId id="822" r:id="rId57"/>
    <p:sldId id="823" r:id="rId58"/>
    <p:sldId id="824" r:id="rId59"/>
    <p:sldId id="825" r:id="rId60"/>
    <p:sldId id="685" r:id="rId61"/>
    <p:sldId id="686" r:id="rId62"/>
    <p:sldId id="687" r:id="rId63"/>
    <p:sldId id="688" r:id="rId64"/>
    <p:sldId id="689" r:id="rId65"/>
    <p:sldId id="690" r:id="rId66"/>
    <p:sldId id="828" r:id="rId67"/>
    <p:sldId id="827" r:id="rId68"/>
    <p:sldId id="691" r:id="rId69"/>
    <p:sldId id="692" r:id="rId70"/>
    <p:sldId id="693" r:id="rId71"/>
    <p:sldId id="694" r:id="rId72"/>
    <p:sldId id="737" r:id="rId73"/>
    <p:sldId id="738" r:id="rId74"/>
    <p:sldId id="739" r:id="rId75"/>
    <p:sldId id="740" r:id="rId76"/>
    <p:sldId id="742" r:id="rId77"/>
    <p:sldId id="743" r:id="rId78"/>
    <p:sldId id="744" r:id="rId79"/>
    <p:sldId id="745" r:id="rId80"/>
    <p:sldId id="749" r:id="rId81"/>
    <p:sldId id="750" r:id="rId82"/>
    <p:sldId id="751" r:id="rId83"/>
    <p:sldId id="752" r:id="rId84"/>
    <p:sldId id="753" r:id="rId85"/>
    <p:sldId id="754" r:id="rId86"/>
    <p:sldId id="755" r:id="rId87"/>
    <p:sldId id="757" r:id="rId88"/>
    <p:sldId id="775" r:id="rId89"/>
    <p:sldId id="758" r:id="rId90"/>
    <p:sldId id="776" r:id="rId91"/>
    <p:sldId id="777" r:id="rId92"/>
    <p:sldId id="778" r:id="rId93"/>
    <p:sldId id="759" r:id="rId94"/>
    <p:sldId id="760" r:id="rId95"/>
    <p:sldId id="762" r:id="rId96"/>
    <p:sldId id="763" r:id="rId97"/>
    <p:sldId id="764" r:id="rId98"/>
    <p:sldId id="765" r:id="rId99"/>
    <p:sldId id="766" r:id="rId100"/>
    <p:sldId id="767" r:id="rId101"/>
    <p:sldId id="768" r:id="rId102"/>
    <p:sldId id="769" r:id="rId103"/>
    <p:sldId id="800" r:id="rId104"/>
    <p:sldId id="770" r:id="rId105"/>
    <p:sldId id="792" r:id="rId106"/>
    <p:sldId id="793" r:id="rId107"/>
    <p:sldId id="794" r:id="rId108"/>
    <p:sldId id="795" r:id="rId109"/>
    <p:sldId id="796" r:id="rId110"/>
    <p:sldId id="797" r:id="rId111"/>
    <p:sldId id="798" r:id="rId112"/>
    <p:sldId id="799" r:id="rId113"/>
    <p:sldId id="781" r:id="rId114"/>
    <p:sldId id="782" r:id="rId115"/>
    <p:sldId id="783" r:id="rId116"/>
    <p:sldId id="784" r:id="rId117"/>
    <p:sldId id="785" r:id="rId118"/>
    <p:sldId id="786" r:id="rId119"/>
    <p:sldId id="787" r:id="rId120"/>
    <p:sldId id="788" r:id="rId121"/>
    <p:sldId id="789" r:id="rId122"/>
    <p:sldId id="790" r:id="rId123"/>
    <p:sldId id="791" r:id="rId124"/>
    <p:sldId id="801" r:id="rId125"/>
    <p:sldId id="774" r:id="rId126"/>
    <p:sldId id="802" r:id="rId127"/>
    <p:sldId id="817" r:id="rId128"/>
    <p:sldId id="803" r:id="rId129"/>
    <p:sldId id="804" r:id="rId130"/>
    <p:sldId id="805" r:id="rId131"/>
    <p:sldId id="806" r:id="rId132"/>
    <p:sldId id="807" r:id="rId133"/>
    <p:sldId id="808" r:id="rId134"/>
    <p:sldId id="809" r:id="rId135"/>
    <p:sldId id="810" r:id="rId136"/>
    <p:sldId id="811" r:id="rId137"/>
    <p:sldId id="812" r:id="rId138"/>
    <p:sldId id="813" r:id="rId139"/>
    <p:sldId id="814" r:id="rId140"/>
    <p:sldId id="815" r:id="rId141"/>
    <p:sldId id="816" r:id="rId1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6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B9F100A-1BC1-47C0-9194-DBC65FD410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8613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1153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267901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98301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268958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361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4079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767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2941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839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9539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132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373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8233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9287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9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0846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791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01AEB1-B8BA-4B6C-AF58-51731EE351D1}" type="slidenum">
              <a:rPr lang="en-GB" altLang="en-US"/>
              <a:pPr>
                <a:spcBef>
                  <a:spcPct val="0"/>
                </a:spcBef>
              </a:pPr>
              <a:t>123</a:t>
            </a:fld>
            <a:endParaRPr lang="en-GB" alt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77017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D60E33-6A46-4167-9EC7-FAF8A1B538FA}" type="slidenum">
              <a:rPr lang="en-GB" altLang="en-US"/>
              <a:pPr>
                <a:spcBef>
                  <a:spcPct val="0"/>
                </a:spcBef>
              </a:pPr>
              <a:t>127</a:t>
            </a:fld>
            <a:endParaRPr lang="en-GB" alt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2130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18A62C-FA29-4D0F-BF56-9531C110AB57}" type="slidenum">
              <a:rPr lang="en-GB" altLang="en-US"/>
              <a:pPr>
                <a:spcBef>
                  <a:spcPct val="0"/>
                </a:spcBef>
              </a:pPr>
              <a:t>128</a:t>
            </a:fld>
            <a:endParaRPr lang="en-GB" altLang="en-US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6370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03A1CD-5283-408E-A77A-2CE1980CF2A3}" type="slidenum">
              <a:rPr lang="en-GB" altLang="en-US"/>
              <a:pPr>
                <a:spcBef>
                  <a:spcPct val="0"/>
                </a:spcBef>
              </a:pPr>
              <a:t>129</a:t>
            </a:fld>
            <a:endParaRPr lang="en-GB" altLang="en-US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3076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351006-4D4B-4225-9B9C-07EE29D150C2}" type="slidenum">
              <a:rPr lang="en-GB" altLang="en-US"/>
              <a:pPr>
                <a:spcBef>
                  <a:spcPct val="0"/>
                </a:spcBef>
              </a:pPr>
              <a:t>130</a:t>
            </a:fld>
            <a:endParaRPr lang="en-GB" alt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425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269287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5E2F44-88FB-452F-9556-AAB63FCADCB2}" type="slidenum">
              <a:rPr lang="en-GB" altLang="en-US"/>
              <a:pPr>
                <a:spcBef>
                  <a:spcPct val="0"/>
                </a:spcBef>
              </a:pPr>
              <a:t>131</a:t>
            </a:fld>
            <a:endParaRPr lang="en-GB" alt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357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1EAB69-CD84-4336-84EB-A618D2D8D9C2}" type="slidenum">
              <a:rPr lang="en-GB" altLang="en-US"/>
              <a:pPr>
                <a:spcBef>
                  <a:spcPct val="0"/>
                </a:spcBef>
              </a:pPr>
              <a:t>132</a:t>
            </a:fld>
            <a:endParaRPr lang="en-GB" altLang="en-US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4611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488AE5-A0A2-453C-B52E-588CA8C779AA}" type="slidenum">
              <a:rPr lang="en-GB" altLang="en-US"/>
              <a:pPr>
                <a:spcBef>
                  <a:spcPct val="0"/>
                </a:spcBef>
              </a:pPr>
              <a:t>133</a:t>
            </a:fld>
            <a:endParaRPr lang="en-GB" altLang="en-US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9847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8D08E7-A2C2-4809-92C7-13571ADA67A8}" type="slidenum">
              <a:rPr lang="en-GB" altLang="en-US"/>
              <a:pPr>
                <a:spcBef>
                  <a:spcPct val="0"/>
                </a:spcBef>
              </a:pPr>
              <a:t>134</a:t>
            </a:fld>
            <a:endParaRPr lang="en-GB" altLang="en-US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9822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0078B6-51AC-4465-8041-7CD1E6A84E2E}" type="slidenum">
              <a:rPr lang="en-GB" altLang="en-US"/>
              <a:pPr>
                <a:spcBef>
                  <a:spcPct val="0"/>
                </a:spcBef>
              </a:pPr>
              <a:t>135</a:t>
            </a:fld>
            <a:endParaRPr lang="en-GB" altLang="en-US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20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E0DDE2-71CC-4AE9-965F-7322443B4C42}" type="slidenum">
              <a:rPr lang="en-GB" altLang="en-US"/>
              <a:pPr>
                <a:spcBef>
                  <a:spcPct val="0"/>
                </a:spcBef>
              </a:pPr>
              <a:t>136</a:t>
            </a:fld>
            <a:endParaRPr lang="en-GB" altLang="en-US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5250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276ABA-90BA-4F6C-B75A-C3AB864BA59C}" type="slidenum">
              <a:rPr lang="en-GB" altLang="en-US"/>
              <a:pPr>
                <a:spcBef>
                  <a:spcPct val="0"/>
                </a:spcBef>
              </a:pPr>
              <a:t>137</a:t>
            </a:fld>
            <a:endParaRPr lang="en-GB" altLang="en-US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7121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54DBCB-41CA-40F0-829B-686B5F175849}" type="slidenum">
              <a:rPr lang="en-GB" altLang="en-US"/>
              <a:pPr>
                <a:spcBef>
                  <a:spcPct val="0"/>
                </a:spcBef>
              </a:pPr>
              <a:t>138</a:t>
            </a:fld>
            <a:endParaRPr lang="en-GB" alt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9440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7B13BD-DC33-4118-8676-3DE4728F588B}" type="slidenum">
              <a:rPr lang="en-GB" altLang="en-US"/>
              <a:pPr>
                <a:spcBef>
                  <a:spcPct val="0"/>
                </a:spcBef>
              </a:pPr>
              <a:t>139</a:t>
            </a:fld>
            <a:endParaRPr lang="en-GB" altLang="en-US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7818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A15FD4-8754-431E-9DEE-0D4D61A8C09D}" type="slidenum">
              <a:rPr lang="en-GB" altLang="en-US"/>
              <a:pPr>
                <a:spcBef>
                  <a:spcPct val="0"/>
                </a:spcBef>
              </a:pPr>
              <a:t>140</a:t>
            </a:fld>
            <a:endParaRPr lang="en-GB" altLang="en-US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585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1203643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42FD59-9A9F-497E-AA7D-00F5C3E30184}" type="slidenum">
              <a:rPr lang="en-GB" altLang="en-US"/>
              <a:pPr>
                <a:spcBef>
                  <a:spcPct val="0"/>
                </a:spcBef>
              </a:pPr>
              <a:t>141</a:t>
            </a:fld>
            <a:endParaRPr lang="en-GB" altLang="en-US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525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254653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351533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1548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7205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709613"/>
            <a:ext cx="4568825" cy="3425825"/>
          </a:xfrm>
          <a:ln/>
        </p:spPr>
      </p:sp>
    </p:spTree>
    <p:extLst>
      <p:ext uri="{BB962C8B-B14F-4D97-AF65-F5344CB8AC3E}">
        <p14:creationId xmlns:p14="http://schemas.microsoft.com/office/powerpoint/2010/main" val="125453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406DD-0A85-499A-BDD7-82593F692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8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9E67C-8574-448D-9D4B-92EC78DDB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03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A6AE6-FA82-4874-A2C1-43FD72CFF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00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7E56A-1F76-4079-B739-4DD37A267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09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0768F-2CE7-4735-830F-8905F4403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8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47D3D-48DB-4601-824C-D239AE1B7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35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DB573-423C-4CF9-838E-D42342EFDB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15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A1FFC-883E-4F28-82C5-BA5A22AA2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40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B7011-3B8B-4433-A8CE-9C83AD4DB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31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6FDE-9066-495B-9861-9FDDF7562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9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39C5B-BD9B-46F9-9D98-12D306458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66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F5EAA5DD-709C-4070-B7B6-D313396823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byrne@ait.i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0"/>
            <a:ext cx="7162800" cy="5794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</a:t>
            </a:r>
            <a:r>
              <a:rPr lang="en-GB" altLang="en-US"/>
              <a:t>Software Design 41</a:t>
            </a:r>
            <a:endParaRPr lang="en-GB" altLang="en-US" sz="240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756592" y="692696"/>
            <a:ext cx="10008418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en-US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 dirty="0"/>
              <a:t>         </a:t>
            </a:r>
            <a:r>
              <a:rPr lang="en-GB" altLang="en-US" sz="2800" dirty="0"/>
              <a:t>Topics:</a:t>
            </a:r>
          </a:p>
          <a:p>
            <a:pPr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 smtClean="0"/>
              <a:t>Data Structures: Arrays </a:t>
            </a:r>
            <a:r>
              <a:rPr lang="en-GB" altLang="en-US" sz="2800" dirty="0"/>
              <a:t>&amp; Linked Lists</a:t>
            </a:r>
          </a:p>
          <a:p>
            <a:pPr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/>
              <a:t>Abstract Data Types (</a:t>
            </a:r>
            <a:r>
              <a:rPr lang="en-GB" altLang="en-US" sz="2800" dirty="0" smtClean="0"/>
              <a:t>Classes: Encapsulation, Abstraction)</a:t>
            </a:r>
            <a:endParaRPr lang="en-GB" altLang="en-US" sz="2800" dirty="0"/>
          </a:p>
          <a:p>
            <a:pPr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/>
              <a:t>Aggregation, Inheritance &amp; Polymorphism</a:t>
            </a:r>
          </a:p>
          <a:p>
            <a:pPr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/>
              <a:t>GUI </a:t>
            </a:r>
            <a:r>
              <a:rPr lang="en-GB" altLang="en-US" sz="2800" dirty="0" smtClean="0"/>
              <a:t>Design (</a:t>
            </a:r>
            <a:r>
              <a:rPr lang="en-GB" altLang="en-US" sz="2800" dirty="0" err="1" smtClean="0"/>
              <a:t>GUIBuilder</a:t>
            </a:r>
            <a:r>
              <a:rPr lang="en-GB" altLang="en-US" sz="2800" dirty="0" smtClean="0"/>
              <a:t>)</a:t>
            </a:r>
            <a:endParaRPr lang="en-GB" altLang="en-US" sz="2800" dirty="0"/>
          </a:p>
          <a:p>
            <a:pPr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/>
              <a:t>Remote Objects </a:t>
            </a:r>
            <a:r>
              <a:rPr lang="en-GB" altLang="en-US" sz="2800" dirty="0" smtClean="0"/>
              <a:t>(Sockets, RMI</a:t>
            </a:r>
            <a:r>
              <a:rPr lang="en-GB" altLang="en-US" sz="2800" dirty="0"/>
              <a:t>)</a:t>
            </a:r>
          </a:p>
          <a:p>
            <a:pPr lvl="3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sz="2800" dirty="0"/>
              <a:t>Exception Handling </a:t>
            </a:r>
            <a:endParaRPr lang="en-GB" altLang="en-US" sz="2400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2F8E6-E136-43D4-98EA-CD83899225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8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31D266-705D-4801-8A3A-0C89E92893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CB2E6F-B622-4B72-95DF-492CFEB55E9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en-US" sz="1400"/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Packages</a:t>
            </a:r>
            <a:endParaRPr lang="en-GB" altLang="en-US" sz="2400"/>
          </a:p>
        </p:txBody>
      </p:sp>
      <p:sp>
        <p:nvSpPr>
          <p:cNvPr id="131077" name="Rectangle 3"/>
          <p:cNvSpPr>
            <a:spLocks noChangeArrowheads="1"/>
          </p:cNvSpPr>
          <p:nvPr/>
        </p:nvSpPr>
        <p:spPr bwMode="auto">
          <a:xfrm>
            <a:off x="381000" y="13716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Packages are “stored” in a directory formed by the package name.</a:t>
            </a:r>
          </a:p>
          <a:p>
            <a:r>
              <a:rPr lang="en-US" altLang="en-US"/>
              <a:t>E.g Employee.class would exist in </a:t>
            </a:r>
          </a:p>
          <a:p>
            <a:pPr lvl="2">
              <a:buFontTx/>
              <a:buNone/>
            </a:pPr>
            <a:r>
              <a:rPr lang="en-US" altLang="en-US" i="1"/>
              <a:t>path</a:t>
            </a:r>
            <a:r>
              <a:rPr lang="en-US" altLang="en-US"/>
              <a:t>/abc/ProjectDept</a:t>
            </a:r>
          </a:p>
          <a:p>
            <a:r>
              <a:rPr lang="en-US" altLang="en-US"/>
              <a:t>To access created packages you must specify a path to the package using the CLASSPATH environment variable</a:t>
            </a:r>
          </a:p>
          <a:p>
            <a:pPr lvl="2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BAA5C7-19CA-4A7E-AD89-98C78FDA6F2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en-US" sz="1400"/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1428750" y="0"/>
            <a:ext cx="7391400" cy="46196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Abstract Methods</a:t>
            </a:r>
          </a:p>
        </p:txBody>
      </p:sp>
      <p:sp>
        <p:nvSpPr>
          <p:cNvPr id="132101" name="Rectangle 3"/>
          <p:cNvSpPr>
            <a:spLocks noChangeArrowheads="1"/>
          </p:cNvSpPr>
          <p:nvPr/>
        </p:nvSpPr>
        <p:spPr bwMode="auto">
          <a:xfrm>
            <a:off x="0" y="714375"/>
            <a:ext cx="87947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abstract class Base{</a:t>
            </a:r>
          </a:p>
          <a:p>
            <a:pPr>
              <a:buFontTx/>
              <a:buNone/>
            </a:pPr>
            <a:r>
              <a:rPr lang="en-US" altLang="en-US" sz="2800"/>
              <a:t>     public void f1()</a:t>
            </a:r>
          </a:p>
          <a:p>
            <a:pPr>
              <a:buFontTx/>
              <a:buNone/>
            </a:pPr>
            <a:r>
              <a:rPr lang="en-US" altLang="en-US" sz="2800"/>
              <a:t>                {System.out.println("f1 base");}	</a:t>
            </a:r>
          </a:p>
          <a:p>
            <a:pPr>
              <a:buFontTx/>
              <a:buNone/>
            </a:pPr>
            <a:r>
              <a:rPr lang="en-US" altLang="en-US" sz="2800"/>
              <a:t>    public abstract void f2();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class Derv extends Base{  	</a:t>
            </a:r>
          </a:p>
          <a:p>
            <a:pPr>
              <a:buFontTx/>
              <a:buNone/>
            </a:pPr>
            <a:r>
              <a:rPr lang="en-US" altLang="en-US" sz="2800"/>
              <a:t>       public void f2()</a:t>
            </a:r>
          </a:p>
          <a:p>
            <a:pPr>
              <a:buFontTx/>
              <a:buNone/>
            </a:pPr>
            <a:r>
              <a:rPr lang="en-US" altLang="en-US" sz="2800"/>
              <a:t>                   {System.out.println("f2 derv");}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B8BC6D-9247-462E-8338-4FDA3D1F42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en-US" sz="1400"/>
          </a:p>
        </p:txBody>
      </p:sp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4357688" y="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Import Statement</a:t>
            </a:r>
            <a:endParaRPr lang="en-GB" altLang="en-US" sz="2400"/>
          </a:p>
        </p:txBody>
      </p:sp>
      <p:sp>
        <p:nvSpPr>
          <p:cNvPr id="133125" name="Rectangle 3"/>
          <p:cNvSpPr>
            <a:spLocks noChangeArrowheads="1"/>
          </p:cNvSpPr>
          <p:nvPr/>
        </p:nvSpPr>
        <p:spPr bwMode="auto">
          <a:xfrm>
            <a:off x="0" y="0"/>
            <a:ext cx="7727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600"/>
              <a:t>public class Ex1{</a:t>
            </a:r>
          </a:p>
          <a:p>
            <a:pPr>
              <a:buFontTx/>
              <a:buNone/>
            </a:pPr>
            <a:r>
              <a:rPr lang="en-US" altLang="en-US" sz="2600"/>
              <a:t>public static void main(String[] args){</a:t>
            </a:r>
          </a:p>
          <a:p>
            <a:pPr>
              <a:buFontTx/>
              <a:buNone/>
            </a:pPr>
            <a:r>
              <a:rPr lang="en-US" altLang="en-US" sz="2600"/>
              <a:t>		Base[] b=new Base[2];</a:t>
            </a:r>
          </a:p>
          <a:p>
            <a:pPr>
              <a:buFontTx/>
              <a:buNone/>
            </a:pPr>
            <a:r>
              <a:rPr lang="en-US" altLang="en-US" sz="2600"/>
              <a:t>		// b[0]=new Base();    // compiler error</a:t>
            </a:r>
          </a:p>
          <a:p>
            <a:pPr>
              <a:buFontTx/>
              <a:buNone/>
            </a:pPr>
            <a:r>
              <a:rPr lang="en-US" altLang="en-US" sz="2600"/>
              <a:t>		b[0]=new Derv();</a:t>
            </a:r>
          </a:p>
          <a:p>
            <a:pPr>
              <a:buFontTx/>
              <a:buNone/>
            </a:pPr>
            <a:r>
              <a:rPr lang="en-US" altLang="en-US" sz="2600"/>
              <a:t>		b[1]=new Derv();		</a:t>
            </a:r>
          </a:p>
          <a:p>
            <a:pPr>
              <a:buFontTx/>
              <a:buNone/>
            </a:pPr>
            <a:r>
              <a:rPr lang="en-US" altLang="en-US" sz="2600"/>
              <a:t>		for(int i=0;i&lt;2;i++)</a:t>
            </a:r>
          </a:p>
          <a:p>
            <a:pPr>
              <a:buFontTx/>
              <a:buNone/>
            </a:pPr>
            <a:r>
              <a:rPr lang="en-US" altLang="en-US" sz="2600"/>
              <a:t>		   { b[i].f1();</a:t>
            </a:r>
          </a:p>
          <a:p>
            <a:pPr>
              <a:buFontTx/>
              <a:buNone/>
            </a:pPr>
            <a:r>
              <a:rPr lang="en-US" altLang="en-US" sz="2600"/>
              <a:t>         }         </a:t>
            </a:r>
          </a:p>
          <a:p>
            <a:pPr>
              <a:buFontTx/>
              <a:buNone/>
            </a:pPr>
            <a:r>
              <a:rPr lang="en-US" altLang="en-US" sz="2600"/>
              <a:t>         System.out.println();</a:t>
            </a:r>
          </a:p>
          <a:p>
            <a:pPr>
              <a:buFontTx/>
              <a:buNone/>
            </a:pPr>
            <a:r>
              <a:rPr lang="en-US" altLang="en-US" sz="2600"/>
              <a:t>         for(int i=0;i&lt;2;i++)</a:t>
            </a:r>
          </a:p>
          <a:p>
            <a:pPr>
              <a:buFontTx/>
              <a:buNone/>
            </a:pPr>
            <a:r>
              <a:rPr lang="en-US" altLang="en-US" sz="2600"/>
              <a:t>		       { b[i].f2(); }      </a:t>
            </a:r>
          </a:p>
          <a:p>
            <a:pPr>
              <a:buFontTx/>
              <a:buNone/>
            </a:pPr>
            <a:r>
              <a:rPr lang="en-US" altLang="en-US" sz="2600"/>
              <a:t>}</a:t>
            </a:r>
          </a:p>
          <a:p>
            <a:pPr>
              <a:buFontTx/>
              <a:buNone/>
            </a:pPr>
            <a:r>
              <a:rPr lang="en-US" altLang="en-US" sz="2600"/>
              <a:t>}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741631-C8B4-406E-9D94-F5638EFBFB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en-US" sz="1400"/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0" y="0"/>
            <a:ext cx="7727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 altLang="en-US" sz="2600"/>
          </a:p>
        </p:txBody>
      </p:sp>
      <p:pic>
        <p:nvPicPr>
          <p:cNvPr id="134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"/>
            <a:ext cx="12193588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C54BAC-632B-48D0-8702-B202223A4B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en-US" sz="1400"/>
          </a:p>
        </p:txBody>
      </p:sp>
      <p:sp>
        <p:nvSpPr>
          <p:cNvPr id="135172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Visibility</a:t>
            </a:r>
            <a:endParaRPr lang="en-GB" altLang="en-US" sz="2400"/>
          </a:p>
        </p:txBody>
      </p:sp>
      <p:sp>
        <p:nvSpPr>
          <p:cNvPr id="135173" name="Rectangle 3"/>
          <p:cNvSpPr>
            <a:spLocks noChangeArrowheads="1"/>
          </p:cNvSpPr>
          <p:nvPr/>
        </p:nvSpPr>
        <p:spPr bwMode="auto">
          <a:xfrm>
            <a:off x="685800" y="13716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By default a class is only visible inside the package its defined in</a:t>
            </a:r>
          </a:p>
          <a:p>
            <a:r>
              <a:rPr lang="en-US" altLang="en-US"/>
              <a:t>public - means the class is accessible outside the package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828800" y="2133600"/>
            <a:ext cx="2786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pure abstract class</a:t>
            </a:r>
            <a:endParaRPr lang="en-US" alt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B7011-3B8B-4433-A8CE-9C83AD4DB6F9}" type="slidenum">
              <a:rPr lang="en-US" altLang="en-US" smtClean="0"/>
              <a:pPr>
                <a:defRPr/>
              </a:pPr>
              <a:t>105</a:t>
            </a:fld>
            <a:endParaRPr lang="en-US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0" y="0"/>
            <a:ext cx="54514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abstract class Counter{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 public  abstract  void increment();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  abstract   void decrement();</a:t>
            </a: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 public  abstract  int read_value();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B7011-3B8B-4433-A8CE-9C83AD4DB6F9}" type="slidenum">
              <a:rPr lang="en-US" altLang="en-US" smtClean="0"/>
              <a:pPr>
                <a:defRPr/>
              </a:pPr>
              <a:t>106</a:t>
            </a:fld>
            <a:endParaRPr lang="en-US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0" y="25400"/>
            <a:ext cx="8210550" cy="584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600"/>
              <a:t>class MyCounter extends  Counter{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         </a:t>
            </a:r>
            <a:r>
              <a:rPr lang="en-US" altLang="en-US" sz="2800"/>
              <a:t>private</a:t>
            </a:r>
            <a:r>
              <a:rPr lang="en-US" altLang="en-US" sz="2800" b="1"/>
              <a:t>    </a:t>
            </a:r>
            <a:r>
              <a:rPr lang="en-US" altLang="en-US" sz="2800"/>
              <a:t>int         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private    String   name;</a:t>
            </a:r>
            <a:endParaRPr lang="en-US" altLang="en-US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private      char   sign;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public MyCounter(int v, String n, char s){</a:t>
            </a:r>
            <a:r>
              <a:rPr lang="en-US" altLang="en-US" sz="2800"/>
              <a:t>this.value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			                         this.name = n;</a:t>
            </a:r>
            <a:endParaRPr lang="en-US" altLang="en-US" sz="2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				                           this.sign = s;}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void decrement() {</a:t>
            </a:r>
            <a:r>
              <a:rPr lang="en-US" altLang="en-US" sz="2600" b="1"/>
              <a:t>this.value--;}</a:t>
            </a:r>
            <a:endParaRPr lang="en-US" altLang="en-US" sz="2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9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void increment() {</a:t>
            </a:r>
            <a:r>
              <a:rPr lang="en-US" altLang="en-US" sz="2600" b="1"/>
              <a:t>this.value++;}</a:t>
            </a:r>
            <a:endParaRPr lang="en-US" altLang="en-US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int read_value(){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                          if (this.sign=='-') return   this.value *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	                     else                       return   this.value;}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	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B7011-3B8B-4433-A8CE-9C83AD4DB6F9}" type="slidenum">
              <a:rPr lang="en-US" altLang="en-US" smtClean="0"/>
              <a:pPr>
                <a:defRPr/>
              </a:pPr>
              <a:t>107</a:t>
            </a:fld>
            <a:endParaRPr lang="en-US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0" y="50800"/>
            <a:ext cx="8329613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Ex1c{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static void main(String[] args){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MyCounter c1=new MyCounter(6,”Days Worked”,  ‘+’);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   int choice=0;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while (choice !=4){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System.out.println("\nMenu:");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System.out.println("1: Increment");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System.out.println(”2: Decrement");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System.out.println(”3: Read Value");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System.out.println(”4: Exit");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            choice=Console.readInt("\n Enter Choice:");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switch(choice){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      case 1:   c1.increment();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case 2:   c1.decrement();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      case 3:   int res=c1.read_value();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            System.out.println("\nValue: " + res);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		     }}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}}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B7011-3B8B-4433-A8CE-9C83AD4DB6F9}" type="slidenum">
              <a:rPr lang="en-US" altLang="en-US" smtClean="0"/>
              <a:pPr>
                <a:defRPr/>
              </a:pPr>
              <a:t>108</a:t>
            </a:fld>
            <a:endParaRPr lang="en-US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286000" y="1676400"/>
            <a:ext cx="1563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interfaces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B7011-3B8B-4433-A8CE-9C83AD4DB6F9}" type="slidenum">
              <a:rPr lang="en-US" altLang="en-US" smtClean="0"/>
              <a:pPr>
                <a:defRPr/>
              </a:pPr>
              <a:t>109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0" y="0"/>
            <a:ext cx="5640388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import java.io.Serializable;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public class Shape implements Serializable{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private int size1;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private int size2;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public Shape(int s1)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this.size1=s1;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this.size2=0;}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public Shape(int s1,int s2)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this.size1=s1;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this.size2=s2;}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: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A41A10-9BCE-4A4D-82EA-F10D4FAD6C9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0" y="0"/>
            <a:ext cx="408146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interface Counter{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 public void increment();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void decrement();</a:t>
            </a: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 public int read_value();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B7011-3B8B-4433-A8CE-9C83AD4DB6F9}" type="slidenum">
              <a:rPr lang="en-US" altLang="en-US" smtClean="0"/>
              <a:pPr>
                <a:defRPr/>
              </a:pPr>
              <a:t>110</a:t>
            </a:fld>
            <a:endParaRPr lang="en-US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0" y="25400"/>
            <a:ext cx="8210550" cy="584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</a:t>
            </a:r>
            <a:r>
              <a:rPr lang="en-US" altLang="en-US" sz="2600"/>
              <a:t>class MyCounter extends Counter{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         </a:t>
            </a:r>
            <a:r>
              <a:rPr lang="en-US" altLang="en-US" sz="2800"/>
              <a:t>private</a:t>
            </a:r>
            <a:r>
              <a:rPr lang="en-US" altLang="en-US" sz="2800" b="1"/>
              <a:t>    </a:t>
            </a:r>
            <a:r>
              <a:rPr lang="en-US" altLang="en-US" sz="2800"/>
              <a:t>int         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    private    String   name;</a:t>
            </a:r>
            <a:endParaRPr lang="en-US" altLang="en-US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private      char   sign;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public MyCounter(int v, String n, char s){</a:t>
            </a:r>
            <a:r>
              <a:rPr lang="en-US" altLang="en-US" sz="2800"/>
              <a:t>this.value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			                         this.name = n;</a:t>
            </a:r>
            <a:endParaRPr lang="en-US" altLang="en-US" sz="2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				                           this.sign = s;}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void decrement() {</a:t>
            </a:r>
            <a:r>
              <a:rPr lang="en-US" altLang="en-US" sz="2600" b="1"/>
              <a:t>this.value--;}</a:t>
            </a:r>
            <a:endParaRPr lang="en-US" altLang="en-US" sz="2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9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void increment() {</a:t>
            </a:r>
            <a:r>
              <a:rPr lang="en-US" altLang="en-US" sz="2600" b="1"/>
              <a:t>this.value++;}</a:t>
            </a:r>
            <a:endParaRPr lang="en-US" altLang="en-US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int read_value(){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                          if (this.sign=='-') return   this.value *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	                     else                       return   this.value;}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	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B7011-3B8B-4433-A8CE-9C83AD4DB6F9}" type="slidenum">
              <a:rPr lang="en-US" altLang="en-US" smtClean="0"/>
              <a:pPr>
                <a:defRPr/>
              </a:pPr>
              <a:t>111</a:t>
            </a:fld>
            <a:endParaRPr lang="en-US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0" y="50800"/>
            <a:ext cx="8396288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Ex1c{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static void main(String[] args){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MyCounter c1=new MyCounter(6,”Days Worked”,  ”+”);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   int choice=0;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while (choice !=4){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System.out.println("\nMenu:");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System.out.println("1: Increment");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System.out.println(”2: Decrement");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System.out.println(”3: Read Value");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System.out.println(”4: Exit");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            choice=Console.readInt("\n Enter Choice:");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switch(choice){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      case 1:   c1.increment();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case 2:   c1.decrement();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      case 3:   int res=c1.read_value();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            System.out.println("\nValue: " + res);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		     }}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}}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B7011-3B8B-4433-A8CE-9C83AD4DB6F9}" type="slidenum">
              <a:rPr lang="en-US" altLang="en-US" smtClean="0"/>
              <a:pPr>
                <a:defRPr/>
              </a:pPr>
              <a:t>112</a:t>
            </a:fld>
            <a:endParaRPr lang="en-US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44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5ED6F4-96E9-4377-BE65-4C9906DDF6F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113</a:t>
            </a:fld>
            <a:endParaRPr lang="en-US" altLang="en-US" sz="1400"/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 </a:t>
            </a:r>
            <a:r>
              <a:rPr lang="en-GB" altLang="en-US" sz="2800"/>
              <a:t>Appendix 2   - </a:t>
            </a:r>
            <a:r>
              <a:rPr lang="en-GB" altLang="en-US" sz="2400"/>
              <a:t> </a:t>
            </a:r>
            <a:r>
              <a:rPr lang="en-GB" altLang="en-US" sz="2800"/>
              <a:t>Abstract Class</a:t>
            </a:r>
          </a:p>
        </p:txBody>
      </p:sp>
      <p:sp>
        <p:nvSpPr>
          <p:cNvPr id="144389" name="Rectangle 3"/>
          <p:cNvSpPr>
            <a:spLocks noChangeArrowheads="1"/>
          </p:cNvSpPr>
          <p:nvPr/>
        </p:nvSpPr>
        <p:spPr bwMode="auto">
          <a:xfrm>
            <a:off x="457200" y="1371600"/>
            <a:ext cx="7727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In it will now look at 4 versions of the same program: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1)    Normal Inheritance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2)   abstract function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3)    abstract class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4)    interface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44390" name="Text Box 4"/>
          <p:cNvSpPr txBox="1">
            <a:spLocks noChangeArrowheads="1"/>
          </p:cNvSpPr>
          <p:nvPr/>
        </p:nvSpPr>
        <p:spPr bwMode="auto">
          <a:xfrm>
            <a:off x="1660525" y="-34925"/>
            <a:ext cx="496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See Appendix 1 - Additional Examples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94535C-CBDF-4C00-BA6F-D4F41D1ED1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114</a:t>
            </a:fld>
            <a:endParaRPr lang="en-US" altLang="en-US" sz="1400"/>
          </a:p>
        </p:txBody>
      </p:sp>
      <p:sp>
        <p:nvSpPr>
          <p:cNvPr id="145412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/>
              <a:t>class Rat{                                           // Version 1 -Normal Inheritance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protected int  num, den;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Rat(int n, int d){num=n; den=d;}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int readnum()     {return num;}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void print()       {System.out.println("Rat: "+num+"/"+den);}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 sz="2400"/>
              <a:t>class RatSign extends Rat 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private char sign;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RatSign(char s, int n, int d){ super(n,d);   sign=s;}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int readden(){return den;}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void print(){System.out.println(sign+num+"/"+den);}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A5069-4DBD-474C-846B-093DE99EDAE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115</a:t>
            </a:fld>
            <a:endParaRPr lang="en-US" altLang="en-US" sz="1400"/>
          </a:p>
        </p:txBody>
      </p:sp>
      <p:sp>
        <p:nvSpPr>
          <p:cNvPr id="146436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public class Version1{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public static void main(String[] args){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 rArray[] = new Rat[2];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        r = new Rat(2,3);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RatSign    rs = new RatSign('-', 3, 4);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rArray[0] = r;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rArray[1] = rs;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for( int i = 0; i &lt; rArray.length; i++ )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        rArray[i].print();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		  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47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A86AED-B901-479B-832A-8EE8905CCF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116</a:t>
            </a:fld>
            <a:endParaRPr lang="en-US" altLang="en-US" sz="1400"/>
          </a:p>
        </p:txBody>
      </p:sp>
      <p:sp>
        <p:nvSpPr>
          <p:cNvPr id="147460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 b="1"/>
              <a:t>abstract</a:t>
            </a:r>
            <a:r>
              <a:rPr lang="en-GB" altLang="en-US" sz="2400"/>
              <a:t> class Rat{                                      // Version 2: Abstract function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protected int  num, den;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Rat(int n, int d){num=n; den=d;}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int readnum()   {return num;}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</a:t>
            </a:r>
            <a:r>
              <a:rPr lang="en-GB" altLang="en-US" sz="2400" b="1"/>
              <a:t>abstract</a:t>
            </a:r>
            <a:r>
              <a:rPr lang="en-GB" altLang="en-US" sz="2400"/>
              <a:t> public void 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</a:p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 class RatSign extends Rat 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private char sign;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RatSign(char s, int n, int d){ super(n,d); sign=s;}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int readden(){return den;}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void print(){System.out.println(sign+num+"/"+den);}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48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EA796-5D98-42F4-BD3A-3B3ACFF1FB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117</a:t>
            </a:fld>
            <a:endParaRPr lang="en-US" altLang="en-US" sz="1400"/>
          </a:p>
        </p:txBody>
      </p:sp>
      <p:sp>
        <p:nvSpPr>
          <p:cNvPr id="148484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public class Version2{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public static void main(String[] args){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 rArray[] = new Rat[2];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// Rat        r = new Rat(2,3);   - </a:t>
            </a:r>
            <a:r>
              <a:rPr lang="en-GB" altLang="en-US" sz="2800" b="1"/>
              <a:t>not allowed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</a:t>
            </a:r>
            <a:r>
              <a:rPr lang="en-GB" altLang="en-US" sz="2400" b="1"/>
              <a:t>RatSign    rs2 = new RatSign('+',2,3);</a:t>
            </a: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      RatSign    rs = new RatSign('-', 3, 4);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rArray[0] = rs2;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rArray[1] = rs;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for( int i = 0; i &lt; rArray.length; i++ )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        rArray[i].print();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		  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404DD1-222F-4539-904E-9F04A591ECF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118</a:t>
            </a:fld>
            <a:endParaRPr lang="en-US" altLang="en-US" sz="1400"/>
          </a:p>
        </p:txBody>
      </p:sp>
      <p:sp>
        <p:nvSpPr>
          <p:cNvPr id="149508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/>
              <a:t>abstract class Rat{                                          // Version 3: abstract class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</a:t>
            </a:r>
            <a:r>
              <a:rPr lang="en-GB" altLang="en-US" sz="2400" b="1"/>
              <a:t>abstract public int readnum();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abstract public void 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</a:p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 class RatSign extends Rat 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</a:t>
            </a:r>
            <a:r>
              <a:rPr lang="en-GB" altLang="en-US" sz="2400" b="1"/>
              <a:t>private int num, den;</a:t>
            </a: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     private char sign;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</a:t>
            </a:r>
            <a:r>
              <a:rPr lang="en-GB" altLang="en-US" sz="2400" b="1"/>
              <a:t>RatSign(char s, int n, int d){ num=n;  den=d;  sign=s;}</a:t>
            </a: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      </a:t>
            </a:r>
            <a:r>
              <a:rPr lang="en-GB" altLang="en-US" sz="2400" b="1"/>
              <a:t>public int readnum(){return num;}</a:t>
            </a: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	 public int readden(){return den;}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void print(){System.out.println(sign+num+"/"+den);}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50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1BA1EE-1118-43B8-943F-AD69931A68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119</a:t>
            </a:fld>
            <a:endParaRPr lang="en-US" altLang="en-US" sz="1400"/>
          </a:p>
        </p:txBody>
      </p:sp>
      <p:sp>
        <p:nvSpPr>
          <p:cNvPr id="150532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public class Version3{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public static void main(String[] args){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 rArray[] = new Rat[2];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RatSign    rs2 = new RatSign('+',2,3);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RatSign    rs = new RatSign('-', 3, 4);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rArray[0] = rs2;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rArray[1] = rs;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for( int i = 0; i &lt; rArray.length; i++ )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        rArray[i].print();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		  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5"/>
          <p:cNvSpPr txBox="1">
            <a:spLocks noChangeArrowheads="1"/>
          </p:cNvSpPr>
          <p:nvPr/>
        </p:nvSpPr>
        <p:spPr bwMode="auto">
          <a:xfrm>
            <a:off x="0" y="0"/>
            <a:ext cx="599757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public void draw_horz()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System.out.println();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for(int i=0;i&lt;this.size1;i++)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	System.out.print(" *");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public void draw_vert()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System.out.println();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for(int i=0;i&lt;this.size1;i++)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	System.out.println(" *");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}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2794A8-78B8-4449-8565-82D8A2ABFE7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7E0C4-9D0A-402F-9A87-FAF7DFE690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120</a:t>
            </a:fld>
            <a:endParaRPr lang="en-US" altLang="en-US" sz="1400"/>
          </a:p>
        </p:txBody>
      </p:sp>
      <p:sp>
        <p:nvSpPr>
          <p:cNvPr id="151556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 b="1"/>
              <a:t>interface Rat</a:t>
            </a:r>
            <a:r>
              <a:rPr lang="en-GB" altLang="en-US" sz="2400"/>
              <a:t>{                                                // Version 4: interface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int readnum();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public void 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</a:p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 class RatSign </a:t>
            </a:r>
            <a:r>
              <a:rPr lang="en-GB" altLang="en-US" sz="2400" b="1"/>
              <a:t>implements  Rat</a:t>
            </a:r>
            <a:r>
              <a:rPr lang="en-GB" altLang="en-US" sz="2400"/>
              <a:t> 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private int num, den;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private char sign;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RatSign(char s, int n, int d){ num=n;   den=d;    sign=s;}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int readnum(){return num;}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int readden(){return den;}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public void print(){System.out.println(sign+num+"/"+den);}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52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617B62-A2CB-4A09-891E-C47342A805D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121</a:t>
            </a:fld>
            <a:endParaRPr lang="en-US" altLang="en-US" sz="1400"/>
          </a:p>
        </p:txBody>
      </p:sp>
      <p:sp>
        <p:nvSpPr>
          <p:cNvPr id="152580" name="Rectangle 2"/>
          <p:cNvSpPr>
            <a:spLocks noChangeArrowheads="1"/>
          </p:cNvSpPr>
          <p:nvPr/>
        </p:nvSpPr>
        <p:spPr bwMode="auto">
          <a:xfrm>
            <a:off x="0" y="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2400"/>
          </a:p>
          <a:p>
            <a:pPr eaLnBrk="1" hangingPunct="1">
              <a:buFontTx/>
              <a:buNone/>
            </a:pPr>
            <a:r>
              <a:rPr lang="en-GB" altLang="en-US" sz="2400"/>
              <a:t>public class Version4{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public static void main(String[] args){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 rArray[] = new Rat[2];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RatSign    rs2 = new RatSign('+',2,3);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     RatSign    rs = new RatSign('-', 3, 4);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rArray[0] = rs2;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rArray[1] = rs;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for( int i = 0; i &lt; rArray.length; i++ )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          rArray[i].print();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			  }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}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solidFill>
            <a:schemeClr val="hlink"/>
          </a:solidFill>
        </p:spPr>
        <p:txBody>
          <a:bodyPr lIns="92075" tIns="46038" rIns="92075" bIns="46038" anchor="b"/>
          <a:lstStyle/>
          <a:p>
            <a:r>
              <a:rPr lang="en-GB" altLang="en-US" smtClean="0"/>
              <a:t>Another Example- Interface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727950" cy="5334000"/>
          </a:xfrm>
        </p:spPr>
        <p:txBody>
          <a:bodyPr lIns="92075" tIns="46038" rIns="92075" bIns="46038"/>
          <a:lstStyle/>
          <a:p>
            <a:r>
              <a:rPr lang="en-GB" altLang="en-US" smtClean="0"/>
              <a:t> </a:t>
            </a:r>
            <a:r>
              <a:rPr lang="en-GB" altLang="en-US" sz="2400" smtClean="0"/>
              <a:t>public interface Value {</a:t>
            </a:r>
            <a:br>
              <a:rPr lang="en-GB" altLang="en-US" sz="2400" smtClean="0"/>
            </a:br>
            <a:r>
              <a:rPr lang="en-GB" altLang="en-US" sz="2400" smtClean="0"/>
              <a:t>      public void setValue( float c );</a:t>
            </a:r>
            <a:br>
              <a:rPr lang="en-GB" altLang="en-US" sz="2400" smtClean="0"/>
            </a:br>
            <a:r>
              <a:rPr lang="en-GB" altLang="en-US" sz="2400" smtClean="0"/>
              <a:t>      public float readValue();</a:t>
            </a:r>
            <a:br>
              <a:rPr lang="en-GB" altLang="en-US" sz="2400" smtClean="0"/>
            </a:br>
            <a:r>
              <a:rPr lang="en-GB" altLang="en-US" sz="2400" smtClean="0"/>
              <a:t>      public void printValue( );</a:t>
            </a:r>
            <a:br>
              <a:rPr lang="en-GB" altLang="en-US" sz="2400" smtClean="0"/>
            </a:br>
            <a:r>
              <a:rPr lang="en-GB" altLang="en-US" sz="2400" smtClean="0"/>
              <a:t> }</a:t>
            </a:r>
          </a:p>
          <a:p>
            <a:endParaRPr lang="en-GB" altLang="en-US" sz="2400" smtClean="0"/>
          </a:p>
          <a:p>
            <a:r>
              <a:rPr lang="en-GB" altLang="en-US" sz="2400" smtClean="0"/>
              <a:t>public class Intvalue implements Value {</a:t>
            </a:r>
            <a:br>
              <a:rPr lang="en-GB" altLang="en-US" sz="2400" smtClean="0"/>
            </a:br>
            <a:r>
              <a:rPr lang="en-GB" altLang="en-US" sz="2400" smtClean="0"/>
              <a:t>     private int val;</a:t>
            </a:r>
            <a:br>
              <a:rPr lang="en-GB" altLang="en-US" sz="2400" smtClean="0"/>
            </a:br>
            <a:r>
              <a:rPr lang="en-GB" altLang="en-US" sz="2400" smtClean="0"/>
              <a:t>      public void setValue( float c ){val=(float) c;}</a:t>
            </a:r>
            <a:br>
              <a:rPr lang="en-GB" altLang="en-US" sz="2400" smtClean="0"/>
            </a:br>
            <a:r>
              <a:rPr lang="en-GB" altLang="en-US" sz="2400" smtClean="0"/>
              <a:t>      public float readValue(){return val;}</a:t>
            </a:r>
            <a:br>
              <a:rPr lang="en-GB" altLang="en-US" sz="2400" smtClean="0"/>
            </a:br>
            <a:r>
              <a:rPr lang="en-GB" altLang="en-US" sz="2400" smtClean="0"/>
              <a:t>      public void printValue( )</a:t>
            </a:r>
          </a:p>
          <a:p>
            <a:pPr>
              <a:buFontTx/>
              <a:buNone/>
            </a:pPr>
            <a:r>
              <a:rPr lang="en-GB" altLang="en-US" sz="2400" smtClean="0"/>
              <a:t>               { System.out.print(“Value:” + val);}</a:t>
            </a:r>
          </a:p>
          <a:p>
            <a:pPr>
              <a:buFontTx/>
              <a:buNone/>
            </a:pPr>
            <a:r>
              <a:rPr lang="en-GB" altLang="en-US" sz="2400" smtClean="0"/>
              <a:t>     }</a:t>
            </a:r>
            <a:br>
              <a:rPr lang="en-GB" altLang="en-US" sz="2400" smtClean="0"/>
            </a:br>
            <a:endParaRPr lang="en-GB" altLang="en-US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7E56A-1F76-4079-B739-4DD37A267701}" type="slidenum">
              <a:rPr lang="en-US" altLang="en-US" smtClean="0"/>
              <a:pPr>
                <a:defRPr/>
              </a:pPr>
              <a:t>122</a:t>
            </a:fld>
            <a:endParaRPr lang="en-US" alt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54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71D8E-4187-4210-BDF5-A463E19FBA8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123</a:t>
            </a:fld>
            <a:endParaRPr lang="en-US" altLang="en-US" sz="1400"/>
          </a:p>
        </p:txBody>
      </p:sp>
      <p:sp>
        <p:nvSpPr>
          <p:cNvPr id="15462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  <a:solidFill>
            <a:schemeClr val="hlink"/>
          </a:solidFill>
        </p:spPr>
        <p:txBody>
          <a:bodyPr lIns="92075" tIns="46038" rIns="92075" bIns="46038" anchor="b"/>
          <a:lstStyle/>
          <a:p>
            <a:r>
              <a:rPr lang="en-GB" altLang="en-US" smtClean="0"/>
              <a:t>Defining an Interface</a:t>
            </a:r>
          </a:p>
        </p:txBody>
      </p:sp>
      <p:sp>
        <p:nvSpPr>
          <p:cNvPr id="154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642350" cy="5334000"/>
          </a:xfrm>
        </p:spPr>
        <p:txBody>
          <a:bodyPr lIns="92075" tIns="46038" rIns="92075" bIns="46038"/>
          <a:lstStyle/>
          <a:p>
            <a:r>
              <a:rPr lang="en-GB" altLang="en-US" sz="2400" smtClean="0"/>
              <a:t>public class Floatvalue implements Value {</a:t>
            </a:r>
            <a:br>
              <a:rPr lang="en-GB" altLang="en-US" sz="2400" smtClean="0"/>
            </a:br>
            <a:r>
              <a:rPr lang="en-GB" altLang="en-US" sz="2400" smtClean="0"/>
              <a:t>   private float val;</a:t>
            </a:r>
          </a:p>
          <a:p>
            <a:pPr>
              <a:buFontTx/>
              <a:buNone/>
            </a:pPr>
            <a:r>
              <a:rPr lang="en-GB" altLang="en-US" sz="2400" smtClean="0"/>
              <a:t>        public void setValue( float c ){val= c;}</a:t>
            </a:r>
            <a:br>
              <a:rPr lang="en-GB" altLang="en-US" sz="2400" smtClean="0"/>
            </a:br>
            <a:r>
              <a:rPr lang="en-GB" altLang="en-US" sz="2400" smtClean="0"/>
              <a:t>   public float readValue(){return val;}</a:t>
            </a:r>
            <a:br>
              <a:rPr lang="en-GB" altLang="en-US" sz="2400" smtClean="0"/>
            </a:br>
            <a:r>
              <a:rPr lang="en-GB" altLang="en-US" sz="2400" smtClean="0"/>
              <a:t>   public void printValue( ) {System.out.print(“Val:” + val);} }</a:t>
            </a:r>
          </a:p>
          <a:p>
            <a:pPr>
              <a:buFontTx/>
              <a:buNone/>
            </a:pPr>
            <a:endParaRPr lang="en-GB" altLang="en-US" sz="2400" smtClean="0"/>
          </a:p>
          <a:p>
            <a:r>
              <a:rPr lang="en-GB" altLang="en-US" sz="2400" smtClean="0"/>
              <a:t>public class Test{</a:t>
            </a:r>
          </a:p>
          <a:p>
            <a:pPr>
              <a:buFontTx/>
              <a:buNone/>
            </a:pPr>
            <a:r>
              <a:rPr lang="en-GB" altLang="en-US" sz="2400" smtClean="0"/>
              <a:t>         public static void main(String[] args){</a:t>
            </a:r>
          </a:p>
          <a:p>
            <a:pPr>
              <a:buFontTx/>
              <a:buNone/>
            </a:pPr>
            <a:r>
              <a:rPr lang="en-GB" altLang="en-US" sz="2400" smtClean="0"/>
              <a:t>             Value[] values = new Value[2];</a:t>
            </a:r>
            <a:br>
              <a:rPr lang="en-GB" altLang="en-US" sz="2400" smtClean="0"/>
            </a:br>
            <a:r>
              <a:rPr lang="en-GB" altLang="en-US" sz="2400" smtClean="0"/>
              <a:t>         values[0]=new Intvalue(); values[1]=new Floatvalue() ); </a:t>
            </a:r>
            <a:br>
              <a:rPr lang="en-GB" altLang="en-US" sz="2400" smtClean="0"/>
            </a:br>
            <a:r>
              <a:rPr lang="en-GB" altLang="en-US" sz="2400" smtClean="0"/>
              <a:t>         for( int i = 0; i &lt; values.length; i++ ) {</a:t>
            </a:r>
            <a:br>
              <a:rPr lang="en-GB" altLang="en-US" sz="2400" smtClean="0"/>
            </a:br>
            <a:r>
              <a:rPr lang="en-GB" altLang="en-US" sz="2400" smtClean="0"/>
              <a:t>                values[i].setValue(i+2);</a:t>
            </a:r>
          </a:p>
          <a:p>
            <a:pPr>
              <a:buFontTx/>
              <a:buNone/>
            </a:pPr>
            <a:r>
              <a:rPr lang="en-GB" altLang="en-US" sz="2400" smtClean="0"/>
              <a:t>                    values[i].printValue();}} }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B06A70-C16C-473C-8E73-846F78FAC85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124</a:t>
            </a:fld>
            <a:endParaRPr lang="en-US" altLang="en-US" sz="1400"/>
          </a:p>
        </p:txBody>
      </p:sp>
      <p:sp>
        <p:nvSpPr>
          <p:cNvPr id="156676" name="Text Box 27"/>
          <p:cNvSpPr txBox="1">
            <a:spLocks noChangeArrowheads="1"/>
          </p:cNvSpPr>
          <p:nvPr/>
        </p:nvSpPr>
        <p:spPr bwMode="auto">
          <a:xfrm>
            <a:off x="0" y="0"/>
            <a:ext cx="291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Q1     See Poly Folder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8BBC16-9535-4C00-8280-9BEF0D8BAED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125</a:t>
            </a:fld>
            <a:endParaRPr lang="en-US" altLang="en-US" sz="1400"/>
          </a:p>
        </p:txBody>
      </p:sp>
      <p:sp>
        <p:nvSpPr>
          <p:cNvPr id="157700" name="Text Box 17"/>
          <p:cNvSpPr txBox="1">
            <a:spLocks noChangeArrowheads="1"/>
          </p:cNvSpPr>
          <p:nvPr/>
        </p:nvSpPr>
        <p:spPr bwMode="auto">
          <a:xfrm>
            <a:off x="2500313" y="0"/>
            <a:ext cx="4800600" cy="2286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Shape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  draw();</a:t>
            </a:r>
            <a:endParaRPr lang="en-US" altLang="en-US" sz="1000"/>
          </a:p>
        </p:txBody>
      </p:sp>
      <p:sp>
        <p:nvSpPr>
          <p:cNvPr id="157701" name="Line 18"/>
          <p:cNvSpPr>
            <a:spLocks noChangeShapeType="1"/>
          </p:cNvSpPr>
          <p:nvPr/>
        </p:nvSpPr>
        <p:spPr bwMode="auto">
          <a:xfrm>
            <a:off x="2286000" y="914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02" name="Line 19"/>
          <p:cNvSpPr>
            <a:spLocks noChangeShapeType="1"/>
          </p:cNvSpPr>
          <p:nvPr/>
        </p:nvSpPr>
        <p:spPr bwMode="auto">
          <a:xfrm>
            <a:off x="2362200" y="1295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03" name="Text Box 20"/>
          <p:cNvSpPr txBox="1">
            <a:spLocks noChangeArrowheads="1"/>
          </p:cNvSpPr>
          <p:nvPr/>
        </p:nvSpPr>
        <p:spPr bwMode="auto">
          <a:xfrm>
            <a:off x="0" y="3357563"/>
            <a:ext cx="41910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Line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draw()</a:t>
            </a:r>
            <a:endParaRPr lang="en-US" altLang="en-US" sz="1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sp>
        <p:nvSpPr>
          <p:cNvPr id="157704" name="Text Box 21"/>
          <p:cNvSpPr txBox="1">
            <a:spLocks noChangeArrowheads="1"/>
          </p:cNvSpPr>
          <p:nvPr/>
        </p:nvSpPr>
        <p:spPr bwMode="auto">
          <a:xfrm>
            <a:off x="4419600" y="3357563"/>
            <a:ext cx="41910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Square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draw()</a:t>
            </a:r>
            <a:endParaRPr lang="en-US" altLang="en-US" sz="1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sp>
        <p:nvSpPr>
          <p:cNvPr id="157705" name="Line 22"/>
          <p:cNvSpPr>
            <a:spLocks noChangeShapeType="1"/>
          </p:cNvSpPr>
          <p:nvPr/>
        </p:nvSpPr>
        <p:spPr bwMode="auto">
          <a:xfrm flipV="1">
            <a:off x="4357688" y="2214563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06" name="Line 23"/>
          <p:cNvSpPr>
            <a:spLocks noChangeShapeType="1"/>
          </p:cNvSpPr>
          <p:nvPr/>
        </p:nvSpPr>
        <p:spPr bwMode="auto">
          <a:xfrm flipV="1">
            <a:off x="4343400" y="2290763"/>
            <a:ext cx="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07" name="Line 24"/>
          <p:cNvSpPr>
            <a:spLocks noChangeShapeType="1"/>
          </p:cNvSpPr>
          <p:nvPr/>
        </p:nvSpPr>
        <p:spPr bwMode="auto">
          <a:xfrm>
            <a:off x="2438400" y="2976563"/>
            <a:ext cx="3429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08" name="Line 25"/>
          <p:cNvSpPr>
            <a:spLocks noChangeShapeType="1"/>
          </p:cNvSpPr>
          <p:nvPr/>
        </p:nvSpPr>
        <p:spPr bwMode="auto">
          <a:xfrm>
            <a:off x="2438400" y="2976563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09" name="Line 26"/>
          <p:cNvSpPr>
            <a:spLocks noChangeShapeType="1"/>
          </p:cNvSpPr>
          <p:nvPr/>
        </p:nvSpPr>
        <p:spPr bwMode="auto">
          <a:xfrm>
            <a:off x="5867400" y="2976563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10" name="Text Box 27"/>
          <p:cNvSpPr txBox="1">
            <a:spLocks noChangeArrowheads="1"/>
          </p:cNvSpPr>
          <p:nvPr/>
        </p:nvSpPr>
        <p:spPr bwMode="auto">
          <a:xfrm>
            <a:off x="0" y="0"/>
            <a:ext cx="56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Q2</a:t>
            </a:r>
          </a:p>
        </p:txBody>
      </p:sp>
      <p:sp>
        <p:nvSpPr>
          <p:cNvPr id="157711" name="Line 28"/>
          <p:cNvSpPr>
            <a:spLocks noChangeShapeType="1"/>
          </p:cNvSpPr>
          <p:nvPr/>
        </p:nvSpPr>
        <p:spPr bwMode="auto">
          <a:xfrm>
            <a:off x="0" y="3967163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12" name="Line 29"/>
          <p:cNvSpPr>
            <a:spLocks noChangeShapeType="1"/>
          </p:cNvSpPr>
          <p:nvPr/>
        </p:nvSpPr>
        <p:spPr bwMode="auto">
          <a:xfrm>
            <a:off x="4419600" y="3967163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7713" name="TextBox 16"/>
          <p:cNvSpPr txBox="1">
            <a:spLocks noChangeArrowheads="1"/>
          </p:cNvSpPr>
          <p:nvPr/>
        </p:nvSpPr>
        <p:spPr bwMode="auto">
          <a:xfrm>
            <a:off x="0" y="6396038"/>
            <a:ext cx="3973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See InterfaceExample  for skel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B877F2-5912-4410-B1D6-DD383ED0FA7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126</a:t>
            </a:fld>
            <a:endParaRPr lang="en-US" altLang="en-US" sz="1400"/>
          </a:p>
        </p:txBody>
      </p:sp>
      <p:sp>
        <p:nvSpPr>
          <p:cNvPr id="158724" name="Text Box 17"/>
          <p:cNvSpPr txBox="1">
            <a:spLocks noChangeArrowheads="1"/>
          </p:cNvSpPr>
          <p:nvPr/>
        </p:nvSpPr>
        <p:spPr bwMode="auto">
          <a:xfrm>
            <a:off x="2500313" y="0"/>
            <a:ext cx="4800600" cy="2286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  </a:t>
            </a:r>
            <a:r>
              <a:rPr lang="en-US" altLang="en-US" sz="2000" b="1"/>
              <a:t>&lt;&lt; abstract&gt;&gt;</a:t>
            </a:r>
            <a:r>
              <a:rPr lang="en-US" altLang="en-US" sz="2000"/>
              <a:t>Counter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protected int value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Counter (int 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{abstract}</a:t>
            </a:r>
            <a:r>
              <a:rPr lang="en-US" altLang="en-US" sz="2000"/>
              <a:t>    void increment()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{abstract}</a:t>
            </a:r>
            <a:r>
              <a:rPr lang="en-US" altLang="en-US" sz="2000"/>
              <a:t>    void decrement()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double  read_val();</a:t>
            </a:r>
            <a:endParaRPr lang="en-US" altLang="en-US" sz="1000"/>
          </a:p>
        </p:txBody>
      </p:sp>
      <p:sp>
        <p:nvSpPr>
          <p:cNvPr id="158725" name="Line 18"/>
          <p:cNvSpPr>
            <a:spLocks noChangeShapeType="1"/>
          </p:cNvSpPr>
          <p:nvPr/>
        </p:nvSpPr>
        <p:spPr bwMode="auto">
          <a:xfrm>
            <a:off x="2286000" y="914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26" name="Line 19"/>
          <p:cNvSpPr>
            <a:spLocks noChangeShapeType="1"/>
          </p:cNvSpPr>
          <p:nvPr/>
        </p:nvSpPr>
        <p:spPr bwMode="auto">
          <a:xfrm>
            <a:off x="2362200" y="1295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27" name="Text Box 20"/>
          <p:cNvSpPr txBox="1">
            <a:spLocks noChangeArrowheads="1"/>
          </p:cNvSpPr>
          <p:nvPr/>
        </p:nvSpPr>
        <p:spPr bwMode="auto">
          <a:xfrm>
            <a:off x="0" y="3357563"/>
            <a:ext cx="41910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Step_by_one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increment()   // step value up by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decrement()  // step down by 1</a:t>
            </a:r>
            <a:endParaRPr lang="en-US" altLang="en-US" sz="1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sp>
        <p:nvSpPr>
          <p:cNvPr id="158728" name="Text Box 21"/>
          <p:cNvSpPr txBox="1">
            <a:spLocks noChangeArrowheads="1"/>
          </p:cNvSpPr>
          <p:nvPr/>
        </p:nvSpPr>
        <p:spPr bwMode="auto">
          <a:xfrm>
            <a:off x="4419600" y="3357563"/>
            <a:ext cx="41910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Step_by_two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increment()   // step value up by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void decrement()  // step down by 2</a:t>
            </a:r>
            <a:endParaRPr lang="en-US" altLang="en-US" sz="10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sp>
        <p:nvSpPr>
          <p:cNvPr id="158729" name="Line 22"/>
          <p:cNvSpPr>
            <a:spLocks noChangeShapeType="1"/>
          </p:cNvSpPr>
          <p:nvPr/>
        </p:nvSpPr>
        <p:spPr bwMode="auto">
          <a:xfrm flipV="1">
            <a:off x="43434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0" name="Line 23"/>
          <p:cNvSpPr>
            <a:spLocks noChangeShapeType="1"/>
          </p:cNvSpPr>
          <p:nvPr/>
        </p:nvSpPr>
        <p:spPr bwMode="auto">
          <a:xfrm flipV="1">
            <a:off x="4343400" y="2290763"/>
            <a:ext cx="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1" name="Line 24"/>
          <p:cNvSpPr>
            <a:spLocks noChangeShapeType="1"/>
          </p:cNvSpPr>
          <p:nvPr/>
        </p:nvSpPr>
        <p:spPr bwMode="auto">
          <a:xfrm>
            <a:off x="2438400" y="2976563"/>
            <a:ext cx="3429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2" name="Line 25"/>
          <p:cNvSpPr>
            <a:spLocks noChangeShapeType="1"/>
          </p:cNvSpPr>
          <p:nvPr/>
        </p:nvSpPr>
        <p:spPr bwMode="auto">
          <a:xfrm>
            <a:off x="2438400" y="2976563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3" name="Line 26"/>
          <p:cNvSpPr>
            <a:spLocks noChangeShapeType="1"/>
          </p:cNvSpPr>
          <p:nvPr/>
        </p:nvSpPr>
        <p:spPr bwMode="auto">
          <a:xfrm>
            <a:off x="5867400" y="2976563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4" name="Text Box 27"/>
          <p:cNvSpPr txBox="1">
            <a:spLocks noChangeArrowheads="1"/>
          </p:cNvSpPr>
          <p:nvPr/>
        </p:nvSpPr>
        <p:spPr bwMode="auto">
          <a:xfrm>
            <a:off x="0" y="0"/>
            <a:ext cx="56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Q3</a:t>
            </a:r>
          </a:p>
        </p:txBody>
      </p:sp>
      <p:sp>
        <p:nvSpPr>
          <p:cNvPr id="158735" name="Line 28"/>
          <p:cNvSpPr>
            <a:spLocks noChangeShapeType="1"/>
          </p:cNvSpPr>
          <p:nvPr/>
        </p:nvSpPr>
        <p:spPr bwMode="auto">
          <a:xfrm>
            <a:off x="0" y="3967163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6" name="Line 29"/>
          <p:cNvSpPr>
            <a:spLocks noChangeShapeType="1"/>
          </p:cNvSpPr>
          <p:nvPr/>
        </p:nvSpPr>
        <p:spPr bwMode="auto">
          <a:xfrm>
            <a:off x="4419600" y="3967163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58737" name="TextBox 16"/>
          <p:cNvSpPr txBox="1">
            <a:spLocks noChangeArrowheads="1"/>
          </p:cNvSpPr>
          <p:nvPr/>
        </p:nvSpPr>
        <p:spPr bwMode="auto">
          <a:xfrm>
            <a:off x="0" y="6396038"/>
            <a:ext cx="3265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See Test123.java for skel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59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A32DB-ADEC-44E5-9FD4-E3137F61B4E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127</a:t>
            </a:fld>
            <a:endParaRPr lang="en-US" altLang="en-US" sz="1400"/>
          </a:p>
        </p:txBody>
      </p:sp>
      <p:sp>
        <p:nvSpPr>
          <p:cNvPr id="159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chemeClr val="hlink"/>
          </a:solidFill>
        </p:spPr>
        <p:txBody>
          <a:bodyPr lIns="92075" tIns="46038" rIns="92075" bIns="46038" anchor="b"/>
          <a:lstStyle/>
          <a:p>
            <a:r>
              <a:rPr lang="en-GB" altLang="en-US" smtClean="0"/>
              <a:t>Exception Handling</a:t>
            </a:r>
          </a:p>
        </p:txBody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en-GB" altLang="en-US" smtClean="0"/>
              <a:t>Chapter 13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61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C9E5A7-4311-4728-96F2-7A062C5717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128</a:t>
            </a:fld>
            <a:endParaRPr lang="en-US" altLang="en-US" sz="1400"/>
          </a:p>
        </p:txBody>
      </p:sp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chemeClr val="hlink"/>
          </a:solidFill>
        </p:spPr>
        <p:txBody>
          <a:bodyPr lIns="92075" tIns="46038" rIns="92075" bIns="46038" anchor="b"/>
          <a:lstStyle/>
          <a:p>
            <a:r>
              <a:rPr lang="en-GB" altLang="en-US" smtClean="0"/>
              <a:t>Exception Handling</a:t>
            </a: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en-GB" altLang="en-US" smtClean="0"/>
              <a:t>Exception: a signal indicating that some sort of exception condition has occurred</a:t>
            </a:r>
          </a:p>
          <a:p>
            <a:r>
              <a:rPr lang="en-GB" altLang="en-US" smtClean="0"/>
              <a:t>To</a:t>
            </a:r>
            <a:r>
              <a:rPr lang="en-GB" altLang="en-US" u="sng" smtClean="0"/>
              <a:t> throw</a:t>
            </a:r>
            <a:r>
              <a:rPr lang="en-GB" altLang="en-US" smtClean="0"/>
              <a:t> an exception means to signal that an exception condition has occurred </a:t>
            </a:r>
          </a:p>
          <a:p>
            <a:r>
              <a:rPr lang="en-GB" altLang="en-US" smtClean="0"/>
              <a:t>To </a:t>
            </a:r>
            <a:r>
              <a:rPr lang="en-GB" altLang="en-US" u="sng" smtClean="0"/>
              <a:t>catch</a:t>
            </a:r>
            <a:r>
              <a:rPr lang="en-GB" altLang="en-US" smtClean="0"/>
              <a:t> an exception means to handle it</a:t>
            </a:r>
          </a:p>
          <a:p>
            <a:r>
              <a:rPr lang="en-GB" altLang="en-US" smtClean="0"/>
              <a:t>Exceptions propagate up the lexical stack until they are handled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63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F9E740-8A81-4FF1-9A0E-875225CA738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129</a:t>
            </a:fld>
            <a:endParaRPr lang="en-US" altLang="en-US" sz="1400"/>
          </a:p>
        </p:txBody>
      </p:sp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764704"/>
          </a:xfrm>
          <a:solidFill>
            <a:schemeClr val="hlink"/>
          </a:solidFill>
        </p:spPr>
        <p:txBody>
          <a:bodyPr lIns="92075" tIns="46038" rIns="92075" bIns="46038" anchor="b"/>
          <a:lstStyle/>
          <a:p>
            <a:r>
              <a:rPr lang="en-GB" altLang="en-US" dirty="0" smtClean="0"/>
              <a:t>Traditional Error Handling</a:t>
            </a:r>
          </a:p>
        </p:txBody>
      </p:sp>
      <p:sp>
        <p:nvSpPr>
          <p:cNvPr id="163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4704"/>
            <a:ext cx="91440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dirty="0" smtClean="0"/>
              <a:t>class Stepper{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private 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 value, limit;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public Stepper(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   </a:t>
            </a:r>
            <a:r>
              <a:rPr lang="en-GB" altLang="en-US" dirty="0" err="1" smtClean="0"/>
              <a:t>v,int</a:t>
            </a:r>
            <a:r>
              <a:rPr lang="en-GB" altLang="en-US" dirty="0" smtClean="0"/>
              <a:t> l){value=</a:t>
            </a:r>
            <a:r>
              <a:rPr lang="en-GB" altLang="en-US" dirty="0" err="1" smtClean="0"/>
              <a:t>v;limit</a:t>
            </a:r>
            <a:r>
              <a:rPr lang="en-GB" altLang="en-US" dirty="0" smtClean="0"/>
              <a:t> = l}</a:t>
            </a:r>
          </a:p>
          <a:p>
            <a:pPr>
              <a:buFontTx/>
              <a:buNone/>
            </a:pPr>
            <a:r>
              <a:rPr lang="en-GB" altLang="en-US" dirty="0" smtClean="0"/>
              <a:t>	public void </a:t>
            </a:r>
            <a:r>
              <a:rPr lang="en-GB" altLang="en-US" dirty="0" err="1" smtClean="0"/>
              <a:t>stepDown</a:t>
            </a:r>
            <a:r>
              <a:rPr lang="en-GB" altLang="en-US" dirty="0" smtClean="0"/>
              <a:t>(){value--;}</a:t>
            </a:r>
          </a:p>
          <a:p>
            <a:pPr>
              <a:buFontTx/>
              <a:buNone/>
            </a:pPr>
            <a:endParaRPr lang="en-GB" altLang="en-US" sz="1400" dirty="0" smtClean="0"/>
          </a:p>
          <a:p>
            <a:pPr>
              <a:buNone/>
            </a:pPr>
            <a:r>
              <a:rPr lang="en-GB" altLang="en-US" dirty="0" smtClean="0"/>
              <a:t>    public </a:t>
            </a:r>
            <a:r>
              <a:rPr lang="en-GB" altLang="en-US" dirty="0" err="1" smtClean="0"/>
              <a:t>boolean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stepUp</a:t>
            </a:r>
            <a:r>
              <a:rPr lang="en-GB" altLang="en-US" dirty="0" smtClean="0"/>
              <a:t>(){</a:t>
            </a:r>
            <a:endParaRPr lang="en-GB" altLang="en-US" dirty="0"/>
          </a:p>
          <a:p>
            <a:pPr>
              <a:buNone/>
            </a:pPr>
            <a:r>
              <a:rPr lang="en-GB" altLang="en-US" dirty="0" smtClean="0"/>
              <a:t>     	if (value==limit)      { return  false;}</a:t>
            </a:r>
          </a:p>
          <a:p>
            <a:pPr>
              <a:buFontTx/>
              <a:buNone/>
            </a:pPr>
            <a:r>
              <a:rPr lang="en-GB" altLang="en-US" dirty="0" smtClean="0"/>
              <a:t>	     else           </a:t>
            </a:r>
            <a:r>
              <a:rPr lang="en-GB" altLang="en-US" dirty="0"/>
              <a:t> </a:t>
            </a:r>
            <a:r>
              <a:rPr lang="en-GB" altLang="en-US" dirty="0" smtClean="0"/>
              <a:t>                {   value++;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                                             return true;} </a:t>
            </a:r>
          </a:p>
          <a:p>
            <a:pPr>
              <a:buFontTx/>
              <a:buNone/>
            </a:pPr>
            <a:r>
              <a:rPr lang="en-GB" altLang="en-US" dirty="0" smtClean="0"/>
              <a:t>	     }</a:t>
            </a:r>
          </a:p>
          <a:p>
            <a:pPr>
              <a:buFontTx/>
              <a:buNone/>
            </a:pPr>
            <a:r>
              <a:rPr lang="en-GB" altLang="en-US" dirty="0" smtClean="0"/>
              <a:t>}</a:t>
            </a:r>
          </a:p>
          <a:p>
            <a:pPr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/>
          <p:cNvSpPr txBox="1">
            <a:spLocks noChangeArrowheads="1"/>
          </p:cNvSpPr>
          <p:nvPr/>
        </p:nvSpPr>
        <p:spPr bwMode="auto">
          <a:xfrm>
            <a:off x="0" y="0"/>
            <a:ext cx="82343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/>
              <a:t>public class ShapeTest {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/>
              <a:t>public static void main(String[] args)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/>
              <a:t>Shape s=</a:t>
            </a:r>
            <a:r>
              <a:rPr lang="en-IE" altLang="en-US" sz="2400" b="1"/>
              <a:t>new Shape(10,13);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 b="1"/>
              <a:t>try{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/>
              <a:t>ObjectInputStream in=</a:t>
            </a:r>
            <a:r>
              <a:rPr lang="en-IE" altLang="en-US" sz="2400" b="1"/>
              <a:t>new ObjectInputStream(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 b="1"/>
              <a:t>                                        new FileInputStream("test.dat"));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/>
              <a:t>s=(Shape)in.readObject();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/>
              <a:t>in.close();}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 b="1"/>
              <a:t>catch(Exception e){}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lvl="1"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400" b="1"/>
              <a:t>int choice = 1;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7C86C6-D508-4AAE-99F0-918AA6EE7EC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65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9FDE99-9009-4B05-89EE-A30B2FF2C8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130</a:t>
            </a:fld>
            <a:endParaRPr lang="en-US" altLang="en-US" sz="1400"/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"/>
            <a:ext cx="111252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dirty="0" smtClean="0"/>
              <a:t> public class </a:t>
            </a:r>
            <a:r>
              <a:rPr lang="en-GB" altLang="en-US" dirty="0" err="1" smtClean="0"/>
              <a:t>TestStepper</a:t>
            </a:r>
            <a:r>
              <a:rPr lang="en-GB" altLang="en-US" dirty="0" smtClean="0"/>
              <a:t> {</a:t>
            </a:r>
          </a:p>
          <a:p>
            <a:pPr>
              <a:buFontTx/>
              <a:buNone/>
            </a:pPr>
            <a:r>
              <a:rPr lang="en-GB" altLang="en-US" dirty="0" smtClean="0"/>
              <a:t>	public static void main(String[] </a:t>
            </a:r>
            <a:r>
              <a:rPr lang="en-GB" altLang="en-US" dirty="0" err="1" smtClean="0"/>
              <a:t>args</a:t>
            </a:r>
            <a:r>
              <a:rPr lang="en-GB" altLang="en-US" dirty="0" smtClean="0"/>
              <a:t>)</a:t>
            </a:r>
          </a:p>
          <a:p>
            <a:pPr>
              <a:buFontTx/>
              <a:buNone/>
            </a:pPr>
            <a:r>
              <a:rPr lang="en-GB" altLang="en-US" dirty="0" smtClean="0"/>
              <a:t>	{   Stepper s = new Stepper(4, 5);</a:t>
            </a:r>
          </a:p>
          <a:p>
            <a:pPr>
              <a:buFontTx/>
              <a:buNone/>
            </a:pPr>
            <a:r>
              <a:rPr lang="en-GB" altLang="en-US" dirty="0" smtClean="0"/>
              <a:t>         </a:t>
            </a:r>
            <a:r>
              <a:rPr lang="en-GB" altLang="en-US" dirty="0" err="1"/>
              <a:t>b</a:t>
            </a:r>
            <a:r>
              <a:rPr lang="en-GB" altLang="en-US" dirty="0" err="1" smtClean="0"/>
              <a:t>oolean</a:t>
            </a:r>
            <a:r>
              <a:rPr lang="en-GB" altLang="en-US" dirty="0" smtClean="0"/>
              <a:t> res;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     res=</a:t>
            </a:r>
            <a:r>
              <a:rPr lang="en-GB" altLang="en-US" dirty="0" err="1" smtClean="0"/>
              <a:t>s.stepUp</a:t>
            </a:r>
            <a:r>
              <a:rPr lang="en-GB" altLang="en-US" dirty="0" smtClean="0"/>
              <a:t>();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     if (res==false) </a:t>
            </a: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(“Too High”);</a:t>
            </a:r>
          </a:p>
          <a:p>
            <a:pPr>
              <a:buFontTx/>
              <a:buNone/>
            </a:pPr>
            <a:r>
              <a:rPr lang="en-GB" altLang="en-US" dirty="0" smtClean="0"/>
              <a:t>         res=</a:t>
            </a:r>
            <a:r>
              <a:rPr lang="en-GB" altLang="en-US" dirty="0" err="1" smtClean="0"/>
              <a:t>s.stepUp</a:t>
            </a:r>
            <a:r>
              <a:rPr lang="en-GB" altLang="en-US" dirty="0" smtClean="0"/>
              <a:t>();</a:t>
            </a:r>
          </a:p>
          <a:p>
            <a:pPr>
              <a:buFontTx/>
              <a:buNone/>
            </a:pPr>
            <a:r>
              <a:rPr lang="en-GB" altLang="en-US" dirty="0" smtClean="0"/>
              <a:t>         if (res==false) </a:t>
            </a: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(“Too High”);</a:t>
            </a:r>
          </a:p>
          <a:p>
            <a:pPr>
              <a:buFontTx/>
              <a:buNone/>
            </a:pPr>
            <a:r>
              <a:rPr lang="en-GB" altLang="en-US" dirty="0" smtClean="0"/>
              <a:t>   }}</a:t>
            </a:r>
          </a:p>
          <a:p>
            <a:pPr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67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7994A2-1C00-4B00-8D65-2A82051EDE8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131</a:t>
            </a:fld>
            <a:endParaRPr lang="en-US" altLang="en-US" sz="1400"/>
          </a:p>
        </p:txBody>
      </p:sp>
      <p:sp>
        <p:nvSpPr>
          <p:cNvPr id="167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  <a:solidFill>
            <a:schemeClr val="hlink"/>
          </a:solidFill>
        </p:spPr>
        <p:txBody>
          <a:bodyPr lIns="92075" tIns="46038" rIns="92075" bIns="46038" anchor="b"/>
          <a:lstStyle/>
          <a:p>
            <a:r>
              <a:rPr lang="en-GB" altLang="en-US" smtClean="0"/>
              <a:t>Defining your own Exceptions</a:t>
            </a:r>
          </a:p>
        </p:txBody>
      </p:sp>
      <p:sp>
        <p:nvSpPr>
          <p:cNvPr id="167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91440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smtClean="0"/>
              <a:t>class MyException extends Exception{</a:t>
            </a:r>
          </a:p>
          <a:p>
            <a:pPr>
              <a:buFontTx/>
              <a:buNone/>
            </a:pPr>
            <a:r>
              <a:rPr lang="en-GB" altLang="en-US" smtClean="0"/>
              <a:t>	public MyException(){super();}</a:t>
            </a:r>
          </a:p>
          <a:p>
            <a:pPr>
              <a:buFontTx/>
              <a:buNone/>
            </a:pPr>
            <a:r>
              <a:rPr lang="en-GB" altLang="en-US" smtClean="0"/>
              <a:t>}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69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98D3A-25F7-414C-B4D3-B9C7A1E092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132</a:t>
            </a:fld>
            <a:endParaRPr lang="en-US" altLang="en-US" sz="1400"/>
          </a:p>
        </p:txBody>
      </p:sp>
      <p:sp>
        <p:nvSpPr>
          <p:cNvPr id="169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20" y="-598"/>
            <a:ext cx="9290407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dirty="0" smtClean="0"/>
              <a:t>class Stepper{</a:t>
            </a:r>
          </a:p>
          <a:p>
            <a:pPr>
              <a:buFontTx/>
              <a:buNone/>
            </a:pPr>
            <a:r>
              <a:rPr lang="en-GB" altLang="en-US" dirty="0" smtClean="0"/>
              <a:t>    private 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 value, limit;</a:t>
            </a:r>
          </a:p>
          <a:p>
            <a:pPr>
              <a:buFontTx/>
              <a:buNone/>
            </a:pPr>
            <a:r>
              <a:rPr lang="en-GB" altLang="en-US" dirty="0" smtClean="0"/>
              <a:t>    public Stepper(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   </a:t>
            </a:r>
            <a:r>
              <a:rPr lang="en-GB" altLang="en-US" dirty="0" err="1" smtClean="0"/>
              <a:t>v,int</a:t>
            </a:r>
            <a:r>
              <a:rPr lang="en-GB" altLang="en-US" dirty="0" smtClean="0"/>
              <a:t> l){value=</a:t>
            </a:r>
            <a:r>
              <a:rPr lang="en-GB" altLang="en-US" dirty="0" err="1" smtClean="0"/>
              <a:t>v;limit</a:t>
            </a:r>
            <a:r>
              <a:rPr lang="en-GB" altLang="en-US" dirty="0" smtClean="0"/>
              <a:t> = l}</a:t>
            </a:r>
          </a:p>
          <a:p>
            <a:pPr>
              <a:buFontTx/>
              <a:buNone/>
            </a:pPr>
            <a:r>
              <a:rPr lang="en-GB" altLang="en-US" dirty="0" smtClean="0"/>
              <a:t>	public void </a:t>
            </a:r>
            <a:r>
              <a:rPr lang="en-GB" altLang="en-US" dirty="0" err="1" smtClean="0"/>
              <a:t>stepDown</a:t>
            </a:r>
            <a:r>
              <a:rPr lang="en-GB" altLang="en-US" dirty="0" smtClean="0"/>
              <a:t>(){value--;}</a:t>
            </a:r>
          </a:p>
          <a:p>
            <a:pPr>
              <a:buFontTx/>
              <a:buNone/>
            </a:pPr>
            <a:endParaRPr lang="en-GB" altLang="en-US" sz="1400" dirty="0" smtClean="0"/>
          </a:p>
          <a:p>
            <a:pPr>
              <a:buNone/>
            </a:pPr>
            <a:r>
              <a:rPr lang="en-GB" altLang="en-US" dirty="0" smtClean="0"/>
              <a:t>   public </a:t>
            </a:r>
            <a:r>
              <a:rPr lang="en-GB" altLang="en-US" strike="sngStrike" dirty="0" err="1"/>
              <a:t>b</a:t>
            </a:r>
            <a:r>
              <a:rPr lang="en-GB" altLang="en-US" strike="sngStrike" dirty="0" err="1" smtClean="0"/>
              <a:t>oolean</a:t>
            </a:r>
            <a:r>
              <a:rPr lang="en-GB" altLang="en-US" dirty="0" smtClean="0"/>
              <a:t> </a:t>
            </a:r>
            <a:r>
              <a:rPr lang="en-GB" altLang="en-US" sz="3600" b="1" dirty="0" smtClean="0"/>
              <a:t>void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stepUp</a:t>
            </a:r>
            <a:r>
              <a:rPr lang="en-GB" altLang="en-US" dirty="0" smtClean="0"/>
              <a:t>() </a:t>
            </a:r>
            <a:r>
              <a:rPr lang="en-GB" altLang="en-US" b="1" dirty="0" smtClean="0"/>
              <a:t>throws </a:t>
            </a:r>
            <a:r>
              <a:rPr lang="en-GB" altLang="en-US" b="1" dirty="0" err="1" smtClean="0"/>
              <a:t>MyException</a:t>
            </a:r>
            <a:endParaRPr lang="en-GB" altLang="en-US" b="1" dirty="0" smtClean="0"/>
          </a:p>
          <a:p>
            <a:pPr>
              <a:buNone/>
            </a:pPr>
            <a:r>
              <a:rPr lang="en-GB" altLang="en-US" dirty="0" smtClean="0"/>
              <a:t>    {</a:t>
            </a:r>
          </a:p>
          <a:p>
            <a:pPr>
              <a:buNone/>
            </a:pPr>
            <a:r>
              <a:rPr lang="en-GB" altLang="en-US" dirty="0" smtClean="0"/>
              <a:t>     	if (value==limit)   {</a:t>
            </a:r>
            <a:r>
              <a:rPr lang="en-GB" altLang="en-US" b="1" dirty="0" smtClean="0"/>
              <a:t>throw new </a:t>
            </a:r>
            <a:r>
              <a:rPr lang="en-GB" altLang="en-US" b="1" dirty="0" err="1" smtClean="0"/>
              <a:t>MyException</a:t>
            </a:r>
            <a:r>
              <a:rPr lang="en-GB" altLang="en-US" b="1" dirty="0" smtClean="0"/>
              <a:t>();}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     else                        {   value++;</a:t>
            </a:r>
          </a:p>
          <a:p>
            <a:pPr>
              <a:buFontTx/>
              <a:buNone/>
            </a:pPr>
            <a:r>
              <a:rPr lang="en-GB" altLang="en-US" dirty="0" smtClean="0"/>
              <a:t>                                             </a:t>
            </a:r>
            <a:r>
              <a:rPr lang="en-GB" altLang="en-US" strike="sngStrike" dirty="0" smtClean="0"/>
              <a:t>return true</a:t>
            </a:r>
            <a:r>
              <a:rPr lang="en-GB" altLang="en-US" dirty="0" smtClean="0"/>
              <a:t>;} </a:t>
            </a:r>
          </a:p>
          <a:p>
            <a:pPr>
              <a:buFontTx/>
              <a:buNone/>
            </a:pPr>
            <a:r>
              <a:rPr lang="en-GB" altLang="en-US" dirty="0" smtClean="0"/>
              <a:t>	     }</a:t>
            </a:r>
          </a:p>
          <a:p>
            <a:pPr>
              <a:buFontTx/>
              <a:buNone/>
            </a:pPr>
            <a:r>
              <a:rPr lang="en-GB" altLang="en-US" dirty="0" smtClean="0"/>
              <a:t>}</a:t>
            </a:r>
          </a:p>
          <a:p>
            <a:pPr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72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DA3EE-D41D-4C26-8ED7-1684DE1EB5C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133</a:t>
            </a:fld>
            <a:endParaRPr lang="en-US" altLang="en-US" sz="1400"/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11252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dirty="0" smtClean="0"/>
              <a:t> public class </a:t>
            </a:r>
            <a:r>
              <a:rPr lang="en-GB" altLang="en-US" dirty="0" err="1" smtClean="0"/>
              <a:t>TestStepper</a:t>
            </a:r>
            <a:r>
              <a:rPr lang="en-GB" altLang="en-US" dirty="0" smtClean="0"/>
              <a:t> {</a:t>
            </a:r>
          </a:p>
          <a:p>
            <a:pPr>
              <a:buFontTx/>
              <a:buNone/>
            </a:pPr>
            <a:r>
              <a:rPr lang="en-GB" altLang="en-US" dirty="0" smtClean="0"/>
              <a:t>	public static void main(String[] </a:t>
            </a:r>
            <a:r>
              <a:rPr lang="en-GB" altLang="en-US" dirty="0" err="1" smtClean="0"/>
              <a:t>args</a:t>
            </a:r>
            <a:r>
              <a:rPr lang="en-GB" altLang="en-US" dirty="0" smtClean="0"/>
              <a:t>)</a:t>
            </a:r>
          </a:p>
          <a:p>
            <a:pPr>
              <a:buFontTx/>
              <a:buNone/>
            </a:pPr>
            <a:r>
              <a:rPr lang="en-GB" altLang="en-US" dirty="0" smtClean="0"/>
              <a:t>	{   try{   Stepper s = new Stepper(4, 5);</a:t>
            </a:r>
          </a:p>
          <a:p>
            <a:pPr>
              <a:buFontTx/>
              <a:buNone/>
            </a:pPr>
            <a:r>
              <a:rPr lang="en-GB" altLang="en-US" dirty="0" smtClean="0"/>
              <a:t>                  </a:t>
            </a:r>
            <a:r>
              <a:rPr lang="en-GB" altLang="en-US" dirty="0" err="1" smtClean="0"/>
              <a:t>s.stepUp</a:t>
            </a:r>
            <a:r>
              <a:rPr lang="en-GB" altLang="en-US" dirty="0" smtClean="0"/>
              <a:t>();</a:t>
            </a:r>
          </a:p>
          <a:p>
            <a:pPr>
              <a:buFontTx/>
              <a:buNone/>
            </a:pPr>
            <a:r>
              <a:rPr lang="en-GB" altLang="en-US" dirty="0" smtClean="0"/>
              <a:t>                  </a:t>
            </a:r>
            <a:r>
              <a:rPr lang="en-GB" altLang="en-US" dirty="0" err="1" smtClean="0"/>
              <a:t>s.stepUp</a:t>
            </a:r>
            <a:r>
              <a:rPr lang="en-GB" altLang="en-US" dirty="0" smtClean="0"/>
              <a:t>();</a:t>
            </a:r>
          </a:p>
          <a:p>
            <a:pPr>
              <a:buFontTx/>
              <a:buNone/>
            </a:pPr>
            <a:r>
              <a:rPr lang="en-GB" altLang="en-US" dirty="0" smtClean="0"/>
              <a:t>               }</a:t>
            </a:r>
          </a:p>
          <a:p>
            <a:pPr>
              <a:buFontTx/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       catch(</a:t>
            </a:r>
            <a:r>
              <a:rPr lang="en-GB" altLang="en-US" dirty="0" err="1" smtClean="0"/>
              <a:t>MyException</a:t>
            </a:r>
            <a:r>
              <a:rPr lang="en-GB" altLang="en-US" dirty="0" smtClean="0"/>
              <a:t> e){</a:t>
            </a:r>
          </a:p>
          <a:p>
            <a:pPr>
              <a:buFontTx/>
              <a:buNone/>
            </a:pPr>
            <a:r>
              <a:rPr lang="en-GB" altLang="en-US" dirty="0" smtClean="0"/>
              <a:t>                      </a:t>
            </a: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(“Too High”);}</a:t>
            </a:r>
          </a:p>
          <a:p>
            <a:pPr>
              <a:buFontTx/>
              <a:buNone/>
            </a:pPr>
            <a:r>
              <a:rPr lang="en-GB" altLang="en-US" dirty="0" smtClean="0"/>
              <a:t>     }</a:t>
            </a:r>
          </a:p>
          <a:p>
            <a:pPr>
              <a:buFontTx/>
              <a:buNone/>
            </a:pPr>
            <a:r>
              <a:rPr lang="en-GB" altLang="en-US" dirty="0" smtClean="0"/>
              <a:t>}</a:t>
            </a:r>
          </a:p>
          <a:p>
            <a:pPr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74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34764F-74A6-40AA-AB0E-F508406FFF7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134</a:t>
            </a:fld>
            <a:endParaRPr lang="en-US" altLang="en-US" sz="1400"/>
          </a:p>
        </p:txBody>
      </p:sp>
      <p:sp>
        <p:nvSpPr>
          <p:cNvPr id="1740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 lIns="92075" tIns="46038" rIns="92075" bIns="46038" anchor="b"/>
          <a:lstStyle/>
          <a:p>
            <a:r>
              <a:rPr lang="en-GB" altLang="en-US" smtClean="0"/>
              <a:t>Exception Objects</a:t>
            </a:r>
          </a:p>
        </p:txBody>
      </p:sp>
      <p:sp>
        <p:nvSpPr>
          <p:cNvPr id="174085" name="Line 3"/>
          <p:cNvSpPr>
            <a:spLocks noChangeShapeType="1"/>
          </p:cNvSpPr>
          <p:nvPr/>
        </p:nvSpPr>
        <p:spPr bwMode="auto">
          <a:xfrm flipV="1">
            <a:off x="1600200" y="1752600"/>
            <a:ext cx="1676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86" name="Line 4"/>
          <p:cNvSpPr>
            <a:spLocks noChangeShapeType="1"/>
          </p:cNvSpPr>
          <p:nvPr/>
        </p:nvSpPr>
        <p:spPr bwMode="auto">
          <a:xfrm flipH="1" flipV="1">
            <a:off x="5105400" y="1752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87" name="Text Box 5"/>
          <p:cNvSpPr txBox="1">
            <a:spLocks noChangeArrowheads="1"/>
          </p:cNvSpPr>
          <p:nvPr/>
        </p:nvSpPr>
        <p:spPr bwMode="auto">
          <a:xfrm>
            <a:off x="2362200" y="1371600"/>
            <a:ext cx="19812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Throwable</a:t>
            </a:r>
          </a:p>
        </p:txBody>
      </p:sp>
      <p:sp>
        <p:nvSpPr>
          <p:cNvPr id="174088" name="Text Box 6"/>
          <p:cNvSpPr txBox="1">
            <a:spLocks noChangeArrowheads="1"/>
          </p:cNvSpPr>
          <p:nvPr/>
        </p:nvSpPr>
        <p:spPr bwMode="auto">
          <a:xfrm>
            <a:off x="5029200" y="1219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String message</a:t>
            </a:r>
          </a:p>
        </p:txBody>
      </p:sp>
      <p:sp>
        <p:nvSpPr>
          <p:cNvPr id="174089" name="Line 7"/>
          <p:cNvSpPr>
            <a:spLocks noChangeShapeType="1"/>
          </p:cNvSpPr>
          <p:nvPr/>
        </p:nvSpPr>
        <p:spPr bwMode="auto">
          <a:xfrm flipH="1" flipV="1">
            <a:off x="4343400" y="4114800"/>
            <a:ext cx="1219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90" name="Line 8"/>
          <p:cNvSpPr>
            <a:spLocks noChangeShapeType="1"/>
          </p:cNvSpPr>
          <p:nvPr/>
        </p:nvSpPr>
        <p:spPr bwMode="auto">
          <a:xfrm flipH="1" flipV="1">
            <a:off x="3810000" y="1828800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91" name="Line 9"/>
          <p:cNvSpPr>
            <a:spLocks noChangeShapeType="1"/>
          </p:cNvSpPr>
          <p:nvPr/>
        </p:nvSpPr>
        <p:spPr bwMode="auto">
          <a:xfrm flipV="1">
            <a:off x="3886200" y="2895600"/>
            <a:ext cx="990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92" name="Line 10"/>
          <p:cNvSpPr>
            <a:spLocks noChangeShapeType="1"/>
          </p:cNvSpPr>
          <p:nvPr/>
        </p:nvSpPr>
        <p:spPr bwMode="auto">
          <a:xfrm flipV="1">
            <a:off x="2667000" y="4114800"/>
            <a:ext cx="1524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93" name="Line 11"/>
          <p:cNvSpPr>
            <a:spLocks noChangeShapeType="1"/>
          </p:cNvSpPr>
          <p:nvPr/>
        </p:nvSpPr>
        <p:spPr bwMode="auto">
          <a:xfrm>
            <a:off x="5486400" y="2895600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094" name="Text Box 12"/>
          <p:cNvSpPr txBox="1">
            <a:spLocks noChangeArrowheads="1"/>
          </p:cNvSpPr>
          <p:nvPr/>
        </p:nvSpPr>
        <p:spPr bwMode="auto">
          <a:xfrm>
            <a:off x="1600200" y="4953000"/>
            <a:ext cx="21336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EOFException</a:t>
            </a:r>
          </a:p>
        </p:txBody>
      </p:sp>
      <p:sp>
        <p:nvSpPr>
          <p:cNvPr id="174095" name="Text Box 13"/>
          <p:cNvSpPr txBox="1">
            <a:spLocks noChangeArrowheads="1"/>
          </p:cNvSpPr>
          <p:nvPr/>
        </p:nvSpPr>
        <p:spPr bwMode="auto">
          <a:xfrm>
            <a:off x="3200400" y="3657600"/>
            <a:ext cx="19812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IOException</a:t>
            </a:r>
          </a:p>
        </p:txBody>
      </p:sp>
      <p:sp>
        <p:nvSpPr>
          <p:cNvPr id="174096" name="Text Box 14"/>
          <p:cNvSpPr txBox="1">
            <a:spLocks noChangeArrowheads="1"/>
          </p:cNvSpPr>
          <p:nvPr/>
        </p:nvSpPr>
        <p:spPr bwMode="auto">
          <a:xfrm>
            <a:off x="6248400" y="3657600"/>
            <a:ext cx="21336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AWTException</a:t>
            </a:r>
          </a:p>
        </p:txBody>
      </p:sp>
      <p:sp>
        <p:nvSpPr>
          <p:cNvPr id="174097" name="Text Box 15"/>
          <p:cNvSpPr txBox="1">
            <a:spLocks noChangeArrowheads="1"/>
          </p:cNvSpPr>
          <p:nvPr/>
        </p:nvSpPr>
        <p:spPr bwMode="auto">
          <a:xfrm>
            <a:off x="4267200" y="2438400"/>
            <a:ext cx="19812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Exception</a:t>
            </a:r>
          </a:p>
        </p:txBody>
      </p:sp>
      <p:sp>
        <p:nvSpPr>
          <p:cNvPr id="174098" name="Text Box 16"/>
          <p:cNvSpPr txBox="1">
            <a:spLocks noChangeArrowheads="1"/>
          </p:cNvSpPr>
          <p:nvPr/>
        </p:nvSpPr>
        <p:spPr bwMode="auto">
          <a:xfrm>
            <a:off x="457200" y="2514600"/>
            <a:ext cx="19812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   Error</a:t>
            </a:r>
          </a:p>
        </p:txBody>
      </p:sp>
      <p:sp>
        <p:nvSpPr>
          <p:cNvPr id="174099" name="Text Box 17"/>
          <p:cNvSpPr txBox="1">
            <a:spLocks noChangeArrowheads="1"/>
          </p:cNvSpPr>
          <p:nvPr/>
        </p:nvSpPr>
        <p:spPr bwMode="auto">
          <a:xfrm>
            <a:off x="4495800" y="5029200"/>
            <a:ext cx="3352800" cy="469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FileNotFoundException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76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6A3C99-22E6-4B3E-9545-E96463A999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135</a:t>
            </a:fld>
            <a:endParaRPr lang="en-US" altLang="en-US" sz="1400"/>
          </a:p>
        </p:txBody>
      </p:sp>
      <p:sp>
        <p:nvSpPr>
          <p:cNvPr id="17613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r>
              <a:rPr lang="en-GB" altLang="en-US" smtClean="0"/>
              <a:t>Try/catch/finally Syntax</a:t>
            </a:r>
          </a:p>
        </p:txBody>
      </p:sp>
      <p:sp>
        <p:nvSpPr>
          <p:cNvPr id="176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5050" y="1676400"/>
            <a:ext cx="7727950" cy="5181600"/>
          </a:xfrm>
        </p:spPr>
        <p:txBody>
          <a:bodyPr lIns="92075" tIns="46038" rIns="92075" bIns="46038"/>
          <a:lstStyle/>
          <a:p>
            <a:r>
              <a:rPr lang="en-GB" altLang="en-US" smtClean="0"/>
              <a:t>try {</a:t>
            </a:r>
          </a:p>
          <a:p>
            <a:pPr>
              <a:buFontTx/>
              <a:buNone/>
            </a:pPr>
            <a:r>
              <a:rPr lang="en-GB" altLang="en-US" smtClean="0"/>
              <a:t>    </a:t>
            </a:r>
            <a:r>
              <a:rPr lang="en-GB" altLang="en-US" b="1" smtClean="0"/>
              <a:t>…</a:t>
            </a:r>
          </a:p>
          <a:p>
            <a:pPr>
              <a:buFontTx/>
              <a:buNone/>
            </a:pPr>
            <a:r>
              <a:rPr lang="en-GB" altLang="en-US" b="1" smtClean="0"/>
              <a:t>   </a:t>
            </a:r>
            <a:r>
              <a:rPr lang="en-GB" altLang="en-US" smtClean="0"/>
              <a:t>}</a:t>
            </a:r>
          </a:p>
          <a:p>
            <a:pPr>
              <a:buFontTx/>
              <a:buNone/>
            </a:pPr>
            <a:r>
              <a:rPr lang="en-GB" altLang="en-US" smtClean="0"/>
              <a:t>   catch(SomeException e1) { </a:t>
            </a:r>
            <a:r>
              <a:rPr lang="en-GB" altLang="en-US" b="1" smtClean="0"/>
              <a:t>…</a:t>
            </a:r>
            <a:r>
              <a:rPr lang="en-GB" altLang="en-US" smtClean="0"/>
              <a:t> }</a:t>
            </a:r>
            <a:endParaRPr lang="en-GB" altLang="en-US" sz="3600" smtClean="0"/>
          </a:p>
          <a:p>
            <a:pPr>
              <a:buFontTx/>
              <a:buNone/>
            </a:pPr>
            <a:r>
              <a:rPr lang="en-GB" altLang="en-US" sz="3600" smtClean="0"/>
              <a:t>   </a:t>
            </a:r>
            <a:r>
              <a:rPr lang="en-GB" altLang="en-US" smtClean="0"/>
              <a:t>catch(AnotherException e2) { </a:t>
            </a:r>
            <a:r>
              <a:rPr lang="en-GB" altLang="en-US" b="1" smtClean="0"/>
              <a:t>…</a:t>
            </a:r>
            <a:r>
              <a:rPr lang="en-GB" altLang="en-US" smtClean="0"/>
              <a:t> }</a:t>
            </a:r>
          </a:p>
          <a:p>
            <a:pPr>
              <a:buFontTx/>
              <a:buNone/>
            </a:pPr>
            <a:r>
              <a:rPr lang="en-GB" altLang="en-US" smtClean="0"/>
              <a:t>   finally{</a:t>
            </a:r>
          </a:p>
          <a:p>
            <a:pPr>
              <a:buFontTx/>
              <a:buNone/>
            </a:pPr>
            <a:r>
              <a:rPr lang="en-GB" altLang="en-US" smtClean="0"/>
              <a:t>     </a:t>
            </a:r>
            <a:r>
              <a:rPr lang="en-GB" altLang="en-US" b="1" smtClean="0"/>
              <a:t>…</a:t>
            </a:r>
            <a:r>
              <a:rPr lang="en-GB" altLang="en-US" smtClean="0"/>
              <a:t> // Always execute this code</a:t>
            </a:r>
          </a:p>
          <a:p>
            <a:pPr>
              <a:buFontTx/>
              <a:buNone/>
            </a:pPr>
            <a:r>
              <a:rPr lang="en-GB" altLang="en-US" smtClean="0"/>
              <a:t>   }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78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DE1263-86DA-42E0-84C4-16483ED0F9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136</a:t>
            </a:fld>
            <a:endParaRPr lang="en-US" altLang="en-US" sz="1400"/>
          </a:p>
        </p:txBody>
      </p:sp>
      <p:sp>
        <p:nvSpPr>
          <p:cNvPr id="17818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r>
              <a:rPr lang="en-GB" altLang="en-US" smtClean="0"/>
              <a:t>Finally Clause is Executed</a:t>
            </a:r>
          </a:p>
        </p:txBody>
      </p:sp>
      <p:sp>
        <p:nvSpPr>
          <p:cNvPr id="178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7727950" cy="4114800"/>
          </a:xfrm>
        </p:spPr>
        <p:txBody>
          <a:bodyPr lIns="92075" tIns="46038" rIns="92075" bIns="46038"/>
          <a:lstStyle/>
          <a:p>
            <a:r>
              <a:rPr lang="en-GB" altLang="en-US" smtClean="0"/>
              <a:t>After end of try block is reached normally</a:t>
            </a:r>
          </a:p>
          <a:p>
            <a:r>
              <a:rPr lang="en-GB" altLang="en-US" smtClean="0"/>
              <a:t>After an exception handled by catch</a:t>
            </a:r>
          </a:p>
          <a:p>
            <a:r>
              <a:rPr lang="en-GB" altLang="en-US" smtClean="0"/>
              <a:t>After an exception not handled by catch</a:t>
            </a:r>
          </a:p>
          <a:p>
            <a:r>
              <a:rPr lang="en-GB" altLang="en-US" smtClean="0"/>
              <a:t>Because of break, continue or return statement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80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CBD37A-EB21-411B-BA19-DEBCEA3BD0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137</a:t>
            </a:fld>
            <a:endParaRPr lang="en-US" altLang="en-US" sz="1400"/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smtClean="0"/>
              <a:t>class MyException2 extends Exception{….</a:t>
            </a:r>
          </a:p>
          <a:p>
            <a:pPr>
              <a:buFontTx/>
              <a:buNone/>
            </a:pPr>
            <a:endParaRPr lang="en-GB" altLang="en-US" smtClean="0"/>
          </a:p>
          <a:p>
            <a:pPr>
              <a:buFontTx/>
              <a:buNone/>
            </a:pPr>
            <a:r>
              <a:rPr lang="en-GB" altLang="en-US" smtClean="0"/>
              <a:t>class Function {</a:t>
            </a:r>
          </a:p>
          <a:p>
            <a:pPr>
              <a:buFontTx/>
              <a:buNone/>
            </a:pPr>
            <a:r>
              <a:rPr lang="en-GB" altLang="en-US" smtClean="0"/>
              <a:t>	public int test(int i) throws MyException</a:t>
            </a:r>
          </a:p>
          <a:p>
            <a:pPr>
              <a:buFontTx/>
              <a:buNone/>
            </a:pPr>
            <a:r>
              <a:rPr lang="en-GB" altLang="en-US" smtClean="0"/>
              <a:t>	{	if (i&gt;9) throw new MyException();</a:t>
            </a:r>
          </a:p>
          <a:p>
            <a:pPr>
              <a:buFontTx/>
              <a:buNone/>
            </a:pPr>
            <a:r>
              <a:rPr lang="en-GB" altLang="en-US" smtClean="0"/>
              <a:t>	    else  {</a:t>
            </a:r>
          </a:p>
          <a:p>
            <a:pPr>
              <a:buFontTx/>
              <a:buNone/>
            </a:pPr>
            <a:r>
              <a:rPr lang="en-GB" altLang="en-US" smtClean="0"/>
              <a:t>                  if (i&lt;5)   throw new MyException2();</a:t>
            </a:r>
          </a:p>
          <a:p>
            <a:pPr>
              <a:buFontTx/>
              <a:buNone/>
            </a:pPr>
            <a:r>
              <a:rPr lang="en-GB" altLang="en-US" smtClean="0"/>
              <a:t>                  else         return 2*i; }   </a:t>
            </a:r>
          </a:p>
          <a:p>
            <a:pPr>
              <a:buFontTx/>
              <a:buNone/>
            </a:pPr>
            <a:r>
              <a:rPr lang="en-GB" altLang="en-US" smtClean="0"/>
              <a:t>	}</a:t>
            </a:r>
          </a:p>
          <a:p>
            <a:pPr>
              <a:buFontTx/>
              <a:buNone/>
            </a:pPr>
            <a:r>
              <a:rPr lang="en-GB" altLang="en-US" smtClean="0"/>
              <a:t>}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82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3B5BCE-9013-4495-91F5-B4BB341A234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138</a:t>
            </a:fld>
            <a:endParaRPr lang="en-US" altLang="en-US" sz="1400"/>
          </a:p>
        </p:txBody>
      </p:sp>
      <p:sp>
        <p:nvSpPr>
          <p:cNvPr id="1822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11252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smtClean="0"/>
              <a:t> public class TestExcept {</a:t>
            </a:r>
          </a:p>
          <a:p>
            <a:pPr>
              <a:buFontTx/>
              <a:buNone/>
            </a:pPr>
            <a:r>
              <a:rPr lang="en-GB" altLang="en-US" smtClean="0"/>
              <a:t>	public static void main(String[] args)</a:t>
            </a:r>
          </a:p>
          <a:p>
            <a:pPr>
              <a:buFontTx/>
              <a:buNone/>
            </a:pPr>
            <a:r>
              <a:rPr lang="en-GB" altLang="en-US" smtClean="0"/>
              <a:t>	{   Function f=new Function(); </a:t>
            </a:r>
          </a:p>
          <a:p>
            <a:pPr>
              <a:buFontTx/>
              <a:buNone/>
            </a:pPr>
            <a:r>
              <a:rPr lang="en-GB" altLang="en-US" smtClean="0"/>
              <a:t>         for (int j=1; j&lt;=3;  j++){ </a:t>
            </a:r>
          </a:p>
          <a:p>
            <a:pPr>
              <a:buFontTx/>
              <a:buNone/>
            </a:pPr>
            <a:r>
              <a:rPr lang="en-GB" altLang="en-US" smtClean="0"/>
              <a:t>		   try { int res=f.test(j*3);   </a:t>
            </a:r>
          </a:p>
          <a:p>
            <a:pPr>
              <a:buFontTx/>
              <a:buNone/>
            </a:pPr>
            <a:r>
              <a:rPr lang="en-GB" altLang="en-US" smtClean="0"/>
              <a:t>		           System.out.println(j +" doubled : "+res);}</a:t>
            </a:r>
          </a:p>
          <a:p>
            <a:pPr>
              <a:buFontTx/>
              <a:buNone/>
            </a:pPr>
            <a:r>
              <a:rPr lang="en-GB" altLang="en-US" smtClean="0"/>
              <a:t>	         catch(MyException e)</a:t>
            </a:r>
          </a:p>
          <a:p>
            <a:pPr>
              <a:buFontTx/>
              <a:buNone/>
            </a:pPr>
            <a:r>
              <a:rPr lang="en-GB" altLang="en-US" smtClean="0"/>
              <a:t>			{ System.out.println("Value too large");}</a:t>
            </a:r>
          </a:p>
          <a:p>
            <a:pPr>
              <a:buFontTx/>
              <a:buNone/>
            </a:pPr>
            <a:r>
              <a:rPr lang="en-GB" altLang="en-US" smtClean="0"/>
              <a:t>	         catch(MyException2 e)</a:t>
            </a:r>
          </a:p>
          <a:p>
            <a:pPr>
              <a:buFontTx/>
              <a:buNone/>
            </a:pPr>
            <a:r>
              <a:rPr lang="en-GB" altLang="en-US" smtClean="0"/>
              <a:t>			{ System.out.println("Value too small");}</a:t>
            </a:r>
          </a:p>
          <a:p>
            <a:pPr>
              <a:buFontTx/>
              <a:buNone/>
            </a:pPr>
            <a:r>
              <a:rPr lang="en-GB" altLang="en-US" smtClean="0"/>
              <a:t>            }}}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84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C7B4A8-DE58-4A31-B608-3E49F93913F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139</a:t>
            </a:fld>
            <a:endParaRPr lang="en-US" altLang="en-US" sz="1400"/>
          </a:p>
        </p:txBody>
      </p:sp>
      <p:sp>
        <p:nvSpPr>
          <p:cNvPr id="18432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r>
              <a:rPr lang="en-GB" altLang="en-US" smtClean="0"/>
              <a:t>Declaring Exceptions</a:t>
            </a:r>
          </a:p>
        </p:txBody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114800"/>
          </a:xfrm>
        </p:spPr>
        <p:txBody>
          <a:bodyPr lIns="92075" tIns="46038" rIns="92075" bIns="46038"/>
          <a:lstStyle/>
          <a:p>
            <a:r>
              <a:rPr lang="en-GB" altLang="en-US" smtClean="0"/>
              <a:t>Any method causing a “normal exception” must either </a:t>
            </a:r>
            <a:r>
              <a:rPr lang="en-GB" altLang="en-US" b="1" smtClean="0"/>
              <a:t>catch</a:t>
            </a:r>
            <a:r>
              <a:rPr lang="en-GB" altLang="en-US" smtClean="0"/>
              <a:t> it </a:t>
            </a:r>
            <a:r>
              <a:rPr lang="en-GB" altLang="en-US" b="1" smtClean="0"/>
              <a:t>or</a:t>
            </a:r>
            <a:r>
              <a:rPr lang="en-GB" altLang="en-US" smtClean="0"/>
              <a:t> declare it in a </a:t>
            </a:r>
            <a:r>
              <a:rPr lang="en-GB" altLang="en-US" b="1" smtClean="0"/>
              <a:t>throws</a:t>
            </a:r>
            <a:r>
              <a:rPr lang="en-GB" altLang="en-US" smtClean="0"/>
              <a:t> clause</a:t>
            </a:r>
          </a:p>
          <a:p>
            <a:pPr>
              <a:buFontTx/>
              <a:buNone/>
            </a:pPr>
            <a:endParaRPr lang="en-GB" altLang="en-US" sz="1600" smtClean="0"/>
          </a:p>
          <a:p>
            <a:pPr>
              <a:buFontTx/>
              <a:buNone/>
            </a:pPr>
            <a:r>
              <a:rPr lang="en-GB" altLang="en-US" smtClean="0"/>
              <a:t>        public void read_data() </a:t>
            </a:r>
            <a:r>
              <a:rPr lang="en-GB" altLang="en-US" b="1" smtClean="0"/>
              <a:t>throws IOException</a:t>
            </a:r>
            <a:r>
              <a:rPr lang="en-GB" altLang="en-US" smtClean="0"/>
              <a:t>{</a:t>
            </a:r>
          </a:p>
          <a:p>
            <a:pPr>
              <a:buFontTx/>
              <a:buNone/>
            </a:pPr>
            <a:r>
              <a:rPr lang="en-GB" altLang="en-US" smtClean="0"/>
              <a:t>         int ch=0;</a:t>
            </a:r>
          </a:p>
          <a:p>
            <a:pPr>
              <a:buFontTx/>
              <a:buNone/>
            </a:pPr>
            <a:r>
              <a:rPr lang="en-GB" altLang="en-US" smtClean="0"/>
              <a:t>         ch = System.in.read();</a:t>
            </a:r>
            <a:r>
              <a:rPr lang="en-GB" altLang="en-US" b="1" smtClean="0"/>
              <a:t> </a:t>
            </a:r>
            <a:r>
              <a:rPr lang="en-GB" altLang="en-US" smtClean="0"/>
              <a:t>} </a:t>
            </a:r>
          </a:p>
          <a:p>
            <a:endParaRPr lang="en-GB" altLang="en-US" sz="2000" smtClean="0"/>
          </a:p>
          <a:p>
            <a:r>
              <a:rPr lang="en-GB" altLang="en-US" smtClean="0"/>
              <a:t>No need for try/catch clause in this case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/>
          <p:cNvSpPr txBox="1">
            <a:spLocks noChangeArrowheads="1"/>
          </p:cNvSpPr>
          <p:nvPr/>
        </p:nvSpPr>
        <p:spPr bwMode="auto">
          <a:xfrm>
            <a:off x="0" y="0"/>
            <a:ext cx="6490879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 dirty="0"/>
              <a:t>:</a:t>
            </a:r>
            <a:endParaRPr lang="en-IE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 dirty="0"/>
              <a:t>while(choice!=3)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{          </a:t>
            </a:r>
            <a:r>
              <a:rPr lang="en-IE" altLang="en-US" sz="2400" dirty="0" err="1"/>
              <a:t>System.</a:t>
            </a:r>
            <a:r>
              <a:rPr lang="en-IE" altLang="en-US" sz="2400" i="1" dirty="0" err="1"/>
              <a:t>out.println</a:t>
            </a:r>
            <a:r>
              <a:rPr lang="en-IE" altLang="en-US" sz="2400" i="1" dirty="0"/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 	</a:t>
            </a:r>
            <a:r>
              <a:rPr lang="en-IE" altLang="en-US" sz="2400" dirty="0" err="1"/>
              <a:t>System.</a:t>
            </a:r>
            <a:r>
              <a:rPr lang="en-IE" altLang="en-US" sz="2400" i="1" dirty="0" err="1"/>
              <a:t>out.println</a:t>
            </a:r>
            <a:r>
              <a:rPr lang="en-IE" altLang="en-US" sz="2400" i="1" dirty="0"/>
              <a:t>("1.Draw Horizontal");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 	</a:t>
            </a:r>
            <a:r>
              <a:rPr lang="en-IE" altLang="en-US" sz="2400" dirty="0" err="1"/>
              <a:t>System.</a:t>
            </a:r>
            <a:r>
              <a:rPr lang="en-IE" altLang="en-US" sz="2400" i="1" dirty="0" err="1"/>
              <a:t>out.println</a:t>
            </a:r>
            <a:r>
              <a:rPr lang="en-IE" altLang="en-US" sz="2400" i="1" dirty="0"/>
              <a:t>("2.Draw Vertical");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	</a:t>
            </a:r>
            <a:r>
              <a:rPr lang="en-IE" altLang="en-US" sz="2400" dirty="0" err="1"/>
              <a:t>System.</a:t>
            </a:r>
            <a:r>
              <a:rPr lang="en-IE" altLang="en-US" sz="2400" i="1" dirty="0" err="1"/>
              <a:t>out.println</a:t>
            </a:r>
            <a:r>
              <a:rPr lang="en-IE" altLang="en-US" sz="2400" i="1" dirty="0"/>
              <a:t>("3.Exit");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	</a:t>
            </a:r>
            <a:r>
              <a:rPr lang="en-IE" altLang="en-US" sz="2400" dirty="0" err="1"/>
              <a:t>System.out.print</a:t>
            </a:r>
            <a:r>
              <a:rPr lang="en-IE" altLang="en-US" sz="2400" dirty="0"/>
              <a:t>("Please enter a value--&gt;");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	</a:t>
            </a:r>
            <a:r>
              <a:rPr lang="en-IE" altLang="en-US" sz="2400" dirty="0" smtClean="0"/>
              <a:t>choice </a:t>
            </a:r>
            <a:r>
              <a:rPr lang="en-IE" altLang="en-US" sz="2400" dirty="0"/>
              <a:t>=</a:t>
            </a:r>
            <a:r>
              <a:rPr lang="en-IE" altLang="en-US" sz="2400" dirty="0" err="1"/>
              <a:t>sc.nextInt</a:t>
            </a:r>
            <a:r>
              <a:rPr lang="en-IE" altLang="en-US" sz="2400" dirty="0"/>
              <a:t>();</a:t>
            </a:r>
            <a:r>
              <a:rPr lang="en-IE" altLang="en-US" sz="2400" b="1" dirty="0"/>
              <a:t>	</a:t>
            </a:r>
            <a:endParaRPr lang="en-IE" altLang="en-US" sz="2400" b="1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 dirty="0"/>
              <a:t> </a:t>
            </a:r>
            <a:r>
              <a:rPr lang="en-IE" altLang="en-US" sz="2400" b="1" dirty="0" smtClean="0"/>
              <a:t>           if(choice</a:t>
            </a:r>
            <a:r>
              <a:rPr lang="en-IE" altLang="en-US" sz="2400" b="1" dirty="0"/>
              <a:t>==1)</a:t>
            </a:r>
            <a:r>
              <a:rPr lang="en-IE" altLang="en-US" sz="2400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		</a:t>
            </a:r>
            <a:r>
              <a:rPr lang="en-IE" altLang="en-US" sz="2400" dirty="0" err="1"/>
              <a:t>s.draw_horz</a:t>
            </a:r>
            <a:r>
              <a:rPr lang="en-IE" altLang="en-US" sz="2400" dirty="0"/>
              <a:t>();}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 dirty="0"/>
              <a:t>	else if(choice==2)</a:t>
            </a:r>
            <a:r>
              <a:rPr lang="en-IE" altLang="en-US" sz="2400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		</a:t>
            </a:r>
            <a:r>
              <a:rPr lang="en-IE" altLang="en-US" sz="2400" dirty="0" err="1"/>
              <a:t>s.draw_vert</a:t>
            </a:r>
            <a:r>
              <a:rPr lang="en-IE" altLang="en-US" sz="2400" dirty="0"/>
              <a:t>();}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}  // end while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dirty="0"/>
              <a:t>: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B270B6-E14A-4672-91DF-6A0135E38E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BCEF5-A325-4F55-8E5D-5D189570A8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140</a:t>
            </a:fld>
            <a:endParaRPr lang="en-US" altLang="en-US" sz="1400"/>
          </a:p>
        </p:txBody>
      </p:sp>
      <p:sp>
        <p:nvSpPr>
          <p:cNvPr id="1863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11252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dirty="0" smtClean="0"/>
              <a:t> public class </a:t>
            </a:r>
            <a:r>
              <a:rPr lang="en-GB" altLang="en-US" dirty="0" err="1" smtClean="0"/>
              <a:t>TestExcept</a:t>
            </a:r>
            <a:r>
              <a:rPr lang="en-GB" altLang="en-US" dirty="0" smtClean="0"/>
              <a:t> {</a:t>
            </a:r>
          </a:p>
          <a:p>
            <a:pPr>
              <a:buFontTx/>
              <a:buNone/>
            </a:pPr>
            <a:r>
              <a:rPr lang="en-GB" altLang="en-US" dirty="0" smtClean="0"/>
              <a:t>	public static void multiply() throws </a:t>
            </a:r>
            <a:r>
              <a:rPr lang="en-GB" altLang="en-US" dirty="0" err="1" smtClean="0"/>
              <a:t>MyException</a:t>
            </a:r>
            <a:endParaRPr lang="en-GB" altLang="en-US" dirty="0" smtClean="0"/>
          </a:p>
          <a:p>
            <a:pPr>
              <a:buFontTx/>
              <a:buNone/>
            </a:pPr>
            <a:r>
              <a:rPr lang="en-GB" altLang="en-US" dirty="0" smtClean="0"/>
              <a:t>	{  </a:t>
            </a:r>
          </a:p>
          <a:p>
            <a:pPr>
              <a:buFontTx/>
              <a:buNone/>
            </a:pPr>
            <a:r>
              <a:rPr lang="en-GB" altLang="en-US" dirty="0" smtClean="0"/>
              <a:t>         Function f=new Function(); </a:t>
            </a:r>
          </a:p>
          <a:p>
            <a:pPr>
              <a:buFontTx/>
              <a:buNone/>
            </a:pPr>
            <a:r>
              <a:rPr lang="en-GB" altLang="en-US" dirty="0" smtClean="0"/>
              <a:t>         for (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 j=1; j&lt;=2;  j++){ </a:t>
            </a:r>
          </a:p>
          <a:p>
            <a:pPr>
              <a:buFontTx/>
              <a:buNone/>
            </a:pPr>
            <a:r>
              <a:rPr lang="en-GB" altLang="en-US" dirty="0" smtClean="0"/>
              <a:t>		         </a:t>
            </a:r>
            <a:r>
              <a:rPr lang="en-GB" altLang="en-US" dirty="0" err="1" smtClean="0"/>
              <a:t>int</a:t>
            </a:r>
            <a:r>
              <a:rPr lang="en-GB" altLang="en-US" dirty="0" smtClean="0"/>
              <a:t> res=</a:t>
            </a:r>
            <a:r>
              <a:rPr lang="en-GB" altLang="en-US" dirty="0" err="1" smtClean="0"/>
              <a:t>f.test</a:t>
            </a:r>
            <a:r>
              <a:rPr lang="en-GB" altLang="en-US" dirty="0" smtClean="0"/>
              <a:t>(j*5);   // don’t need try here</a:t>
            </a:r>
          </a:p>
          <a:p>
            <a:pPr>
              <a:buFontTx/>
              <a:buNone/>
            </a:pPr>
            <a:endParaRPr lang="en-GB" altLang="en-US" dirty="0" smtClean="0"/>
          </a:p>
          <a:p>
            <a:pPr>
              <a:buFontTx/>
              <a:buNone/>
            </a:pPr>
            <a:r>
              <a:rPr lang="en-GB" altLang="en-US" dirty="0" smtClean="0"/>
              <a:t>		         </a:t>
            </a:r>
            <a:r>
              <a:rPr lang="en-GB" altLang="en-US" dirty="0" err="1" smtClean="0"/>
              <a:t>System.out.println</a:t>
            </a:r>
            <a:r>
              <a:rPr lang="en-GB" altLang="en-US" dirty="0" smtClean="0"/>
              <a:t>(j +" doubled : "+res);}</a:t>
            </a:r>
          </a:p>
          <a:p>
            <a:pPr>
              <a:buFontTx/>
              <a:buNone/>
            </a:pPr>
            <a:r>
              <a:rPr lang="en-GB" altLang="en-US" dirty="0" smtClean="0"/>
              <a:t>            }}}</a:t>
            </a:r>
          </a:p>
          <a:p>
            <a:pPr>
              <a:buFontTx/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88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CB0134-4E54-40EB-A7F2-D48F3597314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141</a:t>
            </a:fld>
            <a:endParaRPr lang="en-US" altLang="en-US" sz="1400"/>
          </a:p>
        </p:txBody>
      </p:sp>
      <p:sp>
        <p:nvSpPr>
          <p:cNvPr id="1884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1125200" cy="4114800"/>
          </a:xfrm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smtClean="0"/>
              <a:t> public class TestExcept2 {</a:t>
            </a:r>
          </a:p>
          <a:p>
            <a:pPr>
              <a:buFontTx/>
              <a:buNone/>
            </a:pPr>
            <a:r>
              <a:rPr lang="en-GB" altLang="en-US" smtClean="0"/>
              <a:t>	public static void main(String[] args)</a:t>
            </a:r>
          </a:p>
          <a:p>
            <a:pPr>
              <a:buFontTx/>
              <a:buNone/>
            </a:pPr>
            <a:r>
              <a:rPr lang="en-GB" altLang="en-US" smtClean="0"/>
              <a:t>	{   TestExcept te=new TestExcept(); </a:t>
            </a:r>
          </a:p>
          <a:p>
            <a:pPr>
              <a:buFontTx/>
              <a:buNone/>
            </a:pPr>
            <a:r>
              <a:rPr lang="en-GB" altLang="en-US" smtClean="0"/>
              <a:t>          try{</a:t>
            </a:r>
          </a:p>
          <a:p>
            <a:pPr>
              <a:buFontTx/>
              <a:buNone/>
            </a:pPr>
            <a:r>
              <a:rPr lang="en-GB" altLang="en-US" smtClean="0"/>
              <a:t>                   te.multiply();  }</a:t>
            </a:r>
          </a:p>
          <a:p>
            <a:pPr>
              <a:buFontTx/>
              <a:buNone/>
            </a:pPr>
            <a:r>
              <a:rPr lang="en-GB" altLang="en-US" smtClean="0"/>
              <a:t>	       catch(MyException e)</a:t>
            </a:r>
          </a:p>
          <a:p>
            <a:pPr>
              <a:buFontTx/>
              <a:buNone/>
            </a:pPr>
            <a:r>
              <a:rPr lang="en-GB" altLang="en-US" smtClean="0"/>
              <a:t>			{ System.out.println("Value too large");}</a:t>
            </a:r>
          </a:p>
          <a:p>
            <a:pPr>
              <a:buFontTx/>
              <a:buNone/>
            </a:pPr>
            <a:r>
              <a:rPr lang="en-GB" altLang="en-US" smtClean="0"/>
              <a:t>	</a:t>
            </a:r>
          </a:p>
          <a:p>
            <a:pPr>
              <a:buFontTx/>
              <a:buNone/>
            </a:pPr>
            <a:r>
              <a:rPr lang="en-GB" altLang="en-US" smtClean="0"/>
              <a:t>            }}}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5"/>
          <p:cNvSpPr txBox="1">
            <a:spLocks noChangeArrowheads="1"/>
          </p:cNvSpPr>
          <p:nvPr/>
        </p:nvSpPr>
        <p:spPr bwMode="auto">
          <a:xfrm>
            <a:off x="0" y="0"/>
            <a:ext cx="7802563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/>
              <a:t>:</a:t>
            </a: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/>
              <a:t>try{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ObjectOutputStream out=</a:t>
            </a:r>
            <a:r>
              <a:rPr lang="en-IE" altLang="en-US" sz="2400" b="1"/>
              <a:t>new ObjectOutputStream(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		  </a:t>
            </a:r>
            <a:r>
              <a:rPr lang="en-IE" altLang="en-US" sz="2400" b="1"/>
              <a:t>new FileOutputStream("test.dat"));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	out.writeObject(s);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    	out.close();}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1"/>
              <a:t>	catch(Exception e){}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}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CC184-380F-4237-BA8A-D2EF660A42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248525" cy="11382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</a:t>
            </a:r>
            <a:r>
              <a:rPr lang="en-GB" altLang="en-US"/>
              <a:t>Ex11       </a:t>
            </a:r>
            <a:r>
              <a:rPr lang="en-GB" altLang="en-US" sz="2400"/>
              <a:t>Run    Skel1    Program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714375" y="2500313"/>
            <a:ext cx="4616450" cy="1938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E" dirty="0">
                <a:cs typeface="+mn-cs"/>
              </a:rPr>
              <a:t>Ex12:    Add an extra item to Menu:</a:t>
            </a:r>
          </a:p>
          <a:p>
            <a:pPr lvl="2">
              <a:defRPr/>
            </a:pPr>
            <a:r>
              <a:rPr lang="en-IE" dirty="0">
                <a:cs typeface="+mn-cs"/>
              </a:rPr>
              <a:t>                       :</a:t>
            </a:r>
          </a:p>
          <a:p>
            <a:pPr lvl="2">
              <a:defRPr/>
            </a:pPr>
            <a:r>
              <a:rPr lang="en-IE" dirty="0">
                <a:cs typeface="+mn-cs"/>
              </a:rPr>
              <a:t>                       :</a:t>
            </a:r>
          </a:p>
          <a:p>
            <a:pPr marL="1371600" lvl="2" indent="-457200">
              <a:buFontTx/>
              <a:buAutoNum type="arabicPeriod" startAt="4"/>
              <a:defRPr/>
            </a:pPr>
            <a:r>
              <a:rPr lang="en-IE" dirty="0">
                <a:cs typeface="+mn-cs"/>
              </a:rPr>
              <a:t>Reset Counter to 0</a:t>
            </a:r>
          </a:p>
          <a:p>
            <a:pPr marL="1371600" lvl="2" indent="-457200">
              <a:buFontTx/>
              <a:buAutoNum type="arabicPeriod" startAt="4"/>
              <a:defRPr/>
            </a:pPr>
            <a:r>
              <a:rPr lang="en-IE" dirty="0">
                <a:cs typeface="+mn-cs"/>
              </a:rPr>
              <a:t>Exit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C175A4-0DD8-4D83-B8C1-4298E4FF648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package ch1;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6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public class Counter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private int value;</a:t>
            </a:r>
            <a:endParaRPr lang="en-IE" altLang="en-US" sz="26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Counter()           {value=0;}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Counter(int v)   {value=v1;}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           public void step_up(int   amt){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                               this.value += amt;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    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           public boolean  step_down(int   amt){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                               if (amt &gt; this.value) return  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                               else       { this.value -= amt;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                                               return true;}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    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</a:t>
            </a:r>
            <a:endParaRPr lang="en-GB" altLang="en-US" sz="260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731ADF-556B-4B5D-987E-9210564D749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package ch1;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public class </a:t>
            </a:r>
            <a:r>
              <a:rPr lang="en-IE" altLang="en-US" sz="2600" b="1" dirty="0" err="1"/>
              <a:t>TestCounter</a:t>
            </a:r>
            <a:r>
              <a:rPr lang="en-IE" altLang="en-US" sz="2600" b="1" dirty="0"/>
              <a:t> {</a:t>
            </a:r>
            <a:endParaRPr lang="en-IE" altLang="en-US" sz="2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public static void main(String[] </a:t>
            </a:r>
            <a:r>
              <a:rPr lang="en-IE" altLang="en-US" sz="2600" b="1" dirty="0" err="1"/>
              <a:t>args</a:t>
            </a:r>
            <a:r>
              <a:rPr lang="en-IE" altLang="en-US" sz="2600" b="1" dirty="0"/>
              <a:t>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/>
              <a:t>:</a:t>
            </a:r>
            <a:endParaRPr lang="en-IE" altLang="en-US" sz="2600" i="1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(“6. Step up value:");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(“7. Step down value:");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IE" altLang="en-US" sz="2600" i="1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(“8.Exit");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800" dirty="0"/>
              <a:t>      </a:t>
            </a:r>
            <a:r>
              <a:rPr lang="en-IE" altLang="en-US" sz="2800" dirty="0" err="1"/>
              <a:t>System.out.print</a:t>
            </a:r>
            <a:r>
              <a:rPr lang="en-IE" altLang="en-US" sz="2800" dirty="0"/>
              <a:t>("Please enter a value--&gt;");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800" dirty="0" smtClean="0"/>
              <a:t>      choice </a:t>
            </a:r>
            <a:r>
              <a:rPr lang="en-IE" altLang="en-US" sz="2800" dirty="0"/>
              <a:t>=</a:t>
            </a:r>
            <a:r>
              <a:rPr lang="en-IE" altLang="en-US" sz="2800" dirty="0" err="1"/>
              <a:t>sc.nextInt</a:t>
            </a:r>
            <a:r>
              <a:rPr lang="en-IE" altLang="en-US" sz="2800" dirty="0"/>
              <a:t>();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254923-841E-4C3F-93FB-4B14885BBA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652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else if(choice==6)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 smtClean="0"/>
              <a:t>{                </a:t>
            </a:r>
            <a:r>
              <a:rPr lang="en-IE" altLang="en-US" sz="2600" dirty="0" err="1" smtClean="0"/>
              <a:t>System.out.print</a:t>
            </a:r>
            <a:r>
              <a:rPr lang="en-IE" altLang="en-US" sz="2600" dirty="0" smtClean="0"/>
              <a:t>(“Enter </a:t>
            </a:r>
            <a:r>
              <a:rPr lang="en-IE" altLang="en-US" sz="2600" dirty="0" err="1" smtClean="0"/>
              <a:t>Amt</a:t>
            </a:r>
            <a:r>
              <a:rPr lang="en-IE" altLang="en-US" sz="2600" dirty="0" smtClean="0"/>
              <a:t>: “);</a:t>
            </a:r>
            <a:endParaRPr lang="en-IE" altLang="en-US" sz="2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/>
              <a:t>	</a:t>
            </a:r>
            <a:r>
              <a:rPr lang="en-IE" altLang="en-US" sz="2600" dirty="0" smtClean="0"/>
              <a:t>       </a:t>
            </a:r>
            <a:r>
              <a:rPr lang="en-IE" altLang="en-US" sz="2600" dirty="0" err="1" smtClean="0"/>
              <a:t>int</a:t>
            </a:r>
            <a:r>
              <a:rPr lang="en-IE" altLang="en-US" sz="2600" dirty="0" smtClean="0"/>
              <a:t> </a:t>
            </a:r>
            <a:r>
              <a:rPr lang="en-IE" altLang="en-US" sz="2600" dirty="0" err="1" smtClean="0"/>
              <a:t>amt</a:t>
            </a:r>
            <a:r>
              <a:rPr lang="en-IE" altLang="en-US" sz="2600" dirty="0" smtClean="0"/>
              <a:t>=</a:t>
            </a:r>
            <a:r>
              <a:rPr lang="en-IE" altLang="en-US" sz="2600" dirty="0" err="1" smtClean="0"/>
              <a:t>sc.nextInt</a:t>
            </a:r>
            <a:r>
              <a:rPr lang="en-IE" altLang="en-US" sz="2600" dirty="0"/>
              <a:t>();</a:t>
            </a:r>
            <a:r>
              <a:rPr lang="en-IE" altLang="en-US" sz="2600" b="1" dirty="0"/>
              <a:t>	</a:t>
            </a:r>
            <a:endParaRPr lang="en-IE" altLang="en-US" sz="2600" b="1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 </a:t>
            </a:r>
            <a:r>
              <a:rPr lang="en-IE" altLang="en-US" sz="2600" b="1" dirty="0" smtClean="0"/>
              <a:t>                 c2.step_up(</a:t>
            </a:r>
            <a:r>
              <a:rPr lang="en-IE" altLang="en-US" sz="2600" b="1" dirty="0" err="1" smtClean="0"/>
              <a:t>amt</a:t>
            </a:r>
            <a:r>
              <a:rPr lang="en-IE" altLang="en-US" sz="2600" b="1" dirty="0"/>
              <a:t>);</a:t>
            </a:r>
            <a:endParaRPr lang="en-IE" altLang="en-US" sz="2600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else if(choice==7)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 smtClean="0"/>
              <a:t>{                </a:t>
            </a:r>
            <a:r>
              <a:rPr lang="en-IE" altLang="en-US" sz="2600" dirty="0" err="1" smtClean="0"/>
              <a:t>System.out.print</a:t>
            </a:r>
            <a:r>
              <a:rPr lang="en-IE" altLang="en-US" sz="2600" dirty="0"/>
              <a:t>(“Enter </a:t>
            </a:r>
            <a:r>
              <a:rPr lang="en-IE" altLang="en-US" sz="2600" dirty="0" err="1"/>
              <a:t>Amt</a:t>
            </a:r>
            <a:r>
              <a:rPr lang="en-IE" altLang="en-US" sz="2600" dirty="0"/>
              <a:t>: “);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/>
              <a:t>	       </a:t>
            </a:r>
            <a:r>
              <a:rPr lang="en-IE" altLang="en-US" sz="2600" dirty="0" err="1"/>
              <a:t>int</a:t>
            </a:r>
            <a:r>
              <a:rPr lang="en-IE" altLang="en-US" sz="2600" dirty="0"/>
              <a:t> </a:t>
            </a:r>
            <a:r>
              <a:rPr lang="en-IE" altLang="en-US" sz="2600" dirty="0" err="1"/>
              <a:t>amt</a:t>
            </a:r>
            <a:r>
              <a:rPr lang="en-IE" altLang="en-US" sz="2600" dirty="0"/>
              <a:t>=</a:t>
            </a:r>
            <a:r>
              <a:rPr lang="en-IE" altLang="en-US" sz="2600" dirty="0" err="1"/>
              <a:t>sc.nextInt</a:t>
            </a:r>
            <a:r>
              <a:rPr lang="en-IE" altLang="en-US" sz="2600" dirty="0"/>
              <a:t>();</a:t>
            </a:r>
            <a:r>
              <a:rPr lang="en-IE" altLang="en-US" sz="2600" b="1" dirty="0"/>
              <a:t>	</a:t>
            </a:r>
            <a:endParaRPr lang="en-IE" altLang="en-US" sz="2600" b="1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 </a:t>
            </a:r>
            <a:r>
              <a:rPr lang="en-IE" altLang="en-US" sz="2600" b="1" dirty="0" smtClean="0"/>
              <a:t>                 </a:t>
            </a:r>
            <a:r>
              <a:rPr lang="en-IE" altLang="en-US" sz="2600" b="1" dirty="0" err="1" smtClean="0"/>
              <a:t>boolean</a:t>
            </a:r>
            <a:r>
              <a:rPr lang="en-IE" altLang="en-US" sz="2600" b="1" dirty="0" smtClean="0"/>
              <a:t> </a:t>
            </a:r>
            <a:r>
              <a:rPr lang="en-IE" altLang="en-US" sz="2600" dirty="0"/>
              <a:t>res = c2.step_down(</a:t>
            </a:r>
            <a:r>
              <a:rPr lang="en-IE" altLang="en-US" sz="2600" dirty="0" err="1"/>
              <a:t>amt</a:t>
            </a:r>
            <a:r>
              <a:rPr lang="en-IE" altLang="en-US" sz="2600" dirty="0"/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i="1" dirty="0"/>
              <a:t>           </a:t>
            </a:r>
            <a:r>
              <a:rPr lang="en-IE" altLang="en-US" sz="2600" i="1" dirty="0" smtClean="0"/>
              <a:t>       </a:t>
            </a:r>
            <a:r>
              <a:rPr lang="en-IE" altLang="en-US" sz="2600" i="1" dirty="0"/>
              <a:t>if (res== false)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i="1" dirty="0"/>
              <a:t>                          </a:t>
            </a:r>
            <a:r>
              <a:rPr lang="en-IE" altLang="en-US" sz="2600" dirty="0"/>
              <a:t>{ </a:t>
            </a:r>
            <a:r>
              <a:rPr lang="en-IE" altLang="en-US" sz="2600" dirty="0" err="1"/>
              <a:t>System.out.println</a:t>
            </a:r>
            <a:r>
              <a:rPr lang="en-IE" altLang="en-US" sz="2600" dirty="0"/>
              <a:t>(“error- too much”);}</a:t>
            </a:r>
            <a:endParaRPr lang="en-IE" altLang="en-US" sz="2600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/>
              <a:t>}  // end while</a:t>
            </a:r>
            <a:endParaRPr lang="en-IE" altLang="en-US" sz="2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800" dirty="0"/>
              <a:t>}}</a:t>
            </a:r>
            <a:endParaRPr lang="en-GB" altLang="en-US" sz="2600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A53340-B42B-454A-8D5D-031E89F892A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288" y="0"/>
            <a:ext cx="7162800" cy="5794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</a:t>
            </a:r>
            <a:r>
              <a:rPr lang="en-GB" altLang="en-US"/>
              <a:t>Software Design 41</a:t>
            </a:r>
            <a:endParaRPr lang="en-GB" altLang="en-US" sz="240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-323850" y="692150"/>
            <a:ext cx="9072563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</a:t>
            </a:r>
            <a:r>
              <a:rPr lang="en-GB" altLang="en-US" sz="2800"/>
              <a:t>Declan Byrne    U310   </a:t>
            </a:r>
            <a:r>
              <a:rPr lang="en-GB" altLang="en-US" sz="2800">
                <a:hlinkClick r:id="rId2"/>
              </a:rPr>
              <a:t>dbyrne@ait.ie</a:t>
            </a:r>
            <a:endParaRPr lang="en-GB" altLang="en-US" sz="28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80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800"/>
              <a:t>       2 Assignments (30% in total)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800"/>
              <a:t>                   1 project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800"/>
              <a:t>                    1 in-class Exam</a:t>
            </a:r>
            <a:endParaRPr lang="en-GB" altLang="en-US" sz="240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435528-6DCF-4AF2-B521-29371BFD04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0"/>
            <a:ext cx="8686800" cy="557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IE" sz="2600" b="1" dirty="0">
                <a:cs typeface="+mn-cs"/>
              </a:rPr>
              <a:t>Ex13 .   </a:t>
            </a:r>
            <a:r>
              <a:rPr lang="en-US" sz="2800" dirty="0">
                <a:cs typeface="+mn-cs"/>
              </a:rPr>
              <a:t>Create a Test class and an Account class: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                   (1 attribute balance)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800" dirty="0"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It should have a menu as follows: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800" dirty="0"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Banking Application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===============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   1. Deposit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   2. Withdraw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   3. Check Balance</a:t>
            </a:r>
          </a:p>
          <a:p>
            <a:pPr>
              <a:defRPr/>
            </a:pPr>
            <a:endParaRPr lang="en-GB" sz="2600" dirty="0">
              <a:cs typeface="+mn-cs"/>
            </a:endParaRP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4857750" y="2214563"/>
            <a:ext cx="3929063" cy="3786187"/>
          </a:xfrm>
          <a:prstGeom prst="rect">
            <a:avLst/>
          </a:prstGeom>
          <a:noFill/>
          <a:ln w="9525">
            <a:solidFill>
              <a:schemeClr val="tx1">
                <a:alpha val="96077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Account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-name: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-balance:int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+Account(String n, int 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+Account()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+void   deposit(int  amt)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+boolean   withdraw(int amt)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+int   read_balance()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63" y="5429250"/>
            <a:ext cx="1833562" cy="461963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IE" dirty="0" err="1">
                <a:cs typeface="+mn-cs"/>
              </a:rPr>
              <a:t>Usel</a:t>
            </a:r>
            <a:r>
              <a:rPr lang="en-IE" dirty="0">
                <a:cs typeface="+mn-cs"/>
              </a:rPr>
              <a:t> Skel_13</a:t>
            </a:r>
          </a:p>
        </p:txBody>
      </p:sp>
      <p:sp>
        <p:nvSpPr>
          <p:cNvPr id="2253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09D8C5-8C62-418E-9ED4-E8BAFE9914D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1628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Exercise 1_4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3886200"/>
            <a:ext cx="7467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Make it menu Driven: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1. Increment Second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2. Read total in seconds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3. Print                              (in form   2:45:21)</a:t>
            </a:r>
            <a:endParaRPr lang="en-GB" altLang="en-US" sz="24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12725" y="803275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Complete the following application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304165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hour, minute, second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Time(int h, int m, int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void incr_sec()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int total_in_sec()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void print()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057400" y="1752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057400" y="2133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795963" y="1916113"/>
            <a:ext cx="1833562" cy="46196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Use: Skel_14</a:t>
            </a:r>
            <a:endParaRPr lang="en-US" altLang="en-US" sz="2400"/>
          </a:p>
        </p:txBody>
      </p:sp>
      <p:sp>
        <p:nvSpPr>
          <p:cNvPr id="23561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99E13-3A45-4DE5-A29F-DEF9EE99B06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1628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Exercise 1_5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12725" y="803275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Complete the following application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755576" y="1371600"/>
            <a:ext cx="4680520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Team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games_played</a:t>
            </a: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points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Team()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void win()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void draw()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void loss()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/>
              <a:t>print_details</a:t>
            </a:r>
            <a:r>
              <a:rPr lang="en-US" altLang="en-US" sz="2400" dirty="0" smtClean="0"/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sz="2400" b="1" dirty="0"/>
              <a:t>void reset</a:t>
            </a:r>
            <a:r>
              <a:rPr lang="en-IE" sz="2400" b="1" dirty="0" smtClean="0"/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sz="2400" b="1" dirty="0" err="1"/>
              <a:t>int</a:t>
            </a:r>
            <a:r>
              <a:rPr lang="en-IE" sz="2400" b="1" dirty="0"/>
              <a:t> </a:t>
            </a:r>
            <a:r>
              <a:rPr lang="en-IE" sz="2400" b="1" dirty="0" err="1"/>
              <a:t>read_points</a:t>
            </a:r>
            <a:r>
              <a:rPr lang="en-IE" sz="2400" b="1" dirty="0" smtClean="0"/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sz="2400" b="1" dirty="0" err="1"/>
              <a:t>int</a:t>
            </a:r>
            <a:r>
              <a:rPr lang="en-IE" sz="2400" b="1" dirty="0"/>
              <a:t> </a:t>
            </a:r>
            <a:r>
              <a:rPr lang="en-IE" sz="2400" b="1" dirty="0" err="1"/>
              <a:t>read_games_played</a:t>
            </a:r>
            <a:r>
              <a:rPr lang="en-IE" sz="2400" b="1" dirty="0"/>
              <a:t>()</a:t>
            </a:r>
            <a:endParaRPr lang="en-US" altLang="en-US" sz="2400" dirty="0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800100" y="1772816"/>
            <a:ext cx="4635996" cy="25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755576" y="2636912"/>
            <a:ext cx="4680520" cy="72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4585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A759C-47C2-4A06-9361-44B6B82A3A8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1628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Exercise 1_6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12725" y="803275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Complete the following application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76375" y="1371600"/>
            <a:ext cx="3527425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Boat_club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total_boats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boats_hired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Boat-Club(int 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boolean  loan()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boolean bring_back()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int read_avail()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476375" y="1773238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476375" y="2708275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127125" y="5146675"/>
            <a:ext cx="291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Make it Menu Driven: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272088" y="2441575"/>
            <a:ext cx="2797175" cy="12001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Use: Skel_16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     Uses Serialization</a:t>
            </a:r>
            <a:endParaRPr lang="en-US" altLang="en-US" sz="2400"/>
          </a:p>
        </p:txBody>
      </p:sp>
      <p:sp>
        <p:nvSpPr>
          <p:cNvPr id="25609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3B65E8-1261-4B85-9A22-53D344DAC62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1628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Exercise 1_7            Extra Question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12725" y="803275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Complete the following application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476375" y="1371600"/>
            <a:ext cx="3527425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Match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team1: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team2 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score1 :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score2 : integer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Match(String t1, String t2)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void  team1_score()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void  team2_score()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void   print_score()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476375" y="1773238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500188" y="3357563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127125" y="5146675"/>
            <a:ext cx="291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Make it Menu Driven: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272088" y="2441575"/>
            <a:ext cx="2797175" cy="12001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No Skel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     Uses Serialization</a:t>
            </a:r>
            <a:endParaRPr lang="en-US" altLang="en-US" sz="2400"/>
          </a:p>
        </p:txBody>
      </p:sp>
      <p:sp>
        <p:nvSpPr>
          <p:cNvPr id="26633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4CA52A-D396-41EC-804E-F3237BF7D7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63" y="0"/>
            <a:ext cx="71628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Exercise 1_8            Extra Question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500063"/>
            <a:ext cx="58435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Complete the following application by adding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Functionality as outlined: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0" y="2786063"/>
            <a:ext cx="68024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(ii)       print a square      		*  *  *  *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 		*  *  *  *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 		*  *  *  *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	            *  *  *  *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 		*  *  *  *  *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(iii) print a rectangle             			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        			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        			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                                              			* * * * *</a:t>
            </a: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6346825" y="1071563"/>
            <a:ext cx="2797175" cy="12001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Skel_18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     Uses Serialization</a:t>
            </a:r>
            <a:endParaRPr lang="en-US" altLang="en-US" sz="2400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0" y="1357313"/>
            <a:ext cx="4572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(i)prints out a diagonal line  *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            *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              * 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                * 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                  *</a:t>
            </a:r>
          </a:p>
        </p:txBody>
      </p:sp>
      <p:sp>
        <p:nvSpPr>
          <p:cNvPr id="2765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DD8984-4DBD-4A6D-A8A0-9CAA7D2B22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372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(iv) prints the rectangle in the following format: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* * * * *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*          *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*          *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* * * * *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endParaRPr lang="en-GB" altLang="en-US" sz="2800"/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endParaRPr lang="en-GB" altLang="en-US" sz="2800"/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800"/>
              <a:t>(v)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endParaRPr lang="en-GB" altLang="en-US" sz="28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8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1214438" y="2408238"/>
            <a:ext cx="77152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Modify (iv) so it prints the rectangle with a given symbol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</a:t>
            </a:r>
            <a:r>
              <a:rPr lang="en-US" altLang="en-US" sz="2400"/>
              <a:t>void   draw_empty_rect2(char  s)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&amp; &amp; &amp; &amp; &amp;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&amp;             &amp;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&amp;             &amp;</a:t>
            </a:r>
          </a:p>
          <a:p>
            <a:pPr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            &amp; &amp; &amp; &amp; &amp;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2A0E6-3C1A-4B86-9B65-1D9E68D194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7D2BEED-C139-470F-931A-F33A34185EFA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794626" name="Text Box 2"/>
          <p:cNvSpPr txBox="1">
            <a:spLocks noChangeArrowheads="1"/>
          </p:cNvSpPr>
          <p:nvPr/>
        </p:nvSpPr>
        <p:spPr bwMode="auto">
          <a:xfrm>
            <a:off x="1619250" y="1844675"/>
            <a:ext cx="5040313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800" dirty="0"/>
              <a:t>	Java    Bean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4100971-ECD2-439B-A49A-3215E4B13118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794626" name="Text Box 2"/>
          <p:cNvSpPr txBox="1">
            <a:spLocks noChangeArrowheads="1"/>
          </p:cNvSpPr>
          <p:nvPr/>
        </p:nvSpPr>
        <p:spPr bwMode="auto">
          <a:xfrm>
            <a:off x="1619250" y="1844675"/>
            <a:ext cx="5040313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800" dirty="0"/>
              <a:t>First a Review of Serialization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5"/>
          <p:cNvSpPr txBox="1">
            <a:spLocks noChangeArrowheads="1"/>
          </p:cNvSpPr>
          <p:nvPr/>
        </p:nvSpPr>
        <p:spPr bwMode="auto">
          <a:xfrm>
            <a:off x="0" y="0"/>
            <a:ext cx="5640388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IE" altLang="en-US"/>
              <a:t>import java.io.Serializable;</a:t>
            </a:r>
          </a:p>
          <a:p>
            <a:endParaRPr lang="en-IE" altLang="en-US"/>
          </a:p>
          <a:p>
            <a:r>
              <a:rPr lang="en-IE" altLang="en-US"/>
              <a:t>public class Shape implements Serializable{</a:t>
            </a:r>
          </a:p>
          <a:p>
            <a:r>
              <a:rPr lang="en-IE" altLang="en-US"/>
              <a:t>	private int size1;</a:t>
            </a:r>
          </a:p>
          <a:p>
            <a:r>
              <a:rPr lang="en-IE" altLang="en-US"/>
              <a:t>	private int size2;</a:t>
            </a:r>
          </a:p>
          <a:p>
            <a:endParaRPr lang="en-IE" altLang="en-US"/>
          </a:p>
          <a:p>
            <a:r>
              <a:rPr lang="en-IE" altLang="en-US"/>
              <a:t>	public Shape(int s1)</a:t>
            </a:r>
          </a:p>
          <a:p>
            <a:r>
              <a:rPr lang="en-IE" altLang="en-US"/>
              <a:t>	{</a:t>
            </a:r>
          </a:p>
          <a:p>
            <a:r>
              <a:rPr lang="en-IE" altLang="en-US"/>
              <a:t>		this.size1=s1;</a:t>
            </a:r>
          </a:p>
          <a:p>
            <a:r>
              <a:rPr lang="en-IE" altLang="en-US"/>
              <a:t>		this.size2=0;}</a:t>
            </a:r>
          </a:p>
          <a:p>
            <a:endParaRPr lang="en-IE" altLang="en-US"/>
          </a:p>
          <a:p>
            <a:r>
              <a:rPr lang="en-IE" altLang="en-US"/>
              <a:t>	public Shape(int s1,int s2)</a:t>
            </a:r>
          </a:p>
          <a:p>
            <a:r>
              <a:rPr lang="en-IE" altLang="en-US"/>
              <a:t>	{</a:t>
            </a:r>
          </a:p>
          <a:p>
            <a:r>
              <a:rPr lang="en-IE" altLang="en-US"/>
              <a:t>		this.size1=s1;</a:t>
            </a:r>
          </a:p>
          <a:p>
            <a:r>
              <a:rPr lang="en-IE" altLang="en-US"/>
              <a:t>		this.size2=s2;}</a:t>
            </a:r>
          </a:p>
          <a:p>
            <a:endParaRPr lang="en-IE" altLang="en-US"/>
          </a:p>
          <a:p>
            <a:r>
              <a:rPr lang="en-IE" altLang="en-US"/>
              <a:t>	: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E785AB-28EF-4094-9907-C9D7463D246C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7162800" cy="5794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</a:t>
            </a:r>
            <a:r>
              <a:rPr lang="en-GB" altLang="en-US"/>
              <a:t>Software Design 41</a:t>
            </a:r>
            <a:endParaRPr lang="en-GB" altLang="en-US" sz="240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33400" y="2667000"/>
            <a:ext cx="74676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</a:t>
            </a:r>
            <a:r>
              <a:rPr lang="en-GB" altLang="en-US"/>
              <a:t>Chapter 1</a:t>
            </a: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</a:t>
            </a:r>
            <a:r>
              <a:rPr lang="en-GB" altLang="en-US" sz="2800"/>
              <a:t>OO Review - Encapsulation</a:t>
            </a:r>
            <a:endParaRPr lang="en-GB" altLang="en-US" sz="24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A6B22-EEB6-4ABA-89A8-A112759394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5"/>
          <p:cNvSpPr txBox="1">
            <a:spLocks noChangeArrowheads="1"/>
          </p:cNvSpPr>
          <p:nvPr/>
        </p:nvSpPr>
        <p:spPr bwMode="auto">
          <a:xfrm>
            <a:off x="0" y="0"/>
            <a:ext cx="599757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E" altLang="en-US"/>
          </a:p>
          <a:p>
            <a:r>
              <a:rPr lang="en-IE" altLang="en-US"/>
              <a:t>	public void draw_horz()</a:t>
            </a:r>
          </a:p>
          <a:p>
            <a:r>
              <a:rPr lang="en-IE" altLang="en-US"/>
              <a:t>	{</a:t>
            </a:r>
          </a:p>
          <a:p>
            <a:r>
              <a:rPr lang="en-IE" altLang="en-US"/>
              <a:t>		System.out.println();</a:t>
            </a:r>
          </a:p>
          <a:p>
            <a:r>
              <a:rPr lang="en-IE" altLang="en-US"/>
              <a:t>		for(int i=0;i&lt;this.size1;i++)</a:t>
            </a:r>
          </a:p>
          <a:p>
            <a:r>
              <a:rPr lang="en-IE" altLang="en-US"/>
              <a:t>			System.out.print(" *");</a:t>
            </a:r>
          </a:p>
          <a:p>
            <a:r>
              <a:rPr lang="en-IE" altLang="en-US"/>
              <a:t>	}</a:t>
            </a:r>
          </a:p>
          <a:p>
            <a:endParaRPr lang="en-IE" altLang="en-US"/>
          </a:p>
          <a:p>
            <a:r>
              <a:rPr lang="en-IE" altLang="en-US"/>
              <a:t>	public void draw_vert()</a:t>
            </a:r>
          </a:p>
          <a:p>
            <a:r>
              <a:rPr lang="en-IE" altLang="en-US"/>
              <a:t>	{</a:t>
            </a:r>
          </a:p>
          <a:p>
            <a:r>
              <a:rPr lang="en-IE" altLang="en-US"/>
              <a:t>		System.out.println();</a:t>
            </a:r>
          </a:p>
          <a:p>
            <a:r>
              <a:rPr lang="en-IE" altLang="en-US"/>
              <a:t>		for(int i=0;i&lt;this.size1;i++)</a:t>
            </a:r>
          </a:p>
          <a:p>
            <a:r>
              <a:rPr lang="en-IE" altLang="en-US"/>
              <a:t>			System.out.println(" *");</a:t>
            </a:r>
          </a:p>
          <a:p>
            <a:r>
              <a:rPr lang="en-IE" altLang="en-US"/>
              <a:t>	}</a:t>
            </a:r>
          </a:p>
          <a:p>
            <a:endParaRPr lang="en-IE" altLang="en-US"/>
          </a:p>
          <a:p>
            <a:r>
              <a:rPr lang="en-IE" altLang="en-US"/>
              <a:t>}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DA610FF-D780-46EB-BDED-5EF1E7F0D787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5"/>
          <p:cNvSpPr txBox="1">
            <a:spLocks noChangeArrowheads="1"/>
          </p:cNvSpPr>
          <p:nvPr/>
        </p:nvSpPr>
        <p:spPr bwMode="auto">
          <a:xfrm>
            <a:off x="0" y="0"/>
            <a:ext cx="82343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IE" altLang="en-US" b="1"/>
              <a:t>public class ShapeTest {</a:t>
            </a:r>
          </a:p>
          <a:p>
            <a:endParaRPr lang="en-IE" altLang="en-US"/>
          </a:p>
          <a:p>
            <a:endParaRPr lang="en-IE" altLang="en-US"/>
          </a:p>
          <a:p>
            <a:r>
              <a:rPr lang="en-IE" altLang="en-US" b="1"/>
              <a:t>public static void main(String[] args) {</a:t>
            </a:r>
          </a:p>
          <a:p>
            <a:pPr lvl="1"/>
            <a:r>
              <a:rPr lang="en-IE" altLang="en-US"/>
              <a:t>Shape s=</a:t>
            </a:r>
            <a:r>
              <a:rPr lang="en-IE" altLang="en-US" b="1"/>
              <a:t>new Shape(10,13);</a:t>
            </a:r>
          </a:p>
          <a:p>
            <a:pPr lvl="1"/>
            <a:endParaRPr lang="en-IE" altLang="en-US"/>
          </a:p>
          <a:p>
            <a:pPr lvl="1"/>
            <a:r>
              <a:rPr lang="en-IE" altLang="en-US" b="1"/>
              <a:t>try{</a:t>
            </a:r>
          </a:p>
          <a:p>
            <a:pPr lvl="1"/>
            <a:r>
              <a:rPr lang="en-IE" altLang="en-US"/>
              <a:t>ObjectInputStream in=</a:t>
            </a:r>
            <a:r>
              <a:rPr lang="en-IE" altLang="en-US" b="1"/>
              <a:t>new ObjectInputStream(</a:t>
            </a:r>
          </a:p>
          <a:p>
            <a:pPr lvl="1"/>
            <a:r>
              <a:rPr lang="en-IE" altLang="en-US" b="1"/>
              <a:t>                                        new FileInputStream("test.dat"));</a:t>
            </a:r>
          </a:p>
          <a:p>
            <a:pPr lvl="1"/>
            <a:r>
              <a:rPr lang="en-IE" altLang="en-US"/>
              <a:t>s=(Shape)in.readObject();</a:t>
            </a:r>
          </a:p>
          <a:p>
            <a:pPr lvl="1"/>
            <a:r>
              <a:rPr lang="en-IE" altLang="en-US"/>
              <a:t>in.close();}</a:t>
            </a:r>
          </a:p>
          <a:p>
            <a:pPr lvl="1"/>
            <a:r>
              <a:rPr lang="en-IE" altLang="en-US" b="1"/>
              <a:t>catch(Exception e){}</a:t>
            </a:r>
          </a:p>
          <a:p>
            <a:pPr lvl="1"/>
            <a:endParaRPr lang="en-IE" altLang="en-US"/>
          </a:p>
          <a:p>
            <a:pPr lvl="1"/>
            <a:endParaRPr lang="en-IE" altLang="en-US"/>
          </a:p>
          <a:p>
            <a:pPr lvl="1"/>
            <a:r>
              <a:rPr lang="en-IE" altLang="en-US" b="1"/>
              <a:t>int choice = 1;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57E5597-CE81-4C14-B1FF-290337959A74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0" y="0"/>
            <a:ext cx="6490879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IE" altLang="en-US" b="1" dirty="0"/>
              <a:t>:</a:t>
            </a:r>
            <a:endParaRPr lang="en-IE" altLang="en-US" dirty="0"/>
          </a:p>
          <a:p>
            <a:r>
              <a:rPr lang="en-IE" altLang="en-US" b="1" dirty="0"/>
              <a:t>while(choice!=3)</a:t>
            </a:r>
          </a:p>
          <a:p>
            <a:r>
              <a:rPr lang="en-IE" altLang="en-US" dirty="0"/>
              <a:t>{          </a:t>
            </a:r>
            <a:r>
              <a:rPr lang="en-IE" altLang="en-US" dirty="0" err="1"/>
              <a:t>System.</a:t>
            </a:r>
            <a:r>
              <a:rPr lang="en-IE" altLang="en-US" i="1" dirty="0" err="1"/>
              <a:t>out.println</a:t>
            </a:r>
            <a:r>
              <a:rPr lang="en-IE" altLang="en-US" i="1" dirty="0"/>
              <a:t>();</a:t>
            </a:r>
          </a:p>
          <a:p>
            <a:r>
              <a:rPr lang="en-IE" altLang="en-US" dirty="0"/>
              <a:t> 	</a:t>
            </a:r>
            <a:r>
              <a:rPr lang="en-IE" altLang="en-US" dirty="0" err="1"/>
              <a:t>System.</a:t>
            </a:r>
            <a:r>
              <a:rPr lang="en-IE" altLang="en-US" i="1" dirty="0" err="1"/>
              <a:t>out.println</a:t>
            </a:r>
            <a:r>
              <a:rPr lang="en-IE" altLang="en-US" i="1" dirty="0"/>
              <a:t>("1.Draw Horizontal");</a:t>
            </a:r>
          </a:p>
          <a:p>
            <a:r>
              <a:rPr lang="en-IE" altLang="en-US" dirty="0"/>
              <a:t> 	</a:t>
            </a:r>
            <a:r>
              <a:rPr lang="en-IE" altLang="en-US" dirty="0" err="1"/>
              <a:t>System.</a:t>
            </a:r>
            <a:r>
              <a:rPr lang="en-IE" altLang="en-US" i="1" dirty="0" err="1"/>
              <a:t>out.println</a:t>
            </a:r>
            <a:r>
              <a:rPr lang="en-IE" altLang="en-US" i="1" dirty="0"/>
              <a:t>("2.Draw Vertical");</a:t>
            </a:r>
          </a:p>
          <a:p>
            <a:r>
              <a:rPr lang="en-IE" altLang="en-US" dirty="0"/>
              <a:t>	</a:t>
            </a:r>
            <a:r>
              <a:rPr lang="en-IE" altLang="en-US" dirty="0" err="1"/>
              <a:t>System.</a:t>
            </a:r>
            <a:r>
              <a:rPr lang="en-IE" altLang="en-US" i="1" dirty="0" err="1"/>
              <a:t>out.println</a:t>
            </a:r>
            <a:r>
              <a:rPr lang="en-IE" altLang="en-US" i="1" dirty="0"/>
              <a:t>("3.Exit");</a:t>
            </a:r>
          </a:p>
          <a:p>
            <a:r>
              <a:rPr lang="en-IE" altLang="en-US" dirty="0"/>
              <a:t>	</a:t>
            </a:r>
            <a:r>
              <a:rPr lang="en-IE" altLang="en-US" dirty="0" err="1"/>
              <a:t>System.out.print</a:t>
            </a:r>
            <a:r>
              <a:rPr lang="en-IE" altLang="en-US" dirty="0"/>
              <a:t>("Please enter a value--&gt;");</a:t>
            </a:r>
          </a:p>
          <a:p>
            <a:r>
              <a:rPr lang="en-IE" altLang="en-US" dirty="0"/>
              <a:t>	</a:t>
            </a:r>
            <a:r>
              <a:rPr lang="en-IE" altLang="en-US" dirty="0" smtClean="0"/>
              <a:t>choice </a:t>
            </a:r>
            <a:r>
              <a:rPr lang="en-IE" altLang="en-US" dirty="0"/>
              <a:t>=</a:t>
            </a:r>
            <a:r>
              <a:rPr lang="en-IE" altLang="en-US" dirty="0" err="1"/>
              <a:t>sc.nextInt</a:t>
            </a:r>
            <a:r>
              <a:rPr lang="en-IE" altLang="en-US" dirty="0"/>
              <a:t>();</a:t>
            </a:r>
            <a:endParaRPr lang="en-IE" altLang="en-US" i="1" dirty="0"/>
          </a:p>
          <a:p>
            <a:r>
              <a:rPr lang="en-IE" altLang="en-US" b="1" dirty="0"/>
              <a:t>	if(choice==1)</a:t>
            </a:r>
            <a:r>
              <a:rPr lang="en-IE" altLang="en-US" dirty="0"/>
              <a:t>{</a:t>
            </a:r>
          </a:p>
          <a:p>
            <a:r>
              <a:rPr lang="en-IE" altLang="en-US" dirty="0"/>
              <a:t>		</a:t>
            </a:r>
            <a:r>
              <a:rPr lang="en-IE" altLang="en-US" dirty="0" err="1"/>
              <a:t>s.draw_horz</a:t>
            </a:r>
            <a:r>
              <a:rPr lang="en-IE" altLang="en-US" dirty="0"/>
              <a:t>();}</a:t>
            </a:r>
          </a:p>
          <a:p>
            <a:r>
              <a:rPr lang="en-IE" altLang="en-US" b="1" dirty="0"/>
              <a:t>	else if(choice==2)</a:t>
            </a:r>
            <a:r>
              <a:rPr lang="en-IE" altLang="en-US" dirty="0"/>
              <a:t>{</a:t>
            </a:r>
          </a:p>
          <a:p>
            <a:r>
              <a:rPr lang="en-IE" altLang="en-US" dirty="0"/>
              <a:t>		</a:t>
            </a:r>
            <a:r>
              <a:rPr lang="en-IE" altLang="en-US" dirty="0" err="1"/>
              <a:t>s.draw_vert</a:t>
            </a:r>
            <a:r>
              <a:rPr lang="en-IE" altLang="en-US" dirty="0"/>
              <a:t>();}</a:t>
            </a:r>
          </a:p>
          <a:p>
            <a:endParaRPr lang="en-IE" altLang="en-US" dirty="0"/>
          </a:p>
          <a:p>
            <a:r>
              <a:rPr lang="en-IE" altLang="en-US" dirty="0"/>
              <a:t>}  // end while</a:t>
            </a:r>
          </a:p>
          <a:p>
            <a:endParaRPr lang="en-IE" altLang="en-US" dirty="0"/>
          </a:p>
          <a:p>
            <a:r>
              <a:rPr lang="en-IE" altLang="en-US" dirty="0"/>
              <a:t>: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4BAE381-3653-4387-A67C-646A2A09EAB3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5"/>
          <p:cNvSpPr txBox="1">
            <a:spLocks noChangeArrowheads="1"/>
          </p:cNvSpPr>
          <p:nvPr/>
        </p:nvSpPr>
        <p:spPr bwMode="auto">
          <a:xfrm>
            <a:off x="0" y="0"/>
            <a:ext cx="7802563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IE" altLang="en-US" b="1"/>
              <a:t>:</a:t>
            </a:r>
            <a:endParaRPr lang="en-IE" altLang="en-US"/>
          </a:p>
          <a:p>
            <a:endParaRPr lang="en-IE" altLang="en-US"/>
          </a:p>
          <a:p>
            <a:endParaRPr lang="en-IE" altLang="en-US"/>
          </a:p>
          <a:p>
            <a:r>
              <a:rPr lang="en-IE" altLang="en-US" b="1"/>
              <a:t>try{</a:t>
            </a:r>
          </a:p>
          <a:p>
            <a:r>
              <a:rPr lang="en-IE" altLang="en-US"/>
              <a:t>	ObjectOutputStream out=</a:t>
            </a:r>
            <a:r>
              <a:rPr lang="en-IE" altLang="en-US" b="1"/>
              <a:t>new ObjectOutputStream(</a:t>
            </a:r>
          </a:p>
          <a:p>
            <a:r>
              <a:rPr lang="en-IE" altLang="en-US"/>
              <a:t>			  </a:t>
            </a:r>
            <a:r>
              <a:rPr lang="en-IE" altLang="en-US" b="1"/>
              <a:t>new FileOutputStream("test.dat"));</a:t>
            </a:r>
          </a:p>
          <a:p>
            <a:r>
              <a:rPr lang="en-IE" altLang="en-US"/>
              <a:t>	out.writeObject(s);</a:t>
            </a:r>
          </a:p>
          <a:p>
            <a:r>
              <a:rPr lang="en-IE" altLang="en-US"/>
              <a:t>    	out.close();}</a:t>
            </a:r>
          </a:p>
          <a:p>
            <a:r>
              <a:rPr lang="en-IE" altLang="en-US" b="1"/>
              <a:t>	catch(Exception e){}</a:t>
            </a:r>
          </a:p>
          <a:p>
            <a:endParaRPr lang="en-IE" altLang="en-US"/>
          </a:p>
          <a:p>
            <a:r>
              <a:rPr lang="en-IE" altLang="en-US"/>
              <a:t>}</a:t>
            </a:r>
          </a:p>
          <a:p>
            <a:endParaRPr lang="en-IE" altLang="en-US"/>
          </a:p>
          <a:p>
            <a:r>
              <a:rPr lang="en-IE" altLang="en-US"/>
              <a:t>}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5FE91B1-D41C-4688-8BA7-EA0885A4069C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956BBB5-A19B-4D82-891E-4D21FDF6AE25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827088" y="692150"/>
            <a:ext cx="6997700" cy="50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800"/>
              <a:t>The required conventions are as follows:</a:t>
            </a:r>
          </a:p>
          <a:p>
            <a:pPr eaLnBrk="1" hangingPunct="1"/>
            <a:endParaRPr lang="en-IE" altLang="en-US" sz="28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E" altLang="en-US" sz="2800"/>
              <a:t> Must have a public default constructor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E" altLang="en-US" sz="28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E" altLang="en-US" sz="2800"/>
              <a:t>Class properties must be accessible via get, set</a:t>
            </a:r>
          </a:p>
          <a:p>
            <a:pPr eaLnBrk="1" hangingPunct="1"/>
            <a:r>
              <a:rPr lang="en-IE" altLang="en-US" sz="2800"/>
              <a:t>                        (Accessor, mutator methods)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E" altLang="en-US" sz="28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E" altLang="en-US" sz="2800"/>
              <a:t>The class must be Serializable</a:t>
            </a:r>
          </a:p>
          <a:p>
            <a:pPr eaLnBrk="1" hangingPunct="1"/>
            <a:endParaRPr lang="en-IE" altLang="en-US"/>
          </a:p>
          <a:p>
            <a:pPr eaLnBrk="1" hangingPunct="1"/>
            <a:endParaRPr lang="en-IE" altLang="en-US"/>
          </a:p>
          <a:p>
            <a:pPr eaLnBrk="1" hangingPunct="1"/>
            <a:endParaRPr lang="en-IE" altLang="en-US"/>
          </a:p>
          <a:p>
            <a:pPr eaLnBrk="1" hangingPunct="1"/>
            <a:endParaRPr lang="en-IE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974A56-EA8D-499F-A6F5-947B2439C7D6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250825" y="620713"/>
            <a:ext cx="8893175" cy="81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E" altLang="en-US" sz="2800" b="1"/>
              <a:t>public</a:t>
            </a:r>
            <a:r>
              <a:rPr lang="en-IE" altLang="en-US" sz="2800"/>
              <a:t> </a:t>
            </a:r>
            <a:r>
              <a:rPr lang="en-IE" altLang="en-US" sz="2800" b="1"/>
              <a:t>class</a:t>
            </a:r>
            <a:r>
              <a:rPr lang="en-IE" altLang="en-US" sz="2800"/>
              <a:t> PersonBean </a:t>
            </a:r>
            <a:r>
              <a:rPr lang="en-IE" altLang="en-US" sz="2800" b="1"/>
              <a:t>implements</a:t>
            </a:r>
            <a:r>
              <a:rPr lang="en-IE" altLang="en-US" sz="2800"/>
              <a:t>  java.io.Serializable {</a:t>
            </a:r>
          </a:p>
          <a:p>
            <a:pPr eaLnBrk="1" hangingPunct="1"/>
            <a:endParaRPr lang="en-IE" altLang="en-US" sz="2800"/>
          </a:p>
          <a:p>
            <a:pPr eaLnBrk="1" hangingPunct="1"/>
            <a:r>
              <a:rPr lang="en-IE" altLang="en-US" sz="2800" b="1"/>
              <a:t>      private</a:t>
            </a:r>
            <a:r>
              <a:rPr lang="en-IE" altLang="en-US" sz="2800"/>
              <a:t> String name; </a:t>
            </a:r>
          </a:p>
          <a:p>
            <a:pPr eaLnBrk="1" hangingPunct="1"/>
            <a:r>
              <a:rPr lang="en-IE" altLang="en-US" sz="2800" b="1"/>
              <a:t>      private</a:t>
            </a:r>
            <a:r>
              <a:rPr lang="en-IE" altLang="en-US" sz="2800"/>
              <a:t> </a:t>
            </a:r>
            <a:r>
              <a:rPr lang="en-IE" altLang="en-US" sz="2800" b="1"/>
              <a:t>boolean</a:t>
            </a:r>
            <a:r>
              <a:rPr lang="en-IE" altLang="en-US" sz="2800"/>
              <a:t> deceased; </a:t>
            </a:r>
          </a:p>
          <a:p>
            <a:pPr eaLnBrk="1" hangingPunct="1"/>
            <a:endParaRPr lang="en-IE" altLang="en-US" sz="1800" b="1" i="1"/>
          </a:p>
          <a:p>
            <a:pPr eaLnBrk="1" hangingPunct="1"/>
            <a:r>
              <a:rPr lang="en-IE" altLang="en-US" sz="2800" b="1"/>
              <a:t>      public</a:t>
            </a:r>
            <a:r>
              <a:rPr lang="en-IE" altLang="en-US" sz="2800"/>
              <a:t> PersonBean() {  name=null;</a:t>
            </a:r>
          </a:p>
          <a:p>
            <a:pPr eaLnBrk="1" hangingPunct="1"/>
            <a:r>
              <a:rPr lang="en-IE" altLang="en-US" sz="2800"/>
              <a:t>                                            deceased=false;} </a:t>
            </a:r>
            <a:endParaRPr lang="en-IE" altLang="en-US" sz="2800" b="1"/>
          </a:p>
          <a:p>
            <a:pPr eaLnBrk="1" hangingPunct="1"/>
            <a:r>
              <a:rPr lang="en-IE" altLang="en-US" sz="2800" b="1"/>
              <a:t>      public</a:t>
            </a:r>
            <a:r>
              <a:rPr lang="en-IE" altLang="en-US" sz="2800"/>
              <a:t> String getName() { </a:t>
            </a:r>
            <a:r>
              <a:rPr lang="en-IE" altLang="en-US" sz="2800" b="1"/>
              <a:t>return</a:t>
            </a:r>
            <a:r>
              <a:rPr lang="en-IE" altLang="en-US" sz="2800"/>
              <a:t> name; }</a:t>
            </a:r>
          </a:p>
          <a:p>
            <a:pPr eaLnBrk="1" hangingPunct="1"/>
            <a:endParaRPr lang="en-IE" altLang="en-US" sz="1800"/>
          </a:p>
          <a:p>
            <a:pPr eaLnBrk="1" hangingPunct="1"/>
            <a:r>
              <a:rPr lang="en-IE" altLang="en-US" sz="2800"/>
              <a:t>      </a:t>
            </a:r>
            <a:r>
              <a:rPr lang="en-IE" altLang="en-US" sz="2800" b="1"/>
              <a:t>public</a:t>
            </a:r>
            <a:r>
              <a:rPr lang="en-IE" altLang="en-US" sz="2800"/>
              <a:t>  void  setName(String nm){ name=nm;}</a:t>
            </a:r>
          </a:p>
          <a:p>
            <a:pPr eaLnBrk="1" hangingPunct="1"/>
            <a:endParaRPr lang="en-IE" altLang="en-US" sz="1400"/>
          </a:p>
          <a:p>
            <a:pPr eaLnBrk="1" hangingPunct="1"/>
            <a:r>
              <a:rPr lang="en-IE" altLang="en-US" sz="2800" b="1"/>
              <a:t>      public</a:t>
            </a:r>
            <a:r>
              <a:rPr lang="en-IE" altLang="en-US" sz="2800"/>
              <a:t> boolean  isDeceased() { </a:t>
            </a:r>
            <a:r>
              <a:rPr lang="en-IE" altLang="en-US" sz="2800" b="1"/>
              <a:t>return</a:t>
            </a:r>
            <a:r>
              <a:rPr lang="en-IE" altLang="en-US" sz="2800"/>
              <a:t> deceased; }</a:t>
            </a:r>
          </a:p>
          <a:p>
            <a:pPr eaLnBrk="1" hangingPunct="1"/>
            <a:endParaRPr lang="en-IE" altLang="en-US" sz="2800"/>
          </a:p>
          <a:p>
            <a:pPr eaLnBrk="1" hangingPunct="1"/>
            <a:r>
              <a:rPr lang="en-IE" altLang="en-US" sz="2800"/>
              <a:t>      </a:t>
            </a:r>
            <a:r>
              <a:rPr lang="en-IE" altLang="en-US" sz="2800" b="1"/>
              <a:t>public</a:t>
            </a:r>
            <a:r>
              <a:rPr lang="en-IE" altLang="en-US" sz="2800"/>
              <a:t>  void  setDeceased(boolean d){ deceased = d;}</a:t>
            </a:r>
          </a:p>
          <a:p>
            <a:pPr eaLnBrk="1" hangingPunct="1"/>
            <a:r>
              <a:rPr lang="en-IE" altLang="en-US" sz="2800"/>
              <a:t>}</a:t>
            </a:r>
          </a:p>
          <a:p>
            <a:pPr eaLnBrk="1" hangingPunct="1"/>
            <a:endParaRPr lang="en-IE" altLang="en-US" sz="2800"/>
          </a:p>
          <a:p>
            <a:pPr eaLnBrk="1" hangingPunct="1"/>
            <a:endParaRPr lang="en-IE" altLang="en-US"/>
          </a:p>
          <a:p>
            <a:pPr eaLnBrk="1" hangingPunct="1"/>
            <a:endParaRPr lang="en-IE" altLang="en-US"/>
          </a:p>
          <a:p>
            <a:pPr eaLnBrk="1" hangingPunct="1"/>
            <a:endParaRPr lang="en-IE" altLang="en-US"/>
          </a:p>
          <a:p>
            <a:pPr eaLnBrk="1" hangingPunct="1"/>
            <a:endParaRPr lang="en-IE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7162800" cy="5794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</a:t>
            </a:r>
            <a:r>
              <a:rPr lang="en-GB" altLang="en-US"/>
              <a:t> Software Design 41</a:t>
            </a:r>
            <a:endParaRPr lang="en-GB" altLang="en-US" sz="240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33400" y="2667000"/>
            <a:ext cx="7467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</a:t>
            </a:r>
            <a:r>
              <a:rPr lang="en-GB" altLang="en-US"/>
              <a:t>Chapter 2</a:t>
            </a: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Composition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1B1D9-4D45-4280-8676-6678113C807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Association</a:t>
            </a:r>
            <a:endParaRPr lang="en-GB" altLang="en-US" sz="2400"/>
          </a:p>
        </p:txBody>
      </p:sp>
      <p:sp>
        <p:nvSpPr>
          <p:cNvPr id="39939" name="Rectangle 1027"/>
          <p:cNvSpPr>
            <a:spLocks noChangeArrowheads="1"/>
          </p:cNvSpPr>
          <p:nvPr/>
        </p:nvSpPr>
        <p:spPr bwMode="auto">
          <a:xfrm>
            <a:off x="609600" y="1447800"/>
            <a:ext cx="77279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One object refers to another Object</a:t>
            </a:r>
          </a:p>
          <a:p>
            <a:r>
              <a:rPr lang="en-US" altLang="en-US" sz="2400"/>
              <a:t>An object contains a pointer to another object</a:t>
            </a:r>
          </a:p>
        </p:txBody>
      </p:sp>
      <p:graphicFrame>
        <p:nvGraphicFramePr>
          <p:cNvPr id="39940" name="Object 1024"/>
          <p:cNvGraphicFramePr>
            <a:graphicFrameLocks noChangeAspect="1"/>
          </p:cNvGraphicFramePr>
          <p:nvPr/>
        </p:nvGraphicFramePr>
        <p:xfrm>
          <a:off x="685800" y="3048000"/>
          <a:ext cx="7848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Document" r:id="rId3" imgW="6021324" imgH="992124" progId="Word.Document.8">
                  <p:embed/>
                </p:oleObj>
              </mc:Choice>
              <mc:Fallback>
                <p:oleObj name="Document" r:id="rId3" imgW="6021324" imgH="992124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78486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4B936C-0195-4CAE-A76C-F6A0A66193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050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Aggregation</a:t>
            </a:r>
            <a:endParaRPr lang="en-GB" altLang="en-US" sz="2400"/>
          </a:p>
        </p:txBody>
      </p:sp>
      <p:sp>
        <p:nvSpPr>
          <p:cNvPr id="40963" name="Rectangle 2051"/>
          <p:cNvSpPr>
            <a:spLocks noChangeArrowheads="1"/>
          </p:cNvSpPr>
          <p:nvPr/>
        </p:nvSpPr>
        <p:spPr bwMode="auto">
          <a:xfrm>
            <a:off x="609600" y="1447800"/>
            <a:ext cx="77279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One Object consists of another Object</a:t>
            </a:r>
          </a:p>
          <a:p>
            <a:r>
              <a:rPr lang="en-US" altLang="en-US" sz="2400"/>
              <a:t>An Object contains another Object</a:t>
            </a:r>
          </a:p>
          <a:p>
            <a:r>
              <a:rPr lang="en-US" altLang="en-US" sz="2400"/>
              <a:t>Can be viewed as a special case of Association</a:t>
            </a:r>
          </a:p>
          <a:p>
            <a:pPr>
              <a:buFontTx/>
              <a:buNone/>
            </a:pPr>
            <a:endParaRPr lang="en-US" altLang="en-US" sz="2400"/>
          </a:p>
        </p:txBody>
      </p:sp>
      <p:graphicFrame>
        <p:nvGraphicFramePr>
          <p:cNvPr id="40964" name="Object 2052"/>
          <p:cNvGraphicFramePr>
            <a:graphicFrameLocks noChangeAspect="1"/>
          </p:cNvGraphicFramePr>
          <p:nvPr/>
        </p:nvGraphicFramePr>
        <p:xfrm>
          <a:off x="304800" y="2895600"/>
          <a:ext cx="8382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Document" r:id="rId3" imgW="4942332" imgH="1801368" progId="Word.Document.8">
                  <p:embed/>
                </p:oleObj>
              </mc:Choice>
              <mc:Fallback>
                <p:oleObj name="Document" r:id="rId3" imgW="4942332" imgH="1801368" progId="Word.Document.8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8382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1E277-E6F1-4C97-8211-968B27288D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Java Implementation</a:t>
            </a:r>
            <a:endParaRPr lang="en-GB" alt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Similar implementation for Aggregation and Association</a:t>
            </a:r>
          </a:p>
          <a:p>
            <a:endParaRPr lang="en-US" altLang="en-US" sz="2400"/>
          </a:p>
          <a:p>
            <a:pPr>
              <a:buFontTx/>
              <a:buNone/>
            </a:pPr>
            <a:r>
              <a:rPr lang="en-US" altLang="en-US" sz="2800"/>
              <a:t>class Date {</a:t>
            </a:r>
          </a:p>
          <a:p>
            <a:pPr>
              <a:buFontTx/>
              <a:buNone/>
            </a:pPr>
            <a:r>
              <a:rPr lang="en-US" altLang="en-US" sz="2800"/>
              <a:t>      private int year, month, day;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public Date(int y, int m, int d) {year=y; month=m;  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                        day=d;}</a:t>
            </a:r>
          </a:p>
          <a:p>
            <a:pPr>
              <a:buFontTx/>
              <a:buNone/>
            </a:pPr>
            <a:r>
              <a:rPr lang="en-US" altLang="en-US" sz="2800"/>
              <a:t>      public void reset(int y, int m, int d) 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{year=y; month=m; day=d;}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  <a:endParaRPr lang="en-US" altLang="en-US" sz="240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2D221-562B-44BA-954A-E393570D83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3914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Java Keywords     </a:t>
            </a:r>
            <a:r>
              <a:rPr lang="en-GB" altLang="en-US" sz="1800"/>
              <a:t>(see Appendix 1 - Core Java)</a:t>
            </a:r>
            <a:endParaRPr lang="en-GB" altLang="en-US" sz="240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09600" y="1066800"/>
          <a:ext cx="85344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Worksheet" r:id="rId3" imgW="4926600" imgH="2293200" progId="Excel.Sheet.8">
                  <p:embed/>
                </p:oleObj>
              </mc:Choice>
              <mc:Fallback>
                <p:oleObj name="Worksheet" r:id="rId3" imgW="4926600" imgH="22932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8534400" cy="50863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3210F4-BF69-468D-8231-64CB2AA3732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026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Java Implementation - Aggregation</a:t>
            </a:r>
            <a:endParaRPr lang="en-GB" altLang="en-US" sz="2400"/>
          </a:p>
        </p:txBody>
      </p:sp>
      <p:sp>
        <p:nvSpPr>
          <p:cNvPr id="43011" name="Rectangle 1027"/>
          <p:cNvSpPr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Person</a:t>
            </a:r>
          </a:p>
          <a:p>
            <a:pPr>
              <a:buFontTx/>
              <a:buNone/>
            </a:pPr>
            <a:r>
              <a:rPr lang="en-US" altLang="en-US" sz="2800"/>
              <a:t>{     private int age;</a:t>
            </a:r>
          </a:p>
          <a:p>
            <a:pPr>
              <a:buFontTx/>
              <a:buNone/>
            </a:pPr>
            <a:r>
              <a:rPr lang="en-US" altLang="en-US" sz="2800"/>
              <a:t>       private Date dob;</a:t>
            </a:r>
          </a:p>
          <a:p>
            <a:pPr>
              <a:buFontTx/>
              <a:buNone/>
            </a:pPr>
            <a:r>
              <a:rPr lang="en-US" altLang="en-US" sz="2800"/>
              <a:t>      public  Person(int a, int y, int m, int d)</a:t>
            </a:r>
          </a:p>
          <a:p>
            <a:pPr>
              <a:buFontTx/>
              <a:buNone/>
            </a:pPr>
            <a:r>
              <a:rPr lang="en-US" altLang="en-US" sz="2800"/>
              <a:t>                        {     age = a;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dob = new Date(y,m,d); 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public void reset_date(int y, int m, int d) 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     { dob.reset(y,m,d); 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4DF8B8-D036-45C9-BF55-AEE0AED1F86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074"/>
          <p:cNvSpPr txBox="1">
            <a:spLocks noChangeArrowheads="1"/>
          </p:cNvSpPr>
          <p:nvPr/>
        </p:nvSpPr>
        <p:spPr bwMode="auto">
          <a:xfrm>
            <a:off x="609600" y="3048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Method Invocation - Aggregation</a:t>
            </a:r>
            <a:endParaRPr lang="en-GB" altLang="en-US" sz="2400"/>
          </a:p>
        </p:txBody>
      </p:sp>
      <p:sp>
        <p:nvSpPr>
          <p:cNvPr id="44035" name="Rectangle 3075"/>
          <p:cNvSpPr>
            <a:spLocks noChangeArrowheads="1"/>
          </p:cNvSpPr>
          <p:nvPr/>
        </p:nvSpPr>
        <p:spPr bwMode="auto">
          <a:xfrm>
            <a:off x="533400" y="1439863"/>
            <a:ext cx="78041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public class Test{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	public static void main(String args[])</a:t>
            </a:r>
          </a:p>
          <a:p>
            <a:pPr>
              <a:buFontTx/>
              <a:buNone/>
            </a:pPr>
            <a:r>
              <a:rPr lang="en-US" altLang="en-US" sz="2800"/>
              <a:t>	{</a:t>
            </a:r>
          </a:p>
          <a:p>
            <a:pPr>
              <a:buFontTx/>
              <a:buNone/>
            </a:pPr>
            <a:r>
              <a:rPr lang="en-US" altLang="en-US" sz="2800"/>
              <a:t>     	 Person p = new Person(23,1976,2,26);</a:t>
            </a:r>
          </a:p>
          <a:p>
            <a:pPr>
              <a:buFontTx/>
              <a:buNone/>
            </a:pPr>
            <a:r>
              <a:rPr lang="en-US" altLang="en-US" sz="2800"/>
              <a:t>             p.reset_date(1976,1,12)</a:t>
            </a:r>
          </a:p>
          <a:p>
            <a:pPr>
              <a:buFontTx/>
              <a:buNone/>
            </a:pPr>
            <a:r>
              <a:rPr lang="en-US" altLang="en-US" sz="2800"/>
              <a:t>     	 :</a:t>
            </a:r>
          </a:p>
          <a:p>
            <a:pPr>
              <a:buFontTx/>
              <a:buNone/>
            </a:pPr>
            <a:r>
              <a:rPr lang="en-US" altLang="en-US" sz="2800"/>
              <a:t>	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E7C545-EB4E-4E82-A690-2B1DB4A9C8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Java Implementation - Association</a:t>
            </a:r>
            <a:endParaRPr lang="en-GB" altLang="en-US" sz="24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Person</a:t>
            </a:r>
          </a:p>
          <a:p>
            <a:pPr>
              <a:buFontTx/>
              <a:buNone/>
            </a:pPr>
            <a:r>
              <a:rPr lang="en-US" altLang="en-US" sz="2800"/>
              <a:t>{     private int age;</a:t>
            </a:r>
          </a:p>
          <a:p>
            <a:pPr>
              <a:buFontTx/>
              <a:buNone/>
            </a:pPr>
            <a:r>
              <a:rPr lang="en-US" altLang="en-US" sz="2800"/>
              <a:t>       private Date dob;</a:t>
            </a:r>
          </a:p>
          <a:p>
            <a:pPr>
              <a:buFontTx/>
              <a:buNone/>
            </a:pPr>
            <a:r>
              <a:rPr lang="en-US" altLang="en-US" sz="2800"/>
              <a:t>      public  Person(int a, Date d)</a:t>
            </a:r>
          </a:p>
          <a:p>
            <a:pPr>
              <a:buFontTx/>
              <a:buNone/>
            </a:pPr>
            <a:r>
              <a:rPr lang="en-US" altLang="en-US" sz="2800"/>
              <a:t>                        {     age = a;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dob = d; 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public void reset_date(int y, int m, int d) 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     { dob.reset(y,m,d); 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493C4E-1DE5-4EB9-8C97-92818834052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131840" y="116632"/>
            <a:ext cx="7391400" cy="446276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300" dirty="0"/>
              <a:t>        </a:t>
            </a:r>
            <a:r>
              <a:rPr lang="en-GB" altLang="en-US" sz="2300" dirty="0" smtClean="0"/>
              <a:t>Exercises   Q1</a:t>
            </a:r>
            <a:endParaRPr lang="en-GB" altLang="en-US" sz="2300" dirty="0"/>
          </a:p>
        </p:txBody>
      </p:sp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145157" y="3096290"/>
            <a:ext cx="2714625" cy="3416300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Counter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value=0;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Counter()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Counter(int v)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increment()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decrement()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int read_value()</a:t>
            </a: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4788594" y="928056"/>
            <a:ext cx="3786187" cy="5262979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Team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Counter </a:t>
            </a:r>
            <a:r>
              <a:rPr lang="en-IE" altLang="en-US" sz="2400" dirty="0" err="1"/>
              <a:t>games_played</a:t>
            </a:r>
            <a:r>
              <a:rPr lang="en-IE" altLang="en-US" sz="24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Counter points;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String </a:t>
            </a:r>
            <a:r>
              <a:rPr lang="en-IE" altLang="en-US" sz="2400" dirty="0" err="1"/>
              <a:t>team_name</a:t>
            </a:r>
            <a:r>
              <a:rPr lang="en-IE" altLang="en-US" sz="24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Team(String n, </a:t>
            </a:r>
            <a:r>
              <a:rPr lang="en-IE" altLang="en-US" sz="2400" dirty="0" err="1"/>
              <a:t>int</a:t>
            </a:r>
            <a:r>
              <a:rPr lang="en-IE" altLang="en-US" sz="2400" dirty="0"/>
              <a:t> </a:t>
            </a:r>
            <a:r>
              <a:rPr lang="en-IE" altLang="en-US" sz="2400" dirty="0" err="1"/>
              <a:t>gp</a:t>
            </a:r>
            <a:r>
              <a:rPr lang="en-IE" altLang="en-US" sz="2400" dirty="0"/>
              <a:t>, </a:t>
            </a:r>
            <a:r>
              <a:rPr lang="en-IE" altLang="en-US" sz="2400" dirty="0" err="1"/>
              <a:t>int</a:t>
            </a:r>
            <a:r>
              <a:rPr lang="en-IE" altLang="en-US" sz="2400" dirty="0"/>
              <a:t> </a:t>
            </a:r>
            <a:r>
              <a:rPr lang="en-IE" altLang="en-US" sz="2400" dirty="0" err="1"/>
              <a:t>pt</a:t>
            </a:r>
            <a:r>
              <a:rPr lang="en-IE" altLang="en-US" sz="24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win()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draw()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loss()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</a:t>
            </a:r>
            <a:r>
              <a:rPr lang="en-IE" altLang="en-US" sz="2400" dirty="0" err="1"/>
              <a:t>print_details</a:t>
            </a:r>
            <a:r>
              <a:rPr lang="en-IE" altLang="en-US" sz="2400" dirty="0" smtClean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 smtClean="0"/>
              <a:t>String </a:t>
            </a:r>
            <a:r>
              <a:rPr lang="en-IE" altLang="en-US" sz="2400" dirty="0" err="1" smtClean="0"/>
              <a:t>readName</a:t>
            </a:r>
            <a:r>
              <a:rPr lang="en-IE" altLang="en-US" sz="2400" dirty="0" smtClean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 err="1"/>
              <a:t>i</a:t>
            </a:r>
            <a:r>
              <a:rPr lang="en-IE" altLang="en-US" sz="2400" dirty="0" err="1" smtClean="0"/>
              <a:t>nt</a:t>
            </a:r>
            <a:r>
              <a:rPr lang="en-IE" altLang="en-US" sz="2400" dirty="0" smtClean="0"/>
              <a:t>  </a:t>
            </a:r>
            <a:r>
              <a:rPr lang="en-IE" altLang="en-US" sz="2400" dirty="0" err="1" smtClean="0"/>
              <a:t>readPlayed</a:t>
            </a:r>
            <a:r>
              <a:rPr lang="en-IE" altLang="en-US" sz="2400" dirty="0" smtClean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 err="1" smtClean="0"/>
              <a:t>int</a:t>
            </a:r>
            <a:r>
              <a:rPr lang="en-IE" altLang="en-US" sz="2400" dirty="0" smtClean="0"/>
              <a:t>  </a:t>
            </a:r>
            <a:r>
              <a:rPr lang="en-IE" altLang="en-US" sz="2400" dirty="0" err="1" smtClean="0"/>
              <a:t>readPoints</a:t>
            </a:r>
            <a:r>
              <a:rPr lang="en-IE" altLang="en-US" sz="2400" dirty="0" smtClean="0"/>
              <a:t>() </a:t>
            </a:r>
            <a:endParaRPr lang="en-IE" altLang="en-US" sz="2400" dirty="0"/>
          </a:p>
        </p:txBody>
      </p:sp>
      <p:sp>
        <p:nvSpPr>
          <p:cNvPr id="48134" name="Diamond 7"/>
          <p:cNvSpPr>
            <a:spLocks noChangeArrowheads="1"/>
          </p:cNvSpPr>
          <p:nvPr/>
        </p:nvSpPr>
        <p:spPr bwMode="auto">
          <a:xfrm>
            <a:off x="4288532" y="3667790"/>
            <a:ext cx="500062" cy="500062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  <p:cxnSp>
        <p:nvCxnSpPr>
          <p:cNvPr id="48135" name="Straight Connector 9"/>
          <p:cNvCxnSpPr>
            <a:cxnSpLocks noChangeShapeType="1"/>
            <a:stCxn id="48134" idx="1"/>
          </p:cNvCxnSpPr>
          <p:nvPr/>
        </p:nvCxnSpPr>
        <p:spPr bwMode="auto">
          <a:xfrm rot="10800000">
            <a:off x="2931219" y="3917027"/>
            <a:ext cx="1357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6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D796C-F953-473D-9E12-CD94C66F5E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" y="-315416"/>
            <a:ext cx="2902551" cy="332071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70734" y="30760"/>
            <a:ext cx="78041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/>
              <a:t>(Ex2)        Counter &amp; Match  (Skel_22)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49156" name="TextBox 5"/>
          <p:cNvSpPr txBox="1">
            <a:spLocks noChangeArrowheads="1"/>
          </p:cNvSpPr>
          <p:nvPr/>
        </p:nvSpPr>
        <p:spPr bwMode="auto">
          <a:xfrm>
            <a:off x="357188" y="2214563"/>
            <a:ext cx="2714625" cy="3416300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Counter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value=0;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Counter()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Counter(int v)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increment()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decrement()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int read_value()</a:t>
            </a:r>
          </a:p>
        </p:txBody>
      </p:sp>
      <p:sp>
        <p:nvSpPr>
          <p:cNvPr id="49157" name="TextBox 6"/>
          <p:cNvSpPr txBox="1">
            <a:spLocks noChangeArrowheads="1"/>
          </p:cNvSpPr>
          <p:nvPr/>
        </p:nvSpPr>
        <p:spPr bwMode="auto">
          <a:xfrm>
            <a:off x="5000625" y="958056"/>
            <a:ext cx="3786187" cy="5632311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Match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String     team1;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String     team2;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Counter   score1;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Counter   score2;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Match(String  t1, String  t2)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 team1_score()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 team1_score()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/>
              <a:t>void  </a:t>
            </a:r>
            <a:r>
              <a:rPr lang="en-IE" altLang="en-US" sz="2400" dirty="0" err="1"/>
              <a:t>print_score</a:t>
            </a:r>
            <a:r>
              <a:rPr lang="en-IE" altLang="en-US" sz="2400" dirty="0" smtClean="0"/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 err="1" smtClean="0"/>
              <a:t>Int</a:t>
            </a:r>
            <a:r>
              <a:rPr lang="en-IE" altLang="en-US" sz="2400" dirty="0" smtClean="0"/>
              <a:t> readTeam1Score();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 err="1" smtClean="0"/>
              <a:t>Int</a:t>
            </a:r>
            <a:r>
              <a:rPr lang="en-IE" altLang="en-US" sz="2400" dirty="0" smtClean="0"/>
              <a:t> readTeam2Score();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 smtClean="0"/>
              <a:t>String readTeam1Name();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smtClean="0"/>
              <a:t>String readTeam2Name();</a:t>
            </a:r>
            <a:endParaRPr lang="en-IE" altLang="en-US" sz="2400"/>
          </a:p>
        </p:txBody>
      </p:sp>
      <p:sp>
        <p:nvSpPr>
          <p:cNvPr id="49158" name="Diamond 7"/>
          <p:cNvSpPr>
            <a:spLocks noChangeArrowheads="1"/>
          </p:cNvSpPr>
          <p:nvPr/>
        </p:nvSpPr>
        <p:spPr bwMode="auto">
          <a:xfrm>
            <a:off x="4500563" y="2786063"/>
            <a:ext cx="500062" cy="500062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  <p:cxnSp>
        <p:nvCxnSpPr>
          <p:cNvPr id="49159" name="Straight Connector 9"/>
          <p:cNvCxnSpPr>
            <a:cxnSpLocks noChangeShapeType="1"/>
            <a:stCxn id="49158" idx="1"/>
          </p:cNvCxnSpPr>
          <p:nvPr/>
        </p:nvCxnSpPr>
        <p:spPr bwMode="auto">
          <a:xfrm rot="10800000">
            <a:off x="3143250" y="3035300"/>
            <a:ext cx="1357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0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DAAB7-13E2-436F-8671-AB1EDC1008C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Exercises</a:t>
            </a:r>
            <a:endParaRPr lang="en-GB" altLang="en-US" sz="240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14313" y="857250"/>
            <a:ext cx="78041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(Ex3) (Skel_23)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50180" name="TextBox 5"/>
          <p:cNvSpPr txBox="1">
            <a:spLocks noChangeArrowheads="1"/>
          </p:cNvSpPr>
          <p:nvPr/>
        </p:nvSpPr>
        <p:spPr bwMode="auto">
          <a:xfrm>
            <a:off x="142875" y="2214563"/>
            <a:ext cx="3071813" cy="3786187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Money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 euro,cent;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Money(int  e, int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</a:t>
            </a:r>
            <a:r>
              <a:rPr lang="en-GB" altLang="en-US" sz="2400"/>
              <a:t>String read_value( )</a:t>
            </a: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increment_cent (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int  total_in_cent( ) </a:t>
            </a: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void add(int e, int c) boolean sub(int e, int c)</a:t>
            </a:r>
          </a:p>
        </p:txBody>
      </p: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5000625" y="1428750"/>
            <a:ext cx="3929063" cy="4894263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Account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String     name;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int   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int   transactions;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Money   balance;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Account(String n,int no)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String   read_bal()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String read_name()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int    read_transactions()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  deposit(int e, int c) boolean withdraw(int e, int c)</a:t>
            </a:r>
          </a:p>
        </p:txBody>
      </p:sp>
      <p:sp>
        <p:nvSpPr>
          <p:cNvPr id="50182" name="Diamond 7"/>
          <p:cNvSpPr>
            <a:spLocks noChangeArrowheads="1"/>
          </p:cNvSpPr>
          <p:nvPr/>
        </p:nvSpPr>
        <p:spPr bwMode="auto">
          <a:xfrm>
            <a:off x="4500563" y="2786063"/>
            <a:ext cx="500062" cy="500062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  <p:cxnSp>
        <p:nvCxnSpPr>
          <p:cNvPr id="50183" name="Straight Connector 9"/>
          <p:cNvCxnSpPr>
            <a:cxnSpLocks noChangeShapeType="1"/>
            <a:stCxn id="50182" idx="1"/>
          </p:cNvCxnSpPr>
          <p:nvPr/>
        </p:nvCxnSpPr>
        <p:spPr bwMode="auto">
          <a:xfrm rot="10800000">
            <a:off x="3143250" y="3035300"/>
            <a:ext cx="1357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4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85509-44FD-43E6-9909-37F8AF0C2F3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Exercises</a:t>
            </a:r>
            <a:endParaRPr lang="en-GB" altLang="en-US" sz="240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14313" y="857250"/>
            <a:ext cx="78041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(Ex4) (Skel_24)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142875" y="2214563"/>
            <a:ext cx="3071813" cy="4154487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Room_type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total_rooms;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 total_booked;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Room_type(int    tr)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</a:t>
            </a:r>
            <a:r>
              <a:rPr lang="en-GB" altLang="en-US" sz="2400"/>
              <a:t>void book_room()</a:t>
            </a: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void check_out()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int   read_booked()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int read_total()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void print()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5000625" y="1428750"/>
            <a:ext cx="3929063" cy="4524375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Hotel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Room_type  double_rooms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Room_type  single_rooms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String     hotel_name;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Hotel(String n,int d,int 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boolean book_single()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boolean book_double()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boolean check_out_single()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boolean check_out_double()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  print_details()</a:t>
            </a:r>
          </a:p>
        </p:txBody>
      </p:sp>
      <p:sp>
        <p:nvSpPr>
          <p:cNvPr id="51206" name="Diamond 7"/>
          <p:cNvSpPr>
            <a:spLocks noChangeArrowheads="1"/>
          </p:cNvSpPr>
          <p:nvPr/>
        </p:nvSpPr>
        <p:spPr bwMode="auto">
          <a:xfrm>
            <a:off x="4500563" y="2786063"/>
            <a:ext cx="500062" cy="500062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  <p:cxnSp>
        <p:nvCxnSpPr>
          <p:cNvPr id="51207" name="Straight Connector 9"/>
          <p:cNvCxnSpPr>
            <a:cxnSpLocks noChangeShapeType="1"/>
            <a:stCxn id="51206" idx="1"/>
          </p:cNvCxnSpPr>
          <p:nvPr/>
        </p:nvCxnSpPr>
        <p:spPr bwMode="auto">
          <a:xfrm rot="10800000">
            <a:off x="3143250" y="3035300"/>
            <a:ext cx="1357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319433-9019-4B87-BEC8-D97491276B0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Exercises</a:t>
            </a:r>
            <a:endParaRPr lang="en-GB" altLang="en-US" sz="240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14313" y="857250"/>
            <a:ext cx="78041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(Ex5) (Skel_25)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52228" name="TextBox 5"/>
          <p:cNvSpPr txBox="1">
            <a:spLocks noChangeArrowheads="1"/>
          </p:cNvSpPr>
          <p:nvPr/>
        </p:nvSpPr>
        <p:spPr bwMode="auto">
          <a:xfrm>
            <a:off x="142875" y="2214563"/>
            <a:ext cx="3929063" cy="3786187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Library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max_books_allowed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int  books_on_loan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Library(int    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 </a:t>
            </a:r>
            <a:r>
              <a:rPr lang="en-GB" altLang="en-US" sz="2400"/>
              <a:t>boolean return_book()</a:t>
            </a:r>
            <a:endParaRPr lang="en-IE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boolean book_loan()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int read_max_book_allowed() int read_books_on_loan()</a:t>
            </a:r>
          </a:p>
        </p:txBody>
      </p:sp>
      <p:sp>
        <p:nvSpPr>
          <p:cNvPr id="52229" name="TextBox 6"/>
          <p:cNvSpPr txBox="1">
            <a:spLocks noChangeArrowheads="1"/>
          </p:cNvSpPr>
          <p:nvPr/>
        </p:nvSpPr>
        <p:spPr bwMode="auto">
          <a:xfrm>
            <a:off x="5000625" y="1428750"/>
            <a:ext cx="3929063" cy="3786188"/>
          </a:xfrm>
          <a:prstGeom prst="rect">
            <a:avLst/>
          </a:prstGeom>
          <a:noFill/>
          <a:ln w="9525">
            <a:solidFill>
              <a:schemeClr val="tx1">
                <a:alpha val="9294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Student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String    name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int   number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Library   library_record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Student(String , int ,int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boolean  borrow_a_book() </a:t>
            </a:r>
            <a:r>
              <a:rPr lang="en-IE" altLang="en-US" sz="2400"/>
              <a:t>boolean  return_a_book()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void  print_details()</a:t>
            </a:r>
          </a:p>
        </p:txBody>
      </p:sp>
      <p:sp>
        <p:nvSpPr>
          <p:cNvPr id="52230" name="Diamond 7"/>
          <p:cNvSpPr>
            <a:spLocks noChangeArrowheads="1"/>
          </p:cNvSpPr>
          <p:nvPr/>
        </p:nvSpPr>
        <p:spPr bwMode="auto">
          <a:xfrm>
            <a:off x="4500563" y="2714625"/>
            <a:ext cx="500062" cy="500063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E" altLang="en-US" sz="2400"/>
          </a:p>
        </p:txBody>
      </p:sp>
      <p:cxnSp>
        <p:nvCxnSpPr>
          <p:cNvPr id="52231" name="Straight Connector 9"/>
          <p:cNvCxnSpPr>
            <a:cxnSpLocks noChangeShapeType="1"/>
            <a:stCxn id="52230" idx="1"/>
          </p:cNvCxnSpPr>
          <p:nvPr/>
        </p:nvCxnSpPr>
        <p:spPr bwMode="auto">
          <a:xfrm rot="10800000" flipV="1">
            <a:off x="4071938" y="2963863"/>
            <a:ext cx="428625" cy="36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2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471859-3FBE-4301-A7D9-E8A5946231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769938"/>
            <a:ext cx="7772400" cy="2660650"/>
          </a:xfrm>
        </p:spPr>
        <p:txBody>
          <a:bodyPr lIns="92160" tIns="46080" rIns="92160" bIns="46080" anchor="b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Java (Part 2)    </a:t>
            </a:r>
            <a:br>
              <a:rPr lang="en-GB" altLang="en-US" smtClean="0"/>
            </a:br>
            <a:r>
              <a:rPr lang="en-GB" altLang="en-US" smtClean="0"/>
              <a:t>         B.Eng Software Eng</a:t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>- Section 3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2160" tIns="46080" rIns="92160" bIns="46080"/>
          <a:lstStyle/>
          <a:p>
            <a:pPr marL="0" indent="0">
              <a:lnSpc>
                <a:spcPct val="95000"/>
              </a:lnSpc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mtClean="0"/>
              <a:t>Introduction to SWING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1"/>
          <p:cNvGrpSpPr>
            <a:grpSpLocks/>
          </p:cNvGrpSpPr>
          <p:nvPr/>
        </p:nvGrpSpPr>
        <p:grpSpPr bwMode="auto">
          <a:xfrm>
            <a:off x="3124200" y="0"/>
            <a:ext cx="1154113" cy="577850"/>
            <a:chOff x="1968" y="0"/>
            <a:chExt cx="727" cy="364"/>
          </a:xfrm>
        </p:grpSpPr>
        <p:sp>
          <p:nvSpPr>
            <p:cNvPr id="55301" name="AutoShape 2"/>
            <p:cNvSpPr>
              <a:spLocks noChangeArrowheads="1"/>
            </p:cNvSpPr>
            <p:nvPr/>
          </p:nvSpPr>
          <p:spPr bwMode="auto">
            <a:xfrm>
              <a:off x="1968" y="0"/>
              <a:ext cx="728" cy="365"/>
            </a:xfrm>
            <a:prstGeom prst="roundRect">
              <a:avLst>
                <a:gd name="adj" fmla="val 273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5302" name="Text Box 3"/>
            <p:cNvSpPr txBox="1">
              <a:spLocks noChangeArrowheads="1"/>
            </p:cNvSpPr>
            <p:nvPr/>
          </p:nvSpPr>
          <p:spPr bwMode="auto">
            <a:xfrm>
              <a:off x="1968" y="0"/>
              <a:ext cx="7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/>
                <a:t>swing</a:t>
              </a:r>
            </a:p>
          </p:txBody>
        </p:sp>
      </p:grp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75D933-5D5C-48BE-AC2A-78D82CDD39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pic>
        <p:nvPicPr>
          <p:cNvPr id="553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857250"/>
            <a:ext cx="7215188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0"/>
            <a:ext cx="73914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Primitive Types</a:t>
            </a:r>
          </a:p>
        </p:txBody>
      </p:sp>
      <p:pic>
        <p:nvPicPr>
          <p:cNvPr id="819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76986A-A802-46F6-B297-9E0163724D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import java.awt.*;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import </a:t>
            </a:r>
            <a:r>
              <a:rPr lang="en-GB" sz="2800" dirty="0" err="1" smtClean="0"/>
              <a:t>java.awt.event</a:t>
            </a:r>
            <a:r>
              <a:rPr lang="en-GB" sz="2800" dirty="0" smtClean="0"/>
              <a:t>.*;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import </a:t>
            </a:r>
            <a:r>
              <a:rPr lang="en-GB" sz="2800" dirty="0" err="1" smtClean="0"/>
              <a:t>javax.swing</a:t>
            </a:r>
            <a:r>
              <a:rPr lang="en-GB" sz="2800" dirty="0" smtClean="0"/>
              <a:t>.*;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800" dirty="0" smtClean="0"/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class </a:t>
            </a:r>
            <a:r>
              <a:rPr lang="en-GB" sz="2800" dirty="0" err="1" smtClean="0"/>
              <a:t>MyFrame</a:t>
            </a:r>
            <a:r>
              <a:rPr lang="en-GB" sz="2800" dirty="0" smtClean="0"/>
              <a:t> extends </a:t>
            </a:r>
            <a:r>
              <a:rPr lang="en-GB" sz="2800" dirty="0" err="1" smtClean="0"/>
              <a:t>JFrame</a:t>
            </a:r>
            <a:r>
              <a:rPr lang="en-GB" sz="2800" dirty="0" smtClean="0"/>
              <a:t> implements </a:t>
            </a:r>
            <a:r>
              <a:rPr lang="en-GB" sz="2800" dirty="0" err="1" smtClean="0"/>
              <a:t>ActionListener</a:t>
            </a:r>
            <a:r>
              <a:rPr lang="en-GB" sz="2800" dirty="0" smtClean="0"/>
              <a:t>{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		private </a:t>
            </a:r>
            <a:r>
              <a:rPr lang="en-GB" sz="2800" dirty="0" err="1" smtClean="0"/>
              <a:t>JLabel</a:t>
            </a:r>
            <a:r>
              <a:rPr lang="en-GB" sz="2800" dirty="0" smtClean="0"/>
              <a:t> l0 = new </a:t>
            </a:r>
            <a:r>
              <a:rPr lang="en-GB" sz="2800" dirty="0" err="1" smtClean="0"/>
              <a:t>JLabel</a:t>
            </a:r>
            <a:r>
              <a:rPr lang="en-GB" sz="2800" dirty="0" smtClean="0"/>
              <a:t>("  Increment  App  ");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		private </a:t>
            </a:r>
            <a:r>
              <a:rPr lang="en-GB" sz="2800" dirty="0" err="1" smtClean="0"/>
              <a:t>JLabel</a:t>
            </a:r>
            <a:r>
              <a:rPr lang="en-GB" sz="2800" dirty="0" smtClean="0"/>
              <a:t> l1 = new </a:t>
            </a:r>
            <a:r>
              <a:rPr lang="en-GB" sz="2800" dirty="0" err="1" smtClean="0"/>
              <a:t>JLabel</a:t>
            </a:r>
            <a:r>
              <a:rPr lang="en-GB" sz="2800" dirty="0" smtClean="0"/>
              <a:t>("Value1 ");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		private </a:t>
            </a:r>
            <a:r>
              <a:rPr lang="en-GB" sz="2800" dirty="0" err="1" smtClean="0"/>
              <a:t>JTextField</a:t>
            </a:r>
            <a:r>
              <a:rPr lang="en-GB" sz="2800" dirty="0" smtClean="0"/>
              <a:t> t1=new </a:t>
            </a:r>
            <a:r>
              <a:rPr lang="en-GB" sz="2800" dirty="0" err="1" smtClean="0"/>
              <a:t>JTextField</a:t>
            </a:r>
            <a:r>
              <a:rPr lang="en-GB" sz="2800" dirty="0" smtClean="0"/>
              <a:t>("0",8);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		private </a:t>
            </a:r>
            <a:r>
              <a:rPr lang="en-GB" sz="2800" dirty="0" err="1" smtClean="0"/>
              <a:t>JButton</a:t>
            </a:r>
            <a:r>
              <a:rPr lang="en-GB" sz="2800" dirty="0" smtClean="0"/>
              <a:t> b1=new </a:t>
            </a:r>
            <a:r>
              <a:rPr lang="en-GB" sz="2800" dirty="0" err="1" smtClean="0"/>
              <a:t>JButton</a:t>
            </a:r>
            <a:r>
              <a:rPr lang="en-GB" sz="2800" dirty="0" smtClean="0"/>
              <a:t>("Increment");</a:t>
            </a:r>
          </a:p>
        </p:txBody>
      </p:sp>
      <p:sp>
        <p:nvSpPr>
          <p:cNvPr id="573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444DE-CE2B-40CD-812F-5C1DF28997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public </a:t>
            </a:r>
            <a:r>
              <a:rPr lang="en-IE" sz="2800" b="1" dirty="0" err="1" smtClean="0"/>
              <a:t>MyFrame</a:t>
            </a:r>
            <a:r>
              <a:rPr lang="en-IE" sz="2800" b="1" dirty="0" smtClean="0"/>
              <a:t>(String s){</a:t>
            </a:r>
          </a:p>
          <a:p>
            <a:pPr lvl="4" algn="l">
              <a:defRPr/>
            </a:pPr>
            <a:r>
              <a:rPr lang="en-IE" sz="2800" b="1" dirty="0" smtClean="0">
                <a:latin typeface="+mj-lt"/>
                <a:ea typeface="+mj-ea"/>
                <a:cs typeface="+mj-cs"/>
              </a:rPr>
              <a:t>	super(s);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Container content=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getContentPane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();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content.setLayout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new 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FlowLayout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());</a:t>
            </a:r>
          </a:p>
          <a:p>
            <a:pPr lvl="4" algn="l">
              <a:defRPr/>
            </a:pPr>
            <a:r>
              <a:rPr lang="fr-FR" sz="2800" dirty="0" smtClean="0">
                <a:latin typeface="+mj-lt"/>
                <a:ea typeface="+mj-ea"/>
                <a:cs typeface="+mj-cs"/>
              </a:rPr>
              <a:t>	Font f=</a:t>
            </a:r>
            <a:r>
              <a:rPr lang="fr-FR" sz="2800" b="1" dirty="0" smtClean="0">
                <a:latin typeface="+mj-lt"/>
                <a:ea typeface="+mj-ea"/>
                <a:cs typeface="+mj-cs"/>
              </a:rPr>
              <a:t>new Font("</a:t>
            </a:r>
            <a:r>
              <a:rPr lang="fr-FR" sz="2800" b="1" dirty="0" err="1" smtClean="0">
                <a:latin typeface="+mj-lt"/>
                <a:ea typeface="+mj-ea"/>
                <a:cs typeface="+mj-cs"/>
              </a:rPr>
              <a:t>TimesRoman</a:t>
            </a:r>
            <a:r>
              <a:rPr lang="fr-FR" sz="2800" b="1" dirty="0" smtClean="0">
                <a:latin typeface="+mj-lt"/>
                <a:ea typeface="+mj-ea"/>
                <a:cs typeface="+mj-cs"/>
              </a:rPr>
              <a:t>", </a:t>
            </a:r>
            <a:r>
              <a:rPr lang="fr-FR" sz="2800" b="1" dirty="0" err="1" smtClean="0">
                <a:latin typeface="+mj-lt"/>
                <a:ea typeface="+mj-ea"/>
                <a:cs typeface="+mj-cs"/>
              </a:rPr>
              <a:t>Font.</a:t>
            </a:r>
            <a:r>
              <a:rPr lang="fr-FR" sz="2800" b="1" i="1" dirty="0" err="1" smtClean="0">
                <a:latin typeface="+mj-lt"/>
                <a:ea typeface="+mj-ea"/>
                <a:cs typeface="+mj-cs"/>
              </a:rPr>
              <a:t>BOLD</a:t>
            </a:r>
            <a:r>
              <a:rPr lang="fr-FR" sz="2800" b="1" i="1" dirty="0" smtClean="0">
                <a:latin typeface="+mj-lt"/>
                <a:ea typeface="+mj-ea"/>
                <a:cs typeface="+mj-cs"/>
              </a:rPr>
              <a:t>,20);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l0.setFont(f); 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content.add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(l0);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content.add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(l1);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content.add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(t1);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content.add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(b1);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b1.addActionListener(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this);   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setSize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(210,300);    </a:t>
            </a:r>
          </a:p>
          <a:p>
            <a:pPr lvl="4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setVisible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true);}</a:t>
            </a:r>
            <a:endParaRPr lang="en-GB" sz="2800" dirty="0" smtClean="0"/>
          </a:p>
        </p:txBody>
      </p:sp>
      <p:sp>
        <p:nvSpPr>
          <p:cNvPr id="593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7955EC-181E-421A-9916-063E201D1A6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public void </a:t>
            </a:r>
            <a:r>
              <a:rPr lang="en-IE" sz="2800" b="1" dirty="0" err="1" smtClean="0"/>
              <a:t>actionPerformed</a:t>
            </a:r>
            <a:r>
              <a:rPr lang="en-IE" sz="2800" b="1" dirty="0" smtClean="0"/>
              <a:t>(</a:t>
            </a:r>
            <a:r>
              <a:rPr lang="en-IE" sz="2800" b="1" dirty="0" err="1" smtClean="0"/>
              <a:t>ActionEvent</a:t>
            </a:r>
            <a:r>
              <a:rPr lang="en-IE" sz="2800" b="1" dirty="0" smtClean="0"/>
              <a:t> e){</a:t>
            </a:r>
          </a:p>
          <a:p>
            <a:pPr algn="l">
              <a:defRPr/>
            </a:pPr>
            <a:r>
              <a:rPr lang="en-IE" sz="2800" dirty="0" smtClean="0"/>
              <a:t>         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Object target=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e.getSource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	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if (target==b1){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		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 v1=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Integer.</a:t>
            </a:r>
            <a:r>
              <a:rPr lang="en-IE" sz="2800" b="1" i="1" dirty="0" err="1" smtClean="0">
                <a:latin typeface="+mj-lt"/>
                <a:ea typeface="+mj-ea"/>
                <a:cs typeface="+mj-cs"/>
              </a:rPr>
              <a:t>parseInt</a:t>
            </a:r>
            <a:r>
              <a:rPr lang="en-IE" sz="2800" b="1" i="1" dirty="0" smtClean="0">
                <a:latin typeface="+mj-lt"/>
                <a:ea typeface="+mj-ea"/>
                <a:cs typeface="+mj-cs"/>
              </a:rPr>
              <a:t>(t1.getText());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		v1++;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   	t1.setText(""+v1);}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   }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}</a:t>
            </a:r>
            <a:endParaRPr lang="en-GB" sz="2800" dirty="0" smtClean="0"/>
          </a:p>
        </p:txBody>
      </p:sp>
      <p:sp>
        <p:nvSpPr>
          <p:cNvPr id="614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31DA12-C878-4443-B8CC-656596D4859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public class </a:t>
            </a:r>
            <a:r>
              <a:rPr lang="en-IE" sz="2800" b="1" dirty="0" err="1" smtClean="0"/>
              <a:t>TestGui</a:t>
            </a:r>
            <a:r>
              <a:rPr lang="en-IE" sz="2800" b="1" dirty="0" smtClean="0"/>
              <a:t> {</a:t>
            </a:r>
          </a:p>
          <a:p>
            <a:pPr algn="l">
              <a:defRPr/>
            </a:pPr>
            <a:r>
              <a:rPr lang="en-IE" sz="2800" b="1" dirty="0" smtClean="0"/>
              <a:t>public static void main(String[] </a:t>
            </a:r>
            <a:r>
              <a:rPr lang="en-IE" sz="2800" b="1" dirty="0" err="1" smtClean="0"/>
              <a:t>args</a:t>
            </a:r>
            <a:r>
              <a:rPr lang="en-IE" sz="2800" b="1" dirty="0" smtClean="0"/>
              <a:t>){</a:t>
            </a:r>
          </a:p>
          <a:p>
            <a:pPr algn="l">
              <a:defRPr/>
            </a:pPr>
            <a:r>
              <a:rPr lang="en-IE" sz="2800" dirty="0" smtClean="0"/>
              <a:t>   		 </a:t>
            </a:r>
            <a:r>
              <a:rPr lang="en-IE" sz="2800" dirty="0" err="1" smtClean="0"/>
              <a:t>MyFrame</a:t>
            </a:r>
            <a:r>
              <a:rPr lang="en-IE" sz="2800" dirty="0" smtClean="0"/>
              <a:t> </a:t>
            </a:r>
            <a:r>
              <a:rPr lang="en-IE" sz="2800" u="sng" dirty="0" smtClean="0"/>
              <a:t>f=</a:t>
            </a:r>
            <a:r>
              <a:rPr lang="en-IE" sz="2800" b="1" u="sng" dirty="0" smtClean="0"/>
              <a:t>new </a:t>
            </a:r>
            <a:r>
              <a:rPr lang="en-IE" sz="2800" b="1" u="sng" dirty="0" err="1" smtClean="0"/>
              <a:t>MyFrame</a:t>
            </a:r>
            <a:r>
              <a:rPr lang="en-IE" sz="2800" b="1" u="sng" dirty="0" smtClean="0"/>
              <a:t>("</a:t>
            </a:r>
            <a:r>
              <a:rPr lang="en-IE" sz="2800" b="1" u="sng" dirty="0" err="1" smtClean="0"/>
              <a:t>incrementer</a:t>
            </a:r>
            <a:r>
              <a:rPr lang="en-IE" sz="2800" b="1" u="sng" dirty="0" smtClean="0"/>
              <a:t>");</a:t>
            </a:r>
          </a:p>
          <a:p>
            <a:pPr algn="l">
              <a:defRPr/>
            </a:pPr>
            <a:r>
              <a:rPr lang="en-IE" sz="2800" dirty="0" smtClean="0"/>
              <a:t>}}</a:t>
            </a:r>
            <a:endParaRPr lang="en-GB" sz="2800" dirty="0" smtClean="0"/>
          </a:p>
        </p:txBody>
      </p:sp>
      <p:sp>
        <p:nvSpPr>
          <p:cNvPr id="634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A3414-3D2C-4E37-A494-547DECF9A76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Now to Introduce Panels &amp; </a:t>
            </a:r>
            <a:r>
              <a:rPr lang="en-IE" sz="2800" b="1" dirty="0" err="1" smtClean="0"/>
              <a:t>GridLayout</a:t>
            </a:r>
            <a:r>
              <a:rPr lang="en-IE" sz="2800" b="1" dirty="0" smtClean="0"/>
              <a:t>:</a:t>
            </a:r>
          </a:p>
          <a:p>
            <a:pPr algn="l">
              <a:defRPr/>
            </a:pPr>
            <a:endParaRPr lang="en-IE" sz="2800" b="1" dirty="0" smtClean="0"/>
          </a:p>
          <a:p>
            <a:pPr algn="l">
              <a:defRPr/>
            </a:pPr>
            <a:r>
              <a:rPr lang="en-GB" sz="2800" dirty="0" smtClean="0"/>
              <a:t>p1.setLayout( new </a:t>
            </a:r>
            <a:r>
              <a:rPr lang="en-GB" sz="2800" dirty="0" err="1" smtClean="0"/>
              <a:t>GridLayout</a:t>
            </a:r>
            <a:r>
              <a:rPr lang="en-GB" sz="2800" dirty="0" smtClean="0"/>
              <a:t>(3,2) );</a:t>
            </a:r>
          </a:p>
          <a:p>
            <a:pPr algn="l">
              <a:defRPr/>
            </a:pPr>
            <a:endParaRPr lang="en-GB" sz="2800" dirty="0" smtClean="0"/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1BB19-E9EC-41D8-993B-1DA2172156A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85938"/>
            <a:ext cx="5472113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1"/>
          <p:cNvGrpSpPr>
            <a:grpSpLocks/>
          </p:cNvGrpSpPr>
          <p:nvPr/>
        </p:nvGrpSpPr>
        <p:grpSpPr bwMode="auto">
          <a:xfrm>
            <a:off x="3124200" y="0"/>
            <a:ext cx="1154113" cy="577850"/>
            <a:chOff x="1968" y="0"/>
            <a:chExt cx="727" cy="364"/>
          </a:xfrm>
        </p:grpSpPr>
        <p:sp>
          <p:nvSpPr>
            <p:cNvPr id="67589" name="AutoShape 2"/>
            <p:cNvSpPr>
              <a:spLocks noChangeArrowheads="1"/>
            </p:cNvSpPr>
            <p:nvPr/>
          </p:nvSpPr>
          <p:spPr bwMode="auto">
            <a:xfrm>
              <a:off x="1968" y="0"/>
              <a:ext cx="728" cy="365"/>
            </a:xfrm>
            <a:prstGeom prst="roundRect">
              <a:avLst>
                <a:gd name="adj" fmla="val 273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590" name="Text Box 3"/>
            <p:cNvSpPr txBox="1">
              <a:spLocks noChangeArrowheads="1"/>
            </p:cNvSpPr>
            <p:nvPr/>
          </p:nvSpPr>
          <p:spPr bwMode="auto">
            <a:xfrm>
              <a:off x="1968" y="0"/>
              <a:ext cx="7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/>
                <a:t>swing</a:t>
              </a:r>
            </a:p>
          </p:txBody>
        </p:sp>
      </p:grp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16E4DB-8D6A-4995-8C30-E8D640D8C77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pic>
        <p:nvPicPr>
          <p:cNvPr id="675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714375"/>
            <a:ext cx="7215188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import java.awt.*;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import </a:t>
            </a:r>
            <a:r>
              <a:rPr lang="en-GB" sz="2800" dirty="0" err="1" smtClean="0"/>
              <a:t>java.awt.event</a:t>
            </a:r>
            <a:r>
              <a:rPr lang="en-GB" sz="2800" dirty="0" smtClean="0"/>
              <a:t>.*;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smtClean="0"/>
              <a:t>import </a:t>
            </a:r>
            <a:r>
              <a:rPr lang="en-GB" sz="2800" dirty="0" err="1" smtClean="0"/>
              <a:t>javax.swing</a:t>
            </a:r>
            <a:r>
              <a:rPr lang="en-GB" sz="2800" dirty="0" smtClean="0"/>
              <a:t>.*;</a:t>
            </a:r>
          </a:p>
          <a:p>
            <a:pPr marL="341313" indent="-341313"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800" dirty="0" smtClean="0"/>
          </a:p>
          <a:p>
            <a:pPr algn="l">
              <a:defRPr/>
            </a:pPr>
            <a:r>
              <a:rPr lang="en-IE" sz="2600" dirty="0" smtClean="0"/>
              <a:t>class MyFrame2 extends </a:t>
            </a:r>
            <a:r>
              <a:rPr lang="en-IE" sz="2600" dirty="0" err="1" smtClean="0"/>
              <a:t>JFrame</a:t>
            </a:r>
            <a:r>
              <a:rPr lang="en-IE" sz="2600" dirty="0" smtClean="0"/>
              <a:t> implements </a:t>
            </a:r>
            <a:r>
              <a:rPr lang="en-IE" sz="2600" dirty="0" err="1" smtClean="0"/>
              <a:t>ActionListener</a:t>
            </a:r>
            <a:r>
              <a:rPr lang="en-IE" sz="2600" dirty="0" smtClean="0"/>
              <a:t>{</a:t>
            </a:r>
          </a:p>
          <a:p>
            <a:pPr lvl="4" algn="l">
              <a:defRPr/>
            </a:pPr>
            <a:r>
              <a:rPr lang="en-IE" sz="2600" dirty="0" smtClean="0">
                <a:latin typeface="+mj-lt"/>
                <a:ea typeface="+mj-ea"/>
                <a:cs typeface="+mj-cs"/>
              </a:rPr>
              <a:t>	private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 l0 = new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("  Increment  Application  ");</a:t>
            </a:r>
          </a:p>
          <a:p>
            <a:pPr lvl="4" algn="l">
              <a:defRPr/>
            </a:pPr>
            <a:r>
              <a:rPr lang="en-IE" sz="2600" dirty="0" smtClean="0">
                <a:latin typeface="+mj-lt"/>
                <a:ea typeface="+mj-ea"/>
                <a:cs typeface="+mj-cs"/>
              </a:rPr>
              <a:t>	private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 l1 = new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("Value1 ");</a:t>
            </a:r>
          </a:p>
          <a:p>
            <a:pPr lvl="4" algn="l">
              <a:defRPr/>
            </a:pPr>
            <a:r>
              <a:rPr lang="en-IE" sz="2600" dirty="0" smtClean="0">
                <a:latin typeface="+mj-lt"/>
                <a:ea typeface="+mj-ea"/>
                <a:cs typeface="+mj-cs"/>
              </a:rPr>
              <a:t>	private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JTextField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 t1=new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JTextField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("0",8);</a:t>
            </a:r>
          </a:p>
          <a:p>
            <a:pPr lvl="4" algn="l">
              <a:defRPr/>
            </a:pPr>
            <a:r>
              <a:rPr lang="en-IE" sz="2600" dirty="0" smtClean="0">
                <a:latin typeface="+mj-lt"/>
                <a:ea typeface="+mj-ea"/>
                <a:cs typeface="+mj-cs"/>
              </a:rPr>
              <a:t>	private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 b1=new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("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Incr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");</a:t>
            </a:r>
          </a:p>
          <a:p>
            <a:pPr lvl="4" algn="l">
              <a:defRPr/>
            </a:pPr>
            <a:r>
              <a:rPr lang="en-IE" sz="2600" dirty="0" smtClean="0">
                <a:latin typeface="+mj-lt"/>
                <a:ea typeface="+mj-ea"/>
                <a:cs typeface="+mj-cs"/>
              </a:rPr>
              <a:t>	private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 b2=new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("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Decr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");</a:t>
            </a:r>
          </a:p>
          <a:p>
            <a:pPr lvl="4" algn="l">
              <a:defRPr/>
            </a:pPr>
            <a:r>
              <a:rPr lang="en-IE" sz="2600" dirty="0" smtClean="0">
                <a:latin typeface="+mj-lt"/>
                <a:ea typeface="+mj-ea"/>
                <a:cs typeface="+mj-cs"/>
              </a:rPr>
              <a:t>	private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JPanel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 p1=new </a:t>
            </a:r>
            <a:r>
              <a:rPr lang="en-IE" sz="2600" dirty="0" err="1" smtClean="0">
                <a:latin typeface="+mj-lt"/>
                <a:ea typeface="+mj-ea"/>
                <a:cs typeface="+mj-cs"/>
              </a:rPr>
              <a:t>JPanel</a:t>
            </a:r>
            <a:r>
              <a:rPr lang="en-IE" sz="2600" dirty="0" smtClean="0">
                <a:latin typeface="+mj-lt"/>
                <a:ea typeface="+mj-ea"/>
                <a:cs typeface="+mj-cs"/>
              </a:rPr>
              <a:t>();</a:t>
            </a:r>
            <a:endParaRPr lang="en-GB" sz="2600" dirty="0" smtClean="0"/>
          </a:p>
        </p:txBody>
      </p:sp>
      <p:sp>
        <p:nvSpPr>
          <p:cNvPr id="696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4C4AA-C4B4-4B13-B00B-995E76AEA1B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public MyFrame2(String s){</a:t>
            </a:r>
          </a:p>
          <a:p>
            <a:pPr lvl="2" algn="l">
              <a:defRPr/>
            </a:pPr>
            <a:r>
              <a:rPr lang="en-IE" sz="2800" b="1" dirty="0" smtClean="0">
                <a:latin typeface="+mj-lt"/>
                <a:ea typeface="+mj-ea"/>
                <a:cs typeface="+mj-cs"/>
              </a:rPr>
              <a:t>	super(s);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Container content=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getContentPane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content.setLayout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new 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FlowLayout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());</a:t>
            </a:r>
          </a:p>
          <a:p>
            <a:pPr lvl="2" algn="l">
              <a:defRPr/>
            </a:pPr>
            <a:r>
              <a:rPr lang="fr-FR" sz="2800" dirty="0" smtClean="0">
                <a:latin typeface="+mj-lt"/>
                <a:ea typeface="+mj-ea"/>
                <a:cs typeface="+mj-cs"/>
              </a:rPr>
              <a:t>	Font f=</a:t>
            </a:r>
            <a:r>
              <a:rPr lang="fr-FR" sz="2800" b="1" dirty="0" smtClean="0">
                <a:latin typeface="+mj-lt"/>
                <a:ea typeface="+mj-ea"/>
                <a:cs typeface="+mj-cs"/>
              </a:rPr>
              <a:t>new Font("</a:t>
            </a:r>
            <a:r>
              <a:rPr lang="fr-FR" sz="2800" b="1" dirty="0" err="1" smtClean="0">
                <a:latin typeface="+mj-lt"/>
                <a:ea typeface="+mj-ea"/>
                <a:cs typeface="+mj-cs"/>
              </a:rPr>
              <a:t>TimesRoman</a:t>
            </a:r>
            <a:r>
              <a:rPr lang="fr-FR" sz="2800" b="1" dirty="0" smtClean="0">
                <a:latin typeface="+mj-lt"/>
                <a:ea typeface="+mj-ea"/>
                <a:cs typeface="+mj-cs"/>
              </a:rPr>
              <a:t>", </a:t>
            </a:r>
            <a:r>
              <a:rPr lang="fr-FR" sz="2800" b="1" dirty="0" err="1" smtClean="0">
                <a:latin typeface="+mj-lt"/>
                <a:ea typeface="+mj-ea"/>
                <a:cs typeface="+mj-cs"/>
              </a:rPr>
              <a:t>Font.</a:t>
            </a:r>
            <a:r>
              <a:rPr lang="fr-FR" sz="2800" b="1" i="1" dirty="0" err="1" smtClean="0">
                <a:latin typeface="+mj-lt"/>
                <a:ea typeface="+mj-ea"/>
                <a:cs typeface="+mj-cs"/>
              </a:rPr>
              <a:t>BOLD</a:t>
            </a:r>
            <a:r>
              <a:rPr lang="fr-FR" sz="2800" b="1" i="1" dirty="0" smtClean="0">
                <a:latin typeface="+mj-lt"/>
                <a:ea typeface="+mj-ea"/>
                <a:cs typeface="+mj-cs"/>
              </a:rPr>
              <a:t>,20);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p1.setLayout(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new 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GridLayout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(2,2));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l0.setFont(f);  l1.setFont(f);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content.add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(l0);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p1.add(l1); p1.add(t1);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p1.add(b1); p1.add(b2);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content.add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(p1);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b1.addActionListener(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this);   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setSize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(210,300);   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setVisible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true);}</a:t>
            </a:r>
            <a:endParaRPr lang="en-GB" sz="2800" dirty="0" smtClean="0"/>
          </a:p>
        </p:txBody>
      </p:sp>
      <p:sp>
        <p:nvSpPr>
          <p:cNvPr id="716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84C2A-266F-4770-80C2-E0594322856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public void </a:t>
            </a:r>
            <a:r>
              <a:rPr lang="en-IE" sz="2800" b="1" dirty="0" err="1" smtClean="0"/>
              <a:t>actionPerformed</a:t>
            </a:r>
            <a:r>
              <a:rPr lang="en-IE" sz="2800" b="1" dirty="0" smtClean="0"/>
              <a:t>(</a:t>
            </a:r>
            <a:r>
              <a:rPr lang="en-IE" sz="2800" b="1" dirty="0" err="1" smtClean="0"/>
              <a:t>ActionEvent</a:t>
            </a:r>
            <a:r>
              <a:rPr lang="en-IE" sz="2800" b="1" dirty="0" smtClean="0"/>
              <a:t> e){</a:t>
            </a:r>
          </a:p>
          <a:p>
            <a:pPr algn="l">
              <a:defRPr/>
            </a:pPr>
            <a:r>
              <a:rPr lang="en-IE" sz="2800" dirty="0" smtClean="0"/>
              <a:t>         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Object target=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e.getSource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	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if (target==b1){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		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int</a:t>
            </a:r>
            <a:r>
              <a:rPr lang="en-IE" sz="2800" b="1" dirty="0" smtClean="0">
                <a:latin typeface="+mj-lt"/>
                <a:ea typeface="+mj-ea"/>
                <a:cs typeface="+mj-cs"/>
              </a:rPr>
              <a:t> v1=</a:t>
            </a:r>
            <a:r>
              <a:rPr lang="en-IE" sz="2800" b="1" dirty="0" err="1" smtClean="0">
                <a:latin typeface="+mj-lt"/>
                <a:ea typeface="+mj-ea"/>
                <a:cs typeface="+mj-cs"/>
              </a:rPr>
              <a:t>Integer.</a:t>
            </a:r>
            <a:r>
              <a:rPr lang="en-IE" sz="2800" b="1" i="1" dirty="0" err="1" smtClean="0">
                <a:latin typeface="+mj-lt"/>
                <a:ea typeface="+mj-ea"/>
                <a:cs typeface="+mj-cs"/>
              </a:rPr>
              <a:t>parseInt</a:t>
            </a:r>
            <a:r>
              <a:rPr lang="en-IE" sz="2800" b="1" i="1" dirty="0" smtClean="0">
                <a:latin typeface="+mj-lt"/>
                <a:ea typeface="+mj-ea"/>
                <a:cs typeface="+mj-cs"/>
              </a:rPr>
              <a:t>(t1.getText());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		v1++;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   	t1.setText(""+v1);}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           }</a:t>
            </a:r>
          </a:p>
          <a:p>
            <a:pPr lvl="2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}</a:t>
            </a:r>
            <a:endParaRPr lang="en-GB" sz="2800" dirty="0" smtClean="0"/>
          </a:p>
        </p:txBody>
      </p:sp>
      <p:sp>
        <p:nvSpPr>
          <p:cNvPr id="737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656EA1-8A7A-4BF1-BCF9-CC1C31CC72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0"/>
            <a:ext cx="9286875" cy="6269038"/>
          </a:xfrm>
        </p:spPr>
        <p:txBody>
          <a:bodyPr anchor="t"/>
          <a:lstStyle/>
          <a:p>
            <a:pPr algn="l">
              <a:defRPr/>
            </a:pPr>
            <a:r>
              <a:rPr lang="en-IE" sz="2800" b="1" dirty="0" smtClean="0"/>
              <a:t>public </a:t>
            </a:r>
            <a:r>
              <a:rPr lang="en-IE" sz="2800" b="1" smtClean="0"/>
              <a:t>class TestGui2 </a:t>
            </a:r>
            <a:r>
              <a:rPr lang="en-IE" sz="2800" b="1" dirty="0" smtClean="0"/>
              <a:t>{</a:t>
            </a:r>
          </a:p>
          <a:p>
            <a:pPr algn="l">
              <a:defRPr/>
            </a:pPr>
            <a:r>
              <a:rPr lang="en-IE" sz="2800" b="1" dirty="0" smtClean="0"/>
              <a:t>public static void main(String[] </a:t>
            </a:r>
            <a:r>
              <a:rPr lang="en-IE" sz="2800" b="1" dirty="0" err="1" smtClean="0"/>
              <a:t>args</a:t>
            </a:r>
            <a:r>
              <a:rPr lang="en-IE" sz="2800" b="1" dirty="0" smtClean="0"/>
              <a:t>){</a:t>
            </a:r>
          </a:p>
          <a:p>
            <a:pPr algn="l">
              <a:defRPr/>
            </a:pPr>
            <a:r>
              <a:rPr lang="en-IE" sz="2800" dirty="0" smtClean="0"/>
              <a:t>   		 </a:t>
            </a:r>
            <a:r>
              <a:rPr lang="en-IE" sz="2800" dirty="0" err="1" smtClean="0"/>
              <a:t>MyFrame</a:t>
            </a:r>
            <a:r>
              <a:rPr lang="en-IE" sz="2800" dirty="0" smtClean="0"/>
              <a:t> </a:t>
            </a:r>
            <a:r>
              <a:rPr lang="en-IE" sz="2800" u="sng" dirty="0" smtClean="0"/>
              <a:t>f=</a:t>
            </a:r>
            <a:r>
              <a:rPr lang="en-IE" sz="2800" b="1" u="sng" dirty="0" smtClean="0"/>
              <a:t>new </a:t>
            </a:r>
            <a:r>
              <a:rPr lang="en-IE" sz="2800" b="1" u="sng" dirty="0" err="1" smtClean="0"/>
              <a:t>MyFrame</a:t>
            </a:r>
            <a:r>
              <a:rPr lang="en-IE" sz="2800" b="1" u="sng" dirty="0" smtClean="0"/>
              <a:t>("</a:t>
            </a:r>
            <a:r>
              <a:rPr lang="en-IE" sz="2800" b="1" u="sng" dirty="0" err="1" smtClean="0"/>
              <a:t>incrementer</a:t>
            </a:r>
            <a:r>
              <a:rPr lang="en-IE" sz="2800" b="1" u="sng" dirty="0" smtClean="0"/>
              <a:t>");</a:t>
            </a:r>
          </a:p>
          <a:p>
            <a:pPr algn="l">
              <a:defRPr/>
            </a:pPr>
            <a:r>
              <a:rPr lang="en-IE" sz="2800" dirty="0" smtClean="0"/>
              <a:t>}}</a:t>
            </a:r>
            <a:endParaRPr lang="en-GB" sz="2800" dirty="0" smtClean="0"/>
          </a:p>
        </p:txBody>
      </p:sp>
      <p:sp>
        <p:nvSpPr>
          <p:cNvPr id="757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1BEB46-5270-45BD-9F3E-0066950452D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package ch1;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6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public class Counter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private int 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Counter()           {value=0;}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Counter(int v)   {value=v1;}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void increment(){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	this.value++;</a:t>
            </a:r>
            <a:r>
              <a:rPr lang="en-IE" altLang="en-US" sz="26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16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void decrement(){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	this.value--;</a:t>
            </a:r>
            <a:r>
              <a:rPr lang="en-IE" altLang="en-US" sz="26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IE" altLang="en-US" sz="26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public int read_value(){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	return this.value;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</a:t>
            </a:r>
            <a:endParaRPr lang="en-GB" altLang="en-US" sz="260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546A37-5E4B-474B-9E5B-CCBF74E724A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384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304800" y="1474788"/>
            <a:ext cx="88392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 anchor="b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4400"/>
              <a:t/>
            </a:r>
            <a:br>
              <a:rPr lang="en-GB" altLang="en-US" sz="4400"/>
            </a:br>
            <a:r>
              <a:rPr lang="en-GB" altLang="en-US" sz="4400"/>
              <a:t/>
            </a:r>
            <a:br>
              <a:rPr lang="en-GB" altLang="en-US" sz="4400"/>
            </a:br>
            <a:r>
              <a:rPr lang="en-GB" altLang="en-US" sz="4400"/>
              <a:t/>
            </a:r>
            <a:br>
              <a:rPr lang="en-GB" altLang="en-US" sz="4400"/>
            </a:br>
            <a:r>
              <a:rPr lang="en-GB" altLang="en-US" sz="4400"/>
              <a:t>         </a:t>
            </a:r>
            <a:r>
              <a:rPr lang="en-GB" altLang="en-US" sz="2800"/>
              <a:t>Linking to applications</a:t>
            </a:r>
            <a:br>
              <a:rPr lang="en-GB" altLang="en-US" sz="2800"/>
            </a:br>
            <a:r>
              <a:rPr lang="en-GB" altLang="en-US" sz="2800"/>
              <a:t/>
            </a:r>
            <a:br>
              <a:rPr lang="en-GB" altLang="en-US" sz="2800"/>
            </a:br>
            <a:endParaRPr lang="en-GB" altLang="en-US" sz="2800"/>
          </a:p>
        </p:txBody>
      </p:sp>
      <p:grpSp>
        <p:nvGrpSpPr>
          <p:cNvPr id="77827" name="Group 2"/>
          <p:cNvGrpSpPr>
            <a:grpSpLocks/>
          </p:cNvGrpSpPr>
          <p:nvPr/>
        </p:nvGrpSpPr>
        <p:grpSpPr bwMode="auto">
          <a:xfrm>
            <a:off x="2819400" y="512763"/>
            <a:ext cx="4132263" cy="890587"/>
            <a:chOff x="1776" y="323"/>
            <a:chExt cx="2603" cy="561"/>
          </a:xfrm>
        </p:grpSpPr>
        <p:sp>
          <p:nvSpPr>
            <p:cNvPr id="77829" name="AutoShape 3"/>
            <p:cNvSpPr>
              <a:spLocks noChangeArrowheads="1"/>
            </p:cNvSpPr>
            <p:nvPr/>
          </p:nvSpPr>
          <p:spPr bwMode="auto">
            <a:xfrm>
              <a:off x="1776" y="323"/>
              <a:ext cx="2604" cy="461"/>
            </a:xfrm>
            <a:prstGeom prst="roundRect">
              <a:avLst>
                <a:gd name="adj" fmla="val 213"/>
              </a:avLst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7830" name="Text Box 4"/>
            <p:cNvSpPr txBox="1">
              <a:spLocks noChangeArrowheads="1"/>
            </p:cNvSpPr>
            <p:nvPr/>
          </p:nvSpPr>
          <p:spPr bwMode="auto">
            <a:xfrm>
              <a:off x="1776" y="323"/>
              <a:ext cx="2604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GB" altLang="en-US" sz="2800"/>
                <a:t>Event Driven Programming</a:t>
              </a:r>
              <a:br>
                <a:rPr lang="en-GB" altLang="en-US" sz="2800"/>
              </a:br>
              <a:endParaRPr lang="en-GB" altLang="en-US" sz="2800"/>
            </a:p>
          </p:txBody>
        </p:sp>
      </p:grp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2A3A02-5251-4143-89CF-96D7098A1B8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304800" y="5410200"/>
            <a:ext cx="705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Now will rewrite this as DOS based application.</a:t>
            </a:r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51B4D9-40D8-4D51-ABE2-765292E5DB2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AA8CDC-A8A8-4D09-B561-4CC80397CB2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/>
          <p:cNvSpPr>
            <a:spLocks noGrp="1" noChangeArrowheads="1"/>
          </p:cNvSpPr>
          <p:nvPr>
            <p:ph type="subTitle"/>
          </p:nvPr>
        </p:nvSpPr>
        <p:spPr>
          <a:xfrm>
            <a:off x="457200" y="381000"/>
            <a:ext cx="7315200" cy="5867400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class Counter{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        private </a:t>
            </a:r>
            <a:r>
              <a:rPr lang="en-GB" sz="2800" dirty="0" err="1" smtClean="0"/>
              <a:t>int</a:t>
            </a:r>
            <a:r>
              <a:rPr lang="en-GB" sz="2800" dirty="0" smtClean="0"/>
              <a:t> value;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 lvl="4"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 	public Counter(</a:t>
            </a:r>
            <a:r>
              <a:rPr lang="en-GB" sz="2800" dirty="0" err="1" smtClean="0"/>
              <a:t>int</a:t>
            </a:r>
            <a:r>
              <a:rPr lang="en-GB" sz="2800" dirty="0" smtClean="0"/>
              <a:t> v){value=v; }</a:t>
            </a:r>
          </a:p>
          <a:p>
            <a:pPr lvl="4"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 lvl="4"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	public </a:t>
            </a:r>
            <a:r>
              <a:rPr lang="en-GB" sz="2800" dirty="0" err="1" smtClean="0"/>
              <a:t>int</a:t>
            </a:r>
            <a:r>
              <a:rPr lang="en-GB" sz="2800" dirty="0" smtClean="0"/>
              <a:t> </a:t>
            </a:r>
            <a:r>
              <a:rPr lang="en-GB" sz="2800" dirty="0" err="1" smtClean="0"/>
              <a:t>readvalue</a:t>
            </a:r>
            <a:r>
              <a:rPr lang="en-GB" sz="2800" dirty="0" smtClean="0"/>
              <a:t>(){return value;  }</a:t>
            </a:r>
          </a:p>
          <a:p>
            <a:pPr lvl="4"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	public void increment(){value++;}</a:t>
            </a:r>
          </a:p>
          <a:p>
            <a:pPr lvl="4"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	public void decrement(){value--;}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}</a:t>
            </a:r>
          </a:p>
          <a:p>
            <a:pPr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8686800" cy="6975475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public class </a:t>
            </a:r>
            <a:r>
              <a:rPr lang="en-GB" sz="2400" dirty="0" err="1" smtClean="0"/>
              <a:t>MsDos</a:t>
            </a:r>
            <a:r>
              <a:rPr lang="en-GB" sz="2400" dirty="0" smtClean="0"/>
              <a:t>{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    public static void main(String[] </a:t>
            </a:r>
            <a:r>
              <a:rPr lang="en-GB" sz="2400" dirty="0" err="1" smtClean="0"/>
              <a:t>args</a:t>
            </a:r>
            <a:r>
              <a:rPr lang="en-GB" sz="2400" dirty="0" smtClean="0"/>
              <a:t>){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          Counter c1=new Counter(1);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           </a:t>
            </a:r>
            <a:r>
              <a:rPr lang="en-GB" sz="2400" dirty="0" err="1" smtClean="0"/>
              <a:t>int</a:t>
            </a:r>
            <a:r>
              <a:rPr lang="en-GB" sz="2400" dirty="0" smtClean="0"/>
              <a:t> choice=1;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do{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("\n1: Increment");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      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("\n2: Decrement");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      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("\n3: Read value");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      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("\n0: Exit");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       choice=</a:t>
            </a:r>
            <a:r>
              <a:rPr lang="en-GB" sz="2400" dirty="0" err="1" smtClean="0"/>
              <a:t>Console.readInt</a:t>
            </a:r>
            <a:r>
              <a:rPr lang="en-GB" sz="2400" dirty="0" smtClean="0"/>
              <a:t>("Enter choice:");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       switch(choice) {   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                       case 1: c1.increment(); break;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                       case 2: c1.decrement(); break;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	           case 3:  </a:t>
            </a:r>
            <a:r>
              <a:rPr lang="en-GB" sz="2400" dirty="0" err="1" smtClean="0"/>
              <a:t>int</a:t>
            </a:r>
            <a:r>
              <a:rPr lang="en-GB" sz="2400" dirty="0" smtClean="0"/>
              <a:t> v=c1.readvalue();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	                        </a:t>
            </a:r>
            <a:r>
              <a:rPr lang="en-GB" sz="2400" dirty="0" err="1" smtClean="0"/>
              <a:t>System.out.println</a:t>
            </a:r>
            <a:r>
              <a:rPr lang="en-GB" sz="2400" dirty="0" smtClean="0"/>
              <a:t>("Value: "+v);   break;}</a:t>
            </a:r>
          </a:p>
          <a:p>
            <a:pPr algn="l"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dirty="0" smtClean="0"/>
              <a:t>		}while (choice!=0);  }}</a:t>
            </a:r>
          </a:p>
          <a:p>
            <a:pPr>
              <a:spcBef>
                <a:spcPts val="5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400" dirty="0" smtClean="0"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8686800" cy="5867400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688"/>
              </a:spcBef>
              <a:buSzPct val="87000"/>
              <a:buFont typeface="Times New Roman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Will Now Transform into Frame Based Application.</a:t>
            </a:r>
          </a:p>
          <a:p>
            <a:pPr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381000" y="2133600"/>
            <a:ext cx="65405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class Counter{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          private int value;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800"/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     public Counter(int v){value=v; }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/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	public int readvalue(){return value;  }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	public void increment(){value++;}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	public void decrement(){value--;}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	}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8686800" cy="5867400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688"/>
              </a:spcBef>
              <a:buSzPct val="87000"/>
              <a:buFont typeface="Times New Roman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Will Now Transform into Frame Based Application.</a:t>
            </a:r>
          </a:p>
          <a:p>
            <a:pPr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785813"/>
            <a:ext cx="5429250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8686800" cy="5867400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688"/>
              </a:spcBef>
              <a:buSzPct val="87000"/>
              <a:buFont typeface="Times New Roman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Will Now Transform into Frame Based Application.</a:t>
            </a:r>
          </a:p>
          <a:p>
            <a:pPr algn="l">
              <a:spcBef>
                <a:spcPts val="688"/>
              </a:spcBef>
              <a:buSzPct val="87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381000" y="2133600"/>
            <a:ext cx="65405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class Counter{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          private int value;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 sz="2800"/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     public Counter(int v){value=v; }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en-US"/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	public int readvalue(){return value;  }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	public void increment(){value++;}</a:t>
            </a:r>
          </a:p>
          <a:p>
            <a:pPr lvl="1"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/>
              <a:t>	public void decrement(){value--;}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800"/>
              <a:t>	}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9144000" cy="6132513"/>
          </a:xfrm>
        </p:spPr>
        <p:txBody>
          <a:bodyPr lIns="92160" tIns="46080" rIns="92160" bIns="46080" anchor="t"/>
          <a:lstStyle/>
          <a:p>
            <a:pPr algn="l">
              <a:defRPr/>
            </a:pPr>
            <a:r>
              <a:rPr lang="en-GB" sz="3200" dirty="0" smtClean="0"/>
              <a:t> </a:t>
            </a:r>
            <a:r>
              <a:rPr lang="en-IE" sz="2800" dirty="0" smtClean="0"/>
              <a:t>public class MyFrame6b extends </a:t>
            </a:r>
            <a:r>
              <a:rPr lang="en-IE" sz="2800" dirty="0" err="1" smtClean="0"/>
              <a:t>JFrame</a:t>
            </a:r>
            <a:r>
              <a:rPr lang="en-IE" sz="2800" dirty="0" smtClean="0"/>
              <a:t> implements        						</a:t>
            </a:r>
            <a:r>
              <a:rPr lang="en-IE" sz="2800" dirty="0" err="1" smtClean="0"/>
              <a:t>ActionListener</a:t>
            </a:r>
            <a:r>
              <a:rPr lang="en-IE" sz="2800" dirty="0" smtClean="0"/>
              <a:t> {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	 private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l1=new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("Simple Application");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	 private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l2=new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JLabel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("Value");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private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JTextField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t1=new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JTextField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("1",5);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Counter c =new Counter(1);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private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b1=new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("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Incr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");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private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b2=new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JButton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("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Decr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");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 	private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JPanel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 panel=new </a:t>
            </a:r>
            <a:r>
              <a:rPr lang="en-IE" sz="2800" dirty="0" err="1" smtClean="0">
                <a:latin typeface="+mj-lt"/>
                <a:ea typeface="+mj-ea"/>
                <a:cs typeface="+mj-cs"/>
              </a:rPr>
              <a:t>JPanel</a:t>
            </a:r>
            <a:r>
              <a:rPr lang="en-IE" sz="2800" dirty="0" smtClean="0">
                <a:latin typeface="+mj-lt"/>
                <a:ea typeface="+mj-ea"/>
                <a:cs typeface="+mj-cs"/>
              </a:rPr>
              <a:t>();</a:t>
            </a:r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	 private Container content;</a:t>
            </a:r>
            <a:endParaRPr lang="en-GB" sz="3200" dirty="0" smtClean="0"/>
          </a:p>
          <a:p>
            <a:pPr lvl="1" algn="l">
              <a:defRPr/>
            </a:pPr>
            <a:r>
              <a:rPr lang="en-IE" sz="2800" dirty="0" smtClean="0">
                <a:latin typeface="+mj-lt"/>
                <a:ea typeface="+mj-ea"/>
                <a:cs typeface="+mj-cs"/>
              </a:rPr>
              <a:t> </a:t>
            </a:r>
            <a:endParaRPr lang="en-GB" sz="2600" dirty="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dirty="0" smtClean="0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9144000" cy="8104188"/>
          </a:xfrm>
        </p:spPr>
        <p:txBody>
          <a:bodyPr lIns="92160" tIns="46080" rIns="92160" bIns="46080" anchor="t"/>
          <a:lstStyle/>
          <a:p>
            <a:pPr algn="l">
              <a:defRPr/>
            </a:pPr>
            <a:r>
              <a:rPr lang="en-IE" sz="2800" dirty="0" smtClean="0"/>
              <a:t> </a:t>
            </a:r>
            <a:r>
              <a:rPr lang="en-IE" sz="2800" b="1" dirty="0" smtClean="0"/>
              <a:t>public MyFrame6b(String </a:t>
            </a:r>
            <a:r>
              <a:rPr lang="en-IE" sz="2800" b="1" dirty="0" err="1" smtClean="0"/>
              <a:t>str</a:t>
            </a:r>
            <a:r>
              <a:rPr lang="en-IE" sz="2800" b="1" dirty="0" smtClean="0"/>
              <a:t>)</a:t>
            </a:r>
          </a:p>
          <a:p>
            <a:pPr algn="l">
              <a:defRPr/>
            </a:pPr>
            <a:r>
              <a:rPr lang="en-IE" sz="2800" dirty="0" smtClean="0"/>
              <a:t>      {       </a:t>
            </a:r>
            <a:r>
              <a:rPr lang="en-IE" sz="2800" b="1" dirty="0" smtClean="0"/>
              <a:t>super(</a:t>
            </a:r>
            <a:r>
              <a:rPr lang="en-IE" sz="2800" b="1" dirty="0" err="1" smtClean="0"/>
              <a:t>str</a:t>
            </a:r>
            <a:r>
              <a:rPr lang="en-IE" sz="2800" b="1" dirty="0" smtClean="0"/>
              <a:t>);     </a:t>
            </a:r>
          </a:p>
          <a:p>
            <a:pPr algn="l">
              <a:defRPr/>
            </a:pPr>
            <a:r>
              <a:rPr lang="en-IE" sz="2800" dirty="0" smtClean="0"/>
              <a:t>              content=</a:t>
            </a:r>
            <a:r>
              <a:rPr lang="en-IE" sz="2800" dirty="0" err="1" smtClean="0"/>
              <a:t>getContentPane</a:t>
            </a:r>
            <a:r>
              <a:rPr lang="en-IE" sz="2800" dirty="0" smtClean="0"/>
              <a:t>();</a:t>
            </a:r>
          </a:p>
          <a:p>
            <a:pPr algn="l">
              <a:defRPr/>
            </a:pPr>
            <a:r>
              <a:rPr lang="en-IE" sz="2800" dirty="0" smtClean="0"/>
              <a:t>              </a:t>
            </a:r>
            <a:r>
              <a:rPr lang="en-IE" sz="2800" dirty="0" err="1" smtClean="0"/>
              <a:t>content.setLayout</a:t>
            </a:r>
            <a:r>
              <a:rPr lang="en-IE" sz="2800" dirty="0" smtClean="0"/>
              <a:t>(</a:t>
            </a:r>
            <a:r>
              <a:rPr lang="en-IE" sz="2800" b="1" dirty="0" smtClean="0"/>
              <a:t>new </a:t>
            </a:r>
            <a:r>
              <a:rPr lang="en-IE" sz="2800" b="1" dirty="0" err="1" smtClean="0"/>
              <a:t>FlowLayout</a:t>
            </a:r>
            <a:r>
              <a:rPr lang="en-IE" sz="2800" b="1" dirty="0" smtClean="0"/>
              <a:t>());</a:t>
            </a:r>
          </a:p>
          <a:p>
            <a:pPr algn="l">
              <a:defRPr/>
            </a:pPr>
            <a:r>
              <a:rPr lang="en-IE" sz="2800" dirty="0" smtClean="0"/>
              <a:t>              </a:t>
            </a:r>
            <a:r>
              <a:rPr lang="en-IE" sz="2800" dirty="0" err="1" smtClean="0"/>
              <a:t>panel.setLayout</a:t>
            </a:r>
            <a:r>
              <a:rPr lang="en-IE" sz="2800" dirty="0" smtClean="0"/>
              <a:t>(</a:t>
            </a:r>
            <a:r>
              <a:rPr lang="en-IE" sz="2800" b="1" dirty="0" smtClean="0"/>
              <a:t>new </a:t>
            </a:r>
            <a:r>
              <a:rPr lang="en-IE" sz="2800" b="1" dirty="0" err="1" smtClean="0"/>
              <a:t>GridLayout</a:t>
            </a:r>
            <a:r>
              <a:rPr lang="en-IE" sz="2800" b="1" dirty="0" smtClean="0"/>
              <a:t>(2,2));</a:t>
            </a:r>
          </a:p>
          <a:p>
            <a:pPr algn="l">
              <a:defRPr/>
            </a:pPr>
            <a:r>
              <a:rPr lang="en-IE" sz="2800" dirty="0" smtClean="0"/>
              <a:t>             </a:t>
            </a:r>
            <a:r>
              <a:rPr lang="en-IE" sz="2800" dirty="0" err="1" smtClean="0"/>
              <a:t>setSize</a:t>
            </a:r>
            <a:r>
              <a:rPr lang="en-IE" sz="2800" dirty="0" smtClean="0"/>
              <a:t>(150,200);</a:t>
            </a:r>
          </a:p>
          <a:p>
            <a:pPr algn="l">
              <a:defRPr/>
            </a:pPr>
            <a:r>
              <a:rPr lang="fr-FR" sz="2800" dirty="0" smtClean="0"/>
              <a:t>             Font f=</a:t>
            </a:r>
            <a:r>
              <a:rPr lang="fr-FR" sz="2800" b="1" dirty="0" smtClean="0"/>
              <a:t>new Font("</a:t>
            </a:r>
            <a:r>
              <a:rPr lang="fr-FR" sz="2800" b="1" dirty="0" err="1" smtClean="0"/>
              <a:t>TimesRoman</a:t>
            </a:r>
            <a:r>
              <a:rPr lang="fr-FR" sz="2800" b="1" dirty="0" smtClean="0"/>
              <a:t>",</a:t>
            </a:r>
            <a:r>
              <a:rPr lang="fr-FR" sz="2800" b="1" dirty="0" err="1" smtClean="0"/>
              <a:t>Font.</a:t>
            </a:r>
            <a:r>
              <a:rPr lang="fr-FR" sz="2800" b="1" i="1" dirty="0" err="1" smtClean="0"/>
              <a:t>BOLD</a:t>
            </a:r>
            <a:r>
              <a:rPr lang="fr-FR" sz="2800" b="1" i="1" dirty="0" smtClean="0"/>
              <a:t>,16);</a:t>
            </a:r>
          </a:p>
          <a:p>
            <a:pPr algn="l">
              <a:defRPr/>
            </a:pPr>
            <a:r>
              <a:rPr lang="en-IE" sz="2800" dirty="0" smtClean="0"/>
              <a:t>             l1.setFont(f);</a:t>
            </a:r>
          </a:p>
          <a:p>
            <a:pPr algn="l">
              <a:defRPr/>
            </a:pPr>
            <a:r>
              <a:rPr lang="en-IE" sz="2800" dirty="0" smtClean="0"/>
              <a:t>             </a:t>
            </a:r>
            <a:r>
              <a:rPr lang="en-IE" sz="2800" dirty="0" err="1" smtClean="0"/>
              <a:t>content.add</a:t>
            </a:r>
            <a:r>
              <a:rPr lang="en-IE" sz="2800" dirty="0" smtClean="0"/>
              <a:t>(l1);     </a:t>
            </a:r>
            <a:r>
              <a:rPr lang="en-IE" sz="2800" dirty="0" err="1" smtClean="0"/>
              <a:t>content.add</a:t>
            </a:r>
            <a:r>
              <a:rPr lang="en-IE" sz="2800" dirty="0" smtClean="0"/>
              <a:t>(panel);       </a:t>
            </a:r>
          </a:p>
          <a:p>
            <a:pPr algn="l">
              <a:defRPr/>
            </a:pPr>
            <a:r>
              <a:rPr lang="en-IE" sz="2800" dirty="0" smtClean="0"/>
              <a:t>             </a:t>
            </a:r>
            <a:r>
              <a:rPr lang="en-IE" sz="2800" dirty="0" err="1" smtClean="0"/>
              <a:t>panel.add</a:t>
            </a:r>
            <a:r>
              <a:rPr lang="en-IE" sz="2800" dirty="0" smtClean="0"/>
              <a:t>(l2);         </a:t>
            </a:r>
            <a:r>
              <a:rPr lang="en-IE" sz="2800" dirty="0" err="1" smtClean="0"/>
              <a:t>panel.add</a:t>
            </a:r>
            <a:r>
              <a:rPr lang="en-IE" sz="2800" dirty="0" smtClean="0"/>
              <a:t>(t1); </a:t>
            </a:r>
          </a:p>
          <a:p>
            <a:pPr algn="l">
              <a:defRPr/>
            </a:pPr>
            <a:r>
              <a:rPr lang="en-IE" sz="2800" dirty="0" smtClean="0"/>
              <a:t>             </a:t>
            </a:r>
            <a:r>
              <a:rPr lang="en-IE" sz="2800" dirty="0" err="1" smtClean="0"/>
              <a:t>panel.add</a:t>
            </a:r>
            <a:r>
              <a:rPr lang="en-IE" sz="2800" dirty="0" smtClean="0"/>
              <a:t>(b1);        </a:t>
            </a:r>
            <a:r>
              <a:rPr lang="en-IE" sz="2800" dirty="0" err="1" smtClean="0"/>
              <a:t>panel.add</a:t>
            </a:r>
            <a:r>
              <a:rPr lang="en-IE" sz="2800" dirty="0" smtClean="0"/>
              <a:t>(b2);</a:t>
            </a:r>
          </a:p>
          <a:p>
            <a:pPr algn="l">
              <a:defRPr/>
            </a:pPr>
            <a:r>
              <a:rPr lang="en-IE" sz="2800" dirty="0" smtClean="0"/>
              <a:t>             b1.addActionListener(</a:t>
            </a:r>
            <a:r>
              <a:rPr lang="en-IE" sz="2800" b="1" dirty="0" smtClean="0"/>
              <a:t>this);</a:t>
            </a:r>
          </a:p>
          <a:p>
            <a:pPr algn="l">
              <a:defRPr/>
            </a:pPr>
            <a:r>
              <a:rPr lang="en-IE" sz="2800" dirty="0" smtClean="0"/>
              <a:t>             b2.addActionListener(</a:t>
            </a:r>
            <a:r>
              <a:rPr lang="en-IE" sz="2800" b="1" dirty="0" smtClean="0"/>
              <a:t>this);</a:t>
            </a:r>
          </a:p>
          <a:p>
            <a:pPr algn="l">
              <a:defRPr/>
            </a:pPr>
            <a:r>
              <a:rPr lang="en-IE" sz="2800" dirty="0" smtClean="0"/>
              <a:t>             </a:t>
            </a:r>
            <a:r>
              <a:rPr lang="en-IE" sz="2800" dirty="0" err="1" smtClean="0"/>
              <a:t>content.setBackground</a:t>
            </a:r>
            <a:r>
              <a:rPr lang="en-IE" sz="2800" dirty="0" smtClean="0"/>
              <a:t>(</a:t>
            </a:r>
            <a:r>
              <a:rPr lang="en-IE" sz="2800" dirty="0" err="1" smtClean="0"/>
              <a:t>Color.</a:t>
            </a:r>
            <a:r>
              <a:rPr lang="en-IE" sz="2800" i="1" dirty="0" err="1" smtClean="0"/>
              <a:t>lightGray</a:t>
            </a:r>
            <a:r>
              <a:rPr lang="en-IE" sz="2800" i="1" dirty="0" smtClean="0"/>
              <a:t>);</a:t>
            </a:r>
          </a:p>
          <a:p>
            <a:pPr algn="l">
              <a:defRPr/>
            </a:pPr>
            <a:r>
              <a:rPr lang="en-IE" sz="2800" dirty="0" smtClean="0"/>
              <a:t>             </a:t>
            </a:r>
            <a:r>
              <a:rPr lang="en-IE" sz="2800" dirty="0" err="1" smtClean="0"/>
              <a:t>setVisible</a:t>
            </a:r>
            <a:r>
              <a:rPr lang="en-IE" sz="2800" dirty="0" smtClean="0"/>
              <a:t>(</a:t>
            </a:r>
            <a:r>
              <a:rPr lang="en-IE" sz="2800" b="1" dirty="0" smtClean="0"/>
              <a:t>true);  }</a:t>
            </a:r>
            <a:endParaRPr lang="en-GB" sz="3200" dirty="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dirty="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dirty="0" smtClean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738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package ch1;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dirty="0">
                <a:solidFill>
                  <a:srgbClr val="FF0000"/>
                </a:solidFill>
              </a:rPr>
              <a:t>import </a:t>
            </a:r>
            <a:r>
              <a:rPr lang="en-IE" altLang="en-US" sz="2600" dirty="0" err="1">
                <a:solidFill>
                  <a:srgbClr val="FF0000"/>
                </a:solidFill>
              </a:rPr>
              <a:t>java.util.Scanner</a:t>
            </a:r>
            <a:r>
              <a:rPr lang="en-IE" altLang="en-US" sz="2600" dirty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public class </a:t>
            </a:r>
            <a:r>
              <a:rPr lang="en-IE" altLang="en-US" sz="2600" b="1" dirty="0" err="1"/>
              <a:t>TestCounter</a:t>
            </a:r>
            <a:r>
              <a:rPr lang="en-IE" altLang="en-US" sz="2600" b="1" dirty="0"/>
              <a:t> {</a:t>
            </a:r>
            <a:endParaRPr lang="en-IE" altLang="en-US" sz="2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 dirty="0"/>
              <a:t>public static void main(String[] </a:t>
            </a:r>
            <a:r>
              <a:rPr lang="en-IE" altLang="en-US" sz="2600" b="1" dirty="0" err="1"/>
              <a:t>args</a:t>
            </a:r>
            <a:r>
              <a:rPr lang="en-IE" altLang="en-US" sz="2600" b="1" dirty="0"/>
              <a:t>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/>
              <a:t>Counter c1 = </a:t>
            </a:r>
            <a:r>
              <a:rPr lang="en-IE" altLang="en-US" sz="2600" b="1" dirty="0"/>
              <a:t>new Counter();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/>
              <a:t>Counter c2 = </a:t>
            </a:r>
            <a:r>
              <a:rPr lang="en-IE" altLang="en-US" sz="2600" b="1" dirty="0"/>
              <a:t>new Counter(2);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>
                <a:solidFill>
                  <a:srgbClr val="FF0000"/>
                </a:solidFill>
              </a:rPr>
              <a:t>Scanner </a:t>
            </a:r>
            <a:r>
              <a:rPr lang="en-IE" altLang="en-US" sz="2600" dirty="0" err="1">
                <a:solidFill>
                  <a:srgbClr val="FF0000"/>
                </a:solidFill>
              </a:rPr>
              <a:t>sc</a:t>
            </a:r>
            <a:r>
              <a:rPr lang="en-IE" altLang="en-US" sz="2600" dirty="0">
                <a:solidFill>
                  <a:srgbClr val="FF0000"/>
                </a:solidFill>
              </a:rPr>
              <a:t> = new Scanner(System.in);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b="1" dirty="0" err="1"/>
              <a:t>int</a:t>
            </a:r>
            <a:r>
              <a:rPr lang="en-IE" altLang="en-US" sz="2600" b="1" dirty="0"/>
              <a:t> choice = 1;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b="1" dirty="0"/>
              <a:t>while(choice!=4)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/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("1.Increment");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("2.Decrement");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("3.Read Value");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IE" altLang="en-US" sz="2600" dirty="0" err="1"/>
              <a:t>System.</a:t>
            </a:r>
            <a:r>
              <a:rPr lang="en-IE" altLang="en-US" sz="2600" i="1" dirty="0" err="1"/>
              <a:t>out.println</a:t>
            </a:r>
            <a:r>
              <a:rPr lang="en-IE" altLang="en-US" sz="2600" i="1" dirty="0"/>
              <a:t>("4.Exit");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800" dirty="0"/>
              <a:t>      </a:t>
            </a:r>
            <a:r>
              <a:rPr lang="en-IE" altLang="en-US" sz="2800" dirty="0" err="1">
                <a:solidFill>
                  <a:srgbClr val="FF0000"/>
                </a:solidFill>
              </a:rPr>
              <a:t>System.out.print</a:t>
            </a:r>
            <a:r>
              <a:rPr lang="en-IE" altLang="en-US" sz="2800" dirty="0">
                <a:solidFill>
                  <a:srgbClr val="FF0000"/>
                </a:solidFill>
              </a:rPr>
              <a:t>("Please enter a value--&gt;");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800" dirty="0" smtClean="0">
                <a:solidFill>
                  <a:srgbClr val="FF0000"/>
                </a:solidFill>
              </a:rPr>
              <a:t>     choice </a:t>
            </a:r>
            <a:r>
              <a:rPr lang="en-IE" altLang="en-US" sz="2800" dirty="0">
                <a:solidFill>
                  <a:srgbClr val="FF0000"/>
                </a:solidFill>
              </a:rPr>
              <a:t>=</a:t>
            </a:r>
            <a:r>
              <a:rPr lang="en-IE" altLang="en-US" sz="2800" dirty="0" err="1">
                <a:solidFill>
                  <a:srgbClr val="FF0000"/>
                </a:solidFill>
              </a:rPr>
              <a:t>sc.nextInt</a:t>
            </a:r>
            <a:r>
              <a:rPr lang="en-IE" altLang="en-US" sz="2800" dirty="0">
                <a:solidFill>
                  <a:srgbClr val="FF0000"/>
                </a:solidFill>
              </a:rPr>
              <a:t>();</a:t>
            </a:r>
            <a:endParaRPr lang="en-IE" altLang="en-US" sz="2800" i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E" altLang="en-US" sz="2800" dirty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CFC1CB-AC2C-4905-A668-3FA06EF567B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9144000" cy="6492875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public void </a:t>
            </a:r>
            <a:r>
              <a:rPr lang="en-GB" sz="2800" dirty="0" err="1" smtClean="0"/>
              <a:t>actionPerformed</a:t>
            </a:r>
            <a:r>
              <a:rPr lang="en-GB" sz="2800" dirty="0" smtClean="0"/>
              <a:t>(</a:t>
            </a:r>
            <a:r>
              <a:rPr lang="en-GB" sz="2800" dirty="0" err="1" smtClean="0"/>
              <a:t>ActionEvent</a:t>
            </a:r>
            <a:r>
              <a:rPr lang="en-GB" sz="2800" dirty="0" smtClean="0"/>
              <a:t> e){</a:t>
            </a:r>
          </a:p>
          <a:p>
            <a:pPr algn="l">
              <a:lnSpc>
                <a:spcPct val="95000"/>
              </a:lnSpc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dirty="0" smtClean="0"/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       Object target=</a:t>
            </a:r>
            <a:r>
              <a:rPr lang="en-GB" sz="2800" dirty="0" err="1" smtClean="0"/>
              <a:t>e.getSource</a:t>
            </a:r>
            <a:r>
              <a:rPr lang="en-GB" sz="2800" dirty="0" smtClean="0"/>
              <a:t>();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	if (target==b1){  </a:t>
            </a:r>
            <a:r>
              <a:rPr lang="en-GB" sz="2800" dirty="0" err="1" smtClean="0"/>
              <a:t>c.increment</a:t>
            </a:r>
            <a:r>
              <a:rPr lang="en-GB" sz="2800" dirty="0" smtClean="0"/>
              <a:t>();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                                      </a:t>
            </a:r>
            <a:r>
              <a:rPr lang="en-GB" sz="2800" dirty="0" err="1" smtClean="0"/>
              <a:t>int</a:t>
            </a:r>
            <a:r>
              <a:rPr lang="en-GB" sz="2800" dirty="0" smtClean="0"/>
              <a:t> v1=</a:t>
            </a:r>
            <a:r>
              <a:rPr lang="en-GB" sz="2800" dirty="0" err="1" smtClean="0"/>
              <a:t>c.readvalue</a:t>
            </a:r>
            <a:r>
              <a:rPr lang="en-GB" sz="2800" dirty="0" smtClean="0"/>
              <a:t>();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		                  t1.setText(""+v1);}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	if (target==b2){  </a:t>
            </a:r>
            <a:r>
              <a:rPr lang="en-GB" sz="2800" dirty="0" err="1" smtClean="0"/>
              <a:t>c.decrement</a:t>
            </a:r>
            <a:r>
              <a:rPr lang="en-GB" sz="2800" dirty="0" smtClean="0"/>
              <a:t>();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	                                      </a:t>
            </a:r>
            <a:r>
              <a:rPr lang="en-GB" sz="2800" dirty="0" err="1" smtClean="0"/>
              <a:t>int</a:t>
            </a:r>
            <a:r>
              <a:rPr lang="en-GB" sz="2800" dirty="0" smtClean="0"/>
              <a:t> v1=</a:t>
            </a:r>
            <a:r>
              <a:rPr lang="en-GB" sz="2800" dirty="0" err="1" smtClean="0"/>
              <a:t>c.readvalue</a:t>
            </a:r>
            <a:r>
              <a:rPr lang="en-GB" sz="2800" dirty="0" smtClean="0"/>
              <a:t>();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                                    t1.setText(""+v1);}	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     }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dirty="0" smtClean="0"/>
              <a:t>  }</a:t>
            </a:r>
          </a:p>
          <a:p>
            <a:pPr>
              <a:spcBef>
                <a:spcPts val="7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3200" dirty="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dirty="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dirty="0" smtClean="0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/>
          <p:cNvSpPr>
            <a:spLocks noGrp="1" noChangeArrowheads="1"/>
          </p:cNvSpPr>
          <p:nvPr>
            <p:ph type="subTitle"/>
          </p:nvPr>
        </p:nvSpPr>
        <p:spPr>
          <a:xfrm>
            <a:off x="0" y="0"/>
            <a:ext cx="9144000" cy="5867400"/>
          </a:xfrm>
        </p:spPr>
        <p:txBody>
          <a:bodyPr lIns="92160" tIns="46080" rIns="92160" bIns="46080" anchor="t"/>
          <a:lstStyle/>
          <a:p>
            <a:pPr algn="l">
              <a:lnSpc>
                <a:spcPct val="95000"/>
              </a:lnSpc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smtClean="0"/>
              <a:t>public class Test71{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800" smtClean="0"/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smtClean="0"/>
              <a:t>public static void main(String args[]) {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smtClean="0"/>
              <a:t>    MyFrame6b fr= new MyFrame6b("Frame Example");}</a:t>
            </a:r>
          </a:p>
          <a:p>
            <a:pPr algn="l">
              <a:spcBef>
                <a:spcPts val="6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smtClean="0"/>
              <a:t>}</a:t>
            </a:r>
          </a:p>
          <a:p>
            <a:pPr>
              <a:spcBef>
                <a:spcPts val="78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320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smtClean="0"/>
          </a:p>
          <a:p>
            <a:pPr>
              <a:spcBef>
                <a:spcPts val="638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2600" smtClean="0"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F79EB0-120D-485C-BD3C-BB7FBE5D6A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7162800" cy="5794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</a:t>
            </a:r>
            <a:r>
              <a:rPr lang="en-GB" altLang="en-US"/>
              <a:t>Inheritence</a:t>
            </a:r>
            <a:endParaRPr lang="en-GB" altLang="en-US" sz="2400"/>
          </a:p>
        </p:txBody>
      </p:sp>
      <p:sp>
        <p:nvSpPr>
          <p:cNvPr id="102405" name="Text Box 3"/>
          <p:cNvSpPr txBox="1">
            <a:spLocks noChangeArrowheads="1"/>
          </p:cNvSpPr>
          <p:nvPr/>
        </p:nvSpPr>
        <p:spPr bwMode="auto">
          <a:xfrm>
            <a:off x="533400" y="2667000"/>
            <a:ext cx="7467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</a:t>
            </a:r>
            <a:r>
              <a:rPr lang="en-GB" altLang="en-US"/>
              <a:t>Chapter 4</a:t>
            </a: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Inheritance and Visibility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71AFA-751E-4DA7-8024-3DD4FEA1063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400"/>
          </a:p>
        </p:txBody>
      </p:sp>
      <p:sp>
        <p:nvSpPr>
          <p:cNvPr id="103428" name="Rectangle 2051"/>
          <p:cNvSpPr>
            <a:spLocks noChangeArrowheads="1"/>
          </p:cNvSpPr>
          <p:nvPr/>
        </p:nvSpPr>
        <p:spPr bwMode="auto">
          <a:xfrm>
            <a:off x="0" y="0"/>
            <a:ext cx="9144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Person</a:t>
            </a:r>
          </a:p>
          <a:p>
            <a:pPr>
              <a:buFontTx/>
              <a:buNone/>
            </a:pPr>
            <a:r>
              <a:rPr lang="en-US" altLang="en-US" sz="2800"/>
              <a:t>{     private int age;</a:t>
            </a:r>
          </a:p>
          <a:p>
            <a:pPr>
              <a:buFontTx/>
              <a:buNone/>
            </a:pPr>
            <a:r>
              <a:rPr lang="en-US" altLang="en-US" sz="2800"/>
              <a:t>       private String  name;</a:t>
            </a:r>
          </a:p>
          <a:p>
            <a:pPr>
              <a:buFontTx/>
              <a:buNone/>
            </a:pPr>
            <a:r>
              <a:rPr lang="en-US" altLang="en-US" sz="2800"/>
              <a:t>      public  Person(int a, String nm)</a:t>
            </a:r>
          </a:p>
          <a:p>
            <a:pPr>
              <a:buFontTx/>
              <a:buNone/>
            </a:pPr>
            <a:r>
              <a:rPr lang="en-US" altLang="en-US" sz="2800"/>
              <a:t>                        {     age = a;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name = nm; 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public void reset_age(int a)    { age=a; 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public void print(){System.out.println(“Name=“+name);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        System.out.println(“Age=“+age);}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AD5547-7F4B-45F0-90FE-BA4265FF1D4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104452" name="Rectangle 1026"/>
          <p:cNvSpPr>
            <a:spLocks noChangeArrowheads="1"/>
          </p:cNvSpPr>
          <p:nvPr/>
        </p:nvSpPr>
        <p:spPr bwMode="auto">
          <a:xfrm>
            <a:off x="-152400" y="0"/>
            <a:ext cx="9296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   class Student extends Person{    </a:t>
            </a:r>
          </a:p>
          <a:p>
            <a:pPr>
              <a:buFontTx/>
              <a:buNone/>
            </a:pPr>
            <a:r>
              <a:rPr lang="en-US" altLang="en-US" sz="2800"/>
              <a:t>      private String  course;</a:t>
            </a:r>
          </a:p>
          <a:p>
            <a:pPr>
              <a:buFontTx/>
              <a:buNone/>
            </a:pPr>
            <a:r>
              <a:rPr lang="en-US" altLang="en-US" sz="2800"/>
              <a:t>      private int year;</a:t>
            </a:r>
          </a:p>
          <a:p>
            <a:pPr>
              <a:buFontTx/>
              <a:buNone/>
            </a:pPr>
            <a:r>
              <a:rPr lang="en-US" altLang="en-US" sz="2800"/>
              <a:t>      public  Student(int a, String nm, String c, int yr)</a:t>
            </a:r>
          </a:p>
          <a:p>
            <a:pPr>
              <a:buFontTx/>
              <a:buNone/>
            </a:pPr>
            <a:r>
              <a:rPr lang="en-US" altLang="en-US" sz="2800"/>
              <a:t>                        {     super(a,nm);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year = yr;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course = c; }</a:t>
            </a:r>
          </a:p>
          <a:p>
            <a:pPr>
              <a:buFontTx/>
              <a:buNone/>
            </a:pPr>
            <a:r>
              <a:rPr lang="en-US" altLang="en-US" sz="2800"/>
              <a:t>       public void reset_year(int a)    { year=yr; 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public void print(){super.print();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       System.out.println(“Course=“+course);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        System.out.println(“Year=“+year);}</a:t>
            </a:r>
          </a:p>
          <a:p>
            <a:pPr>
              <a:buFontTx/>
              <a:buNone/>
            </a:pPr>
            <a:r>
              <a:rPr lang="en-US" altLang="en-US" sz="2800"/>
              <a:t>      }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1C3AF0-FC0C-4C1C-959E-DBC62BFB32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105476" name="Rectangle 2050"/>
          <p:cNvSpPr>
            <a:spLocks noChangeArrowheads="1"/>
          </p:cNvSpPr>
          <p:nvPr/>
        </p:nvSpPr>
        <p:spPr bwMode="auto">
          <a:xfrm>
            <a:off x="-152400" y="0"/>
            <a:ext cx="9296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   public class Test{    </a:t>
            </a:r>
          </a:p>
          <a:p>
            <a:pPr>
              <a:buFontTx/>
              <a:buNone/>
            </a:pPr>
            <a:r>
              <a:rPr lang="en-US" altLang="en-US" sz="2800"/>
              <a:t>      public static void main(String[] args){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             Student s = new Student(21,”J.Smith”, “SE”, 3)</a:t>
            </a:r>
          </a:p>
          <a:p>
            <a:pPr>
              <a:buFontTx/>
              <a:buNone/>
            </a:pPr>
            <a:r>
              <a:rPr lang="en-US" altLang="en-US" sz="2800"/>
              <a:t>                    </a:t>
            </a:r>
          </a:p>
          <a:p>
            <a:pPr>
              <a:buFontTx/>
              <a:buNone/>
            </a:pPr>
            <a:r>
              <a:rPr lang="en-US" altLang="en-US" sz="2800"/>
              <a:t>                     s.reset_age(22);       // inherited behavior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              s.reset_year(4);        // new behavior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                     s.print();                   // modified behavior </a:t>
            </a:r>
          </a:p>
          <a:p>
            <a:pPr>
              <a:buFontTx/>
              <a:buNone/>
            </a:pPr>
            <a:r>
              <a:rPr lang="en-US" altLang="en-US" sz="2800"/>
              <a:t>            }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37DB64-F9A3-45D8-BA2B-7BB748278DC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Inheriting methods and variables</a:t>
            </a:r>
            <a:endParaRPr lang="en-GB" altLang="en-US" sz="2400"/>
          </a:p>
        </p:txBody>
      </p:sp>
      <p:sp>
        <p:nvSpPr>
          <p:cNvPr id="106501" name="Rectangle 3"/>
          <p:cNvSpPr>
            <a:spLocks noChangeArrowheads="1"/>
          </p:cNvSpPr>
          <p:nvPr/>
        </p:nvSpPr>
        <p:spPr bwMode="auto">
          <a:xfrm>
            <a:off x="457200" y="10668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 </a:t>
            </a:r>
            <a:r>
              <a:rPr lang="en-US" altLang="en-US" sz="2400"/>
              <a:t>Student s=new Student(……);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                 // Student inherits the members of Person</a:t>
            </a:r>
          </a:p>
          <a:p>
            <a:pPr>
              <a:buFontTx/>
              <a:buNone/>
            </a:pPr>
            <a:r>
              <a:rPr lang="en-US" altLang="en-US" sz="2400"/>
              <a:t>                            // except for </a:t>
            </a:r>
            <a:r>
              <a:rPr lang="en-US" altLang="en-US" sz="2400" i="1"/>
              <a:t>private</a:t>
            </a:r>
            <a:r>
              <a:rPr lang="en-US" altLang="en-US" sz="2400"/>
              <a:t> fields and methods</a:t>
            </a:r>
          </a:p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r>
              <a:rPr lang="en-US" altLang="en-US" sz="2400"/>
              <a:t>	 s.update_age(22);</a:t>
            </a:r>
            <a:br>
              <a:rPr lang="en-US" altLang="en-US" sz="2400"/>
            </a:b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                     // Every  Student object is a legal Person object</a:t>
            </a:r>
          </a:p>
          <a:p>
            <a:pPr>
              <a:buFontTx/>
              <a:buNone/>
            </a:pPr>
            <a:r>
              <a:rPr lang="en-US" altLang="en-US" sz="2400"/>
              <a:t>	Person p = s;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76EF45-1781-4280-99A2-ED0501C349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107524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Final modifier</a:t>
            </a:r>
            <a:endParaRPr lang="en-GB" altLang="en-US" sz="2400"/>
          </a:p>
        </p:txBody>
      </p:sp>
      <p:sp>
        <p:nvSpPr>
          <p:cNvPr id="107525" name="Rectangle 3"/>
          <p:cNvSpPr>
            <a:spLocks noChangeArrowheads="1"/>
          </p:cNvSpPr>
          <p:nvPr/>
        </p:nvSpPr>
        <p:spPr bwMode="auto">
          <a:xfrm>
            <a:off x="609600" y="13716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‘final’ modifier on a class means that it cannot be extended or subclassed</a:t>
            </a:r>
          </a:p>
          <a:p>
            <a:endParaRPr lang="en-US" altLang="en-US"/>
          </a:p>
          <a:p>
            <a:r>
              <a:rPr lang="en-US" altLang="en-US"/>
              <a:t>An example of a ‘final’ class is </a:t>
            </a:r>
            <a:r>
              <a:rPr lang="en-US" altLang="en-US" i="1"/>
              <a:t>java.lang.System</a:t>
            </a:r>
            <a:r>
              <a:rPr lang="en-US" altLang="en-US"/>
              <a:t>.</a:t>
            </a:r>
          </a:p>
          <a:p>
            <a:pPr>
              <a:buFontTx/>
              <a:buNone/>
            </a:pPr>
            <a:r>
              <a:rPr lang="en-US" altLang="en-US" sz="2800"/>
              <a:t>		public final class System {</a:t>
            </a:r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329B5-78C8-45E3-9159-82BBD76D39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Class Hierarchy</a:t>
            </a:r>
            <a:endParaRPr lang="en-GB" altLang="en-US" sz="2400"/>
          </a:p>
        </p:txBody>
      </p:sp>
      <p:sp>
        <p:nvSpPr>
          <p:cNvPr id="108549" name="Rectangle 20"/>
          <p:cNvSpPr>
            <a:spLocks noChangeArrowheads="1"/>
          </p:cNvSpPr>
          <p:nvPr/>
        </p:nvSpPr>
        <p:spPr bwMode="auto">
          <a:xfrm>
            <a:off x="838200" y="3276600"/>
            <a:ext cx="77279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If ‘extends’ is not specified then Object is the superclass</a:t>
            </a:r>
          </a:p>
          <a:p>
            <a:r>
              <a:rPr lang="en-US" altLang="en-US"/>
              <a:t>Object itself has no superclass</a:t>
            </a:r>
          </a:p>
          <a:p>
            <a:r>
              <a:rPr lang="en-US" altLang="en-US"/>
              <a:t>Methods defined by Object can be called by all Java objects</a:t>
            </a:r>
          </a:p>
        </p:txBody>
      </p:sp>
      <p:sp>
        <p:nvSpPr>
          <p:cNvPr id="108550" name="Text Box 21"/>
          <p:cNvSpPr txBox="1">
            <a:spLocks noChangeArrowheads="1"/>
          </p:cNvSpPr>
          <p:nvPr/>
        </p:nvSpPr>
        <p:spPr bwMode="auto">
          <a:xfrm>
            <a:off x="685800" y="1752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Object</a:t>
            </a:r>
          </a:p>
        </p:txBody>
      </p:sp>
      <p:sp>
        <p:nvSpPr>
          <p:cNvPr id="108551" name="Text Box 22"/>
          <p:cNvSpPr txBox="1">
            <a:spLocks noChangeArrowheads="1"/>
          </p:cNvSpPr>
          <p:nvPr/>
        </p:nvSpPr>
        <p:spPr bwMode="auto">
          <a:xfrm>
            <a:off x="2971800" y="17526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108552" name="Text Box 23"/>
          <p:cNvSpPr txBox="1">
            <a:spLocks noChangeArrowheads="1"/>
          </p:cNvSpPr>
          <p:nvPr/>
        </p:nvSpPr>
        <p:spPr bwMode="auto">
          <a:xfrm>
            <a:off x="5943600" y="12954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108553" name="Text Box 24"/>
          <p:cNvSpPr txBox="1">
            <a:spLocks noChangeArrowheads="1"/>
          </p:cNvSpPr>
          <p:nvPr/>
        </p:nvSpPr>
        <p:spPr bwMode="auto">
          <a:xfrm>
            <a:off x="5943600" y="24384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108554" name="Line 25"/>
          <p:cNvSpPr>
            <a:spLocks noChangeShapeType="1"/>
          </p:cNvSpPr>
          <p:nvPr/>
        </p:nvSpPr>
        <p:spPr bwMode="auto">
          <a:xfrm>
            <a:off x="21336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8555" name="Line 26"/>
          <p:cNvSpPr>
            <a:spLocks noChangeShapeType="1"/>
          </p:cNvSpPr>
          <p:nvPr/>
        </p:nvSpPr>
        <p:spPr bwMode="auto">
          <a:xfrm>
            <a:off x="44196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8556" name="Line 27"/>
          <p:cNvSpPr>
            <a:spLocks noChangeShapeType="1"/>
          </p:cNvSpPr>
          <p:nvPr/>
        </p:nvSpPr>
        <p:spPr bwMode="auto">
          <a:xfrm>
            <a:off x="5257800" y="1600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8557" name="Line 28"/>
          <p:cNvSpPr>
            <a:spLocks noChangeShapeType="1"/>
          </p:cNvSpPr>
          <p:nvPr/>
        </p:nvSpPr>
        <p:spPr bwMode="auto">
          <a:xfrm>
            <a:off x="5257800" y="2667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8558" name="Line 29"/>
          <p:cNvSpPr>
            <a:spLocks noChangeShapeType="1"/>
          </p:cNvSpPr>
          <p:nvPr/>
        </p:nvSpPr>
        <p:spPr bwMode="auto">
          <a:xfrm>
            <a:off x="5257800" y="160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FEF88-952C-4C46-9371-9626C1D82ED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Subclass Constructor</a:t>
            </a:r>
            <a:endParaRPr lang="en-GB" altLang="en-US" sz="2400"/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381000" y="1219200"/>
            <a:ext cx="7727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 public  Student(int a, String nm, String c, int yr)</a:t>
            </a:r>
          </a:p>
          <a:p>
            <a:pPr>
              <a:buFontTx/>
              <a:buNone/>
            </a:pPr>
            <a:r>
              <a:rPr lang="en-US" altLang="en-US" sz="2800"/>
              <a:t>                        {     super(a,nm);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year = yr;</a:t>
            </a:r>
          </a:p>
          <a:p>
            <a:pPr>
              <a:buFontTx/>
              <a:buNone/>
            </a:pPr>
            <a:r>
              <a:rPr lang="en-US" altLang="en-US" sz="2800"/>
              <a:t>                               course = c; }</a:t>
            </a:r>
          </a:p>
          <a:p>
            <a:pPr>
              <a:buFontTx/>
              <a:buNone/>
            </a:pPr>
            <a:endParaRPr lang="en-US" altLang="en-US" sz="2400"/>
          </a:p>
          <a:p>
            <a:r>
              <a:rPr lang="en-US" altLang="en-US"/>
              <a:t>‘super’ is a reserved word</a:t>
            </a:r>
          </a:p>
          <a:p>
            <a:r>
              <a:rPr lang="en-US" altLang="en-US"/>
              <a:t>May only be used  like this in constructor</a:t>
            </a:r>
          </a:p>
          <a:p>
            <a:r>
              <a:rPr lang="en-US" altLang="en-US"/>
              <a:t>Must be first statement in the constructor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62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E" b="1" dirty="0" smtClean="0"/>
              <a:t>2 Important OO Concepts</a:t>
            </a:r>
          </a:p>
          <a:p>
            <a:endParaRPr lang="en-IE" b="1" dirty="0"/>
          </a:p>
          <a:p>
            <a:r>
              <a:rPr lang="en-IE" b="1" u="sng" dirty="0" smtClean="0"/>
              <a:t>Encapsulation</a:t>
            </a:r>
            <a:r>
              <a:rPr lang="en-IE" b="1" dirty="0"/>
              <a:t> </a:t>
            </a:r>
            <a:r>
              <a:rPr lang="en-IE" dirty="0" smtClean="0"/>
              <a:t>combining the </a:t>
            </a:r>
            <a:r>
              <a:rPr lang="en-IE" dirty="0"/>
              <a:t>data and the </a:t>
            </a:r>
            <a:r>
              <a:rPr lang="en-IE" dirty="0" smtClean="0"/>
              <a:t>code </a:t>
            </a:r>
            <a:r>
              <a:rPr lang="en-IE" dirty="0"/>
              <a:t>that operates on the data into a single entity. </a:t>
            </a:r>
            <a:endParaRPr lang="en-IE" dirty="0" smtClean="0"/>
          </a:p>
          <a:p>
            <a:endParaRPr lang="en-IE" dirty="0"/>
          </a:p>
          <a:p>
            <a:pPr lvl="1"/>
            <a:r>
              <a:rPr lang="en-IE" dirty="0"/>
              <a:t>K</a:t>
            </a:r>
            <a:r>
              <a:rPr lang="en-IE" dirty="0" smtClean="0"/>
              <a:t>eeps </a:t>
            </a:r>
            <a:r>
              <a:rPr lang="en-IE" dirty="0"/>
              <a:t>the data safe from outside </a:t>
            </a:r>
            <a:r>
              <a:rPr lang="en-IE" dirty="0" smtClean="0"/>
              <a:t>misuse.</a:t>
            </a:r>
          </a:p>
          <a:p>
            <a:endParaRPr lang="en-IE" dirty="0"/>
          </a:p>
          <a:p>
            <a:r>
              <a:rPr lang="en-IE" b="1" u="sng" dirty="0"/>
              <a:t>Abstraction</a:t>
            </a:r>
            <a:r>
              <a:rPr lang="en-IE" b="1" dirty="0"/>
              <a:t> </a:t>
            </a:r>
            <a:r>
              <a:rPr lang="en-IE" dirty="0" smtClean="0"/>
              <a:t>: hiding </a:t>
            </a:r>
            <a:r>
              <a:rPr lang="en-IE" dirty="0"/>
              <a:t>irrelevant details. </a:t>
            </a:r>
            <a:endParaRPr lang="en-IE" dirty="0" smtClean="0"/>
          </a:p>
          <a:p>
            <a:endParaRPr lang="en-IE" dirty="0" smtClean="0"/>
          </a:p>
          <a:p>
            <a:pPr lvl="1"/>
            <a:r>
              <a:rPr lang="en-IE" dirty="0"/>
              <a:t>M</a:t>
            </a:r>
            <a:r>
              <a:rPr lang="en-IE" dirty="0" smtClean="0"/>
              <a:t>ake </a:t>
            </a:r>
            <a:r>
              <a:rPr lang="en-IE" dirty="0"/>
              <a:t>complex system simple by hiding the unnecessary detail from the user.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546A37-5E4B-474B-9E5B-CCBF74E724A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4CF59C-AAED-4B6C-BA68-F503407226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Visibility -  Protected Class Members</a:t>
            </a:r>
            <a:r>
              <a:rPr lang="en-GB" altLang="en-US" sz="2800"/>
              <a:t> </a:t>
            </a:r>
            <a:endParaRPr lang="en-GB" altLang="en-US" sz="2400"/>
          </a:p>
        </p:txBody>
      </p:sp>
      <p:sp>
        <p:nvSpPr>
          <p:cNvPr id="110597" name="Rectangle 3"/>
          <p:cNvSpPr>
            <a:spLocks noChangeArrowheads="1"/>
          </p:cNvSpPr>
          <p:nvPr/>
        </p:nvSpPr>
        <p:spPr bwMode="auto">
          <a:xfrm>
            <a:off x="609600" y="1295400"/>
            <a:ext cx="77279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protected keyword - only used in the case of inheritance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protected - means methods and variables are only visible inside the class where they are defined and any subclasses and also within classes that are part of the same package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8CA5C7-7CAE-447F-828D-F5918380E3E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400"/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1981200" y="381000"/>
            <a:ext cx="51816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protected example </a:t>
            </a:r>
            <a:endParaRPr lang="en-GB" altLang="en-US" sz="2400"/>
          </a:p>
        </p:txBody>
      </p:sp>
      <p:sp>
        <p:nvSpPr>
          <p:cNvPr id="111621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GB" altLang="en-US" sz="2400"/>
              <a:t>class Date  </a:t>
            </a:r>
          </a:p>
          <a:p>
            <a:pPr>
              <a:buFontTx/>
              <a:buNone/>
            </a:pPr>
            <a:r>
              <a:rPr lang="en-GB" altLang="en-US" sz="2400"/>
              <a:t>{	private int day,month;</a:t>
            </a:r>
          </a:p>
          <a:p>
            <a:pPr>
              <a:buFontTx/>
              <a:buNone/>
            </a:pPr>
            <a:r>
              <a:rPr lang="en-GB" altLang="en-US" sz="2400"/>
              <a:t>     protected int  year;</a:t>
            </a:r>
          </a:p>
          <a:p>
            <a:pPr>
              <a:buFontTx/>
              <a:buNone/>
            </a:pPr>
            <a:r>
              <a:rPr lang="en-GB" altLang="en-US" sz="2400"/>
              <a:t>   :    }</a:t>
            </a:r>
          </a:p>
          <a:p>
            <a:pPr>
              <a:buFontTx/>
              <a:buNone/>
            </a:pPr>
            <a:endParaRPr lang="en-GB" altLang="en-US" sz="2400"/>
          </a:p>
          <a:p>
            <a:pPr>
              <a:buFontTx/>
              <a:buNone/>
            </a:pPr>
            <a:r>
              <a:rPr lang="en-GB" altLang="en-US" sz="2400"/>
              <a:t>class Mydate extends Date</a:t>
            </a:r>
          </a:p>
          <a:p>
            <a:pPr>
              <a:buFontTx/>
              <a:buNone/>
            </a:pPr>
            <a:r>
              <a:rPr lang="en-GB" altLang="en-US" sz="2400"/>
              <a:t>	{  private int hour, minute;</a:t>
            </a:r>
          </a:p>
          <a:p>
            <a:pPr>
              <a:buFontTx/>
              <a:buNone/>
            </a:pPr>
            <a:r>
              <a:rPr lang="en-GB" altLang="en-US" sz="2400"/>
              <a:t>	    public void update_time(int d, int m, int y)</a:t>
            </a:r>
          </a:p>
          <a:p>
            <a:pPr>
              <a:buFontTx/>
              <a:buNone/>
            </a:pPr>
            <a:r>
              <a:rPr lang="en-GB" altLang="en-US" sz="2400"/>
              <a:t>	                 {day=d;month=m;   // not allowed</a:t>
            </a:r>
          </a:p>
          <a:p>
            <a:pPr>
              <a:buFontTx/>
              <a:buNone/>
            </a:pPr>
            <a:r>
              <a:rPr lang="en-GB" altLang="en-US" sz="2400"/>
              <a:t>                        year=y; }                   // ok</a:t>
            </a:r>
          </a:p>
          <a:p>
            <a:pPr>
              <a:buFontTx/>
              <a:buNone/>
            </a:pPr>
            <a:r>
              <a:rPr lang="en-GB" altLang="en-US" sz="2400"/>
              <a:t>         :</a:t>
            </a:r>
          </a:p>
          <a:p>
            <a:pPr>
              <a:buFontTx/>
              <a:buNone/>
            </a:pPr>
            <a:r>
              <a:rPr lang="en-GB" altLang="en-US" sz="2400"/>
              <a:t>     }</a:t>
            </a:r>
            <a:endParaRPr lang="en-US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84FDDA-F8D4-48C0-A891-59D9D447EE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1981200" y="381000"/>
            <a:ext cx="51816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Shadowed Variables</a:t>
            </a:r>
          </a:p>
        </p:txBody>
      </p:sp>
      <p:sp>
        <p:nvSpPr>
          <p:cNvPr id="112645" name="Rectangle 3"/>
          <p:cNvSpPr>
            <a:spLocks noChangeArrowheads="1"/>
          </p:cNvSpPr>
          <p:nvPr/>
        </p:nvSpPr>
        <p:spPr bwMode="auto">
          <a:xfrm>
            <a:off x="0" y="1143000"/>
            <a:ext cx="84899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public class Person {</a:t>
            </a:r>
            <a:r>
              <a:rPr lang="en-US" altLang="en-US"/>
              <a:t>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/>
              <a:t>   </a:t>
            </a:r>
            <a:r>
              <a:rPr lang="en-US" altLang="en-US" sz="2400"/>
              <a:t>private int a;                  // age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/>
              <a:t>	……                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public class Student extends Person {</a:t>
            </a:r>
            <a:br>
              <a:rPr lang="en-US" altLang="en-US" sz="2400"/>
            </a:br>
            <a:r>
              <a:rPr lang="en-US" altLang="en-US" sz="2400"/>
              <a:t>     …...</a:t>
            </a:r>
            <a:br>
              <a:rPr lang="en-US" altLang="en-US" sz="2400"/>
            </a:br>
            <a:r>
              <a:rPr lang="en-US" altLang="en-US" sz="2400"/>
              <a:t>     private int a;          // area code</a:t>
            </a:r>
          </a:p>
          <a:p>
            <a:pPr>
              <a:buFontTx/>
              <a:buNone/>
            </a:pPr>
            <a:r>
              <a:rPr lang="en-US" altLang="en-US" sz="2400"/>
              <a:t>       …		</a:t>
            </a:r>
          </a:p>
          <a:p>
            <a:pPr>
              <a:buFontTx/>
              <a:buNone/>
            </a:pPr>
            <a:r>
              <a:rPr lang="en-US" altLang="en-US" sz="2400"/>
              <a:t>		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/>
              <a:t> this.a     		// refers to Student area code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/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/>
              <a:t> </a:t>
            </a:r>
            <a:r>
              <a:rPr lang="en-US" altLang="en-US" sz="2400"/>
              <a:t>super.r		// refers to Person age </a:t>
            </a:r>
            <a:endParaRPr lang="en-US" altLang="en-US"/>
          </a:p>
          <a:p>
            <a:pPr>
              <a:lnSpc>
                <a:spcPct val="60000"/>
              </a:lnSpc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E90C49-D7CE-4956-8480-F398847257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400"/>
          </a:p>
        </p:txBody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1981200" y="381000"/>
            <a:ext cx="5181600" cy="457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Inheritance Example</a:t>
            </a:r>
          </a:p>
        </p:txBody>
      </p:sp>
      <p:sp>
        <p:nvSpPr>
          <p:cNvPr id="113669" name="Rectangle 3"/>
          <p:cNvSpPr>
            <a:spLocks noChangeArrowheads="1"/>
          </p:cNvSpPr>
          <p:nvPr/>
        </p:nvSpPr>
        <p:spPr bwMode="auto">
          <a:xfrm>
            <a:off x="228600" y="1371600"/>
            <a:ext cx="85153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class Time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{	  protected int hour,min, sec;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          Time(int h,int m, int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           {hour=h;min=m; sec=s;}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public void print_time()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          {System.out.print(hour+":"+min+":"+sec);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}</a:t>
            </a:r>
            <a:endParaRPr lang="en-GB" altLang="en-US"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8760D2-8E53-4C89-B334-5A5C2F59260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400"/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0" y="-50800"/>
            <a:ext cx="8891588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class Mytime extends 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{           private boolean  AM;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Mytime(boolean a,int h, int m, int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                { super(h,m,s);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        AM=a;}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Mytime(int h, int m, int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                { super(h%12,m,s);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           if (h&lt;12)    AM=true;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                             else             AM=false;}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public void update_time(int h, int m, int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                     {hour=h;min=m; sec=s;}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public void print(){super.print_time();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                    if (AM=</a:t>
            </a:r>
            <a:r>
              <a:rPr lang="en-GB" altLang="en-US" sz="1200"/>
              <a:t> </a:t>
            </a:r>
            <a:r>
              <a:rPr lang="en-GB" altLang="en-US" sz="2800"/>
              <a:t>=true) System.out.print("  AM");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        else                    System.out.print("  PM");}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  }</a:t>
            </a:r>
            <a:endParaRPr lang="en-GB" altLang="en-US"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B65E80-E6B7-4672-A717-141985F8264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400"/>
          </a:p>
        </p:txBody>
      </p:sp>
      <p:sp>
        <p:nvSpPr>
          <p:cNvPr id="115716" name="Rectangle 3"/>
          <p:cNvSpPr>
            <a:spLocks noChangeArrowheads="1"/>
          </p:cNvSpPr>
          <p:nvPr/>
        </p:nvSpPr>
        <p:spPr bwMode="auto">
          <a:xfrm>
            <a:off x="0" y="0"/>
            <a:ext cx="7373938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public class Test{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public static void main(String args[])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Mytime m = new Mytime(true,2,4,5);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System.out.print("\nTime:" 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                   m.print_time();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m.update_time(3,6,6);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System.out.print("\nTime:" 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                   m.print();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Mytime m1 = new Mytime(22,4,5);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System.out.print("\nTime:"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                     m1.print();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}</a:t>
            </a:r>
            <a:endParaRPr lang="en-GB" altLang="en-US" sz="24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6392F4-D266-45B8-AC6F-6235F199A17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400"/>
          </a:p>
        </p:txBody>
      </p:sp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1981200" y="0"/>
            <a:ext cx="2719014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Counter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int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smtClean="0"/>
              <a:t>Counter(</a:t>
            </a:r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readValue</a:t>
            </a:r>
            <a:r>
              <a:rPr lang="en-GB" altLang="en-US" sz="2400" dirty="0" smtClean="0"/>
              <a:t>()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boolean</a:t>
            </a:r>
            <a:r>
              <a:rPr lang="en-GB" altLang="en-US" sz="2400" dirty="0"/>
              <a:t> decrement()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void  </a:t>
            </a:r>
            <a:r>
              <a:rPr lang="en-GB" altLang="en-US" sz="2400" dirty="0" err="1"/>
              <a:t>print_details</a:t>
            </a:r>
            <a:r>
              <a:rPr lang="en-GB" altLang="en-US" sz="2400" dirty="0"/>
              <a:t>()</a:t>
            </a:r>
          </a:p>
        </p:txBody>
      </p:sp>
      <p:sp>
        <p:nvSpPr>
          <p:cNvPr id="116741" name="Text Box 3"/>
          <p:cNvSpPr txBox="1">
            <a:spLocks noChangeArrowheads="1"/>
          </p:cNvSpPr>
          <p:nvPr/>
        </p:nvSpPr>
        <p:spPr bwMode="auto">
          <a:xfrm>
            <a:off x="60325" y="-3492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Q1</a:t>
            </a:r>
          </a:p>
        </p:txBody>
      </p:sp>
      <p:sp>
        <p:nvSpPr>
          <p:cNvPr id="116742" name="Line 4"/>
          <p:cNvSpPr>
            <a:spLocks noChangeShapeType="1"/>
          </p:cNvSpPr>
          <p:nvPr/>
        </p:nvSpPr>
        <p:spPr bwMode="auto">
          <a:xfrm>
            <a:off x="1981200" y="381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6743" name="Line 5"/>
          <p:cNvSpPr>
            <a:spLocks noChangeShapeType="1"/>
          </p:cNvSpPr>
          <p:nvPr/>
        </p:nvSpPr>
        <p:spPr bwMode="auto">
          <a:xfrm>
            <a:off x="1981200" y="838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6744" name="Rectangle 6"/>
          <p:cNvSpPr>
            <a:spLocks noChangeArrowheads="1"/>
          </p:cNvSpPr>
          <p:nvPr/>
        </p:nvSpPr>
        <p:spPr bwMode="auto">
          <a:xfrm>
            <a:off x="1981200" y="3790949"/>
            <a:ext cx="3059684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MyCounter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int</a:t>
            </a:r>
            <a:r>
              <a:rPr lang="en-GB" altLang="en-US" sz="2400" dirty="0"/>
              <a:t> </a:t>
            </a:r>
            <a:r>
              <a:rPr lang="en-GB" altLang="en-US" sz="2400" dirty="0" err="1" smtClean="0"/>
              <a:t>upper_limit</a:t>
            </a:r>
            <a:endParaRPr lang="en-GB" altLang="en-US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 smtClean="0"/>
              <a:t>MyCounter</a:t>
            </a:r>
            <a:r>
              <a:rPr lang="en-GB" altLang="en-US" sz="2400" dirty="0" smtClean="0"/>
              <a:t>(</a:t>
            </a:r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v,int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ul</a:t>
            </a:r>
            <a:r>
              <a:rPr lang="en-GB" altLang="en-US" sz="2400" dirty="0" smtClean="0"/>
              <a:t>)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boolean</a:t>
            </a:r>
            <a:r>
              <a:rPr lang="en-GB" altLang="en-US" sz="2400" dirty="0"/>
              <a:t> increment()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</a:t>
            </a:r>
            <a:r>
              <a:rPr lang="en-GB" altLang="en-US" sz="2400" dirty="0" err="1" smtClean="0"/>
              <a:t>nt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readLimit</a:t>
            </a:r>
            <a:r>
              <a:rPr lang="en-GB" altLang="en-US" sz="2400" dirty="0" smtClean="0"/>
              <a:t>()</a:t>
            </a:r>
            <a:endParaRPr lang="en-GB" altLang="en-US" sz="2400" dirty="0"/>
          </a:p>
        </p:txBody>
      </p:sp>
      <p:sp>
        <p:nvSpPr>
          <p:cNvPr id="116745" name="Line 7"/>
          <p:cNvSpPr>
            <a:spLocks noChangeShapeType="1"/>
          </p:cNvSpPr>
          <p:nvPr/>
        </p:nvSpPr>
        <p:spPr bwMode="auto">
          <a:xfrm>
            <a:off x="1981200" y="4221087"/>
            <a:ext cx="3059684" cy="27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6746" name="Line 8"/>
          <p:cNvSpPr>
            <a:spLocks noChangeShapeType="1"/>
          </p:cNvSpPr>
          <p:nvPr/>
        </p:nvSpPr>
        <p:spPr bwMode="auto">
          <a:xfrm>
            <a:off x="1981200" y="4581128"/>
            <a:ext cx="3059684" cy="289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6747" name="Line 9"/>
          <p:cNvSpPr>
            <a:spLocks noChangeShapeType="1"/>
          </p:cNvSpPr>
          <p:nvPr/>
        </p:nvSpPr>
        <p:spPr bwMode="auto">
          <a:xfrm flipV="1">
            <a:off x="3087232" y="2876549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6748" name="Line 10"/>
          <p:cNvSpPr>
            <a:spLocks noChangeShapeType="1"/>
          </p:cNvSpPr>
          <p:nvPr/>
        </p:nvSpPr>
        <p:spPr bwMode="auto">
          <a:xfrm flipV="1">
            <a:off x="3087232" y="2286000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3FB775-1BFF-472C-A51C-F427378CEAE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400"/>
          </a:p>
        </p:txBody>
      </p:sp>
      <p:sp>
        <p:nvSpPr>
          <p:cNvPr id="117764" name="Rectangle 2"/>
          <p:cNvSpPr>
            <a:spLocks noChangeArrowheads="1"/>
          </p:cNvSpPr>
          <p:nvPr/>
        </p:nvSpPr>
        <p:spPr bwMode="auto">
          <a:xfrm>
            <a:off x="1981200" y="0"/>
            <a:ext cx="40386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Account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int</a:t>
            </a:r>
            <a:r>
              <a:rPr lang="en-GB" altLang="en-US" sz="2400" dirty="0"/>
              <a:t> number, </a:t>
            </a:r>
            <a:r>
              <a:rPr lang="en-GB" altLang="en-US" sz="2400" dirty="0" smtClean="0"/>
              <a:t>balance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smtClean="0"/>
              <a:t>Account(</a:t>
            </a:r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n ,</a:t>
            </a:r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b)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boolean</a:t>
            </a:r>
            <a:r>
              <a:rPr lang="en-GB" altLang="en-US" sz="2400" dirty="0"/>
              <a:t> withdraw(</a:t>
            </a:r>
            <a:r>
              <a:rPr lang="en-GB" altLang="en-US" sz="2400" dirty="0" err="1"/>
              <a:t>int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amt</a:t>
            </a:r>
            <a:r>
              <a:rPr lang="en-GB" altLang="en-US" sz="24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int</a:t>
            </a:r>
            <a:r>
              <a:rPr lang="en-GB" altLang="en-US" sz="2400" dirty="0"/>
              <a:t>  </a:t>
            </a:r>
            <a:r>
              <a:rPr lang="en-GB" altLang="en-US" sz="2400" dirty="0" err="1"/>
              <a:t>read_balance</a:t>
            </a:r>
            <a:r>
              <a:rPr lang="en-GB" altLang="en-US" sz="2400" dirty="0"/>
              <a:t>()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60325" y="-34925"/>
            <a:ext cx="56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Q2</a:t>
            </a:r>
          </a:p>
        </p:txBody>
      </p:sp>
      <p:sp>
        <p:nvSpPr>
          <p:cNvPr id="117766" name="Line 4"/>
          <p:cNvSpPr>
            <a:spLocks noChangeShapeType="1"/>
          </p:cNvSpPr>
          <p:nvPr/>
        </p:nvSpPr>
        <p:spPr bwMode="auto">
          <a:xfrm>
            <a:off x="1981200" y="381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7767" name="Line 5"/>
          <p:cNvSpPr>
            <a:spLocks noChangeShapeType="1"/>
          </p:cNvSpPr>
          <p:nvPr/>
        </p:nvSpPr>
        <p:spPr bwMode="auto">
          <a:xfrm>
            <a:off x="1981200" y="83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7768" name="Rectangle 6"/>
          <p:cNvSpPr>
            <a:spLocks noChangeArrowheads="1"/>
          </p:cNvSpPr>
          <p:nvPr/>
        </p:nvSpPr>
        <p:spPr bwMode="auto">
          <a:xfrm>
            <a:off x="1961089" y="3203575"/>
            <a:ext cx="41148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Cashsave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int</a:t>
            </a:r>
            <a:r>
              <a:rPr lang="en-GB" altLang="en-US" sz="2400" dirty="0"/>
              <a:t>  </a:t>
            </a:r>
            <a:r>
              <a:rPr lang="en-GB" altLang="en-US" sz="2400" dirty="0" smtClean="0"/>
              <a:t>max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 smtClean="0"/>
              <a:t>Cashsave</a:t>
            </a:r>
            <a:r>
              <a:rPr lang="en-GB" altLang="en-US" sz="2400" dirty="0" smtClean="0"/>
              <a:t>(</a:t>
            </a:r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n,int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b,int</a:t>
            </a:r>
            <a:r>
              <a:rPr lang="en-GB" altLang="en-US" sz="2400" dirty="0" smtClean="0"/>
              <a:t> m)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void deposit(</a:t>
            </a:r>
            <a:r>
              <a:rPr lang="en-GB" altLang="en-US" sz="2400" dirty="0" err="1"/>
              <a:t>int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amt</a:t>
            </a:r>
            <a:r>
              <a:rPr lang="en-GB" altLang="en-US" sz="2400" dirty="0"/>
              <a:t>)</a:t>
            </a:r>
          </a:p>
        </p:txBody>
      </p:sp>
      <p:sp>
        <p:nvSpPr>
          <p:cNvPr id="117769" name="Line 7"/>
          <p:cNvSpPr>
            <a:spLocks noChangeShapeType="1"/>
          </p:cNvSpPr>
          <p:nvPr/>
        </p:nvSpPr>
        <p:spPr bwMode="auto">
          <a:xfrm>
            <a:off x="1961089" y="4005848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7770" name="Line 8"/>
          <p:cNvSpPr>
            <a:spLocks noChangeShapeType="1"/>
          </p:cNvSpPr>
          <p:nvPr/>
        </p:nvSpPr>
        <p:spPr bwMode="auto">
          <a:xfrm>
            <a:off x="2057400" y="3581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7771" name="Line 9"/>
          <p:cNvSpPr>
            <a:spLocks noChangeShapeType="1"/>
          </p:cNvSpPr>
          <p:nvPr/>
        </p:nvSpPr>
        <p:spPr bwMode="auto">
          <a:xfrm flipV="1">
            <a:off x="3635896" y="231632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7772" name="Line 10"/>
          <p:cNvSpPr>
            <a:spLocks noChangeShapeType="1"/>
          </p:cNvSpPr>
          <p:nvPr/>
        </p:nvSpPr>
        <p:spPr bwMode="auto">
          <a:xfrm flipV="1">
            <a:off x="3635896" y="1938992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7773" name="Text Box 11"/>
          <p:cNvSpPr txBox="1">
            <a:spLocks noChangeArrowheads="1"/>
          </p:cNvSpPr>
          <p:nvPr/>
        </p:nvSpPr>
        <p:spPr bwMode="auto">
          <a:xfrm>
            <a:off x="898525" y="5222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2057400" y="4869160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Max= Max the balance can reach</a:t>
            </a:r>
            <a:endParaRPr lang="en-IE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D8C97-C44B-47C6-AC1D-52F3FA8F12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400"/>
          </a:p>
        </p:txBody>
      </p:sp>
      <p:sp>
        <p:nvSpPr>
          <p:cNvPr id="118788" name="Rectangle 2"/>
          <p:cNvSpPr>
            <a:spLocks noChangeArrowheads="1"/>
          </p:cNvSpPr>
          <p:nvPr/>
        </p:nvSpPr>
        <p:spPr bwMode="auto">
          <a:xfrm>
            <a:off x="1981200" y="0"/>
            <a:ext cx="40386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Outing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#int 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boolean  cancel()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Void  print_details()</a:t>
            </a:r>
          </a:p>
        </p:txBody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60325" y="-34925"/>
            <a:ext cx="56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Q3</a:t>
            </a:r>
          </a:p>
        </p:txBody>
      </p:sp>
      <p:sp>
        <p:nvSpPr>
          <p:cNvPr id="118790" name="Line 4"/>
          <p:cNvSpPr>
            <a:spLocks noChangeShapeType="1"/>
          </p:cNvSpPr>
          <p:nvPr/>
        </p:nvSpPr>
        <p:spPr bwMode="auto">
          <a:xfrm>
            <a:off x="1981200" y="381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8791" name="Line 5"/>
          <p:cNvSpPr>
            <a:spLocks noChangeShapeType="1"/>
          </p:cNvSpPr>
          <p:nvPr/>
        </p:nvSpPr>
        <p:spPr bwMode="auto">
          <a:xfrm>
            <a:off x="1981200" y="83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8792" name="Rectangle 6"/>
          <p:cNvSpPr>
            <a:spLocks noChangeArrowheads="1"/>
          </p:cNvSpPr>
          <p:nvPr/>
        </p:nvSpPr>
        <p:spPr bwMode="auto">
          <a:xfrm>
            <a:off x="2057400" y="2743200"/>
            <a:ext cx="4114800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RestrictedOuting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int</a:t>
            </a:r>
            <a:r>
              <a:rPr lang="en-GB" altLang="en-US" sz="2400" dirty="0"/>
              <a:t>  </a:t>
            </a:r>
            <a:r>
              <a:rPr lang="en-GB" altLang="en-US" sz="2400" dirty="0" smtClean="0"/>
              <a:t>max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 smtClean="0"/>
              <a:t>RestructedOuting</a:t>
            </a:r>
            <a:r>
              <a:rPr lang="en-GB" altLang="en-US" sz="2400" dirty="0" smtClean="0"/>
              <a:t>(</a:t>
            </a:r>
            <a:r>
              <a:rPr lang="en-GB" altLang="en-US" sz="2400" dirty="0" err="1" smtClean="0"/>
              <a:t>int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c,int</a:t>
            </a:r>
            <a:r>
              <a:rPr lang="en-GB" altLang="en-US" sz="2400" dirty="0" smtClean="0"/>
              <a:t> m)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b</a:t>
            </a:r>
            <a:r>
              <a:rPr lang="en-GB" altLang="en-US" sz="2400" dirty="0" err="1" smtClean="0"/>
              <a:t>oolean</a:t>
            </a:r>
            <a:r>
              <a:rPr lang="en-GB" altLang="en-US" sz="2400" dirty="0" smtClean="0"/>
              <a:t> </a:t>
            </a:r>
            <a:r>
              <a:rPr lang="en-GB" altLang="en-US" sz="2400" dirty="0"/>
              <a:t>add()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</a:t>
            </a:r>
            <a:r>
              <a:rPr lang="en-GB" altLang="en-US" sz="2400" dirty="0" err="1" smtClean="0"/>
              <a:t>nt</a:t>
            </a:r>
            <a:r>
              <a:rPr lang="en-GB" altLang="en-US" sz="2400" dirty="0" smtClean="0"/>
              <a:t> </a:t>
            </a:r>
            <a:r>
              <a:rPr lang="en-GB" altLang="en-US" sz="2400" dirty="0" err="1"/>
              <a:t>check_avail_places</a:t>
            </a:r>
            <a:r>
              <a:rPr lang="en-GB" altLang="en-US" sz="2400" dirty="0" smtClean="0"/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err="1"/>
              <a:t>i</a:t>
            </a:r>
            <a:r>
              <a:rPr lang="en-GB" altLang="en-US" sz="2400" dirty="0" err="1" smtClean="0"/>
              <a:t>nt</a:t>
            </a:r>
            <a:r>
              <a:rPr lang="en-GB" altLang="en-US" sz="2400" dirty="0" smtClean="0"/>
              <a:t> </a:t>
            </a:r>
            <a:r>
              <a:rPr lang="en-GB" altLang="en-US" sz="2400" dirty="0" err="1" smtClean="0"/>
              <a:t>readCount</a:t>
            </a:r>
            <a:r>
              <a:rPr lang="en-GB" altLang="en-US" sz="2400" dirty="0" smtClean="0"/>
              <a:t>()</a:t>
            </a: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 smtClean="0"/>
              <a:t>void </a:t>
            </a:r>
            <a:r>
              <a:rPr lang="en-GB" altLang="en-US" sz="2400" dirty="0" err="1"/>
              <a:t>print_details</a:t>
            </a:r>
            <a:r>
              <a:rPr lang="en-GB" altLang="en-US" sz="2400" dirty="0"/>
              <a:t>()</a:t>
            </a:r>
          </a:p>
        </p:txBody>
      </p:sp>
      <p:sp>
        <p:nvSpPr>
          <p:cNvPr id="118793" name="Line 7"/>
          <p:cNvSpPr>
            <a:spLocks noChangeShapeType="1"/>
          </p:cNvSpPr>
          <p:nvPr/>
        </p:nvSpPr>
        <p:spPr bwMode="auto">
          <a:xfrm>
            <a:off x="2057400" y="3124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8794" name="Line 8"/>
          <p:cNvSpPr>
            <a:spLocks noChangeShapeType="1"/>
          </p:cNvSpPr>
          <p:nvPr/>
        </p:nvSpPr>
        <p:spPr bwMode="auto">
          <a:xfrm>
            <a:off x="2057400" y="3581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8795" name="Line 9"/>
          <p:cNvSpPr>
            <a:spLocks noChangeShapeType="1"/>
          </p:cNvSpPr>
          <p:nvPr/>
        </p:nvSpPr>
        <p:spPr bwMode="auto">
          <a:xfrm flipV="1">
            <a:off x="3276600" y="1828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8796" name="Line 10"/>
          <p:cNvSpPr>
            <a:spLocks noChangeShapeType="1"/>
          </p:cNvSpPr>
          <p:nvPr/>
        </p:nvSpPr>
        <p:spPr bwMode="auto">
          <a:xfrm flipV="1">
            <a:off x="3276600" y="1600200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18797" name="Text Box 11"/>
          <p:cNvSpPr txBox="1">
            <a:spLocks noChangeArrowheads="1"/>
          </p:cNvSpPr>
          <p:nvPr/>
        </p:nvSpPr>
        <p:spPr bwMode="auto">
          <a:xfrm>
            <a:off x="898525" y="5222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50E6A5-EE81-459C-8530-7CD179FA86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400"/>
          </a:p>
        </p:txBody>
      </p:sp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7162800" cy="579438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</a:t>
            </a:r>
            <a:r>
              <a:rPr lang="en-GB" altLang="en-US"/>
              <a:t>JAVA  PRIMER</a:t>
            </a:r>
            <a:endParaRPr lang="en-GB" altLang="en-US" sz="2400"/>
          </a:p>
        </p:txBody>
      </p:sp>
      <p:sp>
        <p:nvSpPr>
          <p:cNvPr id="119813" name="Text Box 3"/>
          <p:cNvSpPr txBox="1">
            <a:spLocks noChangeArrowheads="1"/>
          </p:cNvSpPr>
          <p:nvPr/>
        </p:nvSpPr>
        <p:spPr bwMode="auto">
          <a:xfrm>
            <a:off x="533400" y="2667000"/>
            <a:ext cx="74676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               </a:t>
            </a:r>
            <a:r>
              <a:rPr lang="en-GB" altLang="en-US"/>
              <a:t>Lesson 5</a:t>
            </a: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GB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en-US" sz="2800"/>
              <a:t>                      Abstract Methods and Classes</a:t>
            </a:r>
            <a:endParaRPr lang="en-GB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0" y="0"/>
            <a:ext cx="86868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if(choice==1)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	c2.increment();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else if(choice==2)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	c2.decrement();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else if(choice==3)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 b="1"/>
              <a:t>	int res=c2.read_value();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	System.</a:t>
            </a:r>
            <a:r>
              <a:rPr lang="en-IE" altLang="en-US" sz="2600" i="1"/>
              <a:t>out.println("Value = "+res);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600"/>
              <a:t>}  // end while</a:t>
            </a:r>
            <a:endParaRPr lang="en-IE" altLang="en-US" sz="2800"/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800"/>
              <a:t>}}</a:t>
            </a:r>
            <a:endParaRPr lang="en-GB" altLang="en-US" sz="260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5C9DE0-D3ED-4D48-8C9D-48C93D8FFB8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FC6611-31E8-4D26-89FB-0593C408FD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400"/>
          </a:p>
        </p:txBody>
      </p:sp>
      <p:sp>
        <p:nvSpPr>
          <p:cNvPr id="120836" name="Text Box 2"/>
          <p:cNvSpPr txBox="1">
            <a:spLocks noChangeArrowheads="1"/>
          </p:cNvSpPr>
          <p:nvPr/>
        </p:nvSpPr>
        <p:spPr bwMode="auto">
          <a:xfrm>
            <a:off x="428625" y="857250"/>
            <a:ext cx="664845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class Base{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public void f1()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         {System.out.println("f1 base");}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public void f2()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         {System.out.println("f2 base");}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class Derv extends Base{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public void f1()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            {System.out.println("f1 derv");}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public void f2()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                   {System.out.println("f2 derv");}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}</a:t>
            </a:r>
          </a:p>
        </p:txBody>
      </p:sp>
      <p:sp>
        <p:nvSpPr>
          <p:cNvPr id="120837" name="TextBox 5"/>
          <p:cNvSpPr txBox="1">
            <a:spLocks noChangeArrowheads="1"/>
          </p:cNvSpPr>
          <p:nvPr/>
        </p:nvSpPr>
        <p:spPr bwMode="auto">
          <a:xfrm>
            <a:off x="6215063" y="357188"/>
            <a:ext cx="199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/>
              <a:t>Polymorphism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0B35B9-6FAB-4EDC-8AC1-4C6D97B132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400"/>
          </a:p>
        </p:txBody>
      </p:sp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0" y="188913"/>
            <a:ext cx="5576888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public class Ex1{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public static void main(String[] args){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		Base[] b=new Base[2];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		b[0]=new Base();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		b[1]=new Derv();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		for(int i=0;i&lt;2;i++)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		            b[i].f1();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	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b="1"/>
              <a:t>}</a:t>
            </a:r>
            <a:endParaRPr lang="en-US" altLang="en-US" sz="26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9F594-66C2-4DA1-9A27-01CC422672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400"/>
          </a:p>
        </p:txBody>
      </p:sp>
      <p:pic>
        <p:nvPicPr>
          <p:cNvPr id="1228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09553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EE0257-8F22-424F-B3FF-B204323F04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en-US" sz="1400"/>
          </a:p>
        </p:txBody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Overriding (Shadowed) Methods</a:t>
            </a:r>
            <a:endParaRPr lang="en-GB" altLang="en-US" sz="2400"/>
          </a:p>
        </p:txBody>
      </p:sp>
      <p:sp>
        <p:nvSpPr>
          <p:cNvPr id="123909" name="Rectangle 3"/>
          <p:cNvSpPr>
            <a:spLocks noChangeArrowheads="1"/>
          </p:cNvSpPr>
          <p:nvPr/>
        </p:nvSpPr>
        <p:spPr bwMode="auto">
          <a:xfrm>
            <a:off x="609600" y="13716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 sz="2400"/>
              <a:t>public class Student extends Person {</a:t>
            </a:r>
            <a:br>
              <a:rPr lang="en-US" altLang="en-US" sz="2400"/>
            </a:br>
            <a:r>
              <a:rPr lang="en-US" altLang="en-US" sz="2400"/>
              <a:t>     …</a:t>
            </a:r>
            <a:br>
              <a:rPr lang="en-US" altLang="en-US" sz="2400"/>
            </a:br>
            <a:r>
              <a:rPr lang="en-US" altLang="en-US" sz="2400"/>
              <a:t>     public void print() { … }</a:t>
            </a:r>
            <a:br>
              <a:rPr lang="en-US" altLang="en-US" sz="2400"/>
            </a:br>
            <a:endParaRPr lang="en-US" altLang="en-US" sz="2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E29C1A-7747-495A-B68A-4F48780B73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en-US" sz="1400"/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Dynamic Method Lookup</a:t>
            </a:r>
            <a:endParaRPr lang="en-GB" altLang="en-US" sz="2400"/>
          </a:p>
        </p:txBody>
      </p:sp>
      <p:sp>
        <p:nvSpPr>
          <p:cNvPr id="124933" name="Rectangle 3"/>
          <p:cNvSpPr>
            <a:spLocks noChangeArrowheads="1"/>
          </p:cNvSpPr>
          <p:nvPr/>
        </p:nvSpPr>
        <p:spPr bwMode="auto">
          <a:xfrm>
            <a:off x="685800" y="914400"/>
            <a:ext cx="77279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 sz="2400"/>
              <a:t>Person    pArray[] = new Person[2];</a:t>
            </a:r>
          </a:p>
          <a:p>
            <a:r>
              <a:rPr lang="en-US" altLang="en-US" sz="2400"/>
              <a:t> Person p1=new Person(….);</a:t>
            </a:r>
          </a:p>
          <a:p>
            <a:r>
              <a:rPr lang="en-US" altLang="en-US" sz="2400"/>
              <a:t> Student s1=new Student(…);</a:t>
            </a:r>
            <a:br>
              <a:rPr lang="en-US" altLang="en-US" sz="2400"/>
            </a:br>
            <a:r>
              <a:rPr lang="en-US" altLang="en-US" sz="2400"/>
              <a:t> ...</a:t>
            </a:r>
            <a:br>
              <a:rPr lang="en-US" altLang="en-US" sz="2400"/>
            </a:br>
            <a:r>
              <a:rPr lang="en-US" altLang="en-US" sz="2400"/>
              <a:t> pArray[0] = p1;</a:t>
            </a:r>
            <a:br>
              <a:rPr lang="en-US" altLang="en-US" sz="2400"/>
            </a:br>
            <a:r>
              <a:rPr lang="en-US" altLang="en-US" sz="2400"/>
              <a:t> pArray[1] = s1;</a:t>
            </a:r>
            <a:br>
              <a:rPr lang="en-US" altLang="en-US" sz="2400"/>
            </a:br>
            <a:r>
              <a:rPr lang="en-US" altLang="en-US" sz="2400"/>
              <a:t> ...</a:t>
            </a:r>
            <a:br>
              <a:rPr lang="en-US" altLang="en-US" sz="2400"/>
            </a:br>
            <a:r>
              <a:rPr lang="en-US" altLang="en-US" sz="2400"/>
              <a:t> for( int i = 0; i &lt; cArray.length; i++ )</a:t>
            </a:r>
            <a:br>
              <a:rPr lang="en-US" altLang="en-US" sz="2400"/>
            </a:br>
            <a:r>
              <a:rPr lang="en-US" altLang="en-US" sz="2400"/>
              <a:t>      pArray[i].print();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/>
              <a:t>The Java interpreter determines at runtime which    </a:t>
            </a:r>
            <a:r>
              <a:rPr lang="en-US" altLang="en-US" i="1"/>
              <a:t>print()</a:t>
            </a:r>
            <a:r>
              <a:rPr lang="en-US" altLang="en-US"/>
              <a:t>     method to run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28FFF7-F5B3-40DB-8DC6-7B2C720993A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en-US" sz="1400"/>
          </a:p>
        </p:txBody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Abstract Methods and Classes</a:t>
            </a:r>
            <a:endParaRPr lang="en-GB" altLang="en-US" sz="2400"/>
          </a:p>
        </p:txBody>
      </p:sp>
      <p:sp>
        <p:nvSpPr>
          <p:cNvPr id="125957" name="Rectangle 3"/>
          <p:cNvSpPr>
            <a:spLocks noChangeArrowheads="1"/>
          </p:cNvSpPr>
          <p:nvPr/>
        </p:nvSpPr>
        <p:spPr bwMode="auto">
          <a:xfrm>
            <a:off x="685800" y="1295400"/>
            <a:ext cx="77279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An abstract method contains no body just a signature (using the ‘abstract’ keyword)</a:t>
            </a:r>
          </a:p>
          <a:p>
            <a:r>
              <a:rPr lang="en-US" altLang="en-US"/>
              <a:t>Any class that has at least one abstract method defined is an abstract class</a:t>
            </a:r>
          </a:p>
          <a:p>
            <a:r>
              <a:rPr lang="en-US" altLang="en-US"/>
              <a:t>An abstract class cannot be instantiated</a:t>
            </a:r>
          </a:p>
          <a:p>
            <a:r>
              <a:rPr lang="en-US" altLang="en-US"/>
              <a:t>A subclass must override all abstract methods in its parent before it can be instantiated, otherwise it too is abstract.</a:t>
            </a:r>
          </a:p>
          <a:p>
            <a:r>
              <a:rPr lang="en-US" altLang="en-US"/>
              <a:t>Like ‘pure virtual functions’ in C++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ADD425-66B0-49B9-AFB9-624A33F35A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en-US" sz="1400"/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Abstract Class - Example</a:t>
            </a:r>
            <a:endParaRPr lang="en-GB" altLang="en-US" sz="2400"/>
          </a:p>
        </p:txBody>
      </p:sp>
      <p:sp>
        <p:nvSpPr>
          <p:cNvPr id="126981" name="Rectangle 3"/>
          <p:cNvSpPr>
            <a:spLocks noChangeArrowheads="1"/>
          </p:cNvSpPr>
          <p:nvPr/>
        </p:nvSpPr>
        <p:spPr bwMode="auto">
          <a:xfrm>
            <a:off x="609600" y="1295400"/>
            <a:ext cx="7727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 sz="2400"/>
              <a:t>public abstract class Shape {</a:t>
            </a:r>
            <a:br>
              <a:rPr lang="en-US" altLang="en-US" sz="2400"/>
            </a:br>
            <a:r>
              <a:rPr lang="en-US" altLang="en-US" sz="2400"/>
              <a:t>      public abstract double area();</a:t>
            </a:r>
            <a:br>
              <a:rPr lang="en-US" altLang="en-US" sz="2400"/>
            </a:br>
            <a:r>
              <a:rPr lang="en-US" altLang="en-US" sz="2400"/>
              <a:t>      public abstract double circumference();</a:t>
            </a:r>
            <a:br>
              <a:rPr lang="en-US" altLang="en-US" sz="2400"/>
            </a:br>
            <a:r>
              <a:rPr lang="en-US" altLang="en-US" sz="2400"/>
              <a:t> }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public class Circle extends Shape {</a:t>
            </a:r>
            <a:br>
              <a:rPr lang="en-US" altLang="en-US" sz="2400"/>
            </a:br>
            <a:r>
              <a:rPr lang="en-US" altLang="en-US" sz="2400"/>
              <a:t>    ...</a:t>
            </a:r>
            <a:br>
              <a:rPr lang="en-US" altLang="en-US" sz="2400"/>
            </a:br>
            <a:r>
              <a:rPr lang="en-US" altLang="en-US" sz="2400"/>
              <a:t>    public double area() { return 3.14 * r * r; }</a:t>
            </a:r>
            <a:br>
              <a:rPr lang="en-US" altLang="en-US" sz="2400"/>
            </a:br>
            <a:r>
              <a:rPr lang="en-US" altLang="en-US" sz="2400"/>
              <a:t>    public double circumference() { return 2 * 3.14 * r; }</a:t>
            </a:r>
            <a:br>
              <a:rPr lang="en-US" altLang="en-US" sz="2400"/>
            </a:br>
            <a:r>
              <a:rPr lang="en-US" altLang="en-US" sz="2400"/>
              <a:t>   ...</a:t>
            </a:r>
            <a:br>
              <a:rPr lang="en-US" altLang="en-US" sz="2400"/>
            </a:br>
            <a:r>
              <a:rPr lang="en-US" altLang="en-US" sz="2400"/>
              <a:t> }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43A615-03A2-45A7-9746-AB9D128A911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en-US" sz="1400"/>
          </a:p>
        </p:txBody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Abstract Class - Example</a:t>
            </a:r>
            <a:endParaRPr lang="en-GB" altLang="en-US" sz="2400"/>
          </a:p>
        </p:txBody>
      </p:sp>
      <p:sp>
        <p:nvSpPr>
          <p:cNvPr id="128005" name="Rectangle 3"/>
          <p:cNvSpPr>
            <a:spLocks noChangeArrowheads="1"/>
          </p:cNvSpPr>
          <p:nvPr/>
        </p:nvSpPr>
        <p:spPr bwMode="auto">
          <a:xfrm>
            <a:off x="457200" y="990600"/>
            <a:ext cx="7727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   </a:t>
            </a:r>
            <a:r>
              <a:rPr lang="en-US" altLang="en-US" sz="2400"/>
              <a:t>public class Rectangle extends Shape {</a:t>
            </a:r>
            <a:br>
              <a:rPr lang="en-US" altLang="en-US" sz="2400"/>
            </a:br>
            <a:r>
              <a:rPr lang="en-US" altLang="en-US" sz="2400"/>
              <a:t>    ...</a:t>
            </a:r>
            <a:br>
              <a:rPr lang="en-US" altLang="en-US" sz="2400"/>
            </a:br>
            <a:r>
              <a:rPr lang="en-US" altLang="en-US" sz="2400"/>
              <a:t>    public double area() { return w * h; }</a:t>
            </a:r>
            <a:br>
              <a:rPr lang="en-US" altLang="en-US" sz="2400"/>
            </a:br>
            <a:r>
              <a:rPr lang="en-US" altLang="en-US" sz="2400"/>
              <a:t>    public double circumference() { return 2 * (w + h); }</a:t>
            </a:r>
            <a:br>
              <a:rPr lang="en-US" altLang="en-US" sz="2400"/>
            </a:br>
            <a:r>
              <a:rPr lang="en-US" altLang="en-US" sz="2400"/>
              <a:t>   ...</a:t>
            </a:r>
            <a:br>
              <a:rPr lang="en-US" altLang="en-US" sz="2400"/>
            </a:br>
            <a:r>
              <a:rPr lang="en-US" altLang="en-US" sz="2400"/>
              <a:t> }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Shape[] shapes = new Shape[2];</a:t>
            </a:r>
            <a:br>
              <a:rPr lang="en-US" altLang="en-US" sz="2400"/>
            </a:br>
            <a:r>
              <a:rPr lang="en-US" altLang="en-US" sz="2400"/>
              <a:t> shapes[0] = new Circle( 2.0 );</a:t>
            </a:r>
            <a:br>
              <a:rPr lang="en-US" altLang="en-US" sz="2400"/>
            </a:br>
            <a:r>
              <a:rPr lang="en-US" altLang="en-US" sz="2400"/>
              <a:t> shapes[1] = new Rectangle( 1.0, 3.0 );</a:t>
            </a:r>
            <a:br>
              <a:rPr lang="en-US" altLang="en-US" sz="2400"/>
            </a:br>
            <a:r>
              <a:rPr lang="en-US" altLang="en-US" sz="2400"/>
              <a:t>  ...</a:t>
            </a:r>
            <a:br>
              <a:rPr lang="en-US" altLang="en-US" sz="2400"/>
            </a:br>
            <a:r>
              <a:rPr lang="en-US" altLang="en-US" sz="2400"/>
              <a:t> for( int i = 0; i &lt; shapes.length; i++ )</a:t>
            </a:r>
            <a:br>
              <a:rPr lang="en-US" altLang="en-US" sz="2400"/>
            </a:br>
            <a:r>
              <a:rPr lang="en-US" altLang="en-US" sz="2400"/>
              <a:t>      System.out.println( shapes[i].area() );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331CA-5DF0-495C-8809-C28492180F9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en-US" sz="1400"/>
          </a:p>
        </p:txBody>
      </p:sp>
      <p:sp>
        <p:nvSpPr>
          <p:cNvPr id="12902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Packages</a:t>
            </a:r>
            <a:endParaRPr lang="en-GB" altLang="en-US" sz="2400"/>
          </a:p>
        </p:txBody>
      </p:sp>
      <p:sp>
        <p:nvSpPr>
          <p:cNvPr id="129029" name="Rectangle 3"/>
          <p:cNvSpPr>
            <a:spLocks noChangeArrowheads="1"/>
          </p:cNvSpPr>
          <p:nvPr/>
        </p:nvSpPr>
        <p:spPr bwMode="auto">
          <a:xfrm>
            <a:off x="533400" y="1371600"/>
            <a:ext cx="7727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 package is a group of related and possibly cooperating classes</a:t>
            </a:r>
          </a:p>
          <a:p>
            <a:r>
              <a:rPr lang="en-US" altLang="en-US"/>
              <a:t>Use </a:t>
            </a:r>
            <a:r>
              <a:rPr lang="en-US" altLang="en-US" i="1"/>
              <a:t>package</a:t>
            </a:r>
            <a:r>
              <a:rPr lang="en-US" altLang="en-US"/>
              <a:t> statement to indicate that classes in a source file belong to a particular package</a:t>
            </a:r>
          </a:p>
          <a:p>
            <a:pPr lvl="2">
              <a:buFontTx/>
              <a:buNone/>
            </a:pPr>
            <a:r>
              <a:rPr lang="en-US" altLang="en-US"/>
              <a:t>// Class Employee of the Projects department for</a:t>
            </a:r>
          </a:p>
          <a:p>
            <a:pPr lvl="2">
              <a:buFontTx/>
              <a:buNone/>
            </a:pPr>
            <a:r>
              <a:rPr lang="en-US" altLang="en-US"/>
              <a:t>// the ABC company</a:t>
            </a:r>
          </a:p>
          <a:p>
            <a:pPr lvl="2">
              <a:buFontTx/>
              <a:buNone/>
            </a:pPr>
            <a:r>
              <a:rPr lang="en-US" altLang="en-US"/>
              <a:t>package abc.ProjectsDept;</a:t>
            </a:r>
          </a:p>
          <a:p>
            <a:pPr lvl="2">
              <a:buFontTx/>
              <a:buNone/>
            </a:pPr>
            <a:r>
              <a:rPr lang="en-US" altLang="en-US"/>
              <a:t>public class Employee {….. }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 2018                                                                               JDK 1.2                              Slide </a:t>
            </a:r>
            <a:endParaRPr lang="en-US" smtClean="0"/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390FA7-4DEC-4A1F-92C6-283EE11428C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en-US" sz="1400"/>
          </a:p>
        </p:txBody>
      </p:sp>
      <p:sp>
        <p:nvSpPr>
          <p:cNvPr id="130052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19113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2400"/>
              <a:t>        </a:t>
            </a:r>
            <a:r>
              <a:rPr lang="en-GB" altLang="en-US" sz="2800"/>
              <a:t>Packages</a:t>
            </a:r>
            <a:endParaRPr lang="en-GB" altLang="en-US" sz="2400"/>
          </a:p>
        </p:txBody>
      </p:sp>
      <p:sp>
        <p:nvSpPr>
          <p:cNvPr id="130053" name="Rectangle 3"/>
          <p:cNvSpPr>
            <a:spLocks noChangeArrowheads="1"/>
          </p:cNvSpPr>
          <p:nvPr/>
        </p:nvSpPr>
        <p:spPr bwMode="auto">
          <a:xfrm>
            <a:off x="457200" y="1295400"/>
            <a:ext cx="7727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Package declaration must be the first statement at beginning of source file</a:t>
            </a:r>
          </a:p>
          <a:p>
            <a:r>
              <a:rPr lang="en-US" altLang="en-US"/>
              <a:t>All non-private variables and methods of all classes in the package are visible to all other classes in the package</a:t>
            </a:r>
          </a:p>
          <a:p>
            <a:r>
              <a:rPr lang="en-US" altLang="en-US"/>
              <a:t>package statement must be the first statement</a:t>
            </a:r>
            <a:br>
              <a:rPr lang="en-US" altLang="en-US"/>
            </a:br>
            <a:r>
              <a:rPr lang="en-US" altLang="en-US"/>
              <a:t>- all classes including non public can be accessed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6903</TotalTime>
  <Words>4233</Words>
  <Application>Microsoft Office PowerPoint</Application>
  <PresentationFormat>On-screen Show (4:3)</PresentationFormat>
  <Paragraphs>1695</Paragraphs>
  <Slides>141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141</vt:i4>
      </vt:variant>
    </vt:vector>
  </HeadingPairs>
  <TitlesOfParts>
    <vt:vector size="146" baseType="lpstr">
      <vt:lpstr>Arial</vt:lpstr>
      <vt:lpstr>Times New Roman</vt:lpstr>
      <vt:lpstr>Blank Presentation</vt:lpstr>
      <vt:lpstr>Worksheet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(Part 2)              B.Eng Software Eng  - Section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Example- Interface</vt:lpstr>
      <vt:lpstr>Defining an Interface</vt:lpstr>
      <vt:lpstr>PowerPoint Presentation</vt:lpstr>
      <vt:lpstr>PowerPoint Presentation</vt:lpstr>
      <vt:lpstr>PowerPoint Presentation</vt:lpstr>
      <vt:lpstr>Exception Handling</vt:lpstr>
      <vt:lpstr>Exception Handling</vt:lpstr>
      <vt:lpstr>Traditional Error Handling</vt:lpstr>
      <vt:lpstr>PowerPoint Presentation</vt:lpstr>
      <vt:lpstr>Defining your own Exceptions</vt:lpstr>
      <vt:lpstr>PowerPoint Presentation</vt:lpstr>
      <vt:lpstr>PowerPoint Presentation</vt:lpstr>
      <vt:lpstr>Exception Objects</vt:lpstr>
      <vt:lpstr>Try/catch/finally Syntax</vt:lpstr>
      <vt:lpstr>Finally Clause is Executed</vt:lpstr>
      <vt:lpstr>PowerPoint Presentation</vt:lpstr>
      <vt:lpstr>PowerPoint Presentation</vt:lpstr>
      <vt:lpstr>Declaring Exceptions</vt:lpstr>
      <vt:lpstr>PowerPoint Presentation</vt:lpstr>
      <vt:lpstr>PowerPoint Presentation</vt:lpstr>
    </vt:vector>
  </TitlesOfParts>
  <Company>ARTC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Dr Ambi</dc:creator>
  <cp:lastModifiedBy>Declan Byrne</cp:lastModifiedBy>
  <cp:revision>316</cp:revision>
  <dcterms:created xsi:type="dcterms:W3CDTF">1998-05-11T15:15:04Z</dcterms:created>
  <dcterms:modified xsi:type="dcterms:W3CDTF">2018-10-12T16:20:15Z</dcterms:modified>
</cp:coreProperties>
</file>