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70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54403-5CF3-4ADF-8B03-080DD9C497D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AD65-4ABC-4463-9559-571ADCB3FBF1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82C2B-A9A8-42DA-BBF7-13A4F9C4D37A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E83CB-E723-4560-A5B0-E6DB68921EA4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/>
              <a:t>Beng Year 2            SS2                       19-09-00</a:t>
            </a:r>
          </a:p>
        </p:txBody>
      </p:sp>
      <p:sp>
        <p:nvSpPr>
          <p:cNvPr id="972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4CF31-5F95-4C01-8C1F-370DEEA39942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11575"/>
          </a:xfrm>
          <a:ln cap="flat"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E099-3C31-4C6B-AB38-CE813A9C2602}" type="datetimeFigureOut">
              <a:rPr lang="en-US" smtClean="0"/>
              <a:pPr/>
              <a:t>10/30/2018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422B3-0931-4A81-B2AC-E93F3F234F0D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Chapter 16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Remote Objects (RMI)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763000" cy="4114800"/>
          </a:xfrm>
          <a:noFill/>
        </p:spPr>
        <p:txBody>
          <a:bodyPr>
            <a:normAutofit fontScale="70000" lnSpcReduction="20000"/>
          </a:bodyPr>
          <a:lstStyle/>
          <a:p>
            <a:pPr>
              <a:buFont typeface="Monotype Sorts"/>
              <a:buNone/>
            </a:pPr>
            <a:r>
              <a:rPr lang="en-GB" sz="2600" smtClean="0"/>
              <a:t>Prior to running Client could </a:t>
            </a:r>
            <a:r>
              <a:rPr lang="en-GB" sz="2600" u="sng" smtClean="0"/>
              <a:t>check bindings</a:t>
            </a:r>
            <a:r>
              <a:rPr lang="en-GB" sz="2600" smtClean="0"/>
              <a:t> as follows:</a:t>
            </a:r>
          </a:p>
          <a:p>
            <a:pPr>
              <a:buFont typeface="Monotype Sorts"/>
              <a:buNone/>
            </a:pPr>
            <a:endParaRPr lang="en-GB" sz="1200" smtClean="0"/>
          </a:p>
          <a:p>
            <a:pPr>
              <a:buFont typeface="Monotype Sorts"/>
              <a:buNone/>
            </a:pPr>
            <a:r>
              <a:rPr lang="en-GB" sz="2400" smtClean="0"/>
              <a:t>import java.rmi.*;</a:t>
            </a:r>
          </a:p>
          <a:p>
            <a:pPr>
              <a:buFont typeface="Monotype Sorts"/>
              <a:buNone/>
            </a:pPr>
            <a:r>
              <a:rPr lang="en-GB" sz="2400" smtClean="0"/>
              <a:t>import java.rmi.server.*;</a:t>
            </a:r>
          </a:p>
          <a:p>
            <a:pPr>
              <a:buFont typeface="Monotype Sorts"/>
              <a:buNone/>
            </a:pPr>
            <a:endParaRPr lang="en-GB" sz="1600" smtClean="0"/>
          </a:p>
          <a:p>
            <a:pPr>
              <a:buFont typeface="Monotype Sorts"/>
              <a:buNone/>
            </a:pPr>
            <a:r>
              <a:rPr lang="en-GB" sz="2400" smtClean="0"/>
              <a:t>public class ShowBindings </a:t>
            </a:r>
          </a:p>
          <a:p>
            <a:pPr>
              <a:buFont typeface="Monotype Sorts"/>
              <a:buNone/>
            </a:pPr>
            <a:r>
              <a:rPr lang="en-GB" sz="2400" smtClean="0"/>
              <a:t>{</a:t>
            </a:r>
          </a:p>
          <a:p>
            <a:pPr>
              <a:buFont typeface="Monotype Sorts"/>
              <a:buNone/>
            </a:pPr>
            <a:r>
              <a:rPr lang="en-GB" sz="2400" smtClean="0"/>
              <a:t>	public static void main(String[] args){</a:t>
            </a:r>
          </a:p>
          <a:p>
            <a:pPr>
              <a:buFont typeface="Monotype Sorts"/>
              <a:buNone/>
            </a:pPr>
            <a:r>
              <a:rPr lang="en-GB" sz="2400" smtClean="0"/>
              <a:t>		System.setSecurityManager(new RMISecurityManager());</a:t>
            </a:r>
          </a:p>
          <a:p>
            <a:pPr>
              <a:buFont typeface="Monotype Sorts"/>
              <a:buNone/>
            </a:pPr>
            <a:r>
              <a:rPr lang="en-GB" sz="2400" smtClean="0"/>
              <a:t>	</a:t>
            </a:r>
            <a:r>
              <a:rPr lang="en-GB" sz="1800" smtClean="0"/>
              <a:t>  </a:t>
            </a:r>
          </a:p>
          <a:p>
            <a:pPr>
              <a:buFont typeface="Monotype Sorts"/>
              <a:buNone/>
            </a:pPr>
            <a:r>
              <a:rPr lang="en-GB" sz="2400" smtClean="0"/>
              <a:t>	        try{     String[] b = Naming.list("");</a:t>
            </a:r>
          </a:p>
          <a:p>
            <a:pPr>
              <a:buFont typeface="Monotype Sorts"/>
              <a:buNone/>
            </a:pPr>
            <a:r>
              <a:rPr lang="en-GB" sz="2400" smtClean="0"/>
              <a:t>			System.out.println(b[0]); }</a:t>
            </a:r>
          </a:p>
          <a:p>
            <a:pPr>
              <a:buFont typeface="Monotype Sorts"/>
              <a:buNone/>
            </a:pPr>
            <a:r>
              <a:rPr lang="en-GB" sz="2400" smtClean="0"/>
              <a:t>	  catch(Exception e){ System.out.println("Error" + e);}</a:t>
            </a:r>
          </a:p>
          <a:p>
            <a:pPr>
              <a:buFont typeface="Monotype Sorts"/>
              <a:buNone/>
            </a:pPr>
            <a:r>
              <a:rPr lang="en-GB" sz="2400" smtClean="0"/>
              <a:t>	  }</a:t>
            </a:r>
          </a:p>
          <a:p>
            <a:pPr>
              <a:buFont typeface="Monotype Sorts"/>
              <a:buNone/>
            </a:pPr>
            <a:r>
              <a:rPr lang="en-GB" sz="2400" smtClean="0"/>
              <a:t>  }</a:t>
            </a:r>
            <a:endParaRPr lang="en-GB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1413" cy="1104900"/>
          </a:xfrm>
          <a:noFill/>
        </p:spPr>
        <p:txBody>
          <a:bodyPr/>
          <a:lstStyle/>
          <a:p>
            <a:r>
              <a:rPr lang="en-GB" smtClean="0"/>
              <a:t>Implementing Remote Objects (RMI)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01950" y="1606550"/>
            <a:ext cx="1909763" cy="596900"/>
            <a:chOff x="1828" y="1012"/>
            <a:chExt cx="1144" cy="376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1828" y="1012"/>
              <a:ext cx="1144" cy="37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8389" name="Rectangle 5"/>
            <p:cNvSpPr>
              <a:spLocks noChangeArrowheads="1"/>
            </p:cNvSpPr>
            <p:nvPr/>
          </p:nvSpPr>
          <p:spPr bwMode="auto">
            <a:xfrm>
              <a:off x="2006" y="1089"/>
              <a:ext cx="637" cy="288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b="1"/>
                <a:t>Object</a:t>
              </a:r>
            </a:p>
          </p:txBody>
        </p:sp>
      </p:grpSp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2955925" y="3024188"/>
            <a:ext cx="2301875" cy="4953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GB" b="1"/>
              <a:t>RemoteObject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68950" y="2139950"/>
            <a:ext cx="2279650" cy="614363"/>
            <a:chOff x="3508" y="1348"/>
            <a:chExt cx="1144" cy="396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08" y="1348"/>
              <a:ext cx="1144" cy="376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8387" name="Rectangle 10"/>
            <p:cNvSpPr>
              <a:spLocks noChangeArrowheads="1"/>
            </p:cNvSpPr>
            <p:nvPr/>
          </p:nvSpPr>
          <p:spPr bwMode="auto">
            <a:xfrm>
              <a:off x="3686" y="1425"/>
              <a:ext cx="612" cy="319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b="1"/>
                <a:t>Remote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90600" y="4191000"/>
            <a:ext cx="2528888" cy="620713"/>
            <a:chOff x="916" y="2644"/>
            <a:chExt cx="1144" cy="383"/>
          </a:xfrm>
        </p:grpSpPr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916" y="2644"/>
              <a:ext cx="1144" cy="376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8385" name="Rectangle 13"/>
            <p:cNvSpPr>
              <a:spLocks noChangeArrowheads="1"/>
            </p:cNvSpPr>
            <p:nvPr/>
          </p:nvSpPr>
          <p:spPr bwMode="auto">
            <a:xfrm>
              <a:off x="1094" y="2721"/>
              <a:ext cx="829" cy="306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b="1"/>
                <a:t>RemoteStub</a:t>
              </a:r>
            </a:p>
          </p:txBody>
        </p:sp>
      </p:grp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4197350" y="4197350"/>
            <a:ext cx="2355850" cy="67945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58376" name="Rectangle 15"/>
          <p:cNvSpPr>
            <a:spLocks noChangeArrowheads="1"/>
          </p:cNvSpPr>
          <p:nvPr/>
        </p:nvSpPr>
        <p:spPr bwMode="auto">
          <a:xfrm>
            <a:off x="4251325" y="4319588"/>
            <a:ext cx="2082800" cy="4953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b="1"/>
              <a:t>RemoteServer</a:t>
            </a:r>
          </a:p>
        </p:txBody>
      </p:sp>
      <p:sp>
        <p:nvSpPr>
          <p:cNvPr id="611344" name="Rectangle 16"/>
          <p:cNvSpPr>
            <a:spLocks noChangeArrowheads="1"/>
          </p:cNvSpPr>
          <p:nvPr/>
        </p:nvSpPr>
        <p:spPr bwMode="auto">
          <a:xfrm>
            <a:off x="4197350" y="5492750"/>
            <a:ext cx="1909763" cy="5969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58378" name="Rectangle 17"/>
          <p:cNvSpPr>
            <a:spLocks noChangeArrowheads="1"/>
          </p:cNvSpPr>
          <p:nvPr/>
        </p:nvSpPr>
        <p:spPr bwMode="auto">
          <a:xfrm>
            <a:off x="4267200" y="5462588"/>
            <a:ext cx="2743200" cy="86042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GB" b="1"/>
              <a:t>Unicast</a:t>
            </a:r>
          </a:p>
          <a:p>
            <a:r>
              <a:rPr lang="en-GB" b="1"/>
              <a:t>RemoteServer</a:t>
            </a:r>
          </a:p>
        </p:txBody>
      </p:sp>
      <p:sp>
        <p:nvSpPr>
          <p:cNvPr id="58379" name="Line 18"/>
          <p:cNvSpPr>
            <a:spLocks noChangeShapeType="1"/>
          </p:cNvSpPr>
          <p:nvPr/>
        </p:nvSpPr>
        <p:spPr bwMode="auto">
          <a:xfrm flipV="1">
            <a:off x="3810000" y="2209800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8380" name="Line 19"/>
          <p:cNvSpPr>
            <a:spLocks noChangeShapeType="1"/>
          </p:cNvSpPr>
          <p:nvPr/>
        </p:nvSpPr>
        <p:spPr bwMode="auto">
          <a:xfrm flipV="1">
            <a:off x="2436813" y="3581400"/>
            <a:ext cx="88265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8381" name="Line 20"/>
          <p:cNvSpPr>
            <a:spLocks noChangeShapeType="1"/>
          </p:cNvSpPr>
          <p:nvPr/>
        </p:nvSpPr>
        <p:spPr bwMode="auto">
          <a:xfrm flipH="1" flipV="1">
            <a:off x="4191000" y="3581400"/>
            <a:ext cx="801688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8382" name="Line 21"/>
          <p:cNvSpPr>
            <a:spLocks noChangeShapeType="1"/>
          </p:cNvSpPr>
          <p:nvPr/>
        </p:nvSpPr>
        <p:spPr bwMode="auto">
          <a:xfrm flipV="1">
            <a:off x="5257800" y="4953000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8383" name="Line 22"/>
          <p:cNvSpPr>
            <a:spLocks noChangeShapeType="1"/>
          </p:cNvSpPr>
          <p:nvPr/>
        </p:nvSpPr>
        <p:spPr bwMode="auto">
          <a:xfrm flipV="1">
            <a:off x="5334000" y="2895600"/>
            <a:ext cx="1201738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642918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GB" sz="3200" dirty="0" smtClean="0"/>
              <a:t>Distributed Programming in Java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571480"/>
            <a:ext cx="8229600" cy="4525963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GB" sz="2600" dirty="0" smtClean="0"/>
              <a:t>class Product{</a:t>
            </a:r>
          </a:p>
          <a:p>
            <a:pPr>
              <a:buNone/>
            </a:pPr>
            <a:r>
              <a:rPr lang="en-GB" sz="2600" dirty="0" smtClean="0"/>
              <a:t>   private String </a:t>
            </a:r>
            <a:r>
              <a:rPr lang="en-GB" sz="2600" dirty="0" err="1" smtClean="0"/>
              <a:t>descr</a:t>
            </a:r>
            <a:r>
              <a:rPr lang="en-GB" sz="2600" dirty="0" smtClean="0"/>
              <a:t>;</a:t>
            </a:r>
          </a:p>
          <a:p>
            <a:pPr>
              <a:buNone/>
            </a:pPr>
            <a:r>
              <a:rPr lang="en-GB" sz="2600" dirty="0" smtClean="0"/>
              <a:t>   public Product( String d ) {</a:t>
            </a:r>
            <a:r>
              <a:rPr lang="en-GB" sz="2600" dirty="0" err="1" smtClean="0"/>
              <a:t>descr</a:t>
            </a:r>
            <a:r>
              <a:rPr lang="en-GB" sz="2600" dirty="0" smtClean="0"/>
              <a:t> = d;}</a:t>
            </a:r>
          </a:p>
          <a:p>
            <a:pPr>
              <a:buNone/>
            </a:pPr>
            <a:r>
              <a:rPr lang="en-GB" sz="2600" dirty="0" smtClean="0"/>
              <a:t>   public String </a:t>
            </a:r>
            <a:r>
              <a:rPr lang="en-GB" sz="2600" dirty="0" err="1" smtClean="0"/>
              <a:t>getDescription</a:t>
            </a:r>
            <a:r>
              <a:rPr lang="en-GB" sz="2600" dirty="0" smtClean="0"/>
              <a:t>() {</a:t>
            </a:r>
          </a:p>
          <a:p>
            <a:pPr>
              <a:buNone/>
            </a:pPr>
            <a:r>
              <a:rPr lang="en-GB" sz="2600" dirty="0" smtClean="0"/>
              <a:t>                              return “I am a “ + </a:t>
            </a:r>
            <a:r>
              <a:rPr lang="en-GB" sz="2600" dirty="0" err="1" smtClean="0"/>
              <a:t>descr</a:t>
            </a:r>
            <a:r>
              <a:rPr lang="en-GB" sz="2600" dirty="0" smtClean="0"/>
              <a:t> + “.”; }</a:t>
            </a:r>
          </a:p>
          <a:p>
            <a:pPr>
              <a:buNone/>
            </a:pPr>
            <a:r>
              <a:rPr lang="en-GB" sz="2600" dirty="0" smtClean="0"/>
              <a:t>}</a:t>
            </a:r>
          </a:p>
          <a:p>
            <a:pPr>
              <a:buNone/>
            </a:pPr>
            <a:r>
              <a:rPr lang="en-GB" sz="2800" dirty="0" smtClean="0"/>
              <a:t>public class </a:t>
            </a:r>
            <a:r>
              <a:rPr lang="en-GB" sz="2800" dirty="0" err="1" smtClean="0"/>
              <a:t>ProductUser</a:t>
            </a:r>
            <a:r>
              <a:rPr lang="en-GB" sz="2800" dirty="0" smtClean="0"/>
              <a:t> {</a:t>
            </a:r>
          </a:p>
          <a:p>
            <a:pPr>
              <a:buNone/>
            </a:pPr>
            <a:r>
              <a:rPr lang="en-GB" sz="2800" dirty="0" smtClean="0"/>
              <a:t>     public void static main( String </a:t>
            </a:r>
            <a:r>
              <a:rPr lang="en-GB" sz="2800" dirty="0" err="1" smtClean="0"/>
              <a:t>args</a:t>
            </a:r>
            <a:r>
              <a:rPr lang="en-GB" sz="2800" dirty="0" smtClean="0"/>
              <a:t>[] ) {</a:t>
            </a:r>
          </a:p>
          <a:p>
            <a:pPr>
              <a:buNone/>
            </a:pPr>
            <a:r>
              <a:rPr lang="en-GB" sz="2800" dirty="0" smtClean="0"/>
              <a:t>             Product p1 = new Product( “Toaster” );</a:t>
            </a:r>
          </a:p>
          <a:p>
            <a:pPr>
              <a:buNone/>
            </a:pPr>
            <a:r>
              <a:rPr lang="en-GB" sz="2800" dirty="0" smtClean="0"/>
              <a:t>             String d = </a:t>
            </a:r>
            <a:r>
              <a:rPr lang="en-GB" sz="2800" dirty="0" err="1" smtClean="0"/>
              <a:t>p.getDescription</a:t>
            </a:r>
            <a:r>
              <a:rPr lang="en-GB" sz="2800" dirty="0" smtClean="0"/>
              <a:t>();</a:t>
            </a:r>
            <a:br>
              <a:rPr lang="en-GB" sz="2800" dirty="0" smtClean="0"/>
            </a:br>
            <a:r>
              <a:rPr lang="en-GB" sz="2800" dirty="0" smtClean="0"/>
              <a:t>         </a:t>
            </a:r>
            <a:r>
              <a:rPr lang="en-GB" sz="2800" dirty="0" err="1" smtClean="0"/>
              <a:t>System.out.println</a:t>
            </a:r>
            <a:r>
              <a:rPr lang="en-GB" sz="2800" dirty="0" smtClean="0"/>
              <a:t>( “Result: “ + d );     }</a:t>
            </a:r>
          </a:p>
          <a:p>
            <a:pPr>
              <a:buNone/>
            </a:pPr>
            <a:r>
              <a:rPr lang="en-GB" sz="2800" dirty="0" smtClean="0"/>
              <a:t>}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000636"/>
            <a:ext cx="9144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3500438"/>
            <a:ext cx="9144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6858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113188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/>
              <a:t>Product</a:t>
            </a:r>
          </a:p>
          <a:p>
            <a:r>
              <a:rPr lang="en-GB"/>
              <a:t>     c1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33400" y="3429000"/>
            <a:ext cx="2819400" cy="1590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getDescription()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533400" y="39624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V="1">
            <a:off x="2819400" y="3429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69925" y="5146675"/>
            <a:ext cx="2417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/>
              <a:t>ProductImpl_Stub</a:t>
            </a:r>
          </a:p>
        </p:txBody>
      </p:sp>
      <p:sp>
        <p:nvSpPr>
          <p:cNvPr id="66568" name="Text Box 14"/>
          <p:cNvSpPr txBox="1">
            <a:spLocks noChangeArrowheads="1"/>
          </p:cNvSpPr>
          <p:nvPr/>
        </p:nvSpPr>
        <p:spPr bwMode="auto">
          <a:xfrm>
            <a:off x="5486400" y="3429000"/>
            <a:ext cx="2819400" cy="15906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6569" name="Text Box 17"/>
          <p:cNvSpPr txBox="1">
            <a:spLocks noChangeArrowheads="1"/>
          </p:cNvSpPr>
          <p:nvPr/>
        </p:nvSpPr>
        <p:spPr bwMode="auto">
          <a:xfrm>
            <a:off x="5622925" y="5146675"/>
            <a:ext cx="2400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/>
              <a:t>ProductImpl_Skel</a:t>
            </a:r>
          </a:p>
        </p:txBody>
      </p:sp>
      <p:sp>
        <p:nvSpPr>
          <p:cNvPr id="66570" name="Text Box 19"/>
          <p:cNvSpPr txBox="1">
            <a:spLocks noChangeArrowheads="1"/>
          </p:cNvSpPr>
          <p:nvPr/>
        </p:nvSpPr>
        <p:spPr bwMode="auto">
          <a:xfrm>
            <a:off x="5334000" y="381000"/>
            <a:ext cx="2819400" cy="120032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err="1" smtClean="0"/>
              <a:t>ProductImpl</a:t>
            </a: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</a:pPr>
            <a:endParaRPr lang="en-GB" dirty="0"/>
          </a:p>
        </p:txBody>
      </p:sp>
      <p:sp>
        <p:nvSpPr>
          <p:cNvPr id="66571" name="Line 20"/>
          <p:cNvSpPr>
            <a:spLocks noChangeShapeType="1"/>
          </p:cNvSpPr>
          <p:nvPr/>
        </p:nvSpPr>
        <p:spPr bwMode="auto">
          <a:xfrm>
            <a:off x="5357818" y="928670"/>
            <a:ext cx="28575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72" name="Line 21"/>
          <p:cNvSpPr>
            <a:spLocks noChangeShapeType="1"/>
          </p:cNvSpPr>
          <p:nvPr/>
        </p:nvSpPr>
        <p:spPr bwMode="auto">
          <a:xfrm flipV="1">
            <a:off x="7620000" y="381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74" name="Line 23"/>
          <p:cNvSpPr>
            <a:spLocks noChangeShapeType="1"/>
          </p:cNvSpPr>
          <p:nvPr/>
        </p:nvSpPr>
        <p:spPr bwMode="auto">
          <a:xfrm>
            <a:off x="1071538" y="2285992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75" name="Line 24"/>
          <p:cNvSpPr>
            <a:spLocks noChangeShapeType="1"/>
          </p:cNvSpPr>
          <p:nvPr/>
        </p:nvSpPr>
        <p:spPr bwMode="auto">
          <a:xfrm>
            <a:off x="3352800" y="38862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76" name="Line 25"/>
          <p:cNvSpPr>
            <a:spLocks noChangeShapeType="1"/>
          </p:cNvSpPr>
          <p:nvPr/>
        </p:nvSpPr>
        <p:spPr bwMode="auto">
          <a:xfrm>
            <a:off x="3352800" y="40386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77" name="Line 26"/>
          <p:cNvSpPr>
            <a:spLocks noChangeShapeType="1"/>
          </p:cNvSpPr>
          <p:nvPr/>
        </p:nvSpPr>
        <p:spPr bwMode="auto">
          <a:xfrm flipH="1">
            <a:off x="4800600" y="762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78" name="Line 27"/>
          <p:cNvSpPr>
            <a:spLocks noChangeShapeType="1"/>
          </p:cNvSpPr>
          <p:nvPr/>
        </p:nvSpPr>
        <p:spPr bwMode="auto">
          <a:xfrm>
            <a:off x="4800600" y="7620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79" name="Line 28"/>
          <p:cNvSpPr>
            <a:spLocks noChangeShapeType="1"/>
          </p:cNvSpPr>
          <p:nvPr/>
        </p:nvSpPr>
        <p:spPr bwMode="auto">
          <a:xfrm>
            <a:off x="4800600" y="29718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80" name="Line 29"/>
          <p:cNvSpPr>
            <a:spLocks noChangeShapeType="1"/>
          </p:cNvSpPr>
          <p:nvPr/>
        </p:nvSpPr>
        <p:spPr bwMode="auto">
          <a:xfrm>
            <a:off x="59436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66581" name="Text Box 30"/>
          <p:cNvSpPr txBox="1">
            <a:spLocks noChangeArrowheads="1"/>
          </p:cNvSpPr>
          <p:nvPr/>
        </p:nvSpPr>
        <p:spPr bwMode="auto">
          <a:xfrm>
            <a:off x="60325" y="6137275"/>
            <a:ext cx="927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u="sng"/>
              <a:t>Client</a:t>
            </a:r>
            <a:endParaRPr lang="en-GB"/>
          </a:p>
        </p:txBody>
      </p:sp>
      <p:sp>
        <p:nvSpPr>
          <p:cNvPr id="66582" name="Text Box 31"/>
          <p:cNvSpPr txBox="1">
            <a:spLocks noChangeArrowheads="1"/>
          </p:cNvSpPr>
          <p:nvPr/>
        </p:nvSpPr>
        <p:spPr bwMode="auto">
          <a:xfrm>
            <a:off x="7848600" y="6096000"/>
            <a:ext cx="979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u="sng"/>
              <a:t>Server</a:t>
            </a:r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643570" y="1142984"/>
            <a:ext cx="1696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GB" dirty="0" err="1" smtClean="0">
                <a:solidFill>
                  <a:prstClr val="black"/>
                </a:solidFill>
              </a:rPr>
              <a:t>getDescription</a:t>
            </a:r>
            <a:r>
              <a:rPr lang="en-GB" dirty="0" smtClean="0">
                <a:solidFill>
                  <a:prstClr val="black"/>
                </a:solidFill>
              </a:rPr>
              <a:t>()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714372" y="3429000"/>
            <a:ext cx="6858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-214338"/>
            <a:ext cx="8229600" cy="1143000"/>
          </a:xfrm>
          <a:noFill/>
        </p:spPr>
        <p:txBody>
          <a:bodyPr/>
          <a:lstStyle/>
          <a:p>
            <a:r>
              <a:rPr lang="en-GB" dirty="0" smtClean="0"/>
              <a:t>Defining a Remote Object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1571612"/>
            <a:ext cx="8061118" cy="169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2600" dirty="0"/>
              <a:t>                     // on server &amp; client </a:t>
            </a:r>
            <a:r>
              <a:rPr lang="en-GB" sz="2600" dirty="0" smtClean="0"/>
              <a:t>side</a:t>
            </a:r>
            <a:endParaRPr lang="en-GB" sz="2600" dirty="0"/>
          </a:p>
          <a:p>
            <a:r>
              <a:rPr lang="en-GB" sz="2600" dirty="0"/>
              <a:t>interface Product extends Remote {</a:t>
            </a:r>
          </a:p>
          <a:p>
            <a:r>
              <a:rPr lang="en-GB" sz="2600" dirty="0"/>
              <a:t>     public String </a:t>
            </a:r>
            <a:r>
              <a:rPr lang="en-GB" sz="2600" dirty="0" err="1"/>
              <a:t>getDescription</a:t>
            </a:r>
            <a:r>
              <a:rPr lang="en-GB" sz="2600" dirty="0"/>
              <a:t>() throws </a:t>
            </a:r>
            <a:r>
              <a:rPr lang="en-GB" sz="2600" dirty="0" err="1"/>
              <a:t>RemoteException</a:t>
            </a:r>
            <a:r>
              <a:rPr lang="en-GB" sz="2600" dirty="0"/>
              <a:t>;</a:t>
            </a:r>
          </a:p>
          <a:p>
            <a:r>
              <a:rPr lang="en-GB" sz="2600" dirty="0"/>
              <a:t>}</a:t>
            </a:r>
            <a:endParaRPr lang="en-GB" sz="2000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49250" y="3200400"/>
            <a:ext cx="77279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</a:pP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GB" sz="3200" dirty="0" smtClean="0"/>
              <a:t>Implementing the Server Object</a:t>
            </a:r>
            <a:endParaRPr lang="en-GB" dirty="0" smtClean="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838200"/>
            <a:ext cx="9617075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GB" sz="2600" dirty="0"/>
              <a:t>import </a:t>
            </a:r>
            <a:r>
              <a:rPr lang="en-GB" sz="2600" dirty="0" err="1"/>
              <a:t>java.rmi</a:t>
            </a:r>
            <a:r>
              <a:rPr lang="en-GB" sz="2600" dirty="0"/>
              <a:t>.*</a:t>
            </a:r>
          </a:p>
          <a:p>
            <a:r>
              <a:rPr lang="en-GB" sz="2600" dirty="0"/>
              <a:t>import </a:t>
            </a:r>
            <a:r>
              <a:rPr lang="en-GB" sz="2600" dirty="0" err="1"/>
              <a:t>java.rmi.server</a:t>
            </a:r>
            <a:r>
              <a:rPr lang="en-GB" sz="2600" dirty="0"/>
              <a:t>.*;</a:t>
            </a:r>
          </a:p>
          <a:p>
            <a:endParaRPr lang="en-GB" sz="2600" dirty="0"/>
          </a:p>
          <a:p>
            <a:r>
              <a:rPr lang="en-GB" sz="2600" dirty="0"/>
              <a:t>class </a:t>
            </a:r>
            <a:r>
              <a:rPr lang="en-GB" sz="2600" dirty="0" err="1"/>
              <a:t>Product</a:t>
            </a:r>
            <a:r>
              <a:rPr lang="en-GB" sz="2600" b="1" dirty="0" err="1">
                <a:solidFill>
                  <a:srgbClr val="FF0000"/>
                </a:solidFill>
              </a:rPr>
              <a:t>Impl</a:t>
            </a:r>
            <a:r>
              <a:rPr lang="en-GB" sz="2600" dirty="0">
                <a:solidFill>
                  <a:srgbClr val="FF0000"/>
                </a:solidFill>
              </a:rPr>
              <a:t> </a:t>
            </a:r>
            <a:r>
              <a:rPr lang="en-GB" sz="2600" b="1" dirty="0">
                <a:solidFill>
                  <a:srgbClr val="FF0000"/>
                </a:solidFill>
              </a:rPr>
              <a:t>extends </a:t>
            </a:r>
            <a:r>
              <a:rPr lang="en-GB" sz="2600" b="1" dirty="0" err="1">
                <a:solidFill>
                  <a:srgbClr val="FF0000"/>
                </a:solidFill>
              </a:rPr>
              <a:t>UnicastRemoteObject</a:t>
            </a:r>
            <a:endParaRPr lang="en-GB" sz="2600" b="1" dirty="0">
              <a:solidFill>
                <a:srgbClr val="FF0000"/>
              </a:solidFill>
            </a:endParaRPr>
          </a:p>
          <a:p>
            <a:r>
              <a:rPr lang="en-GB" sz="2600" b="1" dirty="0">
                <a:solidFill>
                  <a:srgbClr val="FF0000"/>
                </a:solidFill>
              </a:rPr>
              <a:t>                                                             implements Product </a:t>
            </a:r>
            <a:r>
              <a:rPr lang="en-GB" sz="2600" dirty="0"/>
              <a:t>{</a:t>
            </a:r>
          </a:p>
          <a:p>
            <a:r>
              <a:rPr lang="en-GB" sz="2600" dirty="0"/>
              <a:t>   private String </a:t>
            </a:r>
            <a:r>
              <a:rPr lang="en-GB" sz="2600" dirty="0" err="1"/>
              <a:t>descr</a:t>
            </a:r>
            <a:r>
              <a:rPr lang="en-GB" sz="2600" dirty="0"/>
              <a:t>;</a:t>
            </a:r>
          </a:p>
          <a:p>
            <a:endParaRPr lang="en-GB" sz="2600" dirty="0"/>
          </a:p>
          <a:p>
            <a:r>
              <a:rPr lang="en-GB" sz="2600" dirty="0"/>
              <a:t>   public </a:t>
            </a:r>
            <a:r>
              <a:rPr lang="en-GB" sz="2600" dirty="0" err="1"/>
              <a:t>Product</a:t>
            </a:r>
            <a:r>
              <a:rPr lang="en-GB" sz="2600" b="1" dirty="0" err="1">
                <a:solidFill>
                  <a:srgbClr val="FF0000"/>
                </a:solidFill>
              </a:rPr>
              <a:t>Impl</a:t>
            </a:r>
            <a:r>
              <a:rPr lang="en-GB" sz="2600" dirty="0"/>
              <a:t>( String d ) </a:t>
            </a:r>
            <a:r>
              <a:rPr lang="en-GB" sz="2600" b="1" dirty="0">
                <a:solidFill>
                  <a:srgbClr val="FF0000"/>
                </a:solidFill>
              </a:rPr>
              <a:t>throws </a:t>
            </a:r>
            <a:r>
              <a:rPr lang="en-GB" sz="2600" b="1" dirty="0" err="1">
                <a:solidFill>
                  <a:srgbClr val="FF0000"/>
                </a:solidFill>
              </a:rPr>
              <a:t>RemoteException</a:t>
            </a:r>
            <a:r>
              <a:rPr lang="en-GB" sz="2600" b="1" dirty="0">
                <a:solidFill>
                  <a:srgbClr val="FF0000"/>
                </a:solidFill>
              </a:rPr>
              <a:t> </a:t>
            </a:r>
            <a:r>
              <a:rPr lang="en-GB" sz="2600" dirty="0"/>
              <a:t>{</a:t>
            </a:r>
          </a:p>
          <a:p>
            <a:r>
              <a:rPr lang="en-GB" sz="2600" dirty="0"/>
              <a:t>                                     </a:t>
            </a:r>
            <a:r>
              <a:rPr lang="en-GB" sz="2600" dirty="0" err="1"/>
              <a:t>descr</a:t>
            </a:r>
            <a:r>
              <a:rPr lang="en-GB" sz="2600" dirty="0"/>
              <a:t> = d;}</a:t>
            </a:r>
          </a:p>
          <a:p>
            <a:endParaRPr lang="en-GB" sz="2600" dirty="0"/>
          </a:p>
          <a:p>
            <a:r>
              <a:rPr lang="en-GB" sz="2600" dirty="0"/>
              <a:t>   public String </a:t>
            </a:r>
            <a:r>
              <a:rPr lang="en-GB" sz="2600" dirty="0" err="1"/>
              <a:t>getDescription</a:t>
            </a:r>
            <a:r>
              <a:rPr lang="en-GB" sz="2600" dirty="0"/>
              <a:t>() </a:t>
            </a:r>
            <a:r>
              <a:rPr lang="en-GB" sz="2600" b="1" dirty="0" smtClean="0">
                <a:solidFill>
                  <a:srgbClr val="FF0000"/>
                </a:solidFill>
              </a:rPr>
              <a:t>throws </a:t>
            </a:r>
            <a:r>
              <a:rPr lang="en-GB" sz="2600" b="1" dirty="0" err="1" smtClean="0">
                <a:solidFill>
                  <a:srgbClr val="FF0000"/>
                </a:solidFill>
              </a:rPr>
              <a:t>RemoteException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dirty="0" smtClean="0"/>
              <a:t>{</a:t>
            </a:r>
            <a:endParaRPr lang="en-GB" sz="2600" dirty="0"/>
          </a:p>
          <a:p>
            <a:r>
              <a:rPr lang="en-GB" sz="2600" dirty="0"/>
              <a:t>                                            return “I am a “ + </a:t>
            </a:r>
            <a:r>
              <a:rPr lang="en-GB" sz="2600" dirty="0" err="1"/>
              <a:t>descr</a:t>
            </a:r>
            <a:r>
              <a:rPr lang="en-GB" sz="2600" dirty="0"/>
              <a:t> + “.”; }</a:t>
            </a:r>
          </a:p>
          <a:p>
            <a:r>
              <a:rPr lang="en-GB" sz="2600" dirty="0"/>
              <a:t>}</a:t>
            </a:r>
            <a:endParaRPr 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609600"/>
          </a:xfrm>
          <a:noFill/>
        </p:spPr>
        <p:txBody>
          <a:bodyPr/>
          <a:lstStyle/>
          <a:p>
            <a:r>
              <a:rPr lang="en-GB" sz="3200" smtClean="0"/>
              <a:t>Create and resister the Server Object</a:t>
            </a:r>
            <a:endParaRPr lang="en-GB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609600"/>
            <a:ext cx="8486234" cy="600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2600" dirty="0"/>
              <a:t>import </a:t>
            </a:r>
            <a:r>
              <a:rPr lang="en-GB" sz="2600" dirty="0" err="1"/>
              <a:t>java.rmi</a:t>
            </a:r>
            <a:r>
              <a:rPr lang="en-GB" sz="2600" dirty="0"/>
              <a:t>.*</a:t>
            </a:r>
          </a:p>
          <a:p>
            <a:r>
              <a:rPr lang="en-GB" sz="2600" dirty="0"/>
              <a:t>import </a:t>
            </a:r>
            <a:r>
              <a:rPr lang="en-GB" sz="2600" dirty="0" err="1"/>
              <a:t>java.rmi.server</a:t>
            </a:r>
            <a:r>
              <a:rPr lang="en-GB" sz="2600" dirty="0" smtClean="0"/>
              <a:t>.*;</a:t>
            </a:r>
          </a:p>
          <a:p>
            <a:r>
              <a:rPr lang="en-IE" sz="2400" dirty="0"/>
              <a:t>import </a:t>
            </a:r>
            <a:r>
              <a:rPr lang="en-IE" sz="2400" dirty="0" err="1"/>
              <a:t>java.rmi.registry</a:t>
            </a:r>
            <a:r>
              <a:rPr lang="en-IE" sz="2400" dirty="0"/>
              <a:t>.*; </a:t>
            </a:r>
            <a:endParaRPr lang="en-GB" sz="2400" dirty="0"/>
          </a:p>
          <a:p>
            <a:endParaRPr lang="en-GB" sz="2600" dirty="0"/>
          </a:p>
          <a:p>
            <a:r>
              <a:rPr lang="en-GB" sz="2600" dirty="0"/>
              <a:t>public class </a:t>
            </a:r>
            <a:r>
              <a:rPr lang="en-GB" sz="2600" dirty="0" err="1"/>
              <a:t>Product</a:t>
            </a:r>
            <a:r>
              <a:rPr lang="en-GB" sz="2600" b="1" dirty="0" err="1">
                <a:solidFill>
                  <a:srgbClr val="FF0000"/>
                </a:solidFill>
              </a:rPr>
              <a:t>Server</a:t>
            </a:r>
            <a:r>
              <a:rPr lang="en-GB" sz="2600" dirty="0"/>
              <a:t> {</a:t>
            </a:r>
          </a:p>
          <a:p>
            <a:r>
              <a:rPr lang="en-GB" sz="2600" dirty="0"/>
              <a:t>     public void static main( String </a:t>
            </a:r>
            <a:r>
              <a:rPr lang="en-GB" sz="2600" dirty="0" err="1"/>
              <a:t>args</a:t>
            </a:r>
            <a:r>
              <a:rPr lang="en-GB" sz="2600" dirty="0"/>
              <a:t>[] ) {</a:t>
            </a:r>
          </a:p>
          <a:p>
            <a:r>
              <a:rPr lang="en-GB" sz="2600" dirty="0"/>
              <a:t>         </a:t>
            </a:r>
            <a:r>
              <a:rPr lang="en-IE" sz="2400" b="1" dirty="0">
                <a:solidFill>
                  <a:srgbClr val="FF0000"/>
                </a:solidFill>
              </a:rPr>
              <a:t>try </a:t>
            </a:r>
            <a:r>
              <a:rPr lang="en-IE" sz="2400" b="1" dirty="0" smtClean="0">
                <a:solidFill>
                  <a:srgbClr val="FF0000"/>
                </a:solidFill>
              </a:rPr>
              <a:t>{     </a:t>
            </a:r>
            <a:r>
              <a:rPr lang="en-IE" sz="2400" dirty="0" err="1" smtClean="0"/>
              <a:t>LocateRegistry.</a:t>
            </a:r>
            <a:r>
              <a:rPr lang="en-IE" sz="2400" i="1" dirty="0" err="1" smtClean="0"/>
              <a:t>createRegistry</a:t>
            </a:r>
            <a:r>
              <a:rPr lang="en-IE" sz="2400" i="1" dirty="0" smtClean="0"/>
              <a:t>(1099</a:t>
            </a:r>
            <a:r>
              <a:rPr lang="en-IE" sz="2400" i="1" dirty="0"/>
              <a:t>); </a:t>
            </a:r>
          </a:p>
          <a:p>
            <a:r>
              <a:rPr lang="en-IE" sz="2400" dirty="0"/>
              <a:t>             </a:t>
            </a:r>
            <a:r>
              <a:rPr lang="en-IE" sz="2400" dirty="0" smtClean="0"/>
              <a:t>          </a:t>
            </a:r>
            <a:r>
              <a:rPr lang="en-IE" sz="2400" dirty="0" err="1" smtClean="0"/>
              <a:t>System.</a:t>
            </a:r>
            <a:r>
              <a:rPr lang="en-IE" sz="2400" i="1" dirty="0" err="1" smtClean="0"/>
              <a:t>out.println</a:t>
            </a:r>
            <a:r>
              <a:rPr lang="en-IE" sz="2400" i="1" dirty="0"/>
              <a:t>("java RMI registry created.");</a:t>
            </a:r>
          </a:p>
          <a:p>
            <a:r>
              <a:rPr lang="en-IE" sz="2400" dirty="0"/>
              <a:t>         } </a:t>
            </a:r>
            <a:r>
              <a:rPr lang="en-IE" sz="2400" b="1" dirty="0">
                <a:solidFill>
                  <a:srgbClr val="FF0000"/>
                </a:solidFill>
              </a:rPr>
              <a:t>catch (</a:t>
            </a:r>
            <a:r>
              <a:rPr lang="en-IE" sz="2400" b="1" dirty="0" err="1">
                <a:solidFill>
                  <a:srgbClr val="FF0000"/>
                </a:solidFill>
              </a:rPr>
              <a:t>RemoteException</a:t>
            </a:r>
            <a:r>
              <a:rPr lang="en-IE" sz="2400" b="1" dirty="0">
                <a:solidFill>
                  <a:srgbClr val="FF0000"/>
                </a:solidFill>
              </a:rPr>
              <a:t> e) {}</a:t>
            </a:r>
            <a:endParaRPr lang="en-GB" sz="2400" dirty="0">
              <a:solidFill>
                <a:srgbClr val="FF0000"/>
              </a:solidFill>
            </a:endParaRPr>
          </a:p>
          <a:p>
            <a:r>
              <a:rPr lang="en-GB" sz="2600" dirty="0"/>
              <a:t>         try {</a:t>
            </a:r>
          </a:p>
          <a:p>
            <a:r>
              <a:rPr lang="en-GB" sz="2600" dirty="0"/>
              <a:t>              </a:t>
            </a:r>
            <a:r>
              <a:rPr lang="en-GB" sz="2600" dirty="0" err="1">
                <a:solidFill>
                  <a:srgbClr val="FF0000"/>
                </a:solidFill>
              </a:rPr>
              <a:t>Product</a:t>
            </a:r>
            <a:r>
              <a:rPr lang="en-GB" sz="2600" b="1" dirty="0" err="1">
                <a:solidFill>
                  <a:srgbClr val="FF0000"/>
                </a:solidFill>
              </a:rPr>
              <a:t>Impl</a:t>
            </a:r>
            <a:r>
              <a:rPr lang="en-GB" sz="2600" dirty="0">
                <a:solidFill>
                  <a:srgbClr val="FF0000"/>
                </a:solidFill>
              </a:rPr>
              <a:t> p1 = new </a:t>
            </a:r>
            <a:r>
              <a:rPr lang="en-GB" sz="2600" dirty="0" err="1">
                <a:solidFill>
                  <a:srgbClr val="FF0000"/>
                </a:solidFill>
              </a:rPr>
              <a:t>Product</a:t>
            </a:r>
            <a:r>
              <a:rPr lang="en-GB" sz="2600" b="1" dirty="0" err="1">
                <a:solidFill>
                  <a:srgbClr val="FF0000"/>
                </a:solidFill>
              </a:rPr>
              <a:t>Impl</a:t>
            </a:r>
            <a:r>
              <a:rPr lang="en-GB" sz="2600" dirty="0">
                <a:solidFill>
                  <a:srgbClr val="FF0000"/>
                </a:solidFill>
              </a:rPr>
              <a:t>( “Toaster” );</a:t>
            </a:r>
          </a:p>
          <a:p>
            <a:r>
              <a:rPr lang="en-GB" sz="2600" dirty="0" smtClean="0">
                <a:solidFill>
                  <a:srgbClr val="FF0000"/>
                </a:solidFill>
              </a:rPr>
              <a:t>              </a:t>
            </a:r>
            <a:r>
              <a:rPr lang="en-GB" sz="2600" b="1" dirty="0" err="1" smtClean="0">
                <a:solidFill>
                  <a:srgbClr val="FF0000"/>
                </a:solidFill>
              </a:rPr>
              <a:t>Naming.rebind</a:t>
            </a:r>
            <a:r>
              <a:rPr lang="en-GB" sz="2600" b="1" dirty="0">
                <a:solidFill>
                  <a:srgbClr val="FF0000"/>
                </a:solidFill>
              </a:rPr>
              <a:t>( “toaster”, p1 </a:t>
            </a:r>
            <a:r>
              <a:rPr lang="en-GB" sz="2600" b="1" dirty="0" smtClean="0">
                <a:solidFill>
                  <a:srgbClr val="FF0000"/>
                </a:solidFill>
              </a:rPr>
              <a:t>);}</a:t>
            </a:r>
            <a:endParaRPr lang="en-GB" sz="2600" b="1" dirty="0">
              <a:solidFill>
                <a:srgbClr val="FF0000"/>
              </a:solidFill>
            </a:endParaRPr>
          </a:p>
          <a:p>
            <a:r>
              <a:rPr lang="en-GB" sz="2600" dirty="0"/>
              <a:t>         catch( Exception e ) { </a:t>
            </a:r>
            <a:r>
              <a:rPr lang="en-GB" sz="2600" dirty="0" err="1"/>
              <a:t>System.out.println</a:t>
            </a:r>
            <a:r>
              <a:rPr lang="en-GB" sz="2600" dirty="0"/>
              <a:t>( “Error: “ + e ); }</a:t>
            </a:r>
          </a:p>
          <a:p>
            <a:r>
              <a:rPr lang="en-GB" sz="2600" dirty="0"/>
              <a:t>     }</a:t>
            </a:r>
          </a:p>
          <a:p>
            <a:r>
              <a:rPr lang="en-GB" sz="2600" dirty="0"/>
              <a:t>}</a:t>
            </a:r>
            <a:endParaRPr lang="en-GB" sz="2000" dirty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49250" y="5332413"/>
            <a:ext cx="772795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685800"/>
          </a:xfrm>
          <a:noFill/>
        </p:spPr>
        <p:txBody>
          <a:bodyPr/>
          <a:lstStyle/>
          <a:p>
            <a:r>
              <a:rPr lang="en-GB" sz="3600" smtClean="0"/>
              <a:t>Creating a Remote Object in Client</a:t>
            </a:r>
            <a:endParaRPr lang="en-GB" smtClean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822325" y="17065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812800"/>
            <a:ext cx="9502794" cy="629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GB" sz="2600" dirty="0"/>
              <a:t>import </a:t>
            </a:r>
            <a:r>
              <a:rPr lang="en-GB" sz="2600" dirty="0" err="1"/>
              <a:t>java.rmi</a:t>
            </a:r>
            <a:r>
              <a:rPr lang="en-GB" sz="2600" dirty="0"/>
              <a:t>.*;</a:t>
            </a:r>
          </a:p>
          <a:p>
            <a:endParaRPr lang="en-GB" sz="1100" dirty="0"/>
          </a:p>
          <a:p>
            <a:r>
              <a:rPr lang="en-GB" sz="2600" dirty="0"/>
              <a:t>public class </a:t>
            </a:r>
            <a:r>
              <a:rPr lang="en-GB" sz="2600" dirty="0" err="1"/>
              <a:t>Product</a:t>
            </a:r>
            <a:r>
              <a:rPr lang="en-GB" sz="2600" b="1" dirty="0" err="1">
                <a:solidFill>
                  <a:srgbClr val="FF0000"/>
                </a:solidFill>
              </a:rPr>
              <a:t>Client</a:t>
            </a:r>
            <a:r>
              <a:rPr lang="en-GB" sz="2600" dirty="0"/>
              <a:t> {</a:t>
            </a:r>
          </a:p>
          <a:p>
            <a:r>
              <a:rPr lang="en-GB" sz="2600" dirty="0"/>
              <a:t>     public void static main( String </a:t>
            </a:r>
            <a:r>
              <a:rPr lang="en-GB" sz="2600" dirty="0" err="1"/>
              <a:t>args</a:t>
            </a:r>
            <a:r>
              <a:rPr lang="en-GB" sz="2600" dirty="0"/>
              <a:t>[] ) {</a:t>
            </a:r>
          </a:p>
          <a:p>
            <a:endParaRPr lang="en-GB" sz="1200" dirty="0"/>
          </a:p>
          <a:p>
            <a:r>
              <a:rPr lang="en-GB" sz="2600" dirty="0"/>
              <a:t>         </a:t>
            </a:r>
            <a:r>
              <a:rPr lang="en-GB" sz="2600" b="1" dirty="0">
                <a:solidFill>
                  <a:srgbClr val="FF0000"/>
                </a:solidFill>
              </a:rPr>
              <a:t>String </a:t>
            </a:r>
            <a:r>
              <a:rPr lang="en-GB" sz="2600" b="1" dirty="0" err="1">
                <a:solidFill>
                  <a:srgbClr val="FF0000"/>
                </a:solidFill>
              </a:rPr>
              <a:t>url</a:t>
            </a:r>
            <a:r>
              <a:rPr lang="en-GB" sz="2600" b="1" dirty="0">
                <a:solidFill>
                  <a:srgbClr val="FF0000"/>
                </a:solidFill>
              </a:rPr>
              <a:t> =  “</a:t>
            </a:r>
            <a:r>
              <a:rPr lang="en-GB" sz="2600" b="1" dirty="0" err="1">
                <a:solidFill>
                  <a:srgbClr val="FF0000"/>
                </a:solidFill>
              </a:rPr>
              <a:t>rmi</a:t>
            </a:r>
            <a:r>
              <a:rPr lang="en-GB" sz="2600" b="1" dirty="0">
                <a:solidFill>
                  <a:srgbClr val="FF0000"/>
                </a:solidFill>
              </a:rPr>
              <a:t>:///”</a:t>
            </a:r>
          </a:p>
          <a:p>
            <a:r>
              <a:rPr lang="en-GB" sz="2600" dirty="0"/>
              <a:t>      </a:t>
            </a:r>
            <a:r>
              <a:rPr lang="en-GB" sz="2600" dirty="0" smtClean="0"/>
              <a:t>  //</a:t>
            </a:r>
            <a:r>
              <a:rPr lang="en-GB" sz="2600" dirty="0"/>
              <a:t>String </a:t>
            </a:r>
            <a:r>
              <a:rPr lang="en-GB" sz="2600" dirty="0" err="1"/>
              <a:t>url</a:t>
            </a:r>
            <a:r>
              <a:rPr lang="en-GB" sz="2600" dirty="0"/>
              <a:t>= "rmi://193.1.24.1/";      // if object located remotely</a:t>
            </a:r>
          </a:p>
          <a:p>
            <a:r>
              <a:rPr lang="en-GB" sz="2600" dirty="0"/>
              <a:t>         Product p = </a:t>
            </a:r>
            <a:r>
              <a:rPr lang="en-GB" sz="2600" b="1" dirty="0">
                <a:solidFill>
                  <a:srgbClr val="FF0000"/>
                </a:solidFill>
              </a:rPr>
              <a:t>( Product ) </a:t>
            </a:r>
            <a:r>
              <a:rPr lang="en-GB" sz="2600" b="1" dirty="0" err="1">
                <a:solidFill>
                  <a:srgbClr val="FF0000"/>
                </a:solidFill>
              </a:rPr>
              <a:t>Naming.lookup</a:t>
            </a:r>
            <a:r>
              <a:rPr lang="en-GB" sz="2600" b="1" dirty="0">
                <a:solidFill>
                  <a:srgbClr val="FF0000"/>
                </a:solidFill>
              </a:rPr>
              <a:t>( </a:t>
            </a:r>
            <a:r>
              <a:rPr lang="en-GB" sz="2600" b="1" dirty="0" err="1">
                <a:solidFill>
                  <a:srgbClr val="FF0000"/>
                </a:solidFill>
              </a:rPr>
              <a:t>url</a:t>
            </a:r>
            <a:r>
              <a:rPr lang="en-GB" sz="2600" b="1" dirty="0">
                <a:solidFill>
                  <a:srgbClr val="FF0000"/>
                </a:solidFill>
              </a:rPr>
              <a:t> + “toaster” );</a:t>
            </a:r>
          </a:p>
          <a:p>
            <a:endParaRPr lang="en-GB" sz="1600" dirty="0"/>
          </a:p>
          <a:p>
            <a:r>
              <a:rPr lang="en-GB" sz="2600" dirty="0"/>
              <a:t>         try {</a:t>
            </a:r>
          </a:p>
          <a:p>
            <a:r>
              <a:rPr lang="en-GB" sz="2600" dirty="0"/>
              <a:t>                     String d = </a:t>
            </a:r>
            <a:r>
              <a:rPr lang="en-GB" sz="2600" dirty="0" err="1"/>
              <a:t>p.getDescription</a:t>
            </a:r>
            <a:r>
              <a:rPr lang="en-GB" sz="2600" dirty="0"/>
              <a:t>();</a:t>
            </a:r>
            <a:br>
              <a:rPr lang="en-GB" sz="2600" dirty="0"/>
            </a:br>
            <a:r>
              <a:rPr lang="en-GB" sz="2600" dirty="0"/>
              <a:t>                    </a:t>
            </a:r>
            <a:r>
              <a:rPr lang="en-GB" sz="2600" dirty="0" smtClean="0"/>
              <a:t> </a:t>
            </a:r>
            <a:r>
              <a:rPr lang="en-GB" sz="2600" dirty="0" err="1" smtClean="0"/>
              <a:t>System.out.println</a:t>
            </a:r>
            <a:r>
              <a:rPr lang="en-GB" sz="2600" dirty="0"/>
              <a:t>( “Result: “ + d );</a:t>
            </a:r>
          </a:p>
          <a:p>
            <a:r>
              <a:rPr lang="en-GB" sz="2600" dirty="0"/>
              <a:t>                } </a:t>
            </a:r>
            <a:endParaRPr lang="en-GB" sz="2600" dirty="0" smtClean="0"/>
          </a:p>
          <a:p>
            <a:r>
              <a:rPr lang="en-GB" sz="2600" dirty="0" smtClean="0"/>
              <a:t>        catch</a:t>
            </a:r>
            <a:r>
              <a:rPr lang="en-GB" sz="2600" dirty="0"/>
              <a:t>( </a:t>
            </a:r>
            <a:r>
              <a:rPr lang="en-GB" sz="2600" dirty="0" err="1"/>
              <a:t>RemoteException</a:t>
            </a:r>
            <a:r>
              <a:rPr lang="en-GB" sz="2600" dirty="0"/>
              <a:t> e ) {</a:t>
            </a:r>
          </a:p>
          <a:p>
            <a:r>
              <a:rPr lang="en-GB" sz="2600" dirty="0"/>
              <a:t>         </a:t>
            </a:r>
            <a:r>
              <a:rPr lang="en-GB" sz="2600" dirty="0" smtClean="0"/>
              <a:t>                       </a:t>
            </a:r>
            <a:r>
              <a:rPr lang="en-GB" sz="2600" dirty="0" err="1" smtClean="0"/>
              <a:t>System.err.println</a:t>
            </a:r>
            <a:r>
              <a:rPr lang="en-GB" sz="2600" dirty="0"/>
              <a:t>( “Error “ + e );</a:t>
            </a:r>
          </a:p>
          <a:p>
            <a:r>
              <a:rPr lang="en-GB" sz="2600" dirty="0"/>
              <a:t>    }</a:t>
            </a:r>
          </a:p>
          <a:p>
            <a:r>
              <a:rPr lang="en-GB" sz="26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609600"/>
          </a:xfrm>
          <a:noFill/>
        </p:spPr>
        <p:txBody>
          <a:bodyPr/>
          <a:lstStyle/>
          <a:p>
            <a:r>
              <a:rPr lang="en-GB" sz="2900" dirty="0" smtClean="0"/>
              <a:t>Stub Skeleton</a:t>
            </a:r>
            <a:endParaRPr lang="en-GB" dirty="0" smtClean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28600" y="1295400"/>
            <a:ext cx="7915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GB" sz="3200" dirty="0"/>
              <a:t>Run </a:t>
            </a:r>
            <a:r>
              <a:rPr lang="en-GB" sz="3200" dirty="0" err="1"/>
              <a:t>rmic</a:t>
            </a:r>
            <a:r>
              <a:rPr lang="en-GB" sz="3200" dirty="0"/>
              <a:t> program     </a:t>
            </a:r>
            <a:r>
              <a:rPr lang="en-GB" sz="3200" u="sng" dirty="0"/>
              <a:t>(not needed now)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GB" sz="3200" dirty="0"/>
              <a:t>          </a:t>
            </a:r>
            <a:r>
              <a:rPr lang="en-GB" sz="3200" dirty="0" err="1"/>
              <a:t>rmic</a:t>
            </a:r>
            <a:r>
              <a:rPr lang="en-GB" sz="3200" dirty="0"/>
              <a:t> </a:t>
            </a:r>
            <a:r>
              <a:rPr lang="en-GB" sz="3200" dirty="0" err="1" smtClean="0"/>
              <a:t>ProductImpl</a:t>
            </a:r>
            <a:endParaRPr lang="en-GB" sz="3200" dirty="0" smtClean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GB" sz="32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sz="2800" dirty="0"/>
              <a:t>generates </a:t>
            </a:r>
            <a:r>
              <a:rPr lang="en-GB" sz="2800" dirty="0" err="1"/>
              <a:t>ProductImpl_Stub</a:t>
            </a:r>
            <a:r>
              <a:rPr lang="en-GB" sz="2800" dirty="0"/>
              <a:t> </a:t>
            </a:r>
            <a:r>
              <a:rPr lang="en-GB" sz="2800" dirty="0" smtClean="0"/>
              <a:t>class             client</a:t>
            </a:r>
            <a:endParaRPr lang="en-GB" sz="2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sz="2800" dirty="0"/>
              <a:t>generates </a:t>
            </a:r>
            <a:r>
              <a:rPr lang="en-GB" sz="2800" dirty="0" err="1"/>
              <a:t>ProductImpl_Skel</a:t>
            </a:r>
            <a:r>
              <a:rPr lang="en-GB" sz="2800" dirty="0"/>
              <a:t> class </a:t>
            </a:r>
            <a:r>
              <a:rPr lang="en-GB" sz="2800" dirty="0" smtClean="0"/>
              <a:t>             server</a:t>
            </a:r>
            <a:endParaRPr lang="en-GB" sz="280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GB" sz="3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To run the RMI Program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b="1" dirty="0" smtClean="0"/>
              <a:t>start </a:t>
            </a:r>
            <a:r>
              <a:rPr lang="en-GB" b="1" dirty="0" err="1" smtClean="0"/>
              <a:t>rmiregistry</a:t>
            </a:r>
            <a:r>
              <a:rPr lang="en-GB" b="1" dirty="0" smtClean="0"/>
              <a:t> </a:t>
            </a:r>
          </a:p>
          <a:p>
            <a:pPr lvl="1"/>
            <a:r>
              <a:rPr lang="en-GB" sz="2400" dirty="0" smtClean="0"/>
              <a:t>start simple server-side bootstrap naming server</a:t>
            </a:r>
          </a:p>
          <a:p>
            <a:r>
              <a:rPr lang="en-GB" b="1" dirty="0" smtClean="0"/>
              <a:t>start java </a:t>
            </a:r>
            <a:r>
              <a:rPr lang="en-GB" b="1" dirty="0" err="1" smtClean="0"/>
              <a:t>ProductServer</a:t>
            </a:r>
            <a:r>
              <a:rPr lang="en-GB" b="1" dirty="0" smtClean="0"/>
              <a:t> </a:t>
            </a:r>
          </a:p>
          <a:p>
            <a:pPr lvl="1"/>
            <a:r>
              <a:rPr lang="en-GB" sz="2400" dirty="0" smtClean="0"/>
              <a:t>start the server</a:t>
            </a:r>
          </a:p>
          <a:p>
            <a:r>
              <a:rPr lang="en-GB" b="1" dirty="0" smtClean="0"/>
              <a:t>start java </a:t>
            </a:r>
            <a:r>
              <a:rPr lang="en-GB" b="1" dirty="0" err="1" smtClean="0"/>
              <a:t>ProductClient</a:t>
            </a:r>
            <a:endParaRPr lang="en-GB" b="1" dirty="0" smtClean="0"/>
          </a:p>
          <a:p>
            <a:pPr lvl="1"/>
            <a:r>
              <a:rPr lang="en-GB" sz="2400" dirty="0" smtClean="0"/>
              <a:t>start the client </a:t>
            </a:r>
          </a:p>
          <a:p>
            <a:pPr lvl="1"/>
            <a:endParaRPr lang="en-GB" sz="2400" dirty="0" smtClean="0"/>
          </a:p>
          <a:p>
            <a:pPr lvl="1"/>
            <a:r>
              <a:rPr lang="en-GB" dirty="0" smtClean="0"/>
              <a:t>should print:</a:t>
            </a:r>
          </a:p>
          <a:p>
            <a:pPr lvl="2"/>
            <a:r>
              <a:rPr lang="en-GB" dirty="0" smtClean="0"/>
              <a:t>Result: I am a Toaster.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436</Words>
  <Application>Microsoft Office PowerPoint</Application>
  <PresentationFormat>On-screen Show (4:3)</PresentationFormat>
  <Paragraphs>118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Monotype Sorts</vt:lpstr>
      <vt:lpstr>Office Theme</vt:lpstr>
      <vt:lpstr>Chapter 16</vt:lpstr>
      <vt:lpstr>Distributed Programming in Java</vt:lpstr>
      <vt:lpstr>PowerPoint Presentation</vt:lpstr>
      <vt:lpstr>Defining a Remote Object</vt:lpstr>
      <vt:lpstr>Implementing the Server Object</vt:lpstr>
      <vt:lpstr>Create and resister the Server Object</vt:lpstr>
      <vt:lpstr>Creating a Remote Object in Client</vt:lpstr>
      <vt:lpstr>Stub Skeleton</vt:lpstr>
      <vt:lpstr>To run the RMI Program</vt:lpstr>
      <vt:lpstr>PowerPoint Presentation</vt:lpstr>
      <vt:lpstr>Implementing Remote Objects (RMI)</vt:lpstr>
    </vt:vector>
  </TitlesOfParts>
  <Company>Athlone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creator>dbyrne</dc:creator>
  <cp:lastModifiedBy>Declan Byrne</cp:lastModifiedBy>
  <cp:revision>14</cp:revision>
  <dcterms:created xsi:type="dcterms:W3CDTF">2010-09-29T14:22:50Z</dcterms:created>
  <dcterms:modified xsi:type="dcterms:W3CDTF">2018-10-30T13:33:04Z</dcterms:modified>
</cp:coreProperties>
</file>