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9" r:id="rId5"/>
    <p:sldId id="260" r:id="rId6"/>
    <p:sldId id="278" r:id="rId7"/>
    <p:sldId id="267" r:id="rId8"/>
    <p:sldId id="271" r:id="rId9"/>
    <p:sldId id="277" r:id="rId10"/>
    <p:sldId id="273" r:id="rId11"/>
    <p:sldId id="274" r:id="rId12"/>
    <p:sldId id="275" r:id="rId13"/>
    <p:sldId id="279" r:id="rId14"/>
    <p:sldId id="280" r:id="rId15"/>
    <p:sldId id="262" r:id="rId16"/>
    <p:sldId id="264" r:id="rId17"/>
    <p:sldId id="265" r:id="rId18"/>
    <p:sldId id="266"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116" d="100"/>
          <a:sy n="116"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aGK-fj-BAM" TargetMode="External"/><Relationship Id="rId2" Type="http://schemas.openxmlformats.org/officeDocument/2006/relationships/hyperlink" Target="https://www.youtube.com/user/shiffman" TargetMode="External"/><Relationship Id="rId1" Type="http://schemas.openxmlformats.org/officeDocument/2006/relationships/slideLayout" Target="../slideLayouts/slideLayout2.xml"/><Relationship Id="rId6" Type="http://schemas.openxmlformats.org/officeDocument/2006/relationships/hyperlink" Target="https://www.youtube.com/watch?v=0fKg7e37bQE" TargetMode="External"/><Relationship Id="rId5" Type="http://schemas.openxmlformats.org/officeDocument/2006/relationships/hyperlink" Target="https://www.youtube.com/watch?v=XL9Ri8pO68w" TargetMode="External"/><Relationship Id="rId4" Type="http://schemas.openxmlformats.org/officeDocument/2006/relationships/hyperlink" Target="https://www.youtube.com/watch?v=8j0UDiN7my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awgit.com/mymaya7/davidson/master/index.html" TargetMode="External"/><Relationship Id="rId2" Type="http://schemas.openxmlformats.org/officeDocument/2006/relationships/hyperlink" Target="https://github.com/mymaya7/david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030001" y="275168"/>
            <a:ext cx="8574622" cy="2616199"/>
          </a:xfrm>
        </p:spPr>
        <p:txBody>
          <a:bodyPr>
            <a:normAutofit/>
          </a:bodyPr>
          <a:lstStyle/>
          <a:p>
            <a:pPr algn="l" rtl="0"/>
            <a:r>
              <a:rPr lang="en-US" sz="115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Snake AI</a:t>
            </a:r>
            <a:endParaRPr lang="he-IL" sz="115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כותרת משנה 2"/>
          <p:cNvSpPr>
            <a:spLocks noGrp="1"/>
          </p:cNvSpPr>
          <p:nvPr>
            <p:ph type="subTitle" idx="1"/>
          </p:nvPr>
        </p:nvSpPr>
        <p:spPr>
          <a:xfrm>
            <a:off x="4616978" y="2891367"/>
            <a:ext cx="6987645" cy="3585633"/>
          </a:xfrm>
        </p:spPr>
        <p:txBody>
          <a:bodyPr>
            <a:normAutofit/>
          </a:bodyPr>
          <a:lstStyle/>
          <a:p>
            <a:r>
              <a:rPr lang="he-IL" sz="2800" b="1" dirty="0" smtClean="0"/>
              <a:t>מדעי המחשב אקדמיה ותעשייה</a:t>
            </a:r>
          </a:p>
          <a:p>
            <a:r>
              <a:rPr lang="he-IL" dirty="0" smtClean="0"/>
              <a:t>שם </a:t>
            </a:r>
            <a:r>
              <a:rPr lang="he-IL" dirty="0"/>
              <a:t>: </a:t>
            </a:r>
            <a:r>
              <a:rPr lang="he-IL" dirty="0" smtClean="0"/>
              <a:t>מיה עמרם</a:t>
            </a:r>
            <a:endParaRPr lang="he-IL" dirty="0"/>
          </a:p>
          <a:p>
            <a:r>
              <a:rPr lang="he-IL" dirty="0"/>
              <a:t>מס. ת.ז. : </a:t>
            </a:r>
            <a:r>
              <a:rPr lang="he-IL" dirty="0" smtClean="0"/>
              <a:t>322518655</a:t>
            </a:r>
            <a:endParaRPr lang="he-IL" dirty="0"/>
          </a:p>
          <a:p>
            <a:r>
              <a:rPr lang="he-IL" dirty="0"/>
              <a:t>נושא : </a:t>
            </a:r>
            <a:r>
              <a:rPr lang="he-IL" dirty="0" smtClean="0"/>
              <a:t>משחק סניק אוטומטי וידני</a:t>
            </a:r>
            <a:endParaRPr lang="he-IL" dirty="0"/>
          </a:p>
          <a:p>
            <a:r>
              <a:rPr lang="he-IL" dirty="0" smtClean="0"/>
              <a:t>בית </a:t>
            </a:r>
            <a:r>
              <a:rPr lang="he-IL" dirty="0"/>
              <a:t>ספר ועיר : עירוני י"ד תל אביב</a:t>
            </a:r>
          </a:p>
          <a:p>
            <a:r>
              <a:rPr lang="he-IL" dirty="0"/>
              <a:t>שם המנחה : </a:t>
            </a:r>
            <a:r>
              <a:rPr lang="he-IL" dirty="0" smtClean="0"/>
              <a:t>שמעון קוגן</a:t>
            </a:r>
            <a:endParaRPr lang="he-IL" dirty="0"/>
          </a:p>
          <a:p>
            <a:r>
              <a:rPr lang="he-IL" dirty="0"/>
              <a:t>שם המורה המלווה : אורית רביד רדה</a:t>
            </a:r>
          </a:p>
          <a:p>
            <a:endParaRPr lang="he-IL" dirty="0"/>
          </a:p>
        </p:txBody>
      </p:sp>
      <p:pic>
        <p:nvPicPr>
          <p:cNvPr id="5" name="תמונה 4"/>
          <p:cNvPicPr>
            <a:picLocks noChangeAspect="1"/>
          </p:cNvPicPr>
          <p:nvPr/>
        </p:nvPicPr>
        <p:blipFill>
          <a:blip r:embed="rId2"/>
          <a:stretch>
            <a:fillRect/>
          </a:stretch>
        </p:blipFill>
        <p:spPr>
          <a:xfrm>
            <a:off x="0" y="4477762"/>
            <a:ext cx="1346200" cy="2380238"/>
          </a:xfrm>
          <a:prstGeom prst="rect">
            <a:avLst/>
          </a:prstGeom>
        </p:spPr>
      </p:pic>
      <p:pic>
        <p:nvPicPr>
          <p:cNvPr id="6" name="Picture 5"/>
          <p:cNvPicPr>
            <a:picLocks noChangeAspect="1"/>
          </p:cNvPicPr>
          <p:nvPr/>
        </p:nvPicPr>
        <p:blipFill>
          <a:blip r:embed="rId3"/>
          <a:stretch>
            <a:fillRect/>
          </a:stretch>
        </p:blipFill>
        <p:spPr>
          <a:xfrm>
            <a:off x="1847244" y="4477762"/>
            <a:ext cx="4923349" cy="2057960"/>
          </a:xfrm>
          <a:prstGeom prst="rect">
            <a:avLst/>
          </a:prstGeom>
        </p:spPr>
      </p:pic>
    </p:spTree>
    <p:extLst>
      <p:ext uri="{BB962C8B-B14F-4D97-AF65-F5344CB8AC3E}">
        <p14:creationId xmlns:p14="http://schemas.microsoft.com/office/powerpoint/2010/main" val="3773978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7721" y="506506"/>
            <a:ext cx="10018713" cy="3124201"/>
          </a:xfrm>
        </p:spPr>
        <p:txBody>
          <a:bodyPr>
            <a:normAutofit lnSpcReduction="10000"/>
          </a:bodyPr>
          <a:lstStyle/>
          <a:p>
            <a:pPr marL="0" indent="0">
              <a:buNone/>
            </a:pPr>
            <a:r>
              <a:rPr lang="he-IL" sz="1800" dirty="0" smtClean="0"/>
              <a:t>חלק </a:t>
            </a:r>
            <a:r>
              <a:rPr lang="he-IL" sz="1800" dirty="0"/>
              <a:t>ב:</a:t>
            </a:r>
          </a:p>
          <a:p>
            <a:pPr marL="0" indent="0">
              <a:buNone/>
            </a:pPr>
            <a:r>
              <a:rPr lang="he-IL" sz="1800" dirty="0"/>
              <a:t>תחילה, יש </a:t>
            </a:r>
            <a:r>
              <a:rPr lang="pl-PL" sz="1800" dirty="0"/>
              <a:t>if </a:t>
            </a:r>
            <a:r>
              <a:rPr lang="he-IL" sz="1800" dirty="0" smtClean="0"/>
              <a:t> שמטרתו </a:t>
            </a:r>
            <a:r>
              <a:rPr lang="he-IL" sz="1800" dirty="0"/>
              <a:t>לבדוק האם הנחש לכוד, כלומר מסביבו יש רק מכשולים : או את עצמו, או את הקצוות. </a:t>
            </a:r>
            <a:endParaRPr lang="he-IL" sz="1800" dirty="0" smtClean="0"/>
          </a:p>
          <a:p>
            <a:pPr marL="0" indent="0">
              <a:buNone/>
            </a:pPr>
            <a:r>
              <a:rPr lang="he-IL" sz="1800" dirty="0" smtClean="0"/>
              <a:t>אם </a:t>
            </a:r>
            <a:r>
              <a:rPr lang="he-IL" sz="1800" dirty="0"/>
              <a:t>הנחש נקלע </a:t>
            </a:r>
            <a:r>
              <a:rPr lang="he-IL" sz="1800" dirty="0" smtClean="0"/>
              <a:t>למצב </a:t>
            </a:r>
            <a:r>
              <a:rPr lang="he-IL" sz="1800" dirty="0"/>
              <a:t>כזה, שהוא לא יכול לצאת ממנו, אין ברירה אלה להיפסל ולכן הוא הולך למקום רנדומלי שם יפסל</a:t>
            </a:r>
            <a:r>
              <a:rPr lang="he-IL" sz="1800" dirty="0" smtClean="0"/>
              <a:t>.(</a:t>
            </a:r>
            <a:r>
              <a:rPr lang="he-IL" sz="1800" dirty="0"/>
              <a:t>אילו לא הייתי עושה קטע זה, הנחש נקלע ללולאה אין סופית בה הוא מנסה לצאת מהמצב הזה אך ללא הצלחה</a:t>
            </a:r>
            <a:r>
              <a:rPr lang="he-IL" sz="1800" dirty="0" smtClean="0"/>
              <a:t>).</a:t>
            </a:r>
          </a:p>
          <a:p>
            <a:pPr marL="0" indent="0">
              <a:buNone/>
            </a:pPr>
            <a:r>
              <a:rPr lang="he-IL" sz="1800" dirty="0"/>
              <a:t>אם הנחש לא נמצא במלכודת, אך הצעד הבא עומד לגרום לכך שהנחש יפגע בעצמו, נגריל אוכל דמיוני(ההגרלה דואגת שהאוכל לא יפגע בנחש, בכך שמגרילה אוכל חדש אם האוכל שהוגרל הוא על הנחש), </a:t>
            </a:r>
            <a:endParaRPr lang="he-IL" sz="1800" dirty="0" smtClean="0"/>
          </a:p>
          <a:p>
            <a:pPr marL="0" indent="0">
              <a:buNone/>
            </a:pPr>
            <a:r>
              <a:rPr lang="he-IL" sz="1800" dirty="0" smtClean="0"/>
              <a:t>את </a:t>
            </a:r>
            <a:r>
              <a:rPr lang="he-IL" sz="1800" dirty="0"/>
              <a:t>מיקום האוכל הדימיוני נשלח לפונקציה </a:t>
            </a:r>
            <a:r>
              <a:rPr lang="en-US" sz="1800" dirty="0"/>
              <a:t>calcNextMove</a:t>
            </a:r>
            <a:r>
              <a:rPr lang="he-IL" sz="1800" dirty="0"/>
              <a:t> שוב, והנחש ילך לאוכל הדימיוני ובכך יזוז לכיוון אחר </a:t>
            </a:r>
            <a:r>
              <a:rPr lang="he-IL" sz="1800" dirty="0" smtClean="0"/>
              <a:t>שמתאים ולא </a:t>
            </a:r>
            <a:r>
              <a:rPr lang="he-IL" sz="1800" dirty="0"/>
              <a:t>יפגע </a:t>
            </a:r>
            <a:r>
              <a:rPr lang="he-IL" sz="1800" dirty="0" smtClean="0"/>
              <a:t>בעצמו.</a:t>
            </a:r>
            <a:endParaRPr lang="he-IL" sz="1800" dirty="0"/>
          </a:p>
          <a:p>
            <a:pPr marL="0" indent="0">
              <a:buNone/>
            </a:pPr>
            <a:endParaRPr lang="he-I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21" y="3027507"/>
            <a:ext cx="4697506" cy="3722918"/>
          </a:xfrm>
          <a:prstGeom prst="rect">
            <a:avLst/>
          </a:prstGeom>
        </p:spPr>
      </p:pic>
    </p:spTree>
    <p:extLst>
      <p:ext uri="{BB962C8B-B14F-4D97-AF65-F5344CB8AC3E}">
        <p14:creationId xmlns:p14="http://schemas.microsoft.com/office/powerpoint/2010/main" val="2102783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435" y="53789"/>
            <a:ext cx="9916271" cy="836056"/>
          </a:xfrm>
        </p:spPr>
        <p:txBody>
          <a:bodyPr/>
          <a:lstStyle/>
          <a:p>
            <a:r>
              <a:rPr lang="pl-PL" dirty="0"/>
              <a:t>updateLocation</a:t>
            </a:r>
            <a:endParaRPr lang="he-IL" dirty="0"/>
          </a:p>
        </p:txBody>
      </p:sp>
      <p:sp>
        <p:nvSpPr>
          <p:cNvPr id="4" name="Rectangle 3"/>
          <p:cNvSpPr/>
          <p:nvPr/>
        </p:nvSpPr>
        <p:spPr>
          <a:xfrm>
            <a:off x="1559857" y="820938"/>
            <a:ext cx="9583271" cy="4524315"/>
          </a:xfrm>
          <a:prstGeom prst="rect">
            <a:avLst/>
          </a:prstGeom>
        </p:spPr>
        <p:txBody>
          <a:bodyPr wrap="square">
            <a:spAutoFit/>
          </a:bodyPr>
          <a:lstStyle/>
          <a:p>
            <a:r>
              <a:rPr lang="pl-PL" dirty="0"/>
              <a:t>this.updateLocation = function()</a:t>
            </a:r>
          </a:p>
          <a:p>
            <a:r>
              <a:rPr lang="pl-PL" dirty="0"/>
              <a:t>    { </a:t>
            </a:r>
          </a:p>
          <a:p>
            <a:r>
              <a:rPr lang="pl-PL" dirty="0" smtClean="0"/>
              <a:t>	 if(this.Xspeed</a:t>
            </a:r>
            <a:r>
              <a:rPr lang="pl-PL" dirty="0"/>
              <a:t>!=0 || this.Yspeed!=0)</a:t>
            </a:r>
          </a:p>
          <a:p>
            <a:r>
              <a:rPr lang="pl-PL" dirty="0" smtClean="0"/>
              <a:t>	 {</a:t>
            </a:r>
            <a:endParaRPr lang="pl-PL" dirty="0"/>
          </a:p>
          <a:p>
            <a:r>
              <a:rPr lang="pl-PL" dirty="0" smtClean="0"/>
              <a:t>		  for(var </a:t>
            </a:r>
            <a:r>
              <a:rPr lang="pl-PL" dirty="0"/>
              <a:t>i=this.joints.length-1 ; i &gt; 0  ; i--)</a:t>
            </a:r>
          </a:p>
          <a:p>
            <a:r>
              <a:rPr lang="pl-PL" dirty="0"/>
              <a:t>		  {</a:t>
            </a:r>
          </a:p>
          <a:p>
            <a:r>
              <a:rPr lang="pl-PL" dirty="0"/>
              <a:t>		</a:t>
            </a:r>
            <a:r>
              <a:rPr lang="pl-PL" dirty="0" smtClean="0"/>
              <a:t>	this.joints[i</a:t>
            </a:r>
            <a:r>
              <a:rPr lang="pl-PL" dirty="0"/>
              <a:t>].updateJointLocation(this.joints[i-1].Xpos,this.joints[i-1].Ypos);</a:t>
            </a:r>
          </a:p>
          <a:p>
            <a:r>
              <a:rPr lang="pl-PL" dirty="0"/>
              <a:t>		  }</a:t>
            </a:r>
          </a:p>
          <a:p>
            <a:r>
              <a:rPr lang="pl-PL" dirty="0"/>
              <a:t>	</a:t>
            </a:r>
          </a:p>
          <a:p>
            <a:r>
              <a:rPr lang="pl-PL" dirty="0"/>
              <a:t>		  this.joints[0].updateJointLocation(this.joints[0].Xpos+this.Xspeed,this.joints[0].Ypos+this.Yspeed);</a:t>
            </a:r>
          </a:p>
          <a:p>
            <a:r>
              <a:rPr lang="pl-PL" dirty="0"/>
              <a:t>		  </a:t>
            </a:r>
          </a:p>
          <a:p>
            <a:r>
              <a:rPr lang="pl-PL" dirty="0"/>
              <a:t>	      this.headXpos = this.joints[0].Xpos;	</a:t>
            </a:r>
          </a:p>
          <a:p>
            <a:r>
              <a:rPr lang="pl-PL" dirty="0"/>
              <a:t>		  this.headYpos = this.joints[0].Ypos;</a:t>
            </a:r>
          </a:p>
          <a:p>
            <a:r>
              <a:rPr lang="pl-PL" dirty="0"/>
              <a:t>	 }</a:t>
            </a:r>
          </a:p>
          <a:p>
            <a:r>
              <a:rPr lang="pl-PL" dirty="0"/>
              <a:t>    }</a:t>
            </a:r>
            <a:endParaRPr lang="he-IL" dirty="0"/>
          </a:p>
        </p:txBody>
      </p:sp>
      <p:sp>
        <p:nvSpPr>
          <p:cNvPr id="5" name="Rectangle 4"/>
          <p:cNvSpPr/>
          <p:nvPr/>
        </p:nvSpPr>
        <p:spPr>
          <a:xfrm>
            <a:off x="2339788" y="5345253"/>
            <a:ext cx="8982635" cy="923330"/>
          </a:xfrm>
          <a:prstGeom prst="rect">
            <a:avLst/>
          </a:prstGeom>
        </p:spPr>
        <p:txBody>
          <a:bodyPr wrap="square">
            <a:spAutoFit/>
          </a:bodyPr>
          <a:lstStyle/>
          <a:p>
            <a:pPr algn="r"/>
            <a:r>
              <a:rPr lang="he-IL" dirty="0" smtClean="0">
                <a:cs typeface="Arial Unicode MS" panose="020B0604020202020204" pitchFamily="34" charset="-128"/>
              </a:rPr>
              <a:t>בחלק זה, כל </a:t>
            </a:r>
            <a:r>
              <a:rPr lang="he-IL" dirty="0">
                <a:cs typeface="Arial Unicode MS" panose="020B0604020202020204" pitchFamily="34" charset="-128"/>
              </a:rPr>
              <a:t>חוליה בנחש מקבלת את מיקום החוליה שלפניה, והראש מקבל את מיקומו הקודם ועוד כיוון המהירות הנוכחי</a:t>
            </a:r>
            <a:r>
              <a:rPr lang="he-IL" dirty="0" smtClean="0">
                <a:cs typeface="Arial Unicode MS" panose="020B0604020202020204" pitchFamily="34" charset="-128"/>
              </a:rPr>
              <a:t>.</a:t>
            </a:r>
          </a:p>
          <a:p>
            <a:pPr algn="r"/>
            <a:r>
              <a:rPr lang="he-IL" dirty="0" smtClean="0">
                <a:cs typeface="Arial Unicode MS" panose="020B0604020202020204" pitchFamily="34" charset="-128"/>
              </a:rPr>
              <a:t> </a:t>
            </a:r>
            <a:endParaRPr lang="he-IL" dirty="0"/>
          </a:p>
        </p:txBody>
      </p:sp>
    </p:spTree>
    <p:extLst>
      <p:ext uri="{BB962C8B-B14F-4D97-AF65-F5344CB8AC3E}">
        <p14:creationId xmlns:p14="http://schemas.microsoft.com/office/powerpoint/2010/main" val="368329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27847"/>
          </a:xfrm>
        </p:spPr>
        <p:txBody>
          <a:bodyPr/>
          <a:lstStyle/>
          <a:p>
            <a:r>
              <a:rPr lang="pl-PL" dirty="0"/>
              <a:t>isSelfTouch</a:t>
            </a:r>
            <a:endParaRPr lang="he-IL" dirty="0"/>
          </a:p>
        </p:txBody>
      </p:sp>
      <p:sp>
        <p:nvSpPr>
          <p:cNvPr id="5" name="Rectangle 4"/>
          <p:cNvSpPr/>
          <p:nvPr/>
        </p:nvSpPr>
        <p:spPr>
          <a:xfrm>
            <a:off x="1936376" y="1766047"/>
            <a:ext cx="7207624" cy="2862322"/>
          </a:xfrm>
          <a:prstGeom prst="rect">
            <a:avLst/>
          </a:prstGeom>
        </p:spPr>
        <p:txBody>
          <a:bodyPr wrap="square">
            <a:spAutoFit/>
          </a:bodyPr>
          <a:lstStyle/>
          <a:p>
            <a:r>
              <a:rPr lang="pl-PL" dirty="0"/>
              <a:t>this.isSelfTouch= function()</a:t>
            </a:r>
          </a:p>
          <a:p>
            <a:r>
              <a:rPr lang="pl-PL" dirty="0"/>
              <a:t>	{</a:t>
            </a:r>
          </a:p>
          <a:p>
            <a:r>
              <a:rPr lang="pl-PL" dirty="0"/>
              <a:t>	 for(var i=this.joints.length-2 ; i &gt; 0  ; i--)</a:t>
            </a:r>
          </a:p>
          <a:p>
            <a:r>
              <a:rPr lang="pl-PL" dirty="0"/>
              <a:t>	 {</a:t>
            </a:r>
          </a:p>
          <a:p>
            <a:r>
              <a:rPr lang="pl-PL" dirty="0"/>
              <a:t>	   if( this.joints[0].Xpos==this.joints[i].Xpos &amp;&amp; this.joints[0].Ypos==this.joints[i].Ypos)</a:t>
            </a:r>
          </a:p>
          <a:p>
            <a:r>
              <a:rPr lang="pl-PL" dirty="0"/>
              <a:t>		return true;</a:t>
            </a:r>
          </a:p>
          <a:p>
            <a:r>
              <a:rPr lang="pl-PL" dirty="0"/>
              <a:t>	 }</a:t>
            </a:r>
          </a:p>
          <a:p>
            <a:r>
              <a:rPr lang="pl-PL" dirty="0"/>
              <a:t>	 return false;</a:t>
            </a:r>
          </a:p>
          <a:p>
            <a:r>
              <a:rPr lang="pl-PL" dirty="0"/>
              <a:t>	}</a:t>
            </a:r>
            <a:endParaRPr lang="he-IL" dirty="0"/>
          </a:p>
        </p:txBody>
      </p:sp>
      <p:sp>
        <p:nvSpPr>
          <p:cNvPr id="6" name="Rectangle 5"/>
          <p:cNvSpPr/>
          <p:nvPr/>
        </p:nvSpPr>
        <p:spPr>
          <a:xfrm>
            <a:off x="2868706" y="5159659"/>
            <a:ext cx="7386918" cy="369332"/>
          </a:xfrm>
          <a:prstGeom prst="rect">
            <a:avLst/>
          </a:prstGeom>
        </p:spPr>
        <p:txBody>
          <a:bodyPr wrap="square">
            <a:spAutoFit/>
          </a:bodyPr>
          <a:lstStyle/>
          <a:p>
            <a:pPr algn="r"/>
            <a:r>
              <a:rPr lang="he-IL" dirty="0" smtClean="0"/>
              <a:t>הפונקציה בודקת </a:t>
            </a:r>
            <a:r>
              <a:rPr lang="he-IL" dirty="0"/>
              <a:t>האם לראש הנחש יש אותו מיקום כמו </a:t>
            </a:r>
            <a:r>
              <a:rPr lang="he-IL" dirty="0" smtClean="0"/>
              <a:t>לאחת מהחוליות האחרות.</a:t>
            </a:r>
            <a:endParaRPr lang="he-IL" dirty="0"/>
          </a:p>
        </p:txBody>
      </p:sp>
    </p:spTree>
    <p:extLst>
      <p:ext uri="{BB962C8B-B14F-4D97-AF65-F5344CB8AC3E}">
        <p14:creationId xmlns:p14="http://schemas.microsoft.com/office/powerpoint/2010/main" val="1957825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770" y="410233"/>
            <a:ext cx="10018713" cy="1752599"/>
          </a:xfrm>
        </p:spPr>
        <p:txBody>
          <a:bodyPr/>
          <a:lstStyle/>
          <a:p>
            <a:r>
              <a:rPr lang="pl-PL" dirty="0"/>
              <a:t>drawSnake</a:t>
            </a:r>
            <a:endParaRPr lang="he-IL" dirty="0"/>
          </a:p>
        </p:txBody>
      </p:sp>
      <p:sp>
        <p:nvSpPr>
          <p:cNvPr id="7" name="Rectangle 6"/>
          <p:cNvSpPr/>
          <p:nvPr/>
        </p:nvSpPr>
        <p:spPr>
          <a:xfrm>
            <a:off x="1586753" y="1798401"/>
            <a:ext cx="7862047" cy="2862322"/>
          </a:xfrm>
          <a:prstGeom prst="rect">
            <a:avLst/>
          </a:prstGeom>
        </p:spPr>
        <p:txBody>
          <a:bodyPr wrap="square">
            <a:spAutoFit/>
          </a:bodyPr>
          <a:lstStyle/>
          <a:p>
            <a:r>
              <a:rPr lang="pl-PL" dirty="0"/>
              <a:t>this.drawSnake = function</a:t>
            </a:r>
            <a:r>
              <a:rPr lang="pl-PL" dirty="0" smtClean="0"/>
              <a:t>()</a:t>
            </a:r>
            <a:r>
              <a:rPr lang="pl-PL" dirty="0"/>
              <a:t>	</a:t>
            </a:r>
            <a:r>
              <a:rPr lang="pl-PL" dirty="0" smtClean="0"/>
              <a:t>{</a:t>
            </a:r>
            <a:r>
              <a:rPr lang="he-IL" dirty="0" smtClean="0"/>
              <a:t>		</a:t>
            </a:r>
          </a:p>
          <a:p>
            <a:r>
              <a:rPr lang="he-IL" dirty="0" smtClean="0"/>
              <a:t>	   </a:t>
            </a:r>
            <a:r>
              <a:rPr lang="pl-PL" dirty="0" smtClean="0"/>
              <a:t>for(var i=1 ; i &lt; this.joints.length-1 ; i++)</a:t>
            </a:r>
          </a:p>
          <a:p>
            <a:r>
              <a:rPr lang="pl-PL" dirty="0"/>
              <a:t>	  </a:t>
            </a:r>
            <a:r>
              <a:rPr lang="pl-PL" dirty="0" smtClean="0"/>
              <a:t>{</a:t>
            </a:r>
            <a:endParaRPr lang="pl-PL" dirty="0"/>
          </a:p>
          <a:p>
            <a:r>
              <a:rPr lang="pl-PL" dirty="0"/>
              <a:t>			fill(238,24,80+i*3);</a:t>
            </a:r>
          </a:p>
          <a:p>
            <a:r>
              <a:rPr lang="pl-PL" dirty="0"/>
              <a:t>		this.joints[i].drawJoint();</a:t>
            </a:r>
          </a:p>
          <a:p>
            <a:r>
              <a:rPr lang="pl-PL" dirty="0"/>
              <a:t>	  }</a:t>
            </a:r>
          </a:p>
          <a:p>
            <a:r>
              <a:rPr lang="pl-PL" dirty="0"/>
              <a:t>	     // draw the head</a:t>
            </a:r>
          </a:p>
          <a:p>
            <a:r>
              <a:rPr lang="pl-PL" dirty="0"/>
              <a:t>	   	fill(255);</a:t>
            </a:r>
          </a:p>
          <a:p>
            <a:r>
              <a:rPr lang="pl-PL" dirty="0"/>
              <a:t>		this.joints[0].drawJoint</a:t>
            </a:r>
            <a:r>
              <a:rPr lang="pl-PL" dirty="0" smtClean="0"/>
              <a:t>();</a:t>
            </a:r>
            <a:endParaRPr lang="pl-PL" dirty="0"/>
          </a:p>
          <a:p>
            <a:r>
              <a:rPr lang="pl-PL" dirty="0"/>
              <a:t>	}</a:t>
            </a:r>
            <a:endParaRPr lang="he-IL" dirty="0"/>
          </a:p>
        </p:txBody>
      </p:sp>
      <p:sp>
        <p:nvSpPr>
          <p:cNvPr id="8" name="Rectangle 7"/>
          <p:cNvSpPr/>
          <p:nvPr/>
        </p:nvSpPr>
        <p:spPr>
          <a:xfrm>
            <a:off x="1783977" y="4730260"/>
            <a:ext cx="6096000" cy="1200329"/>
          </a:xfrm>
          <a:prstGeom prst="rect">
            <a:avLst/>
          </a:prstGeom>
        </p:spPr>
        <p:txBody>
          <a:bodyPr>
            <a:spAutoFit/>
          </a:bodyPr>
          <a:lstStyle/>
          <a:p>
            <a:r>
              <a:rPr lang="pl-PL" dirty="0"/>
              <a:t>this.drawJoint = function(x,y)</a:t>
            </a:r>
          </a:p>
          <a:p>
            <a:r>
              <a:rPr lang="pl-PL" dirty="0"/>
              <a:t>	</a:t>
            </a:r>
            <a:r>
              <a:rPr lang="pl-PL" dirty="0" smtClean="0"/>
              <a:t>{</a:t>
            </a:r>
            <a:r>
              <a:rPr lang="he-IL" dirty="0"/>
              <a:t>	      	</a:t>
            </a:r>
          </a:p>
          <a:p>
            <a:r>
              <a:rPr lang="he-IL" dirty="0"/>
              <a:t>	</a:t>
            </a:r>
            <a:r>
              <a:rPr lang="he-IL" dirty="0" smtClean="0"/>
              <a:t>   </a:t>
            </a:r>
            <a:r>
              <a:rPr lang="pl-PL" dirty="0" smtClean="0"/>
              <a:t>rect</a:t>
            </a:r>
            <a:r>
              <a:rPr lang="pl-PL" dirty="0"/>
              <a:t>(  this.Xpos, this.Ypos,Scl,Scl);</a:t>
            </a:r>
          </a:p>
          <a:p>
            <a:r>
              <a:rPr lang="pl-PL" dirty="0"/>
              <a:t>	}</a:t>
            </a:r>
            <a:endParaRPr lang="he-IL" dirty="0"/>
          </a:p>
        </p:txBody>
      </p:sp>
    </p:spTree>
    <p:extLst>
      <p:ext uri="{BB962C8B-B14F-4D97-AF65-F5344CB8AC3E}">
        <p14:creationId xmlns:p14="http://schemas.microsoft.com/office/powerpoint/2010/main" val="1850704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52" y="-147918"/>
            <a:ext cx="10018713" cy="1752599"/>
          </a:xfrm>
        </p:spPr>
        <p:txBody>
          <a:bodyPr/>
          <a:lstStyle/>
          <a:p>
            <a:r>
              <a:rPr lang="en-US" dirty="0" err="1" smtClean="0"/>
              <a:t>cheackEat</a:t>
            </a:r>
            <a:r>
              <a:rPr lang="en-US" dirty="0" smtClean="0"/>
              <a:t> &amp; </a:t>
            </a:r>
            <a:r>
              <a:rPr lang="en-US" dirty="0" err="1" smtClean="0"/>
              <a:t>updateFood</a:t>
            </a:r>
            <a:endParaRPr lang="he-IL" dirty="0"/>
          </a:p>
        </p:txBody>
      </p:sp>
      <p:sp>
        <p:nvSpPr>
          <p:cNvPr id="4" name="Rectangle 3"/>
          <p:cNvSpPr/>
          <p:nvPr/>
        </p:nvSpPr>
        <p:spPr>
          <a:xfrm>
            <a:off x="3147918" y="1225689"/>
            <a:ext cx="7557247" cy="5355312"/>
          </a:xfrm>
          <a:prstGeom prst="rect">
            <a:avLst/>
          </a:prstGeom>
        </p:spPr>
        <p:txBody>
          <a:bodyPr wrap="square">
            <a:spAutoFit/>
          </a:bodyPr>
          <a:lstStyle/>
          <a:p>
            <a:r>
              <a:rPr lang="pl-PL" dirty="0"/>
              <a:t>function cheakEat()</a:t>
            </a:r>
          </a:p>
          <a:p>
            <a:r>
              <a:rPr lang="pl-PL" dirty="0" smtClean="0"/>
              <a:t>{</a:t>
            </a:r>
            <a:endParaRPr lang="he-IL" dirty="0" smtClean="0"/>
          </a:p>
          <a:p>
            <a:r>
              <a:rPr lang="en-US" dirty="0" smtClean="0"/>
              <a:t>  </a:t>
            </a:r>
            <a:r>
              <a:rPr lang="pl-PL" dirty="0" smtClean="0"/>
              <a:t>return(Xfood</a:t>
            </a:r>
            <a:r>
              <a:rPr lang="pl-PL" dirty="0"/>
              <a:t>==mySnake.headXpos &amp;&amp; Yfood==mySnake.headYpos</a:t>
            </a:r>
            <a:r>
              <a:rPr lang="pl-PL" dirty="0" smtClean="0"/>
              <a:t>)</a:t>
            </a:r>
          </a:p>
          <a:p>
            <a:r>
              <a:rPr lang="pl-PL" dirty="0" smtClean="0"/>
              <a:t>}</a:t>
            </a:r>
            <a:r>
              <a:rPr lang="he-IL" dirty="0" smtClean="0"/>
              <a:t> </a:t>
            </a:r>
            <a:r>
              <a:rPr lang="he-IL" dirty="0"/>
              <a:t>	</a:t>
            </a:r>
            <a:endParaRPr lang="pl-PL" dirty="0"/>
          </a:p>
          <a:p>
            <a:r>
              <a:rPr lang="pl-PL" dirty="0"/>
              <a:t>function updateFood()</a:t>
            </a:r>
          </a:p>
          <a:p>
            <a:r>
              <a:rPr lang="pl-PL" dirty="0"/>
              <a:t>{</a:t>
            </a:r>
          </a:p>
          <a:p>
            <a:r>
              <a:rPr lang="pl-PL" dirty="0"/>
              <a:t>    var x,y;</a:t>
            </a:r>
          </a:p>
          <a:p>
            <a:r>
              <a:rPr lang="pl-PL" dirty="0"/>
              <a:t>		x=int(random(0,width/Scl))*Scl;</a:t>
            </a:r>
          </a:p>
          <a:p>
            <a:r>
              <a:rPr lang="pl-PL" dirty="0"/>
              <a:t>		y=int(random(0,height/Scl))*Scl;</a:t>
            </a:r>
          </a:p>
          <a:p>
            <a:r>
              <a:rPr lang="pl-PL" dirty="0"/>
              <a:t>		</a:t>
            </a:r>
          </a:p>
          <a:p>
            <a:r>
              <a:rPr lang="pl-PL" dirty="0"/>
              <a:t>		while(mySnake.isPartOfSnake(x,y))</a:t>
            </a:r>
          </a:p>
          <a:p>
            <a:r>
              <a:rPr lang="pl-PL" dirty="0"/>
              <a:t>		{</a:t>
            </a:r>
          </a:p>
          <a:p>
            <a:r>
              <a:rPr lang="pl-PL" dirty="0"/>
              <a:t>		  x=int(random(0,width/Scl))*Scl;</a:t>
            </a:r>
          </a:p>
          <a:p>
            <a:r>
              <a:rPr lang="pl-PL" dirty="0"/>
              <a:t>		  y=int(random(0,height/Scl))*Scl;</a:t>
            </a:r>
          </a:p>
          <a:p>
            <a:r>
              <a:rPr lang="pl-PL" dirty="0"/>
              <a:t>		}</a:t>
            </a:r>
          </a:p>
          <a:p>
            <a:r>
              <a:rPr lang="pl-PL" dirty="0"/>
              <a:t>		Xfood=x;</a:t>
            </a:r>
          </a:p>
          <a:p>
            <a:r>
              <a:rPr lang="pl-PL" dirty="0"/>
              <a:t>		Yfood=y;</a:t>
            </a:r>
          </a:p>
          <a:p>
            <a:r>
              <a:rPr lang="pl-PL" dirty="0"/>
              <a:t>		</a:t>
            </a:r>
          </a:p>
          <a:p>
            <a:r>
              <a:rPr lang="pl-PL" dirty="0"/>
              <a:t>}</a:t>
            </a:r>
          </a:p>
        </p:txBody>
      </p:sp>
    </p:spTree>
    <p:extLst>
      <p:ext uri="{BB962C8B-B14F-4D97-AF65-F5344CB8AC3E}">
        <p14:creationId xmlns:p14="http://schemas.microsoft.com/office/powerpoint/2010/main" val="386490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מבני נתונים עיקריים</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p:txBody>
          <a:bodyPr/>
          <a:lstStyle/>
          <a:p>
            <a:pPr marL="0" indent="0">
              <a:buNone/>
            </a:pPr>
            <a:r>
              <a:rPr lang="he-IL" dirty="0"/>
              <a:t>הנחש במשחק, הוא בעצם </a:t>
            </a:r>
            <a:r>
              <a:rPr lang="he-IL" b="1" dirty="0"/>
              <a:t>מערך</a:t>
            </a:r>
            <a:r>
              <a:rPr lang="he-IL" dirty="0"/>
              <a:t> של עצמים מסוג חוליה</a:t>
            </a:r>
            <a:r>
              <a:rPr lang="he-IL" dirty="0" smtClean="0"/>
              <a:t>.</a:t>
            </a:r>
          </a:p>
          <a:p>
            <a:pPr marL="0" indent="0">
              <a:buNone/>
            </a:pPr>
            <a:r>
              <a:rPr lang="he-IL" dirty="0" smtClean="0"/>
              <a:t> </a:t>
            </a:r>
            <a:r>
              <a:rPr lang="he-IL" dirty="0"/>
              <a:t>כל איבר במערך מייצג חוליה בנחש, והחוליה היא עצם שקראתי לו </a:t>
            </a:r>
            <a:r>
              <a:rPr lang="en-US" dirty="0"/>
              <a:t>joint</a:t>
            </a:r>
            <a:r>
              <a:rPr lang="he-IL" dirty="0"/>
              <a:t> </a:t>
            </a:r>
            <a:r>
              <a:rPr lang="he-IL" dirty="0" smtClean="0"/>
              <a:t>לכל</a:t>
            </a:r>
          </a:p>
          <a:p>
            <a:pPr marL="0" indent="0">
              <a:buNone/>
            </a:pPr>
            <a:r>
              <a:rPr lang="he-IL" dirty="0" smtClean="0"/>
              <a:t> </a:t>
            </a:r>
            <a:r>
              <a:rPr lang="he-IL" dirty="0"/>
              <a:t>חוליה יש ערך בציר </a:t>
            </a:r>
            <a:r>
              <a:rPr lang="en-US" dirty="0"/>
              <a:t>x</a:t>
            </a:r>
            <a:r>
              <a:rPr lang="he-IL" dirty="0"/>
              <a:t> וערך בציר </a:t>
            </a:r>
            <a:r>
              <a:rPr lang="en-US" dirty="0"/>
              <a:t>y</a:t>
            </a:r>
            <a:r>
              <a:rPr lang="he-IL" dirty="0"/>
              <a:t>. כלומר הנחש הוא מערך של חוליות.</a:t>
            </a:r>
            <a:endParaRPr lang="en-US" dirty="0"/>
          </a:p>
          <a:p>
            <a:pPr marL="0" indent="0">
              <a:buNone/>
            </a:pPr>
            <a:endParaRPr lang="he-IL" dirty="0"/>
          </a:p>
        </p:txBody>
      </p:sp>
    </p:spTree>
    <p:extLst>
      <p:ext uri="{BB962C8B-B14F-4D97-AF65-F5344CB8AC3E}">
        <p14:creationId xmlns:p14="http://schemas.microsoft.com/office/powerpoint/2010/main" val="2277783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תיאור לימוד עצמי</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187389"/>
            <a:ext cx="10018713" cy="3603812"/>
          </a:xfrm>
        </p:spPr>
        <p:txBody>
          <a:bodyPr>
            <a:normAutofit fontScale="92500" lnSpcReduction="10000"/>
          </a:bodyPr>
          <a:lstStyle/>
          <a:p>
            <a:pPr marL="0" indent="0">
              <a:buNone/>
            </a:pPr>
            <a:r>
              <a:rPr lang="he-IL" dirty="0"/>
              <a:t>האתגר הראשון היה לימוד השפה גאווה סקריפט באופן מקיף. </a:t>
            </a:r>
            <a:r>
              <a:rPr lang="he-IL" dirty="0" smtClean="0"/>
              <a:t>במהלך הלמידה חקרתי את הנושא רבות, באינרנט וראיתי סרטונים וכך בעצם למדתי את השפה.</a:t>
            </a:r>
          </a:p>
          <a:p>
            <a:pPr marL="0" indent="0">
              <a:buNone/>
            </a:pPr>
            <a:r>
              <a:rPr lang="he-IL" dirty="0" smtClean="0"/>
              <a:t>לימוד </a:t>
            </a:r>
            <a:r>
              <a:rPr lang="he-IL" dirty="0"/>
              <a:t>זה הצריך זמן רב ומשמעת עצמית. בזכות כך, העמקתי את הידע שלי באופן משמעותי בתחום.  </a:t>
            </a:r>
            <a:endParaRPr lang="he-IL" dirty="0" smtClean="0"/>
          </a:p>
          <a:p>
            <a:pPr marL="0" indent="0">
              <a:buNone/>
            </a:pPr>
            <a:r>
              <a:rPr lang="he-IL" dirty="0"/>
              <a:t> </a:t>
            </a:r>
            <a:r>
              <a:rPr lang="he-IL" dirty="0" smtClean="0"/>
              <a:t>יתר </a:t>
            </a:r>
            <a:r>
              <a:rPr lang="he-IL" dirty="0"/>
              <a:t>על כן, למדתי איך לנהל את פרויקט מבחינת ניהול קבצים</a:t>
            </a:r>
            <a:r>
              <a:rPr lang="he-IL" dirty="0" smtClean="0"/>
              <a:t>.</a:t>
            </a:r>
          </a:p>
          <a:p>
            <a:pPr marL="0" indent="0">
              <a:buNone/>
            </a:pPr>
            <a:r>
              <a:rPr lang="he-IL" dirty="0"/>
              <a:t>כדי לנהל את הקבצים והשינויים, וכדי שיהיה לי האפשרות לחזור לאחורה, לראות את השינויים שעשיתי לאורך זמן, השתמשתי בתוכנת ניהול קבצים </a:t>
            </a:r>
            <a:r>
              <a:rPr lang="en-US" dirty="0" err="1"/>
              <a:t>git</a:t>
            </a:r>
            <a:r>
              <a:rPr lang="he-IL" dirty="0"/>
              <a:t>.</a:t>
            </a:r>
            <a:endParaRPr lang="en-US" dirty="0"/>
          </a:p>
          <a:p>
            <a:pPr marL="0" indent="0">
              <a:buNone/>
            </a:pPr>
            <a:r>
              <a:rPr lang="he-IL" dirty="0"/>
              <a:t>ואת הקבצים עצמם שמרתי בסרבר פתוח ברשת שנקרא </a:t>
            </a:r>
            <a:r>
              <a:rPr lang="en-US" dirty="0" err="1"/>
              <a:t>github</a:t>
            </a:r>
            <a:endParaRPr lang="en-US" dirty="0"/>
          </a:p>
          <a:p>
            <a:pPr marL="0" indent="0">
              <a:buNone/>
            </a:pPr>
            <a:r>
              <a:rPr lang="he-IL" dirty="0"/>
              <a:t>ובתור השרת השתמשתי ב</a:t>
            </a:r>
            <a:r>
              <a:rPr lang="en-US" dirty="0" err="1"/>
              <a:t>rawgit</a:t>
            </a:r>
            <a:r>
              <a:rPr lang="en-US" dirty="0"/>
              <a:t> </a:t>
            </a:r>
            <a:r>
              <a:rPr lang="he-IL" dirty="0"/>
              <a:t> שיודע להיות שרת </a:t>
            </a:r>
            <a:r>
              <a:rPr lang="he-IL" dirty="0" smtClean="0"/>
              <a:t>לקבצים </a:t>
            </a:r>
            <a:r>
              <a:rPr lang="he-IL" dirty="0"/>
              <a:t>שנשמרים ב </a:t>
            </a:r>
            <a:r>
              <a:rPr lang="en-US" dirty="0" err="1"/>
              <a:t>github</a:t>
            </a:r>
            <a:r>
              <a:rPr lang="he-IL" dirty="0" smtClean="0"/>
              <a:t>.</a:t>
            </a:r>
            <a:endParaRPr lang="en-US" dirty="0"/>
          </a:p>
          <a:p>
            <a:pPr marL="0" indent="0">
              <a:buNone/>
            </a:pPr>
            <a:endParaRPr lang="he-IL" dirty="0"/>
          </a:p>
        </p:txBody>
      </p:sp>
    </p:spTree>
    <p:extLst>
      <p:ext uri="{BB962C8B-B14F-4D97-AF65-F5344CB8AC3E}">
        <p14:creationId xmlns:p14="http://schemas.microsoft.com/office/powerpoint/2010/main" val="3620688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אתגרים</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006600"/>
            <a:ext cx="10018713" cy="4292599"/>
          </a:xfrm>
        </p:spPr>
        <p:txBody>
          <a:bodyPr>
            <a:normAutofit/>
          </a:bodyPr>
          <a:lstStyle/>
          <a:p>
            <a:pPr>
              <a:lnSpc>
                <a:spcPct val="150000"/>
              </a:lnSpc>
            </a:pPr>
            <a:r>
              <a:rPr lang="he-IL" dirty="0"/>
              <a:t>אפליקציה זו </a:t>
            </a:r>
            <a:r>
              <a:rPr lang="he-IL" dirty="0" smtClean="0"/>
              <a:t>הינה </a:t>
            </a:r>
            <a:r>
              <a:rPr lang="he-IL" dirty="0"/>
              <a:t>הראשונה שפיתחתי</a:t>
            </a:r>
            <a:r>
              <a:rPr lang="he-IL" dirty="0" smtClean="0"/>
              <a:t>.</a:t>
            </a:r>
          </a:p>
          <a:p>
            <a:pPr>
              <a:lnSpc>
                <a:spcPct val="150000"/>
              </a:lnSpc>
            </a:pPr>
            <a:r>
              <a:rPr lang="he-IL" dirty="0"/>
              <a:t>לימוד השפה </a:t>
            </a:r>
            <a:r>
              <a:rPr lang="en-US" dirty="0" smtClean="0"/>
              <a:t>JAVA SCRIPT</a:t>
            </a:r>
            <a:r>
              <a:rPr lang="he-IL" dirty="0" smtClean="0"/>
              <a:t>. </a:t>
            </a:r>
            <a:r>
              <a:rPr lang="he-IL" dirty="0"/>
              <a:t>לימוד זה הצריך זמן רב ומשמעת עצמית. בזכות כך, העמקתי את הידע שלי באופן משמעותי בתחום</a:t>
            </a:r>
            <a:r>
              <a:rPr lang="he-IL" dirty="0" smtClean="0"/>
              <a:t>.</a:t>
            </a:r>
          </a:p>
          <a:p>
            <a:pPr>
              <a:lnSpc>
                <a:spcPct val="150000"/>
              </a:lnSpc>
            </a:pPr>
            <a:r>
              <a:rPr lang="he-IL" dirty="0" smtClean="0"/>
              <a:t>הכרת הספרייה </a:t>
            </a:r>
            <a:r>
              <a:rPr lang="pl-PL" dirty="0"/>
              <a:t>p5 </a:t>
            </a:r>
            <a:r>
              <a:rPr lang="pl-PL" dirty="0" smtClean="0"/>
              <a:t>js</a:t>
            </a:r>
            <a:r>
              <a:rPr lang="he-IL" dirty="0" smtClean="0"/>
              <a:t>.</a:t>
            </a:r>
          </a:p>
          <a:p>
            <a:pPr>
              <a:lnSpc>
                <a:spcPct val="150000"/>
              </a:lnSpc>
            </a:pPr>
            <a:r>
              <a:rPr lang="he-IL" dirty="0" smtClean="0"/>
              <a:t>ללמוד כיצד לנהל את הקבצים בצורה נכונה וטובה.</a:t>
            </a:r>
          </a:p>
        </p:txBody>
      </p:sp>
    </p:spTree>
    <p:extLst>
      <p:ext uri="{BB962C8B-B14F-4D97-AF65-F5344CB8AC3E}">
        <p14:creationId xmlns:p14="http://schemas.microsoft.com/office/powerpoint/2010/main" val="3169514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ביבליוגרפיה</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376733" y="2178422"/>
            <a:ext cx="10018713" cy="3783107"/>
          </a:xfrm>
        </p:spPr>
        <p:txBody>
          <a:bodyPr>
            <a:normAutofit fontScale="92500" lnSpcReduction="20000"/>
          </a:bodyPr>
          <a:lstStyle/>
          <a:p>
            <a:r>
              <a:rPr lang="pl-PL" dirty="0">
                <a:hlinkClick r:id="rId2"/>
              </a:rPr>
              <a:t>https://</a:t>
            </a:r>
            <a:r>
              <a:rPr lang="pl-PL" dirty="0" smtClean="0">
                <a:hlinkClick r:id="rId2"/>
              </a:rPr>
              <a:t>www.youtube.com/user/shiffman</a:t>
            </a:r>
            <a:r>
              <a:rPr lang="en-US" dirty="0" smtClean="0"/>
              <a:t>  -the coding train</a:t>
            </a:r>
          </a:p>
          <a:p>
            <a:r>
              <a:rPr lang="pl-PL" dirty="0" smtClean="0">
                <a:hlinkClick r:id="rId3"/>
              </a:rPr>
              <a:t>https://www.youtube.com/watch?v=AaGK-fj-BAM</a:t>
            </a:r>
            <a:r>
              <a:rPr lang="en-US" dirty="0" smtClean="0"/>
              <a:t> -Coding </a:t>
            </a:r>
            <a:r>
              <a:rPr lang="en-US" dirty="0"/>
              <a:t>Challenge #3: The Snake Game</a:t>
            </a:r>
          </a:p>
          <a:p>
            <a:r>
              <a:rPr lang="en-US" dirty="0" smtClean="0"/>
              <a:t> </a:t>
            </a:r>
            <a:r>
              <a:rPr lang="pl-PL" dirty="0">
                <a:hlinkClick r:id="rId4"/>
              </a:rPr>
              <a:t>https://</a:t>
            </a:r>
            <a:r>
              <a:rPr lang="pl-PL" dirty="0" smtClean="0">
                <a:hlinkClick r:id="rId4"/>
              </a:rPr>
              <a:t>www.youtube.com/watch?v=8j0UDiN7my4</a:t>
            </a:r>
            <a:r>
              <a:rPr lang="en-US" dirty="0" smtClean="0"/>
              <a:t> -</a:t>
            </a:r>
            <a:r>
              <a:rPr lang="pl-PL" dirty="0"/>
              <a:t> 1.1: Introduction - p5.js Tutorial</a:t>
            </a:r>
          </a:p>
          <a:p>
            <a:r>
              <a:rPr lang="pl-PL" dirty="0">
                <a:hlinkClick r:id="rId5"/>
              </a:rPr>
              <a:t>https://</a:t>
            </a:r>
            <a:r>
              <a:rPr lang="pl-PL" dirty="0" smtClean="0">
                <a:hlinkClick r:id="rId5"/>
              </a:rPr>
              <a:t>www.youtube.com/watch?v=XL9Ri8pO68w</a:t>
            </a:r>
            <a:r>
              <a:rPr lang="en-US" dirty="0"/>
              <a:t>-</a:t>
            </a:r>
            <a:r>
              <a:rPr lang="en-US" dirty="0" smtClean="0"/>
              <a:t> </a:t>
            </a:r>
            <a:r>
              <a:rPr lang="pl-PL" dirty="0"/>
              <a:t>JavaScript Tutorial for Absolute Beginners</a:t>
            </a:r>
          </a:p>
          <a:p>
            <a:r>
              <a:rPr lang="pl-PL" dirty="0">
                <a:hlinkClick r:id="rId6"/>
              </a:rPr>
              <a:t>https://</a:t>
            </a:r>
            <a:r>
              <a:rPr lang="pl-PL" dirty="0" smtClean="0">
                <a:hlinkClick r:id="rId6"/>
              </a:rPr>
              <a:t>www.youtube.com/watch?v=0fKg7e37bQE</a:t>
            </a:r>
            <a:r>
              <a:rPr lang="en-US" dirty="0" smtClean="0"/>
              <a:t>- </a:t>
            </a:r>
            <a:r>
              <a:rPr lang="pl-PL" dirty="0"/>
              <a:t>Github Tutorial For Beginners </a:t>
            </a:r>
          </a:p>
          <a:p>
            <a:pPr marL="0" indent="0">
              <a:buNone/>
            </a:pPr>
            <a:r>
              <a:rPr lang="pl-PL" dirty="0"/>
              <a:t/>
            </a:r>
            <a:br>
              <a:rPr lang="pl-PL" dirty="0"/>
            </a:br>
            <a:r>
              <a:rPr lang="he-IL" dirty="0" smtClean="0"/>
              <a:t>   </a:t>
            </a:r>
            <a:r>
              <a:rPr lang="pl-PL" dirty="0"/>
              <a:t/>
            </a:r>
            <a:br>
              <a:rPr lang="pl-PL" dirty="0"/>
            </a:br>
            <a:r>
              <a:rPr lang="he-IL" dirty="0" smtClean="0"/>
              <a:t>    </a:t>
            </a:r>
          </a:p>
        </p:txBody>
      </p:sp>
    </p:spTree>
    <p:extLst>
      <p:ext uri="{BB962C8B-B14F-4D97-AF65-F5344CB8AC3E}">
        <p14:creationId xmlns:p14="http://schemas.microsoft.com/office/powerpoint/2010/main" val="4069034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0" y="2635624"/>
            <a:ext cx="5784116" cy="2563906"/>
          </a:xfrm>
          <a:prstGeom prst="rect">
            <a:avLst/>
          </a:prstGeom>
        </p:spPr>
      </p:pic>
      <p:pic>
        <p:nvPicPr>
          <p:cNvPr id="7" name="Picture 6"/>
          <p:cNvPicPr>
            <a:picLocks noChangeAspect="1"/>
          </p:cNvPicPr>
          <p:nvPr/>
        </p:nvPicPr>
        <p:blipFill>
          <a:blip r:embed="rId3"/>
          <a:stretch>
            <a:fillRect/>
          </a:stretch>
        </p:blipFill>
        <p:spPr>
          <a:xfrm>
            <a:off x="3048000" y="425824"/>
            <a:ext cx="5784116" cy="2209799"/>
          </a:xfrm>
          <a:prstGeom prst="rect">
            <a:avLst/>
          </a:prstGeom>
        </p:spPr>
      </p:pic>
    </p:spTree>
    <p:extLst>
      <p:ext uri="{BB962C8B-B14F-4D97-AF65-F5344CB8AC3E}">
        <p14:creationId xmlns:p14="http://schemas.microsoft.com/office/powerpoint/2010/main" val="295024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תיאור העבודה</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1" y="2178423"/>
            <a:ext cx="10018713" cy="2330824"/>
          </a:xfrm>
        </p:spPr>
        <p:txBody>
          <a:bodyPr>
            <a:normAutofit lnSpcReduction="10000"/>
          </a:bodyPr>
          <a:lstStyle/>
          <a:p>
            <a:pPr marL="0" lvl="0" indent="0">
              <a:lnSpc>
                <a:spcPct val="150000"/>
              </a:lnSpc>
              <a:buClr>
                <a:srgbClr val="30ACEC">
                  <a:lumMod val="75000"/>
                </a:srgbClr>
              </a:buClr>
              <a:buNone/>
            </a:pPr>
            <a:r>
              <a:rPr lang="he-IL" dirty="0"/>
              <a:t>בפרויקט שלי בחרתי לעשות את המשחק סנייק הכולל בינה מלאכותית </a:t>
            </a:r>
            <a:r>
              <a:rPr lang="en-US" dirty="0"/>
              <a:t>AI</a:t>
            </a:r>
            <a:endParaRPr lang="he-IL" dirty="0" smtClean="0"/>
          </a:p>
          <a:p>
            <a:pPr marL="0" lvl="0" indent="0">
              <a:lnSpc>
                <a:spcPct val="150000"/>
              </a:lnSpc>
              <a:buClr>
                <a:srgbClr val="30ACEC">
                  <a:lumMod val="75000"/>
                </a:srgbClr>
              </a:buClr>
              <a:buNone/>
            </a:pPr>
            <a:r>
              <a:rPr lang="he-IL" dirty="0"/>
              <a:t> </a:t>
            </a:r>
            <a:r>
              <a:rPr lang="en-US" dirty="0" smtClean="0"/>
              <a:t>  </a:t>
            </a:r>
            <a:r>
              <a:rPr lang="en-US" dirty="0"/>
              <a:t>(Artificial Intelligent) </a:t>
            </a:r>
            <a:r>
              <a:rPr lang="he-IL" dirty="0"/>
              <a:t>שבה ניתנת האפשרות לתוכנה לשחק באופן עצמאי בעזרת אלגוריתם למציאת המסלול המוביל אל המטרה</a:t>
            </a:r>
            <a:r>
              <a:rPr lang="he-IL" dirty="0" smtClean="0"/>
              <a:t>. או ע"י המשתמש, במחשב או בטלפון.</a:t>
            </a:r>
            <a:endParaRPr lang="he-IL" dirty="0"/>
          </a:p>
        </p:txBody>
      </p:sp>
    </p:spTree>
    <p:extLst>
      <p:ext uri="{BB962C8B-B14F-4D97-AF65-F5344CB8AC3E}">
        <p14:creationId xmlns:p14="http://schemas.microsoft.com/office/powerpoint/2010/main" val="4288419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44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רקע תיאורטי</a:t>
            </a:r>
            <a:endParaRPr lang="he-IL" sz="4400" b="1" dirty="0">
              <a:effectLst>
                <a:outerShdw blurRad="38100" dist="38100" dir="2700000" algn="tl">
                  <a:srgbClr val="000000">
                    <a:alpha val="43137"/>
                  </a:srgbClr>
                </a:outerShdw>
              </a:effectLst>
            </a:endParaRPr>
          </a:p>
        </p:txBody>
      </p:sp>
      <p:sp>
        <p:nvSpPr>
          <p:cNvPr id="4" name="Rectangle 3"/>
          <p:cNvSpPr/>
          <p:nvPr/>
        </p:nvSpPr>
        <p:spPr>
          <a:xfrm>
            <a:off x="1484311" y="2092593"/>
            <a:ext cx="10317163" cy="3308598"/>
          </a:xfrm>
          <a:prstGeom prst="rect">
            <a:avLst/>
          </a:prstGeom>
        </p:spPr>
        <p:txBody>
          <a:bodyPr wrap="square">
            <a:spAutoFit/>
          </a:bodyPr>
          <a:lstStyle/>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משחק </a:t>
            </a:r>
            <a:r>
              <a:rPr lang="he-IL" dirty="0" smtClean="0">
                <a:latin typeface="Calibri" panose="020F0502020204030204" pitchFamily="34" charset="0"/>
                <a:ea typeface="Calibri" panose="020F0502020204030204" pitchFamily="34" charset="0"/>
                <a:cs typeface="Arial Unicode MS" panose="020B0604020202020204" pitchFamily="34" charset="-128"/>
              </a:rPr>
              <a:t>הסנייק:</a:t>
            </a:r>
          </a:p>
          <a:p>
            <a:pPr algn="r" rtl="1">
              <a:lnSpc>
                <a:spcPct val="150000"/>
              </a:lnSpc>
              <a:spcAft>
                <a:spcPts val="800"/>
              </a:spcAft>
            </a:pPr>
            <a:r>
              <a:rPr lang="he-IL" smtClean="0">
                <a:latin typeface="Calibri" panose="020F0502020204030204" pitchFamily="34" charset="0"/>
                <a:ea typeface="Calibri" panose="020F0502020204030204" pitchFamily="34" charset="0"/>
                <a:cs typeface="Arial Unicode MS" panose="020B0604020202020204" pitchFamily="34" charset="-128"/>
              </a:rPr>
              <a:t>נחש </a:t>
            </a:r>
            <a:r>
              <a:rPr lang="he-IL" dirty="0">
                <a:latin typeface="Calibri" panose="020F0502020204030204" pitchFamily="34" charset="0"/>
                <a:ea typeface="Calibri" panose="020F0502020204030204" pitchFamily="34" charset="0"/>
                <a:cs typeface="Arial Unicode MS" panose="020B0604020202020204" pitchFamily="34" charset="-128"/>
              </a:rPr>
              <a:t>ארוך ודק המשוטט באזור מבודד, אוסף אוכל, ומנסה להימנע מלהתנגש בזנב שלו או בקירות המקיפים את אזור המשחק. הנחש מתארך כשהוא אוכל, וכך קשה יותר להימנע מלהיתקע בעצמו. השחקן שולט על כיוון תנועת ראש הנחש (למעלה, ימינה, למטה או שמאלה), ויתר גופו של הנחש עוקב אחרי ראשו. </a:t>
            </a: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הנחש נמצא בתנועה מתמדת.</a:t>
            </a: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כיוון התנועה נקבע ע"י החיצים במקלדת או מסך המגע בטלפון. ובחלק האוטומטי המחשב מחשב את כיוון התנועה הבא.</a:t>
            </a:r>
            <a:endParaRPr lang="en-US" dirty="0">
              <a:latin typeface="Calibri" panose="020F0502020204030204" pitchFamily="34" charset="0"/>
              <a:ea typeface="Calibri" panose="020F0502020204030204" pitchFamily="34" charset="0"/>
              <a:cs typeface="Arial Unicode MS" panose="020B0604020202020204" pitchFamily="34" charset="-12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94" y="88962"/>
            <a:ext cx="3280430" cy="2600470"/>
          </a:xfrm>
          <a:prstGeom prst="rect">
            <a:avLst/>
          </a:prstGeom>
        </p:spPr>
      </p:pic>
      <p:pic>
        <p:nvPicPr>
          <p:cNvPr id="5" name="Picture 4"/>
          <p:cNvPicPr>
            <a:picLocks noChangeAspect="1"/>
          </p:cNvPicPr>
          <p:nvPr/>
        </p:nvPicPr>
        <p:blipFill>
          <a:blip r:embed="rId3"/>
          <a:stretch>
            <a:fillRect/>
          </a:stretch>
        </p:blipFill>
        <p:spPr>
          <a:xfrm>
            <a:off x="2590800" y="88962"/>
            <a:ext cx="806824" cy="616215"/>
          </a:xfrm>
          <a:prstGeom prst="rect">
            <a:avLst/>
          </a:prstGeom>
        </p:spPr>
      </p:pic>
    </p:spTree>
    <p:extLst>
      <p:ext uri="{BB962C8B-B14F-4D97-AF65-F5344CB8AC3E}">
        <p14:creationId xmlns:p14="http://schemas.microsoft.com/office/powerpoint/2010/main" val="3175838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מטרות מרכזיות</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1" y="1562099"/>
            <a:ext cx="10018713" cy="3517901"/>
          </a:xfrm>
        </p:spPr>
        <p:txBody>
          <a:bodyPr/>
          <a:lstStyle/>
          <a:p>
            <a:r>
              <a:rPr lang="he-IL" dirty="0"/>
              <a:t>לפתח משחק מהנה, שכל אחד יכול לשחק בו ובנוסף להפעילו בצורה אוטומטית בעזרת אלגוריתם </a:t>
            </a:r>
            <a:r>
              <a:rPr lang="he-IL" dirty="0" smtClean="0"/>
              <a:t>שידע </a:t>
            </a:r>
            <a:r>
              <a:rPr lang="he-IL" dirty="0"/>
              <a:t>להתחשב באורך הנחש, מיקום הפיתיון ולעקוף מחשולים כך שבסופו של דבר יגיע אל הפיתיון.</a:t>
            </a:r>
            <a:endParaRPr lang="en-US" dirty="0"/>
          </a:p>
          <a:p>
            <a:pPr marL="0" indent="0">
              <a:buNone/>
            </a:pPr>
            <a:endParaRPr lang="he-IL" dirty="0"/>
          </a:p>
        </p:txBody>
      </p:sp>
    </p:spTree>
    <p:extLst>
      <p:ext uri="{BB962C8B-B14F-4D97-AF65-F5344CB8AC3E}">
        <p14:creationId xmlns:p14="http://schemas.microsoft.com/office/powerpoint/2010/main" val="1434966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שפת התכנות וסביבת העבודה</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133601"/>
            <a:ext cx="10018714" cy="3657600"/>
          </a:xfrm>
        </p:spPr>
        <p:txBody>
          <a:bodyPr>
            <a:normAutofit fontScale="70000" lnSpcReduction="20000"/>
          </a:bodyPr>
          <a:lstStyle/>
          <a:p>
            <a:pPr marL="0" indent="0">
              <a:buNone/>
            </a:pPr>
            <a:r>
              <a:rPr lang="he-IL" sz="2600" dirty="0">
                <a:latin typeface="Miriam (Body)"/>
              </a:rPr>
              <a:t>שפת התכנות היא </a:t>
            </a:r>
            <a:r>
              <a:rPr lang="en-US" sz="2600" dirty="0">
                <a:latin typeface="Miriam (Body)"/>
              </a:rPr>
              <a:t>java script</a:t>
            </a:r>
            <a:r>
              <a:rPr lang="he-IL" sz="2600" dirty="0">
                <a:latin typeface="Miriam (Body)"/>
              </a:rPr>
              <a:t> בשימוש בסיפריית </a:t>
            </a:r>
            <a:r>
              <a:rPr lang="en-US" sz="2600" dirty="0">
                <a:latin typeface="Miriam (Body)"/>
              </a:rPr>
              <a:t>p5.js </a:t>
            </a:r>
            <a:r>
              <a:rPr lang="he-IL" sz="2600" dirty="0">
                <a:latin typeface="Miriam (Body)"/>
              </a:rPr>
              <a:t>.</a:t>
            </a:r>
            <a:endParaRPr lang="en-US" sz="2600" dirty="0">
              <a:latin typeface="Miriam (Body)"/>
            </a:endParaRPr>
          </a:p>
          <a:p>
            <a:pPr marL="0" indent="0">
              <a:buNone/>
            </a:pPr>
            <a:r>
              <a:rPr lang="he-IL" sz="2600" dirty="0">
                <a:latin typeface="Miriam (Body)"/>
              </a:rPr>
              <a:t>הרצה </a:t>
            </a:r>
            <a:r>
              <a:rPr lang="he-IL" sz="2600" dirty="0" smtClean="0">
                <a:latin typeface="Miriam (Body)"/>
              </a:rPr>
              <a:t>ודיבאג-</a:t>
            </a:r>
          </a:p>
          <a:p>
            <a:pPr marL="0" indent="0">
              <a:buNone/>
            </a:pPr>
            <a:r>
              <a:rPr lang="he-IL" sz="2600" dirty="0" smtClean="0">
                <a:latin typeface="Miriam (Body)"/>
              </a:rPr>
              <a:t> דפדפן</a:t>
            </a:r>
            <a:r>
              <a:rPr lang="en-US" sz="2600" dirty="0" smtClean="0">
                <a:latin typeface="Miriam (Body)"/>
              </a:rPr>
              <a:t> chrome  </a:t>
            </a:r>
            <a:r>
              <a:rPr lang="he-IL" sz="2600" dirty="0">
                <a:latin typeface="Miriam (Body)"/>
              </a:rPr>
              <a:t>מאפשר כלים עבור </a:t>
            </a:r>
            <a:r>
              <a:rPr lang="he-IL" sz="2600" dirty="0" smtClean="0">
                <a:latin typeface="Miriam (Body)"/>
              </a:rPr>
              <a:t>מפתחים.</a:t>
            </a:r>
            <a:r>
              <a:rPr lang="he-IL" sz="2600" dirty="0">
                <a:latin typeface="Miriam (Body)"/>
              </a:rPr>
              <a:t> </a:t>
            </a:r>
            <a:r>
              <a:rPr lang="he-IL" sz="2600" dirty="0" smtClean="0">
                <a:latin typeface="Miriam (Body)"/>
              </a:rPr>
              <a:t>בנוסף </a:t>
            </a:r>
            <a:r>
              <a:rPr lang="he-IL" sz="2600" dirty="0">
                <a:latin typeface="Miriam (Body)"/>
              </a:rPr>
              <a:t>לכך,לצורך הכתיבה וההרצה השתמשתי </a:t>
            </a:r>
            <a:r>
              <a:rPr lang="he-IL" sz="2600" dirty="0" smtClean="0">
                <a:latin typeface="Miriam (Body)"/>
              </a:rPr>
              <a:t>באקליפס</a:t>
            </a:r>
            <a:r>
              <a:rPr lang="he-IL" sz="2600" dirty="0">
                <a:latin typeface="Miriam (Body)"/>
              </a:rPr>
              <a:t>.</a:t>
            </a:r>
            <a:endParaRPr lang="en-US" sz="2600" dirty="0">
              <a:latin typeface="Miriam (Body)"/>
            </a:endParaRPr>
          </a:p>
          <a:p>
            <a:pPr marL="0" indent="0">
              <a:buNone/>
            </a:pPr>
            <a:r>
              <a:rPr lang="he-IL" sz="2600" dirty="0">
                <a:latin typeface="Miriam (Body)"/>
              </a:rPr>
              <a:t>ניהול הקבצים-</a:t>
            </a:r>
            <a:endParaRPr lang="en-US" sz="2600" dirty="0">
              <a:latin typeface="Miriam (Body)"/>
            </a:endParaRPr>
          </a:p>
          <a:p>
            <a:pPr marL="0" indent="0">
              <a:buNone/>
            </a:pPr>
            <a:r>
              <a:rPr lang="he-IL" sz="2600" dirty="0">
                <a:latin typeface="Miriam (Body)"/>
              </a:rPr>
              <a:t>כדי לנהל את הקבצים והשינויים, השתמשתי בתוכנת ניהול קבצים </a:t>
            </a:r>
            <a:r>
              <a:rPr lang="en-US" sz="2600" dirty="0" err="1">
                <a:latin typeface="Miriam (Body)"/>
              </a:rPr>
              <a:t>git</a:t>
            </a:r>
            <a:r>
              <a:rPr lang="he-IL" sz="2600" dirty="0" smtClean="0">
                <a:latin typeface="Miriam (Body)"/>
              </a:rPr>
              <a:t>.</a:t>
            </a:r>
            <a:r>
              <a:rPr lang="he-IL" sz="2600" dirty="0">
                <a:latin typeface="Miriam (Body)"/>
              </a:rPr>
              <a:t> </a:t>
            </a:r>
            <a:r>
              <a:rPr lang="he-IL" sz="2600" dirty="0" smtClean="0">
                <a:latin typeface="Miriam (Body)"/>
              </a:rPr>
              <a:t>ואת </a:t>
            </a:r>
            <a:r>
              <a:rPr lang="he-IL" sz="2600" dirty="0">
                <a:latin typeface="Miriam (Body)"/>
              </a:rPr>
              <a:t>הקבצים עצמם שמרתי בסרבר פתוח ברשת שנקרא </a:t>
            </a:r>
            <a:r>
              <a:rPr lang="en-US" sz="2600" dirty="0" err="1" smtClean="0">
                <a:latin typeface="Miriam (Body)"/>
              </a:rPr>
              <a:t>github</a:t>
            </a:r>
            <a:r>
              <a:rPr lang="he-IL" sz="2600" dirty="0" smtClean="0">
                <a:latin typeface="Miriam (Body)"/>
              </a:rPr>
              <a:t>.</a:t>
            </a:r>
            <a:endParaRPr lang="en-US" sz="2600" dirty="0">
              <a:latin typeface="Miriam (Body)"/>
            </a:endParaRPr>
          </a:p>
          <a:p>
            <a:pPr marL="0" indent="0">
              <a:buNone/>
            </a:pPr>
            <a:r>
              <a:rPr lang="he-IL" sz="2600" dirty="0">
                <a:latin typeface="Miriam (Body)"/>
              </a:rPr>
              <a:t>ובתור השרת השתמשתי ב</a:t>
            </a:r>
            <a:r>
              <a:rPr lang="en-US" sz="2600" dirty="0" err="1">
                <a:latin typeface="Miriam (Body)"/>
              </a:rPr>
              <a:t>rawgit</a:t>
            </a:r>
            <a:r>
              <a:rPr lang="en-US" sz="2600" dirty="0">
                <a:latin typeface="Miriam (Body)"/>
              </a:rPr>
              <a:t> </a:t>
            </a:r>
            <a:r>
              <a:rPr lang="he-IL" sz="2600" dirty="0">
                <a:latin typeface="Miriam (Body)"/>
              </a:rPr>
              <a:t> שיודע להיות שרת </a:t>
            </a:r>
            <a:r>
              <a:rPr lang="he-IL" sz="2600" dirty="0" smtClean="0">
                <a:latin typeface="Miriam (Body)"/>
              </a:rPr>
              <a:t>לקבצים </a:t>
            </a:r>
            <a:r>
              <a:rPr lang="he-IL" sz="2600" dirty="0">
                <a:latin typeface="Miriam (Body)"/>
              </a:rPr>
              <a:t>שנשמרים ב</a:t>
            </a:r>
            <a:r>
              <a:rPr lang="en-US" sz="2600" dirty="0">
                <a:latin typeface="Miriam (Body)"/>
              </a:rPr>
              <a:t> </a:t>
            </a:r>
            <a:r>
              <a:rPr lang="en-US" sz="2600" dirty="0" err="1">
                <a:latin typeface="Miriam (Body)"/>
              </a:rPr>
              <a:t>github</a:t>
            </a:r>
            <a:r>
              <a:rPr lang="he-IL" sz="2600" dirty="0" smtClean="0">
                <a:latin typeface="Miriam (Body)"/>
              </a:rPr>
              <a:t>.</a:t>
            </a:r>
          </a:p>
          <a:p>
            <a:pPr marL="0" indent="0">
              <a:buNone/>
            </a:pPr>
            <a:endParaRPr lang="en-US" sz="2600" dirty="0" smtClean="0">
              <a:latin typeface="Miriam (Body)"/>
            </a:endParaRPr>
          </a:p>
          <a:p>
            <a:pPr marL="0" indent="0">
              <a:lnSpc>
                <a:spcPct val="170000"/>
              </a:lnSpc>
              <a:buNone/>
            </a:pPr>
            <a:r>
              <a:rPr lang="en-US" dirty="0" smtClean="0"/>
              <a:t/>
            </a:r>
            <a:br>
              <a:rPr lang="en-US" dirty="0" smtClean="0"/>
            </a:br>
            <a:endParaRPr lang="he-IL" dirty="0"/>
          </a:p>
        </p:txBody>
      </p:sp>
      <p:sp>
        <p:nvSpPr>
          <p:cNvPr id="4" name="Rectangle 3"/>
          <p:cNvSpPr/>
          <p:nvPr/>
        </p:nvSpPr>
        <p:spPr>
          <a:xfrm>
            <a:off x="5495365" y="5096907"/>
            <a:ext cx="6096000" cy="1200329"/>
          </a:xfrm>
          <a:prstGeom prst="rect">
            <a:avLst/>
          </a:prstGeom>
        </p:spPr>
        <p:txBody>
          <a:bodyPr>
            <a:spAutoFit/>
          </a:bodyPr>
          <a:lstStyle/>
          <a:p>
            <a:pPr algn="r"/>
            <a:r>
              <a:rPr lang="he-IL" dirty="0"/>
              <a:t>הקוד</a:t>
            </a:r>
          </a:p>
          <a:p>
            <a:pPr algn="r"/>
            <a:r>
              <a:rPr lang="pl-PL" dirty="0">
                <a:hlinkClick r:id="rId2"/>
              </a:rPr>
              <a:t>https://</a:t>
            </a:r>
            <a:r>
              <a:rPr lang="pl-PL" dirty="0" smtClean="0">
                <a:hlinkClick r:id="rId2"/>
              </a:rPr>
              <a:t>github.com/mymaya7/davidson</a:t>
            </a:r>
            <a:r>
              <a:rPr lang="he-IL" dirty="0" smtClean="0"/>
              <a:t> </a:t>
            </a:r>
            <a:endParaRPr lang="pl-PL" dirty="0"/>
          </a:p>
          <a:p>
            <a:pPr algn="r"/>
            <a:r>
              <a:rPr lang="he-IL" dirty="0"/>
              <a:t>המשחק:</a:t>
            </a:r>
          </a:p>
          <a:p>
            <a:pPr algn="r"/>
            <a:r>
              <a:rPr lang="pl-PL" dirty="0">
                <a:hlinkClick r:id="rId3"/>
              </a:rPr>
              <a:t>https://</a:t>
            </a:r>
            <a:r>
              <a:rPr lang="pl-PL" dirty="0" smtClean="0">
                <a:hlinkClick r:id="rId3"/>
              </a:rPr>
              <a:t>rawgit.com/mymaya7/davidson/master/index.html</a:t>
            </a:r>
            <a:r>
              <a:rPr lang="he-IL" dirty="0" smtClean="0"/>
              <a:t> </a:t>
            </a:r>
            <a:endParaRPr lang="pl-PL" dirty="0"/>
          </a:p>
        </p:txBody>
      </p:sp>
    </p:spTree>
    <p:extLst>
      <p:ext uri="{BB962C8B-B14F-4D97-AF65-F5344CB8AC3E}">
        <p14:creationId xmlns:p14="http://schemas.microsoft.com/office/powerpoint/2010/main" val="333001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7975" y="349943"/>
            <a:ext cx="8247529" cy="5822107"/>
          </a:xfrm>
          <a:prstGeom prst="rect">
            <a:avLst/>
          </a:prstGeom>
        </p:spPr>
        <p:txBody>
          <a:bodyPr wrap="square">
            <a:spAutoFit/>
          </a:bodyPr>
          <a:lstStyle/>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תפעול:</a:t>
            </a:r>
            <a:endParaRPr lang="en-US" sz="1400" dirty="0">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במחשב- החצים במקלדת מכתיבים את כיוון התנועה, לחיצה על החץ למעלה הנחש יזוז למעלה וכו..</a:t>
            </a:r>
            <a:endParaRPr lang="en-US" sz="1400" dirty="0">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בטלפון- נגיעה בחלק הימני של המסך יזיז את הנחש ימינה נגיעה בחלק העליון של המסך יזיז את הנחש למעלה וכן הלאה. </a:t>
            </a: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ניתן לעבור בין המצבים באמצעות המקש במקלדת  </a:t>
            </a:r>
            <a:r>
              <a:rPr lang="pl-PL" dirty="0">
                <a:latin typeface="Calibri" panose="020F0502020204030204" pitchFamily="34" charset="0"/>
                <a:ea typeface="Calibri" panose="020F0502020204030204" pitchFamily="34" charset="0"/>
                <a:cs typeface="Arial Unicode MS" panose="020B0604020202020204" pitchFamily="34" charset="-128"/>
              </a:rPr>
              <a:t>A </a:t>
            </a:r>
            <a:r>
              <a:rPr lang="he-IL" dirty="0" smtClean="0">
                <a:latin typeface="Calibri" panose="020F0502020204030204" pitchFamily="34" charset="0"/>
                <a:ea typeface="Calibri" panose="020F0502020204030204" pitchFamily="34" charset="0"/>
                <a:cs typeface="Arial Unicode MS" panose="020B0604020202020204" pitchFamily="34" charset="-128"/>
              </a:rPr>
              <a:t> או </a:t>
            </a:r>
            <a:r>
              <a:rPr lang="pl-PL" dirty="0">
                <a:latin typeface="Calibri" panose="020F0502020204030204" pitchFamily="34" charset="0"/>
                <a:ea typeface="Calibri" panose="020F0502020204030204" pitchFamily="34" charset="0"/>
                <a:cs typeface="Arial Unicode MS" panose="020B0604020202020204" pitchFamily="34" charset="-128"/>
              </a:rPr>
              <a:t>M </a:t>
            </a:r>
          </a:p>
          <a:p>
            <a:pPr algn="r" rtl="1">
              <a:lnSpc>
                <a:spcPct val="150000"/>
              </a:lnSpc>
              <a:spcAft>
                <a:spcPts val="800"/>
              </a:spcAft>
            </a:pPr>
            <a:r>
              <a:rPr lang="pl-PL" dirty="0" smtClean="0">
                <a:latin typeface="Calibri" panose="020F0502020204030204" pitchFamily="34" charset="0"/>
                <a:ea typeface="Calibri" panose="020F0502020204030204" pitchFamily="34" charset="0"/>
                <a:cs typeface="Arial Unicode MS" panose="020B0604020202020204" pitchFamily="34" charset="-128"/>
              </a:rPr>
              <a:t>A</a:t>
            </a:r>
            <a:r>
              <a:rPr lang="he-IL" dirty="0" smtClean="0">
                <a:latin typeface="Calibri" panose="020F0502020204030204" pitchFamily="34" charset="0"/>
                <a:ea typeface="Calibri" panose="020F0502020204030204" pitchFamily="34" charset="0"/>
                <a:cs typeface="Arial Unicode MS" panose="020B0604020202020204" pitchFamily="34" charset="-128"/>
              </a:rPr>
              <a:t> -  מצב </a:t>
            </a:r>
            <a:r>
              <a:rPr lang="he-IL" dirty="0">
                <a:latin typeface="Calibri" panose="020F0502020204030204" pitchFamily="34" charset="0"/>
                <a:ea typeface="Calibri" panose="020F0502020204030204" pitchFamily="34" charset="0"/>
                <a:cs typeface="Arial Unicode MS" panose="020B0604020202020204" pitchFamily="34" charset="-128"/>
              </a:rPr>
              <a:t>אוטומטי</a:t>
            </a: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 </a:t>
            </a:r>
            <a:r>
              <a:rPr lang="pl-PL" dirty="0" smtClean="0">
                <a:latin typeface="Calibri" panose="020F0502020204030204" pitchFamily="34" charset="0"/>
                <a:ea typeface="Calibri" panose="020F0502020204030204" pitchFamily="34" charset="0"/>
                <a:cs typeface="Arial Unicode MS" panose="020B0604020202020204" pitchFamily="34" charset="-128"/>
              </a:rPr>
              <a:t>M</a:t>
            </a:r>
            <a:r>
              <a:rPr lang="he-IL" dirty="0" smtClean="0">
                <a:latin typeface="Calibri" panose="020F0502020204030204" pitchFamily="34" charset="0"/>
                <a:ea typeface="Calibri" panose="020F0502020204030204" pitchFamily="34" charset="0"/>
                <a:cs typeface="Arial Unicode MS" panose="020B0604020202020204" pitchFamily="34" charset="-128"/>
              </a:rPr>
              <a:t>- מצב </a:t>
            </a:r>
            <a:r>
              <a:rPr lang="he-IL" dirty="0">
                <a:latin typeface="Calibri" panose="020F0502020204030204" pitchFamily="34" charset="0"/>
                <a:ea typeface="Calibri" panose="020F0502020204030204" pitchFamily="34" charset="0"/>
                <a:cs typeface="Arial Unicode MS" panose="020B0604020202020204" pitchFamily="34" charset="-128"/>
              </a:rPr>
              <a:t>ידני</a:t>
            </a: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 ניתן לשנות את מהירות הנחש באמצעות המקשין </a:t>
            </a:r>
            <a:r>
              <a:rPr lang="he-IL" dirty="0" smtClean="0">
                <a:latin typeface="Calibri" panose="020F0502020204030204" pitchFamily="34" charset="0"/>
                <a:ea typeface="Calibri" panose="020F0502020204030204" pitchFamily="34" charset="0"/>
                <a:cs typeface="Arial Unicode MS" panose="020B0604020202020204" pitchFamily="34" charset="-128"/>
              </a:rPr>
              <a:t>+,-</a:t>
            </a: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בטלפון</a:t>
            </a:r>
            <a:r>
              <a:rPr lang="he-IL" dirty="0">
                <a:latin typeface="Calibri" panose="020F0502020204030204" pitchFamily="34" charset="0"/>
                <a:ea typeface="Calibri" panose="020F0502020204030204" pitchFamily="34" charset="0"/>
                <a:cs typeface="Arial Unicode MS" panose="020B0604020202020204" pitchFamily="34" charset="-128"/>
              </a:rPr>
              <a:t>, ניתן לעבור למצב אוטומטי באמצעות החלקת האצבע על המסך.</a:t>
            </a:r>
          </a:p>
          <a:p>
            <a:pPr algn="r"/>
            <a:endParaRPr lang="he-IL" sz="1400" dirty="0"/>
          </a:p>
          <a:p>
            <a:pPr algn="r"/>
            <a:r>
              <a:rPr lang="he-IL" sz="1400" dirty="0"/>
              <a:t> </a:t>
            </a:r>
          </a:p>
          <a:p>
            <a:pPr algn="r" rtl="1">
              <a:lnSpc>
                <a:spcPct val="150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00" y="2409862"/>
            <a:ext cx="4673281" cy="3990938"/>
          </a:xfrm>
          <a:prstGeom prst="rect">
            <a:avLst/>
          </a:prstGeom>
        </p:spPr>
      </p:pic>
    </p:spTree>
    <p:extLst>
      <p:ext uri="{BB962C8B-B14F-4D97-AF65-F5344CB8AC3E}">
        <p14:creationId xmlns:p14="http://schemas.microsoft.com/office/powerpoint/2010/main" val="3716268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תיאור מודלים</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298700"/>
            <a:ext cx="10018713" cy="4089399"/>
          </a:xfrm>
        </p:spPr>
        <p:txBody>
          <a:bodyPr>
            <a:normAutofit/>
          </a:bodyPr>
          <a:lstStyle/>
          <a:p>
            <a:pPr marL="0" indent="0" algn="l" rtl="0">
              <a:buNone/>
            </a:pPr>
            <a:r>
              <a:rPr lang="en-US" dirty="0"/>
              <a:t>		</a:t>
            </a:r>
          </a:p>
        </p:txBody>
      </p:sp>
      <p:sp>
        <p:nvSpPr>
          <p:cNvPr id="5" name="Rectangle 4"/>
          <p:cNvSpPr/>
          <p:nvPr/>
        </p:nvSpPr>
        <p:spPr>
          <a:xfrm>
            <a:off x="1559859" y="2066140"/>
            <a:ext cx="8946776" cy="3693319"/>
          </a:xfrm>
          <a:prstGeom prst="rect">
            <a:avLst/>
          </a:prstGeom>
        </p:spPr>
        <p:txBody>
          <a:bodyPr wrap="square">
            <a:spAutoFit/>
          </a:bodyPr>
          <a:lstStyle/>
          <a:p>
            <a:r>
              <a:rPr lang="pl-PL" dirty="0"/>
              <a:t>function draw()</a:t>
            </a:r>
          </a:p>
          <a:p>
            <a:r>
              <a:rPr lang="pl-PL" dirty="0"/>
              <a:t> {</a:t>
            </a:r>
          </a:p>
          <a:p>
            <a:r>
              <a:rPr lang="pl-PL" dirty="0"/>
              <a:t>    background(255,204,204); //</a:t>
            </a:r>
            <a:r>
              <a:rPr lang="he-IL" dirty="0"/>
              <a:t>נצבע את המשטח כל פעם מחדש(כל מה שהיה לפני נמחק)</a:t>
            </a:r>
          </a:p>
          <a:p>
            <a:r>
              <a:rPr lang="he-IL" dirty="0"/>
              <a:t> 	</a:t>
            </a:r>
            <a:r>
              <a:rPr lang="pl-PL" dirty="0"/>
              <a:t>drawGrid();</a:t>
            </a:r>
          </a:p>
          <a:p>
            <a:r>
              <a:rPr lang="pl-PL" dirty="0"/>
              <a:t>	  </a:t>
            </a:r>
          </a:p>
          <a:p>
            <a:r>
              <a:rPr lang="pl-PL" dirty="0"/>
              <a:t> 	if(autoMode)	</a:t>
            </a:r>
          </a:p>
          <a:p>
            <a:r>
              <a:rPr lang="pl-PL" dirty="0"/>
              <a:t> 		mySnake.calcNextMove(Xfood,Yfood);</a:t>
            </a:r>
          </a:p>
          <a:p>
            <a:r>
              <a:rPr lang="pl-PL" dirty="0"/>
              <a:t>	</a:t>
            </a:r>
          </a:p>
          <a:p>
            <a:r>
              <a:rPr lang="pl-PL" dirty="0"/>
              <a:t> 	mySnake.updateLocation();</a:t>
            </a:r>
          </a:p>
          <a:p>
            <a:r>
              <a:rPr lang="pl-PL" dirty="0"/>
              <a:t> 	</a:t>
            </a:r>
          </a:p>
          <a:p>
            <a:r>
              <a:rPr lang="pl-PL" dirty="0"/>
              <a:t>	mySnake.drawSnake();</a:t>
            </a:r>
          </a:p>
          <a:p>
            <a:r>
              <a:rPr lang="pl-PL" dirty="0"/>
              <a:t>	</a:t>
            </a:r>
          </a:p>
          <a:p>
            <a:r>
              <a:rPr lang="pl-PL" dirty="0"/>
              <a:t>	drawFood();</a:t>
            </a:r>
            <a:endParaRPr lang="he-IL" dirty="0"/>
          </a:p>
        </p:txBody>
      </p:sp>
    </p:spTree>
    <p:extLst>
      <p:ext uri="{BB962C8B-B14F-4D97-AF65-F5344CB8AC3E}">
        <p14:creationId xmlns:p14="http://schemas.microsoft.com/office/powerpoint/2010/main" val="369439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15671" y="368583"/>
            <a:ext cx="7333129" cy="5632311"/>
          </a:xfrm>
          <a:prstGeom prst="rect">
            <a:avLst/>
          </a:prstGeom>
        </p:spPr>
        <p:txBody>
          <a:bodyPr wrap="square">
            <a:spAutoFit/>
          </a:bodyPr>
          <a:lstStyle/>
          <a:p>
            <a:r>
              <a:rPr lang="pl-PL" dirty="0"/>
              <a:t>if( mySnake.isSelfTouch() || mySnake.checkEdges())</a:t>
            </a:r>
          </a:p>
          <a:p>
            <a:r>
              <a:rPr lang="pl-PL" dirty="0"/>
              <a:t>	{</a:t>
            </a:r>
          </a:p>
          <a:p>
            <a:r>
              <a:rPr lang="pl-PL" dirty="0"/>
              <a:t>		var currLen = mySnake.joints.length-1;</a:t>
            </a:r>
          </a:p>
          <a:p>
            <a:r>
              <a:rPr lang="pl-PL" dirty="0"/>
              <a:t>		textSize(52);</a:t>
            </a:r>
          </a:p>
          <a:p>
            <a:r>
              <a:rPr lang="pl-PL" dirty="0"/>
              <a:t>		fill(100, 102, 153);</a:t>
            </a:r>
          </a:p>
          <a:p>
            <a:r>
              <a:rPr lang="pl-PL" dirty="0"/>
              <a:t>		textAlign(CENTER);</a:t>
            </a:r>
          </a:p>
          <a:p>
            <a:r>
              <a:rPr lang="pl-PL" dirty="0"/>
              <a:t>	    text(' GameOver ' + second.toFixed(0) + 'Sec \n Total Length is ' + currLen, width/2, height/2);</a:t>
            </a:r>
          </a:p>
          <a:p>
            <a:r>
              <a:rPr lang="pl-PL" dirty="0"/>
              <a:t>		isRunning=false;</a:t>
            </a:r>
          </a:p>
          <a:p>
            <a:r>
              <a:rPr lang="pl-PL" dirty="0"/>
              <a:t>		noLoop();</a:t>
            </a:r>
          </a:p>
          <a:p>
            <a:r>
              <a:rPr lang="pl-PL" dirty="0"/>
              <a:t>		return;</a:t>
            </a:r>
          </a:p>
          <a:p>
            <a:r>
              <a:rPr lang="pl-PL" dirty="0"/>
              <a:t>	}</a:t>
            </a:r>
          </a:p>
          <a:p>
            <a:r>
              <a:rPr lang="pl-PL" dirty="0"/>
              <a:t>	</a:t>
            </a:r>
          </a:p>
          <a:p>
            <a:r>
              <a:rPr lang="pl-PL" dirty="0"/>
              <a:t>    if(cheakEat())</a:t>
            </a:r>
          </a:p>
          <a:p>
            <a:r>
              <a:rPr lang="pl-PL" dirty="0"/>
              <a:t>	{</a:t>
            </a:r>
          </a:p>
          <a:p>
            <a:r>
              <a:rPr lang="pl-PL" dirty="0"/>
              <a:t>   </a:t>
            </a:r>
            <a:r>
              <a:rPr lang="he-IL" dirty="0" smtClean="0"/>
              <a:t>     </a:t>
            </a:r>
            <a:r>
              <a:rPr lang="pl-PL" dirty="0" smtClean="0"/>
              <a:t>  mySnake.addJoint();</a:t>
            </a:r>
            <a:endParaRPr lang="pl-PL" dirty="0"/>
          </a:p>
          <a:p>
            <a:r>
              <a:rPr lang="pl-PL" dirty="0"/>
              <a:t>	  updateFood(Xfood,Yfood</a:t>
            </a:r>
            <a:r>
              <a:rPr lang="pl-PL" dirty="0" smtClean="0"/>
              <a:t>);</a:t>
            </a:r>
            <a:endParaRPr lang="pl-PL" dirty="0"/>
          </a:p>
          <a:p>
            <a:r>
              <a:rPr lang="he-IL" dirty="0" smtClean="0"/>
              <a:t>      </a:t>
            </a:r>
            <a:r>
              <a:rPr lang="pl-PL" dirty="0" smtClean="0"/>
              <a:t> </a:t>
            </a:r>
            <a:r>
              <a:rPr lang="pl-PL" dirty="0"/>
              <a:t>}</a:t>
            </a:r>
          </a:p>
          <a:p>
            <a:r>
              <a:rPr lang="pl-PL" dirty="0"/>
              <a:t>    putText</a:t>
            </a:r>
            <a:r>
              <a:rPr lang="pl-PL" dirty="0" smtClean="0"/>
              <a:t>();</a:t>
            </a:r>
            <a:r>
              <a:rPr lang="pl-PL" dirty="0"/>
              <a:t>	</a:t>
            </a:r>
          </a:p>
          <a:p>
            <a:r>
              <a:rPr lang="pl-PL" dirty="0"/>
              <a:t>}</a:t>
            </a:r>
            <a:endParaRPr lang="he-IL" dirty="0"/>
          </a:p>
        </p:txBody>
      </p:sp>
    </p:spTree>
    <p:extLst>
      <p:ext uri="{BB962C8B-B14F-4D97-AF65-F5344CB8AC3E}">
        <p14:creationId xmlns:p14="http://schemas.microsoft.com/office/powerpoint/2010/main" val="340423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699" y="336176"/>
            <a:ext cx="10018713" cy="1752599"/>
          </a:xfrm>
        </p:spPr>
        <p:txBody>
          <a:bodyPr>
            <a:normAutofit/>
          </a:bodyPr>
          <a:lstStyle/>
          <a:p>
            <a:r>
              <a:rPr lang="he-IL" sz="44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אלגוריתמים </a:t>
            </a:r>
            <a:r>
              <a:rPr lang="he-IL" sz="44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מרכזיים </a:t>
            </a:r>
            <a:r>
              <a:rPr lang="pl-PL" sz="3200" dirty="0"/>
              <a:t>calcNextMove</a:t>
            </a:r>
            <a:r>
              <a:rPr lang="pl-PL" sz="4400" dirty="0"/>
              <a:t/>
            </a:r>
            <a:br>
              <a:rPr lang="pl-PL" sz="4400" dirty="0"/>
            </a:br>
            <a:endParaRPr lang="he-IL" sz="4400" dirty="0"/>
          </a:p>
        </p:txBody>
      </p:sp>
      <p:sp>
        <p:nvSpPr>
          <p:cNvPr id="4" name="Rectangle 3"/>
          <p:cNvSpPr/>
          <p:nvPr/>
        </p:nvSpPr>
        <p:spPr>
          <a:xfrm>
            <a:off x="2617694" y="1443316"/>
            <a:ext cx="8455024" cy="3139321"/>
          </a:xfrm>
          <a:prstGeom prst="rect">
            <a:avLst/>
          </a:prstGeom>
        </p:spPr>
        <p:txBody>
          <a:bodyPr wrap="square">
            <a:spAutoFit/>
          </a:bodyPr>
          <a:lstStyle/>
          <a:p>
            <a:pPr algn="r"/>
            <a:r>
              <a:rPr lang="he-IL" dirty="0"/>
              <a:t>הפונקציה הבאה היא בעצם האלגוריתם החכם.</a:t>
            </a:r>
          </a:p>
          <a:p>
            <a:pPr algn="r"/>
            <a:r>
              <a:rPr lang="he-IL" dirty="0"/>
              <a:t> עד כה, בכל פעם המשתמש בחר את כיוון התנועה הבא, בעזרת החצים, והוא היה כיוון התנועה של הנחש. </a:t>
            </a:r>
          </a:p>
          <a:p>
            <a:pPr algn="r"/>
            <a:r>
              <a:rPr lang="he-IL" dirty="0"/>
              <a:t>הפונקציה </a:t>
            </a:r>
            <a:r>
              <a:rPr lang="pl-PL" dirty="0"/>
              <a:t>calcNextMove </a:t>
            </a:r>
            <a:r>
              <a:rPr lang="he-IL" dirty="0"/>
              <a:t>מחשבת בעצמה את כיוון התנועה הבא, בהתחשב באוכל, בקצוות, ושהנחש לא יפגע בעצמו:</a:t>
            </a:r>
          </a:p>
          <a:p>
            <a:pPr algn="r"/>
            <a:r>
              <a:rPr lang="he-IL" dirty="0"/>
              <a:t>חלק </a:t>
            </a:r>
            <a:r>
              <a:rPr lang="he-IL" dirty="0" smtClean="0"/>
              <a:t>א:</a:t>
            </a:r>
          </a:p>
          <a:p>
            <a:pPr algn="r"/>
            <a:r>
              <a:rPr lang="he-IL" dirty="0" smtClean="0"/>
              <a:t>בחלק </a:t>
            </a:r>
            <a:r>
              <a:rPr lang="he-IL" dirty="0"/>
              <a:t>זה, אנו מעדכנים את ערך הצעד הבא לפי מיקום האוכל. </a:t>
            </a:r>
          </a:p>
          <a:p>
            <a:pPr algn="r"/>
            <a:r>
              <a:rPr lang="he-IL" dirty="0"/>
              <a:t>למשל אם האוכל מימינו, הנחש ילך ימינה, אם האוכל מתחתיו הוא ילך למטה. </a:t>
            </a:r>
          </a:p>
          <a:p>
            <a:pPr algn="r"/>
            <a:r>
              <a:rPr lang="he-IL" dirty="0"/>
              <a:t>אך צריך לשים לב שכאשר הנחש הולך ימינה והאוכל משמאלו, </a:t>
            </a:r>
          </a:p>
          <a:p>
            <a:pPr algn="r"/>
            <a:r>
              <a:rPr lang="he-IL" dirty="0"/>
              <a:t>לא נוכל לזוז שמאלה כי אחרת יכנס לתוך עצמו. במקרה זה, </a:t>
            </a:r>
          </a:p>
          <a:p>
            <a:pPr algn="r"/>
            <a:r>
              <a:rPr lang="he-IL" dirty="0"/>
              <a:t>הנחש ילך לכיוון אחר ומשם יחשב את הצעד הבא. </a:t>
            </a:r>
          </a:p>
        </p:txBody>
      </p:sp>
      <p:pic>
        <p:nvPicPr>
          <p:cNvPr id="6" name="Picture 5"/>
          <p:cNvPicPr>
            <a:picLocks noChangeAspect="1"/>
          </p:cNvPicPr>
          <p:nvPr/>
        </p:nvPicPr>
        <p:blipFill>
          <a:blip r:embed="rId2"/>
          <a:stretch>
            <a:fillRect/>
          </a:stretch>
        </p:blipFill>
        <p:spPr>
          <a:xfrm>
            <a:off x="170329" y="2794500"/>
            <a:ext cx="3942366" cy="3736319"/>
          </a:xfrm>
          <a:prstGeom prst="rect">
            <a:avLst/>
          </a:prstGeom>
        </p:spPr>
      </p:pic>
      <p:sp>
        <p:nvSpPr>
          <p:cNvPr id="7" name="Rectangle 6"/>
          <p:cNvSpPr/>
          <p:nvPr/>
        </p:nvSpPr>
        <p:spPr>
          <a:xfrm>
            <a:off x="5100918" y="4886777"/>
            <a:ext cx="6096000" cy="1754326"/>
          </a:xfrm>
          <a:prstGeom prst="rect">
            <a:avLst/>
          </a:prstGeom>
        </p:spPr>
        <p:txBody>
          <a:bodyPr>
            <a:spAutoFit/>
          </a:bodyPr>
          <a:lstStyle/>
          <a:p>
            <a:pPr algn="r"/>
            <a:r>
              <a:rPr lang="he-IL" dirty="0"/>
              <a:t>בסיום חלק זה ישנו תנאי השואל האם הצעד הבא שחושב כעת, יגרום לנחש לפגוע בעצמו, אם לא, זהו הצעד הבא שנבחר והפעולה </a:t>
            </a:r>
          </a:p>
          <a:p>
            <a:pPr algn="r"/>
            <a:r>
              <a:rPr lang="he-IL" dirty="0"/>
              <a:t> תעדכן בהתאם את כיוון התזוזה.</a:t>
            </a:r>
            <a:r>
              <a:rPr lang="pl-PL" dirty="0"/>
              <a:t>updateDirection</a:t>
            </a:r>
          </a:p>
          <a:p>
            <a:pPr algn="r"/>
            <a:r>
              <a:rPr lang="he-IL" dirty="0"/>
              <a:t>אם הנחש כן יפגע בעצמו לאחר שהנחש יתקדם לפי הצעד שחושב נעבור לחלק ב:</a:t>
            </a:r>
          </a:p>
        </p:txBody>
      </p:sp>
    </p:spTree>
    <p:extLst>
      <p:ext uri="{BB962C8B-B14F-4D97-AF65-F5344CB8AC3E}">
        <p14:creationId xmlns:p14="http://schemas.microsoft.com/office/powerpoint/2010/main" val="3561672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לקסה">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TM03457496[[fn=היסט]]</Template>
  <TotalTime>1930</TotalTime>
  <Words>1011</Words>
  <Application>Microsoft Office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Aharoni</vt:lpstr>
      <vt:lpstr>Arial</vt:lpstr>
      <vt:lpstr>Calibri</vt:lpstr>
      <vt:lpstr>Corbel</vt:lpstr>
      <vt:lpstr>Miriam</vt:lpstr>
      <vt:lpstr>Miriam (Body)</vt:lpstr>
      <vt:lpstr>פרלקסה</vt:lpstr>
      <vt:lpstr>Snake AI</vt:lpstr>
      <vt:lpstr>תיאור העבודה</vt:lpstr>
      <vt:lpstr>רקע תיאורטי</vt:lpstr>
      <vt:lpstr>מטרות מרכזיות</vt:lpstr>
      <vt:lpstr>שפת התכנות וסביבת העבודה</vt:lpstr>
      <vt:lpstr>PowerPoint Presentation</vt:lpstr>
      <vt:lpstr>תיאור מודלים</vt:lpstr>
      <vt:lpstr>PowerPoint Presentation</vt:lpstr>
      <vt:lpstr>אלגוריתמים מרכזיים calcNextMove </vt:lpstr>
      <vt:lpstr>PowerPoint Presentation</vt:lpstr>
      <vt:lpstr>updateLocation</vt:lpstr>
      <vt:lpstr>isSelfTouch</vt:lpstr>
      <vt:lpstr>drawSnake</vt:lpstr>
      <vt:lpstr>cheackEat &amp; updateFood</vt:lpstr>
      <vt:lpstr>מבני נתונים עיקריים</vt:lpstr>
      <vt:lpstr>תיאור לימוד עצמי</vt:lpstr>
      <vt:lpstr>אתגרים</vt:lpstr>
      <vt:lpstr>ביבליוגרפיה</vt:lpstr>
      <vt:lpstr>PowerPoint Presentation</vt:lpstr>
    </vt:vector>
  </TitlesOfParts>
  <Company>Yaron'S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aRealEstate</dc:title>
  <dc:creator>עמנואל ריוה</dc:creator>
  <cp:lastModifiedBy>YoniRoni Amram</cp:lastModifiedBy>
  <cp:revision>60</cp:revision>
  <dcterms:created xsi:type="dcterms:W3CDTF">2017-06-16T16:01:10Z</dcterms:created>
  <dcterms:modified xsi:type="dcterms:W3CDTF">2018-06-02T09:59:43Z</dcterms:modified>
</cp:coreProperties>
</file>