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7570788" cy="9656763"/>
  <p:notesSz cx="6858000" cy="91440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2">
          <p15:clr>
            <a:srgbClr val="A4A3A4"/>
          </p15:clr>
        </p15:guide>
        <p15:guide id="2" pos="23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>
        <p:scale>
          <a:sx n="116" d="100"/>
          <a:sy n="116" d="100"/>
        </p:scale>
        <p:origin x="2000" y="144"/>
      </p:cViewPr>
      <p:guideLst>
        <p:guide orient="horz" pos="3042"/>
        <p:guide pos="23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BCA38-A94E-C740-81A4-01E00195BCA6}" type="datetimeFigureOut">
              <a:rPr lang="en-US" smtClean="0"/>
              <a:t>5/11/16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84388" y="685800"/>
            <a:ext cx="2689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65EBD-F673-8245-99CC-2A597C21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4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65EBD-F673-8245-99CC-2A597C213D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9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809" y="2999857"/>
            <a:ext cx="6435170" cy="20699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5619" y="5472166"/>
            <a:ext cx="5299552" cy="24678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CDB0-D733-9946-95B6-783DAD8469AB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CDB0-D733-9946-95B6-783DAD8469AB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9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38229" y="438131"/>
            <a:ext cx="1872982" cy="9339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6658" y="438131"/>
            <a:ext cx="5495393" cy="9339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CDB0-D733-9946-95B6-783DAD8469AB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CDB0-D733-9946-95B6-783DAD8469AB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1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040" y="6205367"/>
            <a:ext cx="6435170" cy="191794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040" y="4092949"/>
            <a:ext cx="6435170" cy="2112416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CDB0-D733-9946-95B6-783DAD8469AB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emplate bg.pdf"/>
          <p:cNvPicPr>
            <a:picLocks noChangeAspect="1"/>
          </p:cNvPicPr>
          <p:nvPr userDrawn="1"/>
        </p:nvPicPr>
        <p:blipFill>
          <a:blip r:embed="rId2">
            <a:lum bright="-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62044" cy="965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1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657" y="2552783"/>
            <a:ext cx="3684187" cy="7224690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7025" y="2552783"/>
            <a:ext cx="3684187" cy="7224690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CDB0-D733-9946-95B6-783DAD8469AB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4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40" y="386719"/>
            <a:ext cx="6813709" cy="160946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540" y="2161597"/>
            <a:ext cx="3345080" cy="90085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540" y="3062446"/>
            <a:ext cx="3345080" cy="556381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5857" y="2161597"/>
            <a:ext cx="3346394" cy="90085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5857" y="3062446"/>
            <a:ext cx="3346394" cy="556381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CDB0-D733-9946-95B6-783DAD8469AB}" type="datetimeFigureOut">
              <a:rPr lang="en-US" smtClean="0"/>
              <a:t>5/11/16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4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CDB0-D733-9946-95B6-783DAD8469AB}" type="datetimeFigureOut">
              <a:rPr lang="en-US" smtClean="0"/>
              <a:t>5/11/16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0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CDB0-D733-9946-95B6-783DAD8469AB}" type="datetimeFigureOut">
              <a:rPr lang="en-US" smtClean="0"/>
              <a:t>5/11/16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5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41" y="384484"/>
            <a:ext cx="2490737" cy="163628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9969" y="384482"/>
            <a:ext cx="4232281" cy="8241780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541" y="2020767"/>
            <a:ext cx="2490737" cy="6605495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CDB0-D733-9946-95B6-783DAD8469AB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6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7" y="6759736"/>
            <a:ext cx="4542473" cy="79802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3927" y="862849"/>
            <a:ext cx="4542473" cy="5794058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7" y="7557759"/>
            <a:ext cx="4542473" cy="1133328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CDB0-D733-9946-95B6-783DAD8469AB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0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540" y="386719"/>
            <a:ext cx="6813709" cy="1609461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540" y="2253245"/>
            <a:ext cx="6813709" cy="6373018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540" y="8950389"/>
            <a:ext cx="1766517" cy="514133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6CDB0-D733-9946-95B6-783DAD8469AB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6686" y="8950389"/>
            <a:ext cx="2397416" cy="514133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5732" y="8950389"/>
            <a:ext cx="1766517" cy="514133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BBB79-C2EE-F14A-8B6E-B5FC5F3CF7C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example bg.pdf"/>
          <p:cNvPicPr>
            <a:picLocks noChangeAspect="1"/>
          </p:cNvPicPr>
          <p:nvPr userDrawn="1"/>
        </p:nvPicPr>
        <p:blipFill>
          <a:blip r:embed="rId13">
            <a:lum bright="-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62044" cy="965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7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09798" y="1774226"/>
            <a:ext cx="3137810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14300">
              <a:lnSpc>
                <a:spcPct val="130000"/>
              </a:lnSpc>
              <a:tabLst>
                <a:tab pos="285750" algn="l"/>
                <a:tab pos="628650" algn="l"/>
              </a:tabLst>
            </a:pPr>
            <a:r>
              <a:rPr lang="en-US" sz="1200" dirty="0" smtClean="0">
                <a:solidFill>
                  <a:srgbClr val="565656"/>
                </a:solidFill>
                <a:latin typeface="Cambria"/>
                <a:cs typeface="Cambria"/>
              </a:rPr>
              <a:t>“ I like get things done quickly since I am on the move all the time, dealing with million things. ”</a:t>
            </a:r>
            <a:endParaRPr lang="en-US" sz="1200" dirty="0">
              <a:solidFill>
                <a:srgbClr val="565656"/>
              </a:solidFill>
              <a:latin typeface="Cambria"/>
              <a:cs typeface="Cambri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26248" y="3013484"/>
            <a:ext cx="3031964" cy="1057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7">
              <a:lnSpc>
                <a:spcPct val="120000"/>
              </a:lnSpc>
              <a:tabLst>
                <a:tab pos="120650" algn="l"/>
              </a:tabLst>
            </a:pPr>
            <a:r>
              <a:rPr lang="en-US" sz="750" dirty="0">
                <a:solidFill>
                  <a:srgbClr val="565656"/>
                </a:solidFill>
                <a:latin typeface="Calibri Light"/>
                <a:cs typeface="Calibri Light"/>
              </a:rPr>
              <a:t>40, married, 7 years of facility specialist experience</a:t>
            </a:r>
          </a:p>
          <a:p>
            <a:pPr marL="173037">
              <a:lnSpc>
                <a:spcPct val="120000"/>
              </a:lnSpc>
              <a:tabLst>
                <a:tab pos="120650" algn="l"/>
              </a:tabLst>
            </a:pPr>
            <a:endParaRPr lang="en-US" sz="750" dirty="0">
              <a:solidFill>
                <a:srgbClr val="565656"/>
              </a:solidFill>
              <a:latin typeface="Calibri Light"/>
              <a:cs typeface="Calibri Light"/>
            </a:endParaRPr>
          </a:p>
          <a:p>
            <a:pPr marL="173037">
              <a:lnSpc>
                <a:spcPct val="120000"/>
              </a:lnSpc>
              <a:tabLst>
                <a:tab pos="120650" algn="l"/>
              </a:tabLst>
            </a:pPr>
            <a:r>
              <a:rPr lang="en-US" sz="750" dirty="0">
                <a:solidFill>
                  <a:srgbClr val="565656"/>
                </a:solidFill>
                <a:latin typeface="Calibri Light"/>
                <a:cs typeface="Calibri Light"/>
              </a:rPr>
              <a:t>Being the person who makes the energy consumption decisions, I have to keep the balance between improving the energy efficiency and our working comfort.</a:t>
            </a:r>
          </a:p>
          <a:p>
            <a:pPr marL="173037">
              <a:lnSpc>
                <a:spcPct val="120000"/>
              </a:lnSpc>
              <a:tabLst>
                <a:tab pos="120650" algn="l"/>
              </a:tabLst>
            </a:pPr>
            <a:endParaRPr lang="en-US" sz="750" dirty="0">
              <a:solidFill>
                <a:srgbClr val="565656"/>
              </a:solidFill>
              <a:latin typeface="Calibri Light"/>
              <a:cs typeface="Calibri Light"/>
            </a:endParaRPr>
          </a:p>
          <a:p>
            <a:pPr marL="173037">
              <a:lnSpc>
                <a:spcPct val="120000"/>
              </a:lnSpc>
              <a:tabLst>
                <a:tab pos="120650" algn="l"/>
              </a:tabLst>
            </a:pPr>
            <a:r>
              <a:rPr lang="en-US" sz="750" dirty="0">
                <a:solidFill>
                  <a:srgbClr val="565656"/>
                </a:solidFill>
                <a:latin typeface="Calibri Light"/>
                <a:cs typeface="Calibri Light"/>
              </a:rPr>
              <a:t>Very mobile, moving from building to building during the </a:t>
            </a:r>
            <a:r>
              <a:rPr lang="en-US" sz="750" dirty="0" smtClean="0">
                <a:solidFill>
                  <a:srgbClr val="565656"/>
                </a:solidFill>
                <a:latin typeface="Calibri Light"/>
                <a:cs typeface="Calibri Light"/>
              </a:rPr>
              <a:t>day</a:t>
            </a:r>
            <a:endParaRPr lang="en-US" sz="750" dirty="0">
              <a:solidFill>
                <a:srgbClr val="565656"/>
              </a:solidFill>
              <a:latin typeface="Calibri Light"/>
              <a:cs typeface="Calibri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26248" y="4635623"/>
            <a:ext cx="3367293" cy="225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7">
              <a:lnSpc>
                <a:spcPct val="110000"/>
              </a:lnSpc>
              <a:tabLst>
                <a:tab pos="120650" algn="l"/>
              </a:tabLst>
            </a:pPr>
            <a:r>
              <a:rPr lang="en-US" sz="750" dirty="0" smtClean="0">
                <a:solidFill>
                  <a:srgbClr val="565656"/>
                </a:solidFill>
                <a:latin typeface="Calibri Light"/>
                <a:cs typeface="Calibri Light"/>
              </a:rPr>
              <a:t>Chief Facility Engineer, Technicians, Admins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0938" y="5634476"/>
            <a:ext cx="2966303" cy="1334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lnSpc>
                <a:spcPct val="12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r>
              <a:rPr lang="en-US" sz="750" dirty="0" smtClean="0">
                <a:solidFill>
                  <a:srgbClr val="565656"/>
                </a:solidFill>
                <a:latin typeface="Calibri Light"/>
                <a:cs typeface="Calibri Light"/>
              </a:rPr>
              <a:t>I am responsible for office and data center buildings.</a:t>
            </a:r>
          </a:p>
          <a:p>
            <a:pPr marL="182880" indent="-182880">
              <a:lnSpc>
                <a:spcPct val="12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endParaRPr lang="en-US" sz="750" dirty="0">
              <a:solidFill>
                <a:srgbClr val="565656"/>
              </a:solidFill>
              <a:latin typeface="Calibri Light"/>
              <a:cs typeface="Calibri Light"/>
            </a:endParaRPr>
          </a:p>
          <a:p>
            <a:pPr marL="182880" indent="-182880">
              <a:lnSpc>
                <a:spcPct val="12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r>
              <a:rPr lang="en-US" sz="750" dirty="0" smtClean="0">
                <a:solidFill>
                  <a:srgbClr val="565656"/>
                </a:solidFill>
                <a:latin typeface="Calibri Light"/>
                <a:cs typeface="Calibri Light"/>
              </a:rPr>
              <a:t>I am responsible for multiple projects per week and each project is tied to a specific building.</a:t>
            </a:r>
          </a:p>
          <a:p>
            <a:pPr marL="182880" indent="-182880">
              <a:lnSpc>
                <a:spcPct val="12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endParaRPr lang="en-US" sz="750" dirty="0">
              <a:solidFill>
                <a:srgbClr val="565656"/>
              </a:solidFill>
              <a:latin typeface="Calibri Light"/>
              <a:cs typeface="Calibri Light"/>
            </a:endParaRPr>
          </a:p>
          <a:p>
            <a:pPr marL="182880" indent="-182880">
              <a:lnSpc>
                <a:spcPct val="12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r>
              <a:rPr lang="en-US" sz="750" dirty="0" smtClean="0">
                <a:solidFill>
                  <a:srgbClr val="565656"/>
                </a:solidFill>
                <a:latin typeface="Calibri Light"/>
                <a:cs typeface="Calibri Light"/>
              </a:rPr>
              <a:t>I spend more than half of my time </a:t>
            </a:r>
            <a:r>
              <a:rPr lang="en-US" sz="750" dirty="0" smtClean="0">
                <a:solidFill>
                  <a:srgbClr val="565656"/>
                </a:solidFill>
                <a:latin typeface="Calibri Light"/>
                <a:cs typeface="Calibri Light"/>
              </a:rPr>
              <a:t>outside my </a:t>
            </a:r>
            <a:r>
              <a:rPr lang="en-US" sz="750" dirty="0" smtClean="0">
                <a:solidFill>
                  <a:srgbClr val="565656"/>
                </a:solidFill>
                <a:latin typeface="Calibri Light"/>
                <a:cs typeface="Calibri Light"/>
              </a:rPr>
              <a:t>office, but I also do</a:t>
            </a:r>
            <a:r>
              <a:rPr lang="en-US" sz="750" dirty="0">
                <a:solidFill>
                  <a:srgbClr val="565656"/>
                </a:solidFill>
                <a:latin typeface="Calibri Light"/>
                <a:cs typeface="Calibri Light"/>
              </a:rPr>
              <a:t> </a:t>
            </a:r>
            <a:r>
              <a:rPr lang="en-US" sz="750" dirty="0" smtClean="0">
                <a:solidFill>
                  <a:srgbClr val="565656"/>
                </a:solidFill>
                <a:latin typeface="Calibri Light"/>
                <a:cs typeface="Calibri Light"/>
              </a:rPr>
              <a:t>work </a:t>
            </a:r>
            <a:r>
              <a:rPr lang="en-US" sz="750" dirty="0" smtClean="0">
                <a:solidFill>
                  <a:srgbClr val="565656"/>
                </a:solidFill>
                <a:latin typeface="Calibri Light"/>
                <a:cs typeface="Calibri Light"/>
              </a:rPr>
              <a:t>on </a:t>
            </a:r>
            <a:r>
              <a:rPr lang="en-US" sz="750" dirty="0" smtClean="0">
                <a:solidFill>
                  <a:srgbClr val="565656"/>
                </a:solidFill>
                <a:latin typeface="Calibri Light"/>
                <a:cs typeface="Calibri Light"/>
              </a:rPr>
              <a:t>the </a:t>
            </a:r>
            <a:r>
              <a:rPr lang="en-US" sz="750" dirty="0" smtClean="0">
                <a:solidFill>
                  <a:srgbClr val="565656"/>
                </a:solidFill>
                <a:latin typeface="Calibri Light"/>
                <a:cs typeface="Calibri Light"/>
              </a:rPr>
              <a:t>computer, in my office.</a:t>
            </a:r>
            <a:endParaRPr lang="en-US" sz="750" dirty="0" smtClean="0">
              <a:solidFill>
                <a:srgbClr val="565656"/>
              </a:solidFill>
              <a:latin typeface="Calibri Light"/>
              <a:cs typeface="Calibri Light"/>
            </a:endParaRPr>
          </a:p>
          <a:p>
            <a:pPr marL="182880" indent="-182880">
              <a:lnSpc>
                <a:spcPct val="12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endParaRPr lang="en-US" sz="750" dirty="0">
              <a:solidFill>
                <a:srgbClr val="565656"/>
              </a:solidFill>
              <a:latin typeface="Calibri Light"/>
              <a:cs typeface="Calibri Light"/>
            </a:endParaRPr>
          </a:p>
          <a:p>
            <a:pPr marL="182880" indent="-182880">
              <a:lnSpc>
                <a:spcPct val="12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r>
              <a:rPr lang="en-US" sz="750" dirty="0" smtClean="0">
                <a:solidFill>
                  <a:srgbClr val="565656"/>
                </a:solidFill>
                <a:latin typeface="Calibri Light"/>
                <a:cs typeface="Calibri Light"/>
              </a:rPr>
              <a:t>I enter time once a week on a project by project basis.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0938" y="7249480"/>
            <a:ext cx="3074774" cy="1196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lnSpc>
                <a:spcPct val="12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r>
              <a:rPr lang="en-US" sz="750" dirty="0" smtClean="0">
                <a:solidFill>
                  <a:srgbClr val="565656"/>
                </a:solidFill>
                <a:latin typeface="Calibri Light"/>
                <a:cs typeface="Calibri Light"/>
              </a:rPr>
              <a:t>I always need the project building number to record time. It can become hard to locate.</a:t>
            </a:r>
          </a:p>
          <a:p>
            <a:pPr marL="182880" indent="-182880">
              <a:lnSpc>
                <a:spcPct val="12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endParaRPr lang="en-US" sz="750" dirty="0">
              <a:solidFill>
                <a:srgbClr val="565656"/>
              </a:solidFill>
              <a:latin typeface="Calibri Light"/>
              <a:cs typeface="Calibri Light"/>
            </a:endParaRPr>
          </a:p>
          <a:p>
            <a:pPr marL="182880" indent="-182880">
              <a:lnSpc>
                <a:spcPct val="12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r>
              <a:rPr lang="en-US" sz="750" dirty="0" smtClean="0">
                <a:solidFill>
                  <a:srgbClr val="565656"/>
                </a:solidFill>
                <a:latin typeface="Calibri Light"/>
                <a:cs typeface="Calibri Light"/>
              </a:rPr>
              <a:t>I need to know the amount of time spent on a project. Currently I take notes on paper.</a:t>
            </a:r>
          </a:p>
          <a:p>
            <a:pPr marL="182880" indent="-182880">
              <a:lnSpc>
                <a:spcPct val="12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endParaRPr lang="en-US" sz="750" dirty="0">
              <a:solidFill>
                <a:srgbClr val="565656"/>
              </a:solidFill>
              <a:latin typeface="Calibri Light"/>
              <a:cs typeface="Calibri Light"/>
            </a:endParaRPr>
          </a:p>
          <a:p>
            <a:pPr marL="182880" indent="-182880">
              <a:lnSpc>
                <a:spcPct val="12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r>
              <a:rPr lang="en-US" sz="750" dirty="0" smtClean="0">
                <a:solidFill>
                  <a:srgbClr val="565656"/>
                </a:solidFill>
                <a:latin typeface="Calibri Light"/>
                <a:cs typeface="Calibri Light"/>
              </a:rPr>
              <a:t>I need the ability to record time instantly since I am away from my desk most of the time.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98597" y="5634476"/>
            <a:ext cx="3294210" cy="78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lnSpc>
                <a:spcPct val="12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r>
              <a:rPr lang="en-US" sz="750" dirty="0" smtClean="0">
                <a:solidFill>
                  <a:srgbClr val="565656"/>
                </a:solidFill>
                <a:latin typeface="Calibri Light"/>
                <a:cs typeface="Calibri Light"/>
              </a:rPr>
              <a:t>Being the person who makes the energy consumption decision, I have to keep the balance between improving the energy efficiency and our working comfort.</a:t>
            </a:r>
          </a:p>
          <a:p>
            <a:pPr marL="182880" indent="-182880">
              <a:lnSpc>
                <a:spcPct val="12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endParaRPr lang="en-US" sz="750" dirty="0">
              <a:solidFill>
                <a:srgbClr val="565656"/>
              </a:solidFill>
              <a:latin typeface="Calibri Light"/>
              <a:cs typeface="Calibri Light"/>
            </a:endParaRPr>
          </a:p>
          <a:p>
            <a:pPr marL="182880" indent="-182880">
              <a:lnSpc>
                <a:spcPct val="12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r>
              <a:rPr lang="en-US" sz="750" dirty="0" smtClean="0">
                <a:solidFill>
                  <a:srgbClr val="565656"/>
                </a:solidFill>
                <a:latin typeface="Calibri Light"/>
                <a:cs typeface="Calibri Light"/>
              </a:rPr>
              <a:t>Better management of actual time spent in each building.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98597" y="7249480"/>
            <a:ext cx="3294210" cy="979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lnSpc>
                <a:spcPct val="11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r>
              <a:rPr lang="en-US" sz="750" dirty="0" smtClean="0">
                <a:solidFill>
                  <a:srgbClr val="7F7F7F"/>
                </a:solidFill>
                <a:latin typeface="Calibri Light"/>
                <a:cs typeface="Calibri Light"/>
              </a:rPr>
              <a:t>Can’t record time quickly on the go.</a:t>
            </a:r>
          </a:p>
          <a:p>
            <a:pPr marL="182880" indent="-182880">
              <a:lnSpc>
                <a:spcPct val="11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endParaRPr lang="en-US" sz="750" dirty="0">
              <a:solidFill>
                <a:srgbClr val="7F7F7F"/>
              </a:solidFill>
              <a:latin typeface="Calibri Light"/>
              <a:cs typeface="Calibri Light"/>
            </a:endParaRPr>
          </a:p>
          <a:p>
            <a:pPr marL="182880" indent="-182880">
              <a:lnSpc>
                <a:spcPct val="11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r>
              <a:rPr lang="en-US" sz="750" dirty="0" smtClean="0">
                <a:solidFill>
                  <a:srgbClr val="7F7F7F"/>
                </a:solidFill>
                <a:latin typeface="Calibri Light"/>
                <a:cs typeface="Calibri Light"/>
              </a:rPr>
              <a:t>The timesheet entry is very complex, and very time consuming.</a:t>
            </a:r>
          </a:p>
          <a:p>
            <a:pPr marL="182880" indent="-182880">
              <a:lnSpc>
                <a:spcPct val="11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endParaRPr lang="en-US" sz="750" dirty="0">
              <a:solidFill>
                <a:srgbClr val="7F7F7F"/>
              </a:solidFill>
              <a:latin typeface="Calibri Light"/>
              <a:cs typeface="Calibri Light"/>
            </a:endParaRPr>
          </a:p>
          <a:p>
            <a:pPr marL="182880" indent="-182880">
              <a:lnSpc>
                <a:spcPct val="11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r>
              <a:rPr lang="en-US" sz="750" dirty="0" smtClean="0">
                <a:solidFill>
                  <a:srgbClr val="7F7F7F"/>
                </a:solidFill>
                <a:latin typeface="Calibri Light"/>
                <a:cs typeface="Calibri Light"/>
              </a:rPr>
              <a:t>Need to see the weekly view of complete and incomplete entries.</a:t>
            </a:r>
          </a:p>
          <a:p>
            <a:pPr marL="182880" indent="-182880">
              <a:lnSpc>
                <a:spcPct val="11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endParaRPr lang="en-US" sz="750" dirty="0">
              <a:solidFill>
                <a:srgbClr val="7F7F7F"/>
              </a:solidFill>
              <a:latin typeface="Calibri Light"/>
              <a:cs typeface="Calibri Light"/>
            </a:endParaRPr>
          </a:p>
          <a:p>
            <a:pPr marL="182880" indent="-182880">
              <a:lnSpc>
                <a:spcPct val="11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r>
              <a:rPr lang="en-US" sz="750" dirty="0" smtClean="0">
                <a:solidFill>
                  <a:srgbClr val="7F7F7F"/>
                </a:solidFill>
                <a:latin typeface="Calibri Light"/>
                <a:cs typeface="Calibri Light"/>
              </a:rPr>
              <a:t>Need the ability to bulk enter.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29" y="982194"/>
            <a:ext cx="2689319" cy="381907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373635" y="808630"/>
            <a:ext cx="2500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7">
              <a:tabLst>
                <a:tab pos="120650" algn="l"/>
              </a:tabLst>
            </a:pPr>
            <a:r>
              <a:rPr lang="en-US" sz="2800" b="1" spc="320" dirty="0" smtClean="0">
                <a:solidFill>
                  <a:srgbClr val="393939"/>
                </a:solidFill>
              </a:rPr>
              <a:t>SALLY</a:t>
            </a:r>
            <a:endParaRPr lang="en-US" sz="2800" b="1" spc="320" dirty="0">
              <a:solidFill>
                <a:srgbClr val="393939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80769" y="1296485"/>
            <a:ext cx="2315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7">
              <a:tabLst>
                <a:tab pos="120650" algn="l"/>
              </a:tabLst>
            </a:pPr>
            <a:r>
              <a:rPr lang="en-US" sz="1200" dirty="0" smtClean="0">
                <a:solidFill>
                  <a:srgbClr val="393939"/>
                </a:solidFill>
              </a:rPr>
              <a:t>The Specialist</a:t>
            </a:r>
            <a:endParaRPr lang="en-US" sz="1200" dirty="0">
              <a:solidFill>
                <a:srgbClr val="393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51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09798" y="1774226"/>
            <a:ext cx="31378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14300">
              <a:lnSpc>
                <a:spcPct val="130000"/>
              </a:lnSpc>
              <a:tabLst>
                <a:tab pos="285750" algn="l"/>
                <a:tab pos="628650" algn="l"/>
              </a:tabLst>
            </a:pPr>
            <a:r>
              <a:rPr lang="en-US" sz="1200" dirty="0" smtClean="0">
                <a:solidFill>
                  <a:srgbClr val="565656"/>
                </a:solidFill>
                <a:latin typeface="Cambria"/>
                <a:cs typeface="Cambria"/>
              </a:rPr>
              <a:t>“ Quote ”</a:t>
            </a:r>
            <a:endParaRPr lang="en-US" sz="1200" dirty="0">
              <a:solidFill>
                <a:srgbClr val="565656"/>
              </a:solidFill>
              <a:latin typeface="Cambria"/>
              <a:cs typeface="Cambri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6248" y="3013484"/>
            <a:ext cx="3031964" cy="365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7">
              <a:lnSpc>
                <a:spcPct val="120000"/>
              </a:lnSpc>
              <a:tabLst>
                <a:tab pos="120650" algn="l"/>
              </a:tabLst>
            </a:pPr>
            <a:r>
              <a:rPr lang="en-US" sz="750" dirty="0" smtClean="0">
                <a:solidFill>
                  <a:srgbClr val="565656"/>
                </a:solidFill>
                <a:latin typeface="Calibri Light"/>
                <a:cs typeface="Calibri Light"/>
              </a:rPr>
              <a:t>Fill with background information describing the demographic (if exists), work context, overall goals and tasks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26248" y="4635623"/>
            <a:ext cx="3367293" cy="225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7">
              <a:lnSpc>
                <a:spcPct val="110000"/>
              </a:lnSpc>
              <a:tabLst>
                <a:tab pos="120650" algn="l"/>
              </a:tabLst>
            </a:pPr>
            <a:r>
              <a:rPr lang="en-US" sz="750" dirty="0" smtClean="0">
                <a:solidFill>
                  <a:srgbClr val="565656"/>
                </a:solidFill>
                <a:latin typeface="Calibri Light"/>
                <a:cs typeface="Calibri Light"/>
              </a:rPr>
              <a:t>Fill with stakeholder information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0938" y="5634476"/>
            <a:ext cx="2966303" cy="22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lnSpc>
                <a:spcPct val="12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r>
              <a:rPr lang="en-US" sz="750" dirty="0" smtClean="0">
                <a:solidFill>
                  <a:srgbClr val="565656"/>
                </a:solidFill>
                <a:latin typeface="Calibri Light"/>
                <a:cs typeface="Calibri Light"/>
              </a:rPr>
              <a:t>Fill the bulleted list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0938" y="7249480"/>
            <a:ext cx="3074774" cy="365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lnSpc>
                <a:spcPct val="12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r>
              <a:rPr lang="en-US" sz="750" dirty="0">
                <a:solidFill>
                  <a:srgbClr val="565656"/>
                </a:solidFill>
                <a:latin typeface="Calibri Light"/>
                <a:cs typeface="Calibri Light"/>
              </a:rPr>
              <a:t>Fill the bulleted list</a:t>
            </a:r>
          </a:p>
          <a:p>
            <a:pPr>
              <a:lnSpc>
                <a:spcPct val="120000"/>
              </a:lnSpc>
              <a:buClr>
                <a:srgbClr val="FF0000"/>
              </a:buClr>
              <a:tabLst>
                <a:tab pos="120650" algn="l"/>
              </a:tabLst>
            </a:pPr>
            <a:endParaRPr lang="en-US" sz="750" dirty="0" smtClean="0">
              <a:solidFill>
                <a:srgbClr val="565656"/>
              </a:solidFill>
              <a:latin typeface="Calibri Light"/>
              <a:cs typeface="Calibri Ligh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98597" y="5634479"/>
            <a:ext cx="3294210" cy="22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lnSpc>
                <a:spcPct val="12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r>
              <a:rPr lang="en-US" sz="750" dirty="0">
                <a:solidFill>
                  <a:srgbClr val="565656"/>
                </a:solidFill>
                <a:latin typeface="Calibri Light"/>
                <a:cs typeface="Calibri Light"/>
              </a:rPr>
              <a:t>Fill the bulleted </a:t>
            </a:r>
            <a:r>
              <a:rPr lang="en-US" sz="750" dirty="0" smtClean="0">
                <a:solidFill>
                  <a:srgbClr val="565656"/>
                </a:solidFill>
                <a:latin typeface="Calibri Light"/>
                <a:cs typeface="Calibri Light"/>
              </a:rPr>
              <a:t>list</a:t>
            </a:r>
            <a:endParaRPr lang="en-US" sz="750" dirty="0">
              <a:solidFill>
                <a:srgbClr val="565656"/>
              </a:solidFill>
              <a:latin typeface="Calibri Light"/>
              <a:cs typeface="Calibri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98597" y="7249480"/>
            <a:ext cx="3294210" cy="21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lnSpc>
                <a:spcPct val="110000"/>
              </a:lnSpc>
              <a:buClr>
                <a:srgbClr val="FF0000"/>
              </a:buClr>
              <a:buFont typeface="Arial"/>
              <a:buChar char="•"/>
              <a:tabLst>
                <a:tab pos="120650" algn="l"/>
              </a:tabLst>
            </a:pPr>
            <a:r>
              <a:rPr lang="en-US" sz="750" dirty="0">
                <a:solidFill>
                  <a:srgbClr val="565656"/>
                </a:solidFill>
                <a:latin typeface="Calibri Light"/>
                <a:cs typeface="Calibri Light"/>
              </a:rPr>
              <a:t>Fill the bulleted </a:t>
            </a:r>
            <a:r>
              <a:rPr lang="en-US" sz="750" dirty="0" smtClean="0">
                <a:solidFill>
                  <a:srgbClr val="565656"/>
                </a:solidFill>
                <a:latin typeface="Calibri Light"/>
                <a:cs typeface="Calibri Light"/>
              </a:rPr>
              <a:t>list</a:t>
            </a:r>
            <a:endParaRPr lang="en-US" sz="750" dirty="0">
              <a:solidFill>
                <a:srgbClr val="565656"/>
              </a:solidFill>
              <a:latin typeface="Calibri Light"/>
              <a:cs typeface="Calibri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73635" y="808630"/>
            <a:ext cx="2500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7">
              <a:tabLst>
                <a:tab pos="120650" algn="l"/>
              </a:tabLst>
            </a:pPr>
            <a:r>
              <a:rPr lang="en-US" sz="2800" b="1" spc="320" dirty="0" smtClean="0">
                <a:solidFill>
                  <a:srgbClr val="393939"/>
                </a:solidFill>
              </a:rPr>
              <a:t>NAME</a:t>
            </a:r>
            <a:endParaRPr lang="en-US" sz="2800" b="1" spc="320" dirty="0">
              <a:solidFill>
                <a:srgbClr val="393939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8354" y="2680069"/>
            <a:ext cx="2315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27013" algn="l"/>
              </a:tabLst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alibri Light"/>
                <a:cs typeface="Calibri Light"/>
              </a:rPr>
              <a:t>Paste a photo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80769" y="1296485"/>
            <a:ext cx="2315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7">
              <a:tabLst>
                <a:tab pos="120650" algn="l"/>
              </a:tabLst>
            </a:pPr>
            <a:r>
              <a:rPr lang="en-US" sz="1200" dirty="0" smtClean="0">
                <a:solidFill>
                  <a:srgbClr val="393939"/>
                </a:solidFill>
              </a:rPr>
              <a:t>Role</a:t>
            </a:r>
            <a:endParaRPr lang="en-US" sz="1200" dirty="0">
              <a:solidFill>
                <a:srgbClr val="393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17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SAP_to_Partners2010_1.0.potx</Template>
  <TotalTime>1098</TotalTime>
  <Words>326</Words>
  <Application>Microsoft Macintosh PowerPoint</Application>
  <PresentationFormat>Custom</PresentationFormat>
  <Paragraphs>42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</vt:vector>
  </TitlesOfParts>
  <Company>SAP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 SAP</dc:creator>
  <cp:lastModifiedBy>Atesci, Kayhan</cp:lastModifiedBy>
  <cp:revision>75</cp:revision>
  <dcterms:created xsi:type="dcterms:W3CDTF">2015-09-08T15:52:45Z</dcterms:created>
  <dcterms:modified xsi:type="dcterms:W3CDTF">2016-05-11T21:39:46Z</dcterms:modified>
</cp:coreProperties>
</file>