
<file path=[Content_Types].xml><?xml version="1.0" encoding="utf-8"?>
<Types xmlns="http://schemas.openxmlformats.org/package/2006/content-types">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Lst>
  <p:sldSz cx="10058400" cy="7772400"/>
  <p:notesSz cx="6858000" cy="91440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5C52"/>
    <a:srgbClr val="5C5C5C"/>
    <a:srgbClr val="393939"/>
    <a:srgbClr val="565656"/>
    <a:srgbClr val="4A4A4A"/>
    <a:srgbClr val="E0E0E0"/>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82"/>
  </p:normalViewPr>
  <p:slideViewPr>
    <p:cSldViewPr snapToGrid="0" snapToObjects="1">
      <p:cViewPr>
        <p:scale>
          <a:sx n="100" d="100"/>
          <a:sy n="100" d="100"/>
        </p:scale>
        <p:origin x="560" y="192"/>
      </p:cViewPr>
      <p:guideLst>
        <p:guide orient="horz" pos="2448"/>
        <p:guide pos="31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oject Scope Template">
    <p:spTree>
      <p:nvGrpSpPr>
        <p:cNvPr id="1" name=""/>
        <p:cNvGrpSpPr/>
        <p:nvPr/>
      </p:nvGrpSpPr>
      <p:grpSpPr>
        <a:xfrm>
          <a:off x="0" y="0"/>
          <a:ext cx="0" cy="0"/>
          <a:chOff x="0" y="0"/>
          <a:chExt cx="0" cy="0"/>
        </a:xfrm>
      </p:grpSpPr>
      <p:sp>
        <p:nvSpPr>
          <p:cNvPr id="8" name="TextBox 7"/>
          <p:cNvSpPr txBox="1"/>
          <p:nvPr userDrawn="1"/>
        </p:nvSpPr>
        <p:spPr>
          <a:xfrm>
            <a:off x="281826" y="245599"/>
            <a:ext cx="1688604" cy="261610"/>
          </a:xfrm>
          <a:prstGeom prst="rect">
            <a:avLst/>
          </a:prstGeom>
          <a:noFill/>
        </p:spPr>
        <p:txBody>
          <a:bodyPr wrap="none" rtlCol="0">
            <a:spAutoFit/>
          </a:bodyPr>
          <a:lstStyle/>
          <a:p>
            <a:r>
              <a:rPr lang="en-US" sz="1100" b="0" i="0" spc="20" dirty="0" smtClean="0">
                <a:solidFill>
                  <a:srgbClr val="5C5C5C"/>
                </a:solidFill>
                <a:latin typeface="Lato Light" charset="0"/>
                <a:ea typeface="Lato Light" charset="0"/>
                <a:cs typeface="Lato Light" charset="0"/>
              </a:rPr>
              <a:t>Project</a:t>
            </a:r>
            <a:r>
              <a:rPr lang="en-US" sz="1100" b="0" i="0" spc="20" baseline="0" dirty="0" smtClean="0">
                <a:solidFill>
                  <a:srgbClr val="5C5C5C"/>
                </a:solidFill>
                <a:latin typeface="Lato Light" charset="0"/>
                <a:ea typeface="Lato Light" charset="0"/>
                <a:cs typeface="Lato Light" charset="0"/>
              </a:rPr>
              <a:t> Scope Template</a:t>
            </a:r>
            <a:endParaRPr lang="en-US" sz="1100" b="0" i="0" spc="20" dirty="0">
              <a:latin typeface="Lato Light" charset="0"/>
              <a:ea typeface="Lato Light" charset="0"/>
              <a:cs typeface="Lato Light" charset="0"/>
            </a:endParaRPr>
          </a:p>
        </p:txBody>
      </p:sp>
      <p:cxnSp>
        <p:nvCxnSpPr>
          <p:cNvPr id="10" name="Straight Connector 9"/>
          <p:cNvCxnSpPr/>
          <p:nvPr userDrawn="1"/>
        </p:nvCxnSpPr>
        <p:spPr>
          <a:xfrm>
            <a:off x="327546" y="650546"/>
            <a:ext cx="9385111" cy="0"/>
          </a:xfrm>
          <a:prstGeom prst="line">
            <a:avLst/>
          </a:prstGeom>
          <a:ln w="9525">
            <a:solidFill>
              <a:srgbClr val="E0E0E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05113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ject Scope Example">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02920" y="1813560"/>
            <a:ext cx="9052560" cy="51294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194239" y="82178"/>
            <a:ext cx="9764240" cy="73512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userDrawn="1"/>
        </p:nvSpPr>
        <p:spPr>
          <a:xfrm>
            <a:off x="281826" y="245599"/>
            <a:ext cx="1629933" cy="261610"/>
          </a:xfrm>
          <a:prstGeom prst="rect">
            <a:avLst/>
          </a:prstGeom>
          <a:noFill/>
        </p:spPr>
        <p:txBody>
          <a:bodyPr wrap="none" rtlCol="0">
            <a:spAutoFit/>
          </a:bodyPr>
          <a:lstStyle/>
          <a:p>
            <a:r>
              <a:rPr lang="en-US" sz="1100" b="0" i="0" spc="20" dirty="0" smtClean="0">
                <a:solidFill>
                  <a:srgbClr val="5C5C5C"/>
                </a:solidFill>
                <a:latin typeface="Lato Light" charset="0"/>
                <a:ea typeface="Lato Light" charset="0"/>
                <a:cs typeface="Lato Light" charset="0"/>
              </a:rPr>
              <a:t>Project</a:t>
            </a:r>
            <a:r>
              <a:rPr lang="en-US" sz="1100" b="0" i="0" spc="20" baseline="0" dirty="0" smtClean="0">
                <a:solidFill>
                  <a:srgbClr val="5C5C5C"/>
                </a:solidFill>
                <a:latin typeface="Lato Light" charset="0"/>
                <a:ea typeface="Lato Light" charset="0"/>
                <a:cs typeface="Lato Light" charset="0"/>
              </a:rPr>
              <a:t> Scope Example</a:t>
            </a:r>
            <a:endParaRPr lang="en-US" sz="1100" b="0" i="0" spc="20" dirty="0">
              <a:latin typeface="Lato Light" charset="0"/>
              <a:ea typeface="Lato Light" charset="0"/>
              <a:cs typeface="Lato Light" charset="0"/>
            </a:endParaRPr>
          </a:p>
        </p:txBody>
      </p:sp>
      <p:cxnSp>
        <p:nvCxnSpPr>
          <p:cNvPr id="9" name="Straight Connector 8"/>
          <p:cNvCxnSpPr/>
          <p:nvPr userDrawn="1"/>
        </p:nvCxnSpPr>
        <p:spPr>
          <a:xfrm>
            <a:off x="327546" y="650546"/>
            <a:ext cx="9385111" cy="0"/>
          </a:xfrm>
          <a:prstGeom prst="line">
            <a:avLst/>
          </a:prstGeom>
          <a:ln w="9525">
            <a:solidFill>
              <a:srgbClr val="E0E0E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672109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771221"/>
      </p:ext>
    </p:extLst>
  </p:cSld>
  <p:clrMap bg1="lt1" tx1="dk1" bg2="lt2" tx2="dk2" accent1="accent1" accent2="accent2" accent3="accent3" accent4="accent4" accent5="accent5" accent6="accent6" hlink="hlink" folHlink="folHlink"/>
  <p:sldLayoutIdLst>
    <p:sldLayoutId id="2147483651" r:id="rId1"/>
    <p:sldLayoutId id="2147483650" r:id="rId2"/>
  </p:sldLayoutIdLst>
  <p:timing>
    <p:tnLst>
      <p:par>
        <p:cTn id="1" dur="indefinite" restart="never" nodeType="tmRoot"/>
      </p:par>
    </p:tnLst>
  </p:timing>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502920" y="819284"/>
            <a:ext cx="9052560" cy="979498"/>
          </a:xfrm>
          <a:prstGeom prst="rect">
            <a:avLst/>
          </a:prstGeom>
          <a:ln>
            <a:noFill/>
          </a:ln>
        </p:spPr>
        <p:txBody>
          <a:bodyPr vert="horz" lIns="100584" tIns="50941" rIns="101882" bIns="50941" rtlCol="0" anchor="ctr">
            <a:normAutofit/>
          </a:bodyPr>
          <a:lstStyle>
            <a:lvl1pPr algn="ctr" defTabSz="509412" rtl="0" eaLnBrk="1" latinLnBrk="0" hangingPunct="1">
              <a:spcBef>
                <a:spcPct val="0"/>
              </a:spcBef>
              <a:buNone/>
              <a:defRPr sz="2500" b="1" i="0" kern="1200" baseline="0">
                <a:solidFill>
                  <a:srgbClr val="4A4A4A"/>
                </a:solidFill>
                <a:latin typeface="Lato" charset="0"/>
                <a:ea typeface="Lato" charset="0"/>
                <a:cs typeface="Lato" charset="0"/>
              </a:defRPr>
            </a:lvl1pPr>
          </a:lstStyle>
          <a:p>
            <a:r>
              <a:rPr lang="en-US" dirty="0" smtClean="0"/>
              <a:t>Project Name</a:t>
            </a:r>
            <a:endParaRPr lang="en-US" dirty="0"/>
          </a:p>
        </p:txBody>
      </p:sp>
      <p:sp>
        <p:nvSpPr>
          <p:cNvPr id="5" name="TextBox 4"/>
          <p:cNvSpPr txBox="1"/>
          <p:nvPr/>
        </p:nvSpPr>
        <p:spPr>
          <a:xfrm>
            <a:off x="337267" y="2628510"/>
            <a:ext cx="4389120" cy="276999"/>
          </a:xfrm>
          <a:prstGeom prst="rect">
            <a:avLst/>
          </a:prstGeom>
          <a:noFill/>
        </p:spPr>
        <p:txBody>
          <a:bodyPr wrap="square" rtlCol="0">
            <a:spAutoFit/>
          </a:bodyPr>
          <a:lstStyle/>
          <a:p>
            <a:pPr>
              <a:lnSpc>
                <a:spcPct val="120000"/>
              </a:lnSpc>
              <a:buClr>
                <a:srgbClr val="FF0000"/>
              </a:buClr>
            </a:pPr>
            <a:r>
              <a:rPr lang="en-US" sz="1000" dirty="0" smtClean="0">
                <a:solidFill>
                  <a:srgbClr val="565656"/>
                </a:solidFill>
                <a:latin typeface="Calibri Light"/>
                <a:cs typeface="Calibri Light"/>
              </a:rPr>
              <a:t>Brief goal description</a:t>
            </a:r>
            <a:endParaRPr lang="en-US" sz="1000" dirty="0">
              <a:solidFill>
                <a:srgbClr val="565656"/>
              </a:solidFill>
              <a:latin typeface="Calibri Light"/>
              <a:cs typeface="Calibri Light"/>
            </a:endParaRPr>
          </a:p>
        </p:txBody>
      </p:sp>
      <p:sp>
        <p:nvSpPr>
          <p:cNvPr id="6" name="TextBox 5"/>
          <p:cNvSpPr txBox="1"/>
          <p:nvPr/>
        </p:nvSpPr>
        <p:spPr>
          <a:xfrm>
            <a:off x="337267" y="4293950"/>
            <a:ext cx="4389120" cy="276999"/>
          </a:xfrm>
          <a:prstGeom prst="rect">
            <a:avLst/>
          </a:prstGeom>
          <a:noFill/>
        </p:spPr>
        <p:txBody>
          <a:bodyPr wrap="square" rtlCol="0">
            <a:spAutoFit/>
          </a:bodyPr>
          <a:lstStyle/>
          <a:p>
            <a:pPr>
              <a:lnSpc>
                <a:spcPct val="120000"/>
              </a:lnSpc>
              <a:buClr>
                <a:srgbClr val="FF0000"/>
              </a:buClr>
            </a:pPr>
            <a:r>
              <a:rPr lang="en-US" sz="1000" dirty="0" smtClean="0">
                <a:solidFill>
                  <a:srgbClr val="565656"/>
                </a:solidFill>
                <a:latin typeface="Calibri Light"/>
                <a:cs typeface="Calibri Light"/>
              </a:rPr>
              <a:t>High level scope description, can be written as a paragraphs or in bullets</a:t>
            </a:r>
          </a:p>
        </p:txBody>
      </p:sp>
      <p:sp>
        <p:nvSpPr>
          <p:cNvPr id="8" name="TextBox 7"/>
          <p:cNvSpPr txBox="1"/>
          <p:nvPr/>
        </p:nvSpPr>
        <p:spPr>
          <a:xfrm>
            <a:off x="337267" y="6524444"/>
            <a:ext cx="4389120" cy="276999"/>
          </a:xfrm>
          <a:prstGeom prst="rect">
            <a:avLst/>
          </a:prstGeom>
          <a:noFill/>
        </p:spPr>
        <p:txBody>
          <a:bodyPr wrap="square" rtlCol="0">
            <a:spAutoFit/>
          </a:bodyPr>
          <a:lstStyle/>
          <a:p>
            <a:pPr marL="12700" marR="0" lvl="0" indent="-12700" defTabSz="914400" eaLnBrk="1" fontAlgn="auto" latinLnBrk="0" hangingPunct="1">
              <a:lnSpc>
                <a:spcPct val="120000"/>
              </a:lnSpc>
              <a:spcBef>
                <a:spcPts val="0"/>
              </a:spcBef>
              <a:spcAft>
                <a:spcPts val="0"/>
              </a:spcAft>
              <a:buClr>
                <a:srgbClr val="FF0000"/>
              </a:buClr>
              <a:buSzTx/>
              <a:buFont typeface="Arial"/>
              <a:buNone/>
              <a:defRPr/>
            </a:pPr>
            <a:r>
              <a:rPr lang="en-US" sz="1000" dirty="0" smtClean="0">
                <a:solidFill>
                  <a:srgbClr val="565656"/>
                </a:solidFill>
                <a:latin typeface="Calibri Light"/>
                <a:cs typeface="Calibri Light"/>
              </a:rPr>
              <a:t>Different stakeholders involved in the project</a:t>
            </a:r>
          </a:p>
        </p:txBody>
      </p:sp>
      <p:sp>
        <p:nvSpPr>
          <p:cNvPr id="9" name="TextBox 8"/>
          <p:cNvSpPr txBox="1"/>
          <p:nvPr/>
        </p:nvSpPr>
        <p:spPr>
          <a:xfrm>
            <a:off x="4950230" y="2637581"/>
            <a:ext cx="4789515" cy="276999"/>
          </a:xfrm>
          <a:prstGeom prst="rect">
            <a:avLst/>
          </a:prstGeom>
          <a:noFill/>
        </p:spPr>
        <p:txBody>
          <a:bodyPr wrap="square" rtlCol="0">
            <a:spAutoFit/>
          </a:bodyPr>
          <a:lstStyle/>
          <a:p>
            <a:pPr marR="0" lvl="0" defTabSz="914400" eaLnBrk="1" fontAlgn="auto" latinLnBrk="0" hangingPunct="1">
              <a:lnSpc>
                <a:spcPct val="120000"/>
              </a:lnSpc>
              <a:spcBef>
                <a:spcPts val="0"/>
              </a:spcBef>
              <a:spcAft>
                <a:spcPts val="0"/>
              </a:spcAft>
              <a:buClr>
                <a:srgbClr val="FF0000"/>
              </a:buClr>
              <a:buSzTx/>
              <a:buFont typeface="Arial" charset="0"/>
              <a:buNone/>
              <a:defRPr/>
            </a:pPr>
            <a:r>
              <a:rPr lang="en-US" sz="1000" dirty="0" smtClean="0">
                <a:solidFill>
                  <a:srgbClr val="565656"/>
                </a:solidFill>
                <a:latin typeface="Calibri Light"/>
                <a:cs typeface="Calibri Light"/>
              </a:rPr>
              <a:t>Role assignments in the project such as leads, contributors, project managers etc.</a:t>
            </a:r>
          </a:p>
        </p:txBody>
      </p:sp>
      <p:sp>
        <p:nvSpPr>
          <p:cNvPr id="10" name="TextBox 9"/>
          <p:cNvSpPr txBox="1"/>
          <p:nvPr/>
        </p:nvSpPr>
        <p:spPr>
          <a:xfrm>
            <a:off x="4950229" y="3763181"/>
            <a:ext cx="4789515" cy="461665"/>
          </a:xfrm>
          <a:prstGeom prst="rect">
            <a:avLst/>
          </a:prstGeom>
          <a:noFill/>
        </p:spPr>
        <p:txBody>
          <a:bodyPr wrap="square" rtlCol="0">
            <a:spAutoFit/>
          </a:bodyPr>
          <a:lstStyle/>
          <a:p>
            <a:pPr marL="12700" marR="0" lvl="0" indent="-12700" defTabSz="914400" eaLnBrk="1" fontAlgn="auto" latinLnBrk="0" hangingPunct="1">
              <a:lnSpc>
                <a:spcPct val="120000"/>
              </a:lnSpc>
              <a:spcBef>
                <a:spcPts val="0"/>
              </a:spcBef>
              <a:spcAft>
                <a:spcPts val="0"/>
              </a:spcAft>
              <a:buClr>
                <a:srgbClr val="FF0000"/>
              </a:buClr>
              <a:buSzTx/>
              <a:buFont typeface="Arial"/>
              <a:buNone/>
              <a:defRPr/>
            </a:pPr>
            <a:r>
              <a:rPr lang="en-US" sz="1000" dirty="0" smtClean="0">
                <a:solidFill>
                  <a:srgbClr val="565656"/>
                </a:solidFill>
                <a:latin typeface="Calibri Light"/>
                <a:cs typeface="Calibri Light"/>
              </a:rPr>
              <a:t>Documents and other things (like software) that need to be delivered in different phases of project and at the end to determine completeness </a:t>
            </a:r>
          </a:p>
        </p:txBody>
      </p:sp>
      <p:sp>
        <p:nvSpPr>
          <p:cNvPr id="22" name="TextBox 21"/>
          <p:cNvSpPr txBox="1"/>
          <p:nvPr/>
        </p:nvSpPr>
        <p:spPr>
          <a:xfrm>
            <a:off x="330630" y="2282004"/>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smtClean="0">
                <a:solidFill>
                  <a:srgbClr val="4A4A4A"/>
                </a:solidFill>
                <a:latin typeface="Calibri" charset="0"/>
                <a:ea typeface="Calibri" charset="0"/>
                <a:cs typeface="Calibri" charset="0"/>
              </a:rPr>
              <a:t>OVERALL GOAL</a:t>
            </a:r>
            <a:endParaRPr lang="en-US" sz="1000" b="1" i="0" spc="70" dirty="0" smtClean="0">
              <a:solidFill>
                <a:srgbClr val="4A4A4A"/>
              </a:solidFill>
              <a:latin typeface="Calibri" charset="0"/>
              <a:ea typeface="Calibri" charset="0"/>
              <a:cs typeface="Calibri" charset="0"/>
            </a:endParaRPr>
          </a:p>
        </p:txBody>
      </p:sp>
      <p:sp>
        <p:nvSpPr>
          <p:cNvPr id="23" name="TextBox 22"/>
          <p:cNvSpPr txBox="1"/>
          <p:nvPr/>
        </p:nvSpPr>
        <p:spPr>
          <a:xfrm>
            <a:off x="330630" y="3934250"/>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smtClean="0">
                <a:solidFill>
                  <a:srgbClr val="4A4A4A"/>
                </a:solidFill>
                <a:latin typeface="Calibri" charset="0"/>
                <a:ea typeface="Calibri" charset="0"/>
                <a:cs typeface="Calibri" charset="0"/>
              </a:rPr>
              <a:t>PROJECT SCOPE</a:t>
            </a:r>
            <a:endParaRPr lang="en-US" sz="1000" b="1" i="0" spc="70" dirty="0" smtClean="0">
              <a:solidFill>
                <a:srgbClr val="4A4A4A"/>
              </a:solidFill>
              <a:latin typeface="Calibri" charset="0"/>
              <a:ea typeface="Calibri" charset="0"/>
              <a:cs typeface="Calibri" charset="0"/>
            </a:endParaRPr>
          </a:p>
        </p:txBody>
      </p:sp>
      <p:sp>
        <p:nvSpPr>
          <p:cNvPr id="24" name="TextBox 23"/>
          <p:cNvSpPr txBox="1"/>
          <p:nvPr/>
        </p:nvSpPr>
        <p:spPr>
          <a:xfrm>
            <a:off x="4936971" y="2282003"/>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smtClean="0">
                <a:solidFill>
                  <a:srgbClr val="4A4A4A"/>
                </a:solidFill>
                <a:latin typeface="Calibri" charset="0"/>
                <a:ea typeface="Calibri" charset="0"/>
                <a:cs typeface="Calibri" charset="0"/>
              </a:rPr>
              <a:t>PROJECT ORGANIZATION</a:t>
            </a:r>
            <a:endParaRPr lang="en-US" sz="1000" b="1" i="0" spc="70" dirty="0" smtClean="0">
              <a:solidFill>
                <a:srgbClr val="4A4A4A"/>
              </a:solidFill>
              <a:latin typeface="Calibri" charset="0"/>
              <a:ea typeface="Calibri" charset="0"/>
              <a:cs typeface="Calibri" charset="0"/>
            </a:endParaRPr>
          </a:p>
        </p:txBody>
      </p:sp>
      <p:sp>
        <p:nvSpPr>
          <p:cNvPr id="25" name="TextBox 24"/>
          <p:cNvSpPr txBox="1"/>
          <p:nvPr/>
        </p:nvSpPr>
        <p:spPr>
          <a:xfrm>
            <a:off x="4936971" y="3420773"/>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smtClean="0">
                <a:solidFill>
                  <a:srgbClr val="4A4A4A"/>
                </a:solidFill>
                <a:latin typeface="Calibri" charset="0"/>
                <a:ea typeface="Calibri" charset="0"/>
                <a:cs typeface="Calibri" charset="0"/>
              </a:rPr>
              <a:t>PROJECT</a:t>
            </a:r>
            <a:r>
              <a:rPr lang="en-US" sz="1000" b="1" i="0" spc="70" baseline="0" dirty="0" smtClean="0">
                <a:solidFill>
                  <a:srgbClr val="4A4A4A"/>
                </a:solidFill>
                <a:latin typeface="Calibri" charset="0"/>
                <a:ea typeface="Calibri" charset="0"/>
                <a:cs typeface="Calibri" charset="0"/>
              </a:rPr>
              <a:t> DELIVERABLES</a:t>
            </a:r>
            <a:endParaRPr lang="en-US" sz="1000" b="1" i="0" spc="70" dirty="0" smtClean="0">
              <a:solidFill>
                <a:srgbClr val="4A4A4A"/>
              </a:solidFill>
              <a:latin typeface="Calibri" charset="0"/>
              <a:ea typeface="Calibri" charset="0"/>
              <a:cs typeface="Calibri" charset="0"/>
            </a:endParaRPr>
          </a:p>
        </p:txBody>
      </p:sp>
      <p:sp>
        <p:nvSpPr>
          <p:cNvPr id="26" name="TextBox 25"/>
          <p:cNvSpPr txBox="1"/>
          <p:nvPr/>
        </p:nvSpPr>
        <p:spPr>
          <a:xfrm>
            <a:off x="330626" y="6173975"/>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smtClean="0">
                <a:solidFill>
                  <a:srgbClr val="4A4A4A"/>
                </a:solidFill>
                <a:latin typeface="Calibri" charset="0"/>
                <a:ea typeface="Calibri" charset="0"/>
                <a:cs typeface="Calibri" charset="0"/>
              </a:rPr>
              <a:t>PROJECT</a:t>
            </a:r>
            <a:r>
              <a:rPr lang="en-US" sz="1000" b="1" i="0" spc="70" baseline="0" dirty="0" smtClean="0">
                <a:solidFill>
                  <a:srgbClr val="4A4A4A"/>
                </a:solidFill>
                <a:latin typeface="Calibri" charset="0"/>
                <a:ea typeface="Calibri" charset="0"/>
                <a:cs typeface="Calibri" charset="0"/>
              </a:rPr>
              <a:t> STAKEHOLDERS</a:t>
            </a:r>
            <a:endParaRPr lang="en-US" sz="1000" b="1" i="0" spc="70" dirty="0" smtClean="0">
              <a:solidFill>
                <a:srgbClr val="4A4A4A"/>
              </a:solidFill>
              <a:latin typeface="Calibri" charset="0"/>
              <a:ea typeface="Calibri" charset="0"/>
              <a:cs typeface="Calibri" charset="0"/>
            </a:endParaRPr>
          </a:p>
        </p:txBody>
      </p:sp>
      <p:grpSp>
        <p:nvGrpSpPr>
          <p:cNvPr id="28" name="Group 27"/>
          <p:cNvGrpSpPr/>
          <p:nvPr/>
        </p:nvGrpSpPr>
        <p:grpSpPr>
          <a:xfrm>
            <a:off x="4936971" y="4902156"/>
            <a:ext cx="4965745" cy="604620"/>
            <a:chOff x="4936971" y="5267916"/>
            <a:chExt cx="4965745" cy="604620"/>
          </a:xfrm>
        </p:grpSpPr>
        <p:sp>
          <p:nvSpPr>
            <p:cNvPr id="14" name="TextBox 13"/>
            <p:cNvSpPr txBox="1"/>
            <p:nvPr/>
          </p:nvSpPr>
          <p:spPr>
            <a:xfrm>
              <a:off x="4950230" y="5632470"/>
              <a:ext cx="2682360" cy="240066"/>
            </a:xfrm>
            <a:prstGeom prst="rect">
              <a:avLst/>
            </a:prstGeom>
            <a:noFill/>
          </p:spPr>
          <p:txBody>
            <a:bodyPr wrap="square" rtlCol="0">
              <a:spAutoFit/>
            </a:bodyPr>
            <a:lstStyle/>
            <a:p>
              <a:pPr>
                <a:lnSpc>
                  <a:spcPct val="120000"/>
                </a:lnSpc>
                <a:buClr>
                  <a:srgbClr val="FF0000"/>
                </a:buClr>
                <a:tabLst>
                  <a:tab pos="120650" algn="l"/>
                </a:tabLst>
              </a:pPr>
              <a:r>
                <a:rPr lang="en-US" sz="800" dirty="0" smtClean="0">
                  <a:solidFill>
                    <a:schemeClr val="bg1">
                      <a:lumMod val="65000"/>
                    </a:schemeClr>
                  </a:solidFill>
                  <a:latin typeface="Calibri Light"/>
                  <a:cs typeface="Calibri Light"/>
                </a:rPr>
                <a:t>Milestone</a:t>
              </a:r>
            </a:p>
          </p:txBody>
        </p:sp>
        <p:sp>
          <p:nvSpPr>
            <p:cNvPr id="15" name="TextBox 14"/>
            <p:cNvSpPr txBox="1"/>
            <p:nvPr/>
          </p:nvSpPr>
          <p:spPr>
            <a:xfrm>
              <a:off x="8775700" y="5632470"/>
              <a:ext cx="1127016" cy="240066"/>
            </a:xfrm>
            <a:prstGeom prst="rect">
              <a:avLst/>
            </a:prstGeom>
            <a:noFill/>
          </p:spPr>
          <p:txBody>
            <a:bodyPr wrap="square" rtlCol="0">
              <a:spAutoFit/>
            </a:bodyPr>
            <a:lstStyle/>
            <a:p>
              <a:pPr>
                <a:lnSpc>
                  <a:spcPct val="120000"/>
                </a:lnSpc>
                <a:buClr>
                  <a:srgbClr val="FF0000"/>
                </a:buClr>
                <a:tabLst>
                  <a:tab pos="120650" algn="l"/>
                </a:tabLst>
              </a:pPr>
              <a:r>
                <a:rPr lang="en-US" sz="800" smtClean="0">
                  <a:solidFill>
                    <a:schemeClr val="bg1">
                      <a:lumMod val="65000"/>
                    </a:schemeClr>
                  </a:solidFill>
                  <a:latin typeface="Calibri Light"/>
                  <a:cs typeface="Calibri Light"/>
                </a:rPr>
                <a:t>Date</a:t>
              </a:r>
              <a:endParaRPr lang="en-US" sz="800" dirty="0" smtClean="0">
                <a:solidFill>
                  <a:schemeClr val="bg1">
                    <a:lumMod val="65000"/>
                  </a:schemeClr>
                </a:solidFill>
                <a:latin typeface="Calibri Light"/>
                <a:cs typeface="Calibri Light"/>
              </a:endParaRPr>
            </a:p>
          </p:txBody>
        </p:sp>
        <p:sp>
          <p:nvSpPr>
            <p:cNvPr id="27" name="TextBox 26"/>
            <p:cNvSpPr txBox="1"/>
            <p:nvPr/>
          </p:nvSpPr>
          <p:spPr>
            <a:xfrm>
              <a:off x="4936971" y="5267916"/>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smtClean="0">
                  <a:solidFill>
                    <a:srgbClr val="4A4A4A"/>
                  </a:solidFill>
                  <a:latin typeface="Calibri" charset="0"/>
                  <a:ea typeface="Calibri" charset="0"/>
                  <a:cs typeface="Calibri" charset="0"/>
                </a:rPr>
                <a:t>MILESTONES</a:t>
              </a:r>
              <a:endParaRPr lang="en-US" sz="1000" b="1" i="0" spc="70" dirty="0" smtClean="0">
                <a:solidFill>
                  <a:srgbClr val="4A4A4A"/>
                </a:solidFill>
                <a:latin typeface="Calibri" charset="0"/>
                <a:ea typeface="Calibri" charset="0"/>
                <a:cs typeface="Calibri" charset="0"/>
              </a:endParaRPr>
            </a:p>
          </p:txBody>
        </p:sp>
      </p:grpSp>
      <p:graphicFrame>
        <p:nvGraphicFramePr>
          <p:cNvPr id="46" name="Group 90"/>
          <p:cNvGraphicFramePr>
            <a:graphicFrameLocks noGrp="1"/>
          </p:cNvGraphicFramePr>
          <p:nvPr>
            <p:extLst>
              <p:ext uri="{D42A27DB-BD31-4B8C-83A1-F6EECF244321}">
                <p14:modId xmlns:p14="http://schemas.microsoft.com/office/powerpoint/2010/main" val="1717056822"/>
              </p:ext>
            </p:extLst>
          </p:nvPr>
        </p:nvGraphicFramePr>
        <p:xfrm>
          <a:off x="5007355" y="5542161"/>
          <a:ext cx="4719138" cy="1535878"/>
        </p:xfrm>
        <a:graphic>
          <a:graphicData uri="http://schemas.openxmlformats.org/drawingml/2006/table">
            <a:tbl>
              <a:tblPr/>
              <a:tblGrid>
                <a:gridCol w="3819145"/>
                <a:gridCol w="899993"/>
              </a:tblGrid>
              <a:tr h="242280">
                <a:tc>
                  <a:txBody>
                    <a:bodyPr/>
                    <a:lstStyle/>
                    <a:p>
                      <a:pPr marL="171450" indent="-171450">
                        <a:buClr>
                          <a:srgbClr val="FB0000"/>
                        </a:buClr>
                        <a:buFont typeface="Arial" charset="0"/>
                        <a:buChar char="•"/>
                      </a:pPr>
                      <a:r>
                        <a:rPr lang="en-US" sz="1000" kern="1200" baseline="0" dirty="0" smtClean="0">
                          <a:solidFill>
                            <a:srgbClr val="5C5C5C"/>
                          </a:solidFill>
                          <a:latin typeface="Calibri" charset="0"/>
                          <a:ea typeface="Calibri" charset="0"/>
                          <a:cs typeface="Calibri" charset="0"/>
                        </a:rPr>
                        <a:t>Milestone brief description</a:t>
                      </a:r>
                      <a:endParaRPr lang="en-US" sz="1000" kern="1200" baseline="0" dirty="0" smtClean="0">
                        <a:solidFill>
                          <a:srgbClr val="5C5C5C"/>
                        </a:solidFill>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sz="1000" b="0" i="0" u="none" strike="noStrike" cap="none" normalizeH="0" baseline="0" dirty="0" smtClean="0">
                          <a:ln>
                            <a:noFill/>
                          </a:ln>
                          <a:solidFill>
                            <a:srgbClr val="5C5C5C"/>
                          </a:solidFill>
                          <a:effectLst/>
                          <a:latin typeface="Calibri" charset="0"/>
                          <a:ea typeface="Calibri" charset="0"/>
                          <a:cs typeface="Calibri" charset="0"/>
                        </a:rPr>
                        <a:t>Due date</a:t>
                      </a:r>
                      <a:endParaRPr kumimoji="0" lang="en-US" sz="1000" b="0" i="0" u="none" strike="noStrike" cap="none" normalizeH="0" baseline="0" dirty="0" smtClean="0">
                        <a:ln>
                          <a:noFill/>
                        </a:ln>
                        <a:solidFill>
                          <a:srgbClr val="5C5C5C"/>
                        </a:solidFill>
                        <a:effectLst/>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39640">
                <a:tc>
                  <a:txBody>
                    <a:bodyPr/>
                    <a:lstStyle/>
                    <a:p>
                      <a:pPr marL="171450" marR="0" lvl="0" indent="-171450" algn="l" defTabSz="509412" rtl="0" eaLnBrk="1" fontAlgn="auto" latinLnBrk="0" hangingPunct="1">
                        <a:lnSpc>
                          <a:spcPct val="100000"/>
                        </a:lnSpc>
                        <a:spcBef>
                          <a:spcPts val="0"/>
                        </a:spcBef>
                        <a:spcAft>
                          <a:spcPts val="0"/>
                        </a:spcAft>
                        <a:buClr>
                          <a:srgbClr val="FB0000"/>
                        </a:buClr>
                        <a:buSzTx/>
                        <a:buFont typeface="Arial" charset="0"/>
                        <a:buNone/>
                        <a:tabLst/>
                        <a:defRPr/>
                      </a:pPr>
                      <a:endParaRPr lang="en-US" sz="1000" kern="1200" dirty="0" smtClean="0">
                        <a:solidFill>
                          <a:srgbClr val="5C5C5C"/>
                        </a:solidFill>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endParaRPr kumimoji="0" lang="en-US" sz="1000" b="0" i="0" u="none" strike="noStrike" cap="none" normalizeH="0" baseline="0" dirty="0" smtClean="0">
                        <a:ln>
                          <a:noFill/>
                        </a:ln>
                        <a:solidFill>
                          <a:srgbClr val="5C5C5C"/>
                        </a:solidFill>
                        <a:effectLst/>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49239">
                <a:tc>
                  <a:txBody>
                    <a:bodyPr/>
                    <a:lstStyle/>
                    <a:p>
                      <a:pPr marL="171450" indent="-171450">
                        <a:buClr>
                          <a:srgbClr val="FB0000"/>
                        </a:buClr>
                        <a:buFont typeface="Arial" charset="0"/>
                        <a:buChar char="•"/>
                      </a:pPr>
                      <a:endParaRPr lang="en-US" sz="1000" kern="1200" dirty="0" smtClean="0">
                        <a:solidFill>
                          <a:srgbClr val="5C5C5C"/>
                        </a:solidFill>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defRPr/>
                      </a:pPr>
                      <a:endParaRPr kumimoji="0" lang="en-US" sz="1000" b="0" i="0" u="none" strike="noStrike" cap="none" normalizeH="0" baseline="0" dirty="0" smtClean="0">
                        <a:ln>
                          <a:noFill/>
                        </a:ln>
                        <a:solidFill>
                          <a:srgbClr val="5C5C5C"/>
                        </a:solidFill>
                        <a:effectLst/>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39640">
                <a:tc>
                  <a:txBody>
                    <a:bodyPr/>
                    <a:lstStyle/>
                    <a:p>
                      <a:pPr marL="171450" indent="-171450">
                        <a:buClr>
                          <a:srgbClr val="FB0000"/>
                        </a:buClr>
                        <a:buFont typeface="Arial" charset="0"/>
                        <a:buChar char="•"/>
                      </a:pPr>
                      <a:endParaRPr lang="en-US" sz="1000" kern="1200" dirty="0" smtClean="0">
                        <a:solidFill>
                          <a:srgbClr val="5C5C5C"/>
                        </a:solidFill>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defRPr/>
                      </a:pPr>
                      <a:endParaRPr kumimoji="0" lang="en-US" sz="1000" b="0" i="0" u="none" strike="noStrike" cap="none" normalizeH="0" baseline="0" dirty="0" smtClean="0">
                        <a:ln>
                          <a:noFill/>
                        </a:ln>
                        <a:solidFill>
                          <a:srgbClr val="5C5C5C"/>
                        </a:solidFill>
                        <a:effectLst/>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39640">
                <a:tc>
                  <a:txBody>
                    <a:bodyPr/>
                    <a:lstStyle/>
                    <a:p>
                      <a:pPr marL="173038" marR="0" lvl="0" indent="-171450" algn="l" defTabSz="914400" rtl="0" eaLnBrk="1" fontAlgn="base" latinLnBrk="0" hangingPunct="1">
                        <a:lnSpc>
                          <a:spcPct val="100000"/>
                        </a:lnSpc>
                        <a:spcBef>
                          <a:spcPct val="20000"/>
                        </a:spcBef>
                        <a:spcAft>
                          <a:spcPct val="0"/>
                        </a:spcAft>
                        <a:buClr>
                          <a:srgbClr val="FB0000"/>
                        </a:buClr>
                        <a:buSzPct val="85000"/>
                        <a:buFont typeface="Arial" charset="0"/>
                        <a:buChar char="•"/>
                        <a:tabLst/>
                      </a:pPr>
                      <a:endParaRPr kumimoji="0" lang="en-US" sz="1000" b="0" i="0" u="none" strike="noStrike" cap="none" normalizeH="0" baseline="0" dirty="0" smtClean="0">
                        <a:ln>
                          <a:noFill/>
                        </a:ln>
                        <a:solidFill>
                          <a:srgbClr val="5C5C5C"/>
                        </a:solidFill>
                        <a:effectLst/>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endParaRPr kumimoji="0" lang="en-US" sz="1000" b="0" i="0" u="none" strike="noStrike" cap="none" normalizeH="0" baseline="0" dirty="0" smtClean="0">
                        <a:ln>
                          <a:noFill/>
                        </a:ln>
                        <a:solidFill>
                          <a:srgbClr val="5C5C5C"/>
                        </a:solidFill>
                        <a:effectLst/>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5439">
                <a:tc>
                  <a:txBody>
                    <a:bodyPr/>
                    <a:lstStyle/>
                    <a:p>
                      <a:pPr marL="173038" marR="0" lvl="0" indent="-171450" algn="l" defTabSz="914400" rtl="0" eaLnBrk="1" fontAlgn="base" latinLnBrk="0" hangingPunct="1">
                        <a:lnSpc>
                          <a:spcPct val="100000"/>
                        </a:lnSpc>
                        <a:spcBef>
                          <a:spcPct val="20000"/>
                        </a:spcBef>
                        <a:spcAft>
                          <a:spcPct val="0"/>
                        </a:spcAft>
                        <a:buClr>
                          <a:srgbClr val="FB0000"/>
                        </a:buClr>
                        <a:buSzPct val="85000"/>
                        <a:buFont typeface="Arial" charset="0"/>
                        <a:buChar char="•"/>
                        <a:tabLst/>
                      </a:pPr>
                      <a:endParaRPr kumimoji="0" lang="en-US" sz="1000" b="0" i="0" u="none" strike="noStrike" cap="none" normalizeH="0" baseline="0" dirty="0" smtClean="0">
                        <a:ln>
                          <a:noFill/>
                        </a:ln>
                        <a:solidFill>
                          <a:srgbClr val="5C5C5C"/>
                        </a:solidFill>
                        <a:effectLst/>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endParaRPr kumimoji="0" lang="en-US" sz="1000" b="0" i="0" u="none" strike="noStrike" cap="none" normalizeH="0" baseline="0" dirty="0" smtClean="0">
                        <a:ln>
                          <a:noFill/>
                        </a:ln>
                        <a:solidFill>
                          <a:srgbClr val="5C5C5C"/>
                        </a:solidFill>
                        <a:effectLst/>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51355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502920" y="819284"/>
            <a:ext cx="9052560" cy="979498"/>
          </a:xfrm>
          <a:prstGeom prst="rect">
            <a:avLst/>
          </a:prstGeom>
          <a:ln>
            <a:noFill/>
          </a:ln>
        </p:spPr>
        <p:txBody>
          <a:bodyPr vert="horz" lIns="100584" tIns="50941" rIns="101882" bIns="50941" rtlCol="0" anchor="ctr">
            <a:normAutofit/>
          </a:bodyPr>
          <a:lstStyle>
            <a:lvl1pPr algn="ctr" defTabSz="509412" rtl="0" eaLnBrk="1" latinLnBrk="0" hangingPunct="1">
              <a:spcBef>
                <a:spcPct val="0"/>
              </a:spcBef>
              <a:buNone/>
              <a:defRPr sz="2500" b="1" i="0" kern="1200" baseline="0">
                <a:solidFill>
                  <a:srgbClr val="4A4A4A"/>
                </a:solidFill>
                <a:latin typeface="Lato" charset="0"/>
                <a:ea typeface="Lato" charset="0"/>
                <a:cs typeface="Lato" charset="0"/>
              </a:defRPr>
            </a:lvl1pPr>
          </a:lstStyle>
          <a:p>
            <a:r>
              <a:rPr lang="en-US" dirty="0" smtClean="0"/>
              <a:t>My Travel &amp; Expense</a:t>
            </a:r>
            <a:endParaRPr lang="en-US" dirty="0"/>
          </a:p>
        </p:txBody>
      </p:sp>
      <p:sp>
        <p:nvSpPr>
          <p:cNvPr id="5" name="TextBox 4"/>
          <p:cNvSpPr txBox="1"/>
          <p:nvPr/>
        </p:nvSpPr>
        <p:spPr>
          <a:xfrm>
            <a:off x="337267" y="2628510"/>
            <a:ext cx="4389120" cy="1015663"/>
          </a:xfrm>
          <a:prstGeom prst="rect">
            <a:avLst/>
          </a:prstGeom>
          <a:noFill/>
        </p:spPr>
        <p:txBody>
          <a:bodyPr wrap="square" rtlCol="0">
            <a:spAutoFit/>
          </a:bodyPr>
          <a:lstStyle/>
          <a:p>
            <a:pPr>
              <a:lnSpc>
                <a:spcPct val="120000"/>
              </a:lnSpc>
              <a:buClr>
                <a:srgbClr val="FF0000"/>
              </a:buClr>
              <a:tabLst>
                <a:tab pos="120650" algn="l"/>
              </a:tabLst>
            </a:pPr>
            <a:r>
              <a:rPr lang="en-US" sz="1000" dirty="0">
                <a:solidFill>
                  <a:srgbClr val="565656"/>
                </a:solidFill>
                <a:latin typeface="Calibri Light"/>
                <a:cs typeface="Calibri Light"/>
              </a:rPr>
              <a:t>For the frequent business travelers and managers who are dissatisfied with their current user experience, our solution is a mobile application hosted in the cloud and integrated with our Business Suite. It offers the ability for the travelers to book and experience his trip and to file its expense report easily, and the manager to plan and monitor his Travel and Expense Budget.</a:t>
            </a:r>
          </a:p>
        </p:txBody>
      </p:sp>
      <p:sp>
        <p:nvSpPr>
          <p:cNvPr id="6" name="TextBox 5"/>
          <p:cNvSpPr txBox="1"/>
          <p:nvPr/>
        </p:nvSpPr>
        <p:spPr>
          <a:xfrm>
            <a:off x="337267" y="4293950"/>
            <a:ext cx="4389120" cy="1569660"/>
          </a:xfrm>
          <a:prstGeom prst="rect">
            <a:avLst/>
          </a:prstGeom>
          <a:noFill/>
        </p:spPr>
        <p:txBody>
          <a:bodyPr wrap="square" rtlCol="0">
            <a:spAutoFit/>
          </a:bodyPr>
          <a:lstStyle/>
          <a:p>
            <a:pPr>
              <a:lnSpc>
                <a:spcPct val="120000"/>
              </a:lnSpc>
              <a:buClr>
                <a:srgbClr val="FF0000"/>
              </a:buClr>
              <a:tabLst>
                <a:tab pos="120650" algn="l"/>
              </a:tabLst>
            </a:pPr>
            <a:r>
              <a:rPr lang="en-US" sz="1000" dirty="0" smtClean="0">
                <a:solidFill>
                  <a:srgbClr val="565656"/>
                </a:solidFill>
                <a:latin typeface="Calibri Light"/>
                <a:cs typeface="Calibri Light"/>
              </a:rPr>
              <a:t>Provide </a:t>
            </a:r>
            <a:r>
              <a:rPr lang="en-US" sz="1000" dirty="0">
                <a:solidFill>
                  <a:srgbClr val="565656"/>
                </a:solidFill>
                <a:latin typeface="Calibri Light"/>
                <a:cs typeface="Calibri Light"/>
              </a:rPr>
              <a:t>a  travel and entertainment management solution supporting a fast adoption for frequent travelers and managers already using our Business Suite, covering</a:t>
            </a:r>
            <a:r>
              <a:rPr lang="en-US" sz="1000" dirty="0" smtClean="0">
                <a:solidFill>
                  <a:srgbClr val="565656"/>
                </a:solidFill>
                <a:latin typeface="Calibri Light"/>
                <a:cs typeface="Calibri Light"/>
              </a:rPr>
              <a:t>:</a:t>
            </a:r>
          </a:p>
          <a:p>
            <a:pPr marL="182880" indent="-182880">
              <a:lnSpc>
                <a:spcPct val="120000"/>
              </a:lnSpc>
              <a:buClr>
                <a:srgbClr val="FF0000"/>
              </a:buClr>
              <a:buFont typeface="Arial"/>
              <a:buChar char="•"/>
              <a:tabLst>
                <a:tab pos="120650" algn="l"/>
              </a:tabLst>
            </a:pPr>
            <a:endParaRPr lang="en-US" sz="1000" dirty="0">
              <a:solidFill>
                <a:srgbClr val="565656"/>
              </a:solidFill>
              <a:latin typeface="Calibri Light"/>
              <a:cs typeface="Calibri Light"/>
            </a:endParaRPr>
          </a:p>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Budget</a:t>
            </a:r>
          </a:p>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Travel booking</a:t>
            </a:r>
          </a:p>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Travel experience</a:t>
            </a:r>
          </a:p>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Expense </a:t>
            </a:r>
            <a:r>
              <a:rPr lang="en-US" sz="1000" dirty="0" smtClean="0">
                <a:solidFill>
                  <a:srgbClr val="565656"/>
                </a:solidFill>
                <a:latin typeface="Calibri Light"/>
                <a:cs typeface="Calibri Light"/>
              </a:rPr>
              <a:t>reports</a:t>
            </a:r>
          </a:p>
        </p:txBody>
      </p:sp>
      <p:sp>
        <p:nvSpPr>
          <p:cNvPr id="7" name="TextBox 6"/>
          <p:cNvSpPr txBox="1"/>
          <p:nvPr/>
        </p:nvSpPr>
        <p:spPr>
          <a:xfrm>
            <a:off x="337267" y="6524444"/>
            <a:ext cx="4389120" cy="646331"/>
          </a:xfrm>
          <a:prstGeom prst="rect">
            <a:avLst/>
          </a:prstGeom>
          <a:noFill/>
        </p:spPr>
        <p:txBody>
          <a:bodyPr wrap="square" rtlCol="0">
            <a:spAutoFit/>
          </a:bodyPr>
          <a:lstStyle/>
          <a:p>
            <a:pPr marL="171450" indent="-171450">
              <a:lnSpc>
                <a:spcPct val="120000"/>
              </a:lnSpc>
              <a:buClr>
                <a:srgbClr val="FF0000"/>
              </a:buClr>
              <a:buFont typeface="Arial" charset="0"/>
              <a:buChar char="•"/>
              <a:tabLst>
                <a:tab pos="120650" algn="l"/>
              </a:tabLst>
            </a:pPr>
            <a:r>
              <a:rPr lang="en-US" sz="1000" b="1" dirty="0" smtClean="0">
                <a:solidFill>
                  <a:srgbClr val="565656"/>
                </a:solidFill>
                <a:latin typeface="Calibri" charset="0"/>
                <a:ea typeface="Calibri" charset="0"/>
                <a:cs typeface="Calibri" charset="0"/>
              </a:rPr>
              <a:t>Sponsor: </a:t>
            </a:r>
            <a:r>
              <a:rPr lang="en-US" sz="1000" dirty="0" smtClean="0">
                <a:solidFill>
                  <a:srgbClr val="565656"/>
                </a:solidFill>
                <a:latin typeface="Calibri Light"/>
                <a:cs typeface="Calibri Light"/>
              </a:rPr>
              <a:t>Paul Smith, Andre Green</a:t>
            </a:r>
          </a:p>
          <a:p>
            <a:pPr marL="171450" indent="-171450">
              <a:lnSpc>
                <a:spcPct val="120000"/>
              </a:lnSpc>
              <a:buClr>
                <a:srgbClr val="FF0000"/>
              </a:buClr>
              <a:buFont typeface="Arial" charset="0"/>
              <a:buChar char="•"/>
              <a:tabLst>
                <a:tab pos="120650" algn="l"/>
              </a:tabLst>
            </a:pPr>
            <a:r>
              <a:rPr lang="en-US" sz="1000" b="1" dirty="0" smtClean="0">
                <a:solidFill>
                  <a:srgbClr val="565656"/>
                </a:solidFill>
                <a:latin typeface="Calibri" charset="0"/>
                <a:ea typeface="Calibri" charset="0"/>
                <a:cs typeface="Calibri" charset="0"/>
              </a:rPr>
              <a:t>Stakeholders: </a:t>
            </a:r>
            <a:r>
              <a:rPr lang="en-US" sz="1000" dirty="0" smtClean="0">
                <a:solidFill>
                  <a:srgbClr val="565656"/>
                </a:solidFill>
                <a:latin typeface="Calibri Light"/>
                <a:cs typeface="Calibri Light"/>
              </a:rPr>
              <a:t>Eva </a:t>
            </a:r>
            <a:r>
              <a:rPr lang="en-US" sz="1000" dirty="0" err="1" smtClean="0">
                <a:solidFill>
                  <a:srgbClr val="565656"/>
                </a:solidFill>
                <a:latin typeface="Calibri Light"/>
                <a:cs typeface="Calibri Light"/>
              </a:rPr>
              <a:t>Mendosa</a:t>
            </a:r>
            <a:endParaRPr lang="en-US" sz="1000" dirty="0">
              <a:solidFill>
                <a:srgbClr val="565656"/>
              </a:solidFill>
              <a:latin typeface="Calibri Light"/>
              <a:cs typeface="Calibri Light"/>
            </a:endParaRPr>
          </a:p>
          <a:p>
            <a:pPr marL="182880" indent="-182880">
              <a:lnSpc>
                <a:spcPct val="120000"/>
              </a:lnSpc>
              <a:buClr>
                <a:srgbClr val="FF0000"/>
              </a:buClr>
              <a:buFont typeface="Arial"/>
              <a:buChar char="•"/>
              <a:tabLst>
                <a:tab pos="120650" algn="l"/>
              </a:tabLst>
            </a:pPr>
            <a:endParaRPr lang="en-US" sz="1000" dirty="0" smtClean="0">
              <a:solidFill>
                <a:srgbClr val="565656"/>
              </a:solidFill>
              <a:latin typeface="Calibri Light"/>
              <a:cs typeface="Calibri Light"/>
            </a:endParaRPr>
          </a:p>
        </p:txBody>
      </p:sp>
      <p:sp>
        <p:nvSpPr>
          <p:cNvPr id="8" name="TextBox 7"/>
          <p:cNvSpPr txBox="1"/>
          <p:nvPr/>
        </p:nvSpPr>
        <p:spPr>
          <a:xfrm>
            <a:off x="4950230" y="2637581"/>
            <a:ext cx="4789515" cy="461665"/>
          </a:xfrm>
          <a:prstGeom prst="rect">
            <a:avLst/>
          </a:prstGeom>
          <a:noFill/>
        </p:spPr>
        <p:txBody>
          <a:bodyPr wrap="square" rtlCol="0">
            <a:spAutoFit/>
          </a:bodyPr>
          <a:lstStyle/>
          <a:p>
            <a:pPr marL="171450" indent="-171450">
              <a:lnSpc>
                <a:spcPct val="120000"/>
              </a:lnSpc>
              <a:buClr>
                <a:srgbClr val="FF0000"/>
              </a:buClr>
              <a:buFont typeface="Arial" charset="0"/>
              <a:buChar char="•"/>
              <a:tabLst>
                <a:tab pos="120650" algn="l"/>
              </a:tabLst>
            </a:pPr>
            <a:r>
              <a:rPr lang="en-US" sz="1000" b="1" dirty="0" smtClean="0">
                <a:solidFill>
                  <a:srgbClr val="565656"/>
                </a:solidFill>
                <a:latin typeface="Calibri" charset="0"/>
                <a:ea typeface="Calibri" charset="0"/>
                <a:cs typeface="Calibri" charset="0"/>
              </a:rPr>
              <a:t>Lead:</a:t>
            </a:r>
            <a:r>
              <a:rPr lang="en-US" sz="1000" dirty="0" smtClean="0">
                <a:solidFill>
                  <a:srgbClr val="565656"/>
                </a:solidFill>
                <a:latin typeface="Calibri Light"/>
                <a:cs typeface="Calibri Light"/>
              </a:rPr>
              <a:t> Peter Tiers</a:t>
            </a:r>
          </a:p>
          <a:p>
            <a:pPr marL="171450" indent="-171450">
              <a:lnSpc>
                <a:spcPct val="120000"/>
              </a:lnSpc>
              <a:buClr>
                <a:srgbClr val="FF0000"/>
              </a:buClr>
              <a:buFont typeface="Arial" charset="0"/>
              <a:buChar char="•"/>
              <a:tabLst>
                <a:tab pos="120650" algn="l"/>
              </a:tabLst>
            </a:pPr>
            <a:r>
              <a:rPr lang="en-US" sz="1000" b="1" dirty="0" smtClean="0">
                <a:solidFill>
                  <a:srgbClr val="565656"/>
                </a:solidFill>
                <a:latin typeface="Calibri" charset="0"/>
                <a:ea typeface="Calibri" charset="0"/>
                <a:cs typeface="Calibri" charset="0"/>
              </a:rPr>
              <a:t>Contributors: </a:t>
            </a:r>
            <a:r>
              <a:rPr lang="en-US" sz="1000" dirty="0" smtClean="0">
                <a:solidFill>
                  <a:srgbClr val="565656"/>
                </a:solidFill>
                <a:latin typeface="Calibri Light"/>
                <a:cs typeface="Calibri Light"/>
              </a:rPr>
              <a:t>Karim </a:t>
            </a:r>
            <a:r>
              <a:rPr lang="en-US" sz="1000" dirty="0" err="1" smtClean="0">
                <a:solidFill>
                  <a:srgbClr val="565656"/>
                </a:solidFill>
                <a:latin typeface="Calibri Light"/>
                <a:cs typeface="Calibri Light"/>
              </a:rPr>
              <a:t>Taha</a:t>
            </a:r>
            <a:r>
              <a:rPr lang="en-US" sz="1000" dirty="0" smtClean="0">
                <a:solidFill>
                  <a:srgbClr val="565656"/>
                </a:solidFill>
                <a:latin typeface="Calibri Light"/>
                <a:cs typeface="Calibri Light"/>
              </a:rPr>
              <a:t>, Sophia Zen, Andre Wolf</a:t>
            </a:r>
          </a:p>
        </p:txBody>
      </p:sp>
      <p:sp>
        <p:nvSpPr>
          <p:cNvPr id="9" name="TextBox 8"/>
          <p:cNvSpPr txBox="1"/>
          <p:nvPr/>
        </p:nvSpPr>
        <p:spPr>
          <a:xfrm>
            <a:off x="4950229" y="3763181"/>
            <a:ext cx="4789515" cy="830997"/>
          </a:xfrm>
          <a:prstGeom prst="rect">
            <a:avLst/>
          </a:prstGeom>
          <a:noFill/>
        </p:spPr>
        <p:txBody>
          <a:bodyPr wrap="square" rtlCol="0">
            <a:spAutoFit/>
          </a:bodyPr>
          <a:lstStyle/>
          <a:p>
            <a:pPr marL="182880" indent="-182880">
              <a:lnSpc>
                <a:spcPct val="120000"/>
              </a:lnSpc>
              <a:buClr>
                <a:srgbClr val="FF0000"/>
              </a:buClr>
              <a:buFont typeface="Arial"/>
              <a:buChar char="•"/>
              <a:tabLst>
                <a:tab pos="120650" algn="l"/>
              </a:tabLst>
            </a:pPr>
            <a:r>
              <a:rPr lang="en-US" sz="1000" dirty="0" smtClean="0">
                <a:solidFill>
                  <a:srgbClr val="565656"/>
                </a:solidFill>
                <a:latin typeface="Calibri Light"/>
                <a:cs typeface="Calibri Light"/>
              </a:rPr>
              <a:t>Personas, Point of View (POV) Statements</a:t>
            </a:r>
          </a:p>
          <a:p>
            <a:pPr marL="182880" indent="-182880">
              <a:lnSpc>
                <a:spcPct val="120000"/>
              </a:lnSpc>
              <a:buClr>
                <a:srgbClr val="FF0000"/>
              </a:buClr>
              <a:buFont typeface="Arial"/>
              <a:buChar char="•"/>
              <a:tabLst>
                <a:tab pos="120650" algn="l"/>
              </a:tabLst>
            </a:pPr>
            <a:r>
              <a:rPr lang="en-US" sz="1000" dirty="0" smtClean="0">
                <a:solidFill>
                  <a:srgbClr val="565656"/>
                </a:solidFill>
                <a:latin typeface="Calibri Light"/>
                <a:cs typeface="Calibri Light"/>
              </a:rPr>
              <a:t>Storyboard</a:t>
            </a:r>
          </a:p>
          <a:p>
            <a:pPr marL="182880" indent="-182880">
              <a:lnSpc>
                <a:spcPct val="120000"/>
              </a:lnSpc>
              <a:buClr>
                <a:srgbClr val="FF0000"/>
              </a:buClr>
              <a:buFont typeface="Arial"/>
              <a:buChar char="•"/>
              <a:tabLst>
                <a:tab pos="120650" algn="l"/>
              </a:tabLst>
            </a:pPr>
            <a:r>
              <a:rPr lang="en-US" sz="1000" dirty="0" smtClean="0">
                <a:solidFill>
                  <a:srgbClr val="565656"/>
                </a:solidFill>
                <a:latin typeface="Calibri Light"/>
                <a:cs typeface="Calibri Light"/>
              </a:rPr>
              <a:t>Prototype</a:t>
            </a:r>
          </a:p>
          <a:p>
            <a:pPr marL="182880" indent="-182880">
              <a:lnSpc>
                <a:spcPct val="120000"/>
              </a:lnSpc>
              <a:buClr>
                <a:srgbClr val="FF0000"/>
              </a:buClr>
              <a:buFont typeface="Arial"/>
              <a:buChar char="•"/>
              <a:tabLst>
                <a:tab pos="120650" algn="l"/>
              </a:tabLst>
            </a:pPr>
            <a:r>
              <a:rPr lang="en-US" sz="1000" dirty="0" smtClean="0">
                <a:solidFill>
                  <a:srgbClr val="565656"/>
                </a:solidFill>
                <a:latin typeface="Calibri Light"/>
                <a:cs typeface="Calibri Light"/>
              </a:rPr>
              <a:t>Working software</a:t>
            </a:r>
          </a:p>
        </p:txBody>
      </p:sp>
      <p:graphicFrame>
        <p:nvGraphicFramePr>
          <p:cNvPr id="10" name="Group 90"/>
          <p:cNvGraphicFramePr>
            <a:graphicFrameLocks noGrp="1"/>
          </p:cNvGraphicFramePr>
          <p:nvPr>
            <p:extLst>
              <p:ext uri="{D42A27DB-BD31-4B8C-83A1-F6EECF244321}">
                <p14:modId xmlns:p14="http://schemas.microsoft.com/office/powerpoint/2010/main" val="184370094"/>
              </p:ext>
            </p:extLst>
          </p:nvPr>
        </p:nvGraphicFramePr>
        <p:xfrm>
          <a:off x="5007355" y="5542161"/>
          <a:ext cx="4719138" cy="1535878"/>
        </p:xfrm>
        <a:graphic>
          <a:graphicData uri="http://schemas.openxmlformats.org/drawingml/2006/table">
            <a:tbl>
              <a:tblPr/>
              <a:tblGrid>
                <a:gridCol w="3819145"/>
                <a:gridCol w="899993"/>
              </a:tblGrid>
              <a:tr h="242280">
                <a:tc>
                  <a:txBody>
                    <a:bodyPr/>
                    <a:lstStyle/>
                    <a:p>
                      <a:pPr marL="171450" indent="-171450">
                        <a:buClr>
                          <a:srgbClr val="FB0000"/>
                        </a:buClr>
                        <a:buFont typeface="Arial" charset="0"/>
                        <a:buChar char="•"/>
                      </a:pPr>
                      <a:r>
                        <a:rPr lang="en-US" sz="1000" kern="1200" baseline="0" dirty="0" smtClean="0">
                          <a:solidFill>
                            <a:srgbClr val="5C5C5C"/>
                          </a:solidFill>
                          <a:latin typeface="Calibri" charset="0"/>
                          <a:ea typeface="Calibri" charset="0"/>
                          <a:cs typeface="Calibri" charset="0"/>
                        </a:rPr>
                        <a:t>First Draft Review with Andre</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sz="1000" b="0" i="0" u="none" strike="noStrike" cap="none" normalizeH="0" baseline="0" dirty="0" smtClean="0">
                          <a:ln>
                            <a:noFill/>
                          </a:ln>
                          <a:solidFill>
                            <a:srgbClr val="5C5C5C"/>
                          </a:solidFill>
                          <a:effectLst/>
                          <a:latin typeface="Calibri" charset="0"/>
                          <a:ea typeface="Calibri" charset="0"/>
                          <a:cs typeface="Calibri" charset="0"/>
                        </a:rPr>
                        <a:t>3/27/2016</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39640">
                <a:tc>
                  <a:txBody>
                    <a:bodyPr/>
                    <a:lstStyle/>
                    <a:p>
                      <a:pPr marL="171450" indent="-171450">
                        <a:buClr>
                          <a:srgbClr val="FB0000"/>
                        </a:buClr>
                        <a:buFont typeface="Arial" charset="0"/>
                        <a:buChar char="•"/>
                      </a:pPr>
                      <a:r>
                        <a:rPr lang="en-US" sz="1000" kern="1200" dirty="0" smtClean="0">
                          <a:solidFill>
                            <a:srgbClr val="5C5C5C"/>
                          </a:solidFill>
                          <a:latin typeface="Calibri" charset="0"/>
                          <a:ea typeface="Calibri" charset="0"/>
                          <a:cs typeface="Calibri" charset="0"/>
                        </a:rPr>
                        <a:t>Executive Review (Paul, Andre, Eva)</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sz="1000" b="0" i="0" u="none" strike="noStrike" cap="none" normalizeH="0" baseline="0" dirty="0" smtClean="0">
                          <a:ln>
                            <a:noFill/>
                          </a:ln>
                          <a:solidFill>
                            <a:srgbClr val="5C5C5C"/>
                          </a:solidFill>
                          <a:effectLst/>
                          <a:latin typeface="Calibri" charset="0"/>
                          <a:ea typeface="Calibri" charset="0"/>
                          <a:cs typeface="Calibri" charset="0"/>
                        </a:rPr>
                        <a:t>4/1/2016</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49239">
                <a:tc>
                  <a:txBody>
                    <a:bodyPr/>
                    <a:lstStyle/>
                    <a:p>
                      <a:pPr marL="171450" indent="-171450">
                        <a:buClr>
                          <a:srgbClr val="FB0000"/>
                        </a:buClr>
                        <a:buFont typeface="Arial" charset="0"/>
                        <a:buChar char="•"/>
                      </a:pPr>
                      <a:r>
                        <a:rPr lang="en-US" sz="1000" kern="1200" dirty="0" smtClean="0">
                          <a:solidFill>
                            <a:srgbClr val="5C5C5C"/>
                          </a:solidFill>
                          <a:latin typeface="Calibri" charset="0"/>
                          <a:ea typeface="Calibri" charset="0"/>
                          <a:cs typeface="Calibri" charset="0"/>
                        </a:rPr>
                        <a:t>TechEd Las Vegas</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defRPr/>
                      </a:pPr>
                      <a:r>
                        <a:rPr kumimoji="0" lang="en-US" sz="1000" b="0" i="0" u="none" strike="noStrike" cap="none" normalizeH="0" baseline="0" dirty="0" smtClean="0">
                          <a:ln>
                            <a:noFill/>
                          </a:ln>
                          <a:solidFill>
                            <a:srgbClr val="5C5C5C"/>
                          </a:solidFill>
                          <a:effectLst/>
                          <a:latin typeface="Calibri" charset="0"/>
                          <a:ea typeface="Calibri" charset="0"/>
                          <a:cs typeface="Calibri" charset="0"/>
                        </a:rPr>
                        <a:t>4/5/2016</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39640">
                <a:tc>
                  <a:txBody>
                    <a:bodyPr/>
                    <a:lstStyle/>
                    <a:p>
                      <a:pPr marL="171450" indent="-171450">
                        <a:buClr>
                          <a:srgbClr val="FB0000"/>
                        </a:buClr>
                        <a:buFont typeface="Arial" charset="0"/>
                        <a:buChar char="•"/>
                      </a:pPr>
                      <a:r>
                        <a:rPr lang="en-US" sz="1000" kern="1200" dirty="0" smtClean="0">
                          <a:solidFill>
                            <a:srgbClr val="5C5C5C"/>
                          </a:solidFill>
                          <a:latin typeface="Calibri" charset="0"/>
                          <a:ea typeface="Calibri" charset="0"/>
                          <a:cs typeface="Calibri" charset="0"/>
                        </a:rPr>
                        <a:t>TechEd Europe</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defRPr/>
                      </a:pPr>
                      <a:r>
                        <a:rPr kumimoji="0" lang="en-US" sz="1000" b="0" i="0" u="none" strike="noStrike" cap="none" normalizeH="0" baseline="0" dirty="0" smtClean="0">
                          <a:ln>
                            <a:noFill/>
                          </a:ln>
                          <a:solidFill>
                            <a:srgbClr val="5C5C5C"/>
                          </a:solidFill>
                          <a:effectLst/>
                          <a:latin typeface="Calibri" charset="0"/>
                          <a:ea typeface="Calibri" charset="0"/>
                          <a:cs typeface="Calibri" charset="0"/>
                        </a:rPr>
                        <a:t>5/5/2016</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39640">
                <a:tc>
                  <a:txBody>
                    <a:bodyPr/>
                    <a:lstStyle/>
                    <a:p>
                      <a:pPr marL="173038" marR="0" lvl="0" indent="-171450" algn="l" defTabSz="914400" rtl="0" eaLnBrk="1" fontAlgn="base" latinLnBrk="0" hangingPunct="1">
                        <a:lnSpc>
                          <a:spcPct val="100000"/>
                        </a:lnSpc>
                        <a:spcBef>
                          <a:spcPct val="20000"/>
                        </a:spcBef>
                        <a:spcAft>
                          <a:spcPct val="0"/>
                        </a:spcAft>
                        <a:buClr>
                          <a:srgbClr val="FB0000"/>
                        </a:buClr>
                        <a:buSzPct val="85000"/>
                        <a:buFont typeface="Arial" charset="0"/>
                        <a:buChar char="•"/>
                        <a:tabLst/>
                      </a:pPr>
                      <a:r>
                        <a:rPr kumimoji="0" lang="en-US" sz="1000" b="0" i="0" u="none" strike="noStrike" cap="none" normalizeH="0" baseline="0" dirty="0" smtClean="0">
                          <a:ln>
                            <a:noFill/>
                          </a:ln>
                          <a:solidFill>
                            <a:srgbClr val="5C5C5C"/>
                          </a:solidFill>
                          <a:effectLst/>
                          <a:latin typeface="Calibri" charset="0"/>
                          <a:ea typeface="Calibri" charset="0"/>
                          <a:cs typeface="Calibri" charset="0"/>
                        </a:rPr>
                        <a:t>RTC V1.</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sz="1000" b="0" i="0" u="none" strike="noStrike" cap="none" normalizeH="0" baseline="0" dirty="0" smtClean="0">
                          <a:ln>
                            <a:noFill/>
                          </a:ln>
                          <a:solidFill>
                            <a:srgbClr val="5C5C5C"/>
                          </a:solidFill>
                          <a:effectLst/>
                          <a:latin typeface="Calibri" charset="0"/>
                          <a:ea typeface="Calibri" charset="0"/>
                          <a:cs typeface="Calibri" charset="0"/>
                        </a:rPr>
                        <a:t>6/2/2016</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5439">
                <a:tc>
                  <a:txBody>
                    <a:bodyPr/>
                    <a:lstStyle/>
                    <a:p>
                      <a:pPr marL="173038" marR="0" lvl="0" indent="-171450" algn="l" defTabSz="914400" rtl="0" eaLnBrk="1" fontAlgn="base" latinLnBrk="0" hangingPunct="1">
                        <a:lnSpc>
                          <a:spcPct val="100000"/>
                        </a:lnSpc>
                        <a:spcBef>
                          <a:spcPct val="20000"/>
                        </a:spcBef>
                        <a:spcAft>
                          <a:spcPct val="0"/>
                        </a:spcAft>
                        <a:buClr>
                          <a:srgbClr val="FB0000"/>
                        </a:buClr>
                        <a:buSzPct val="85000"/>
                        <a:buFont typeface="Arial" charset="0"/>
                        <a:buChar char="•"/>
                        <a:tabLst/>
                      </a:pPr>
                      <a:r>
                        <a:rPr kumimoji="0" lang="en-US" sz="1000" b="0" i="0" u="none" strike="noStrike" cap="none" normalizeH="0" baseline="0" dirty="0" smtClean="0">
                          <a:ln>
                            <a:noFill/>
                          </a:ln>
                          <a:solidFill>
                            <a:srgbClr val="5C5C5C"/>
                          </a:solidFill>
                          <a:effectLst/>
                          <a:latin typeface="Calibri" charset="0"/>
                          <a:ea typeface="Calibri" charset="0"/>
                          <a:cs typeface="Calibri" charset="0"/>
                        </a:rPr>
                        <a:t>Business Travel Show London</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sz="1000" b="0" i="0" u="none" strike="noStrike" cap="none" normalizeH="0" baseline="0" dirty="0" smtClean="0">
                          <a:ln>
                            <a:noFill/>
                          </a:ln>
                          <a:solidFill>
                            <a:srgbClr val="5C5C5C"/>
                          </a:solidFill>
                          <a:effectLst/>
                          <a:latin typeface="Calibri" charset="0"/>
                          <a:ea typeface="Calibri" charset="0"/>
                          <a:cs typeface="Calibri" charset="0"/>
                        </a:rPr>
                        <a:t>6/5/2016</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11" name="TextBox 10"/>
          <p:cNvSpPr txBox="1"/>
          <p:nvPr/>
        </p:nvSpPr>
        <p:spPr>
          <a:xfrm>
            <a:off x="330630" y="2282004"/>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smtClean="0">
                <a:solidFill>
                  <a:srgbClr val="4A4A4A"/>
                </a:solidFill>
                <a:latin typeface="Calibri" charset="0"/>
                <a:ea typeface="Calibri" charset="0"/>
                <a:cs typeface="Calibri" charset="0"/>
              </a:rPr>
              <a:t>OVERALL GOAL</a:t>
            </a:r>
            <a:endParaRPr lang="en-US" sz="1000" b="1" i="0" spc="70" dirty="0" smtClean="0">
              <a:solidFill>
                <a:srgbClr val="4A4A4A"/>
              </a:solidFill>
              <a:latin typeface="Calibri" charset="0"/>
              <a:ea typeface="Calibri" charset="0"/>
              <a:cs typeface="Calibri" charset="0"/>
            </a:endParaRPr>
          </a:p>
        </p:txBody>
      </p:sp>
      <p:sp>
        <p:nvSpPr>
          <p:cNvPr id="12" name="TextBox 11"/>
          <p:cNvSpPr txBox="1"/>
          <p:nvPr/>
        </p:nvSpPr>
        <p:spPr>
          <a:xfrm>
            <a:off x="330630" y="3934250"/>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smtClean="0">
                <a:solidFill>
                  <a:srgbClr val="4A4A4A"/>
                </a:solidFill>
                <a:latin typeface="Calibri" charset="0"/>
                <a:ea typeface="Calibri" charset="0"/>
                <a:cs typeface="Calibri" charset="0"/>
              </a:rPr>
              <a:t>PROJECT SCOPE</a:t>
            </a:r>
            <a:endParaRPr lang="en-US" sz="1000" b="1" i="0" spc="70" dirty="0" smtClean="0">
              <a:solidFill>
                <a:srgbClr val="4A4A4A"/>
              </a:solidFill>
              <a:latin typeface="Calibri" charset="0"/>
              <a:ea typeface="Calibri" charset="0"/>
              <a:cs typeface="Calibri" charset="0"/>
            </a:endParaRPr>
          </a:p>
        </p:txBody>
      </p:sp>
      <p:sp>
        <p:nvSpPr>
          <p:cNvPr id="13" name="TextBox 12"/>
          <p:cNvSpPr txBox="1"/>
          <p:nvPr/>
        </p:nvSpPr>
        <p:spPr>
          <a:xfrm>
            <a:off x="4936971" y="2282003"/>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smtClean="0">
                <a:solidFill>
                  <a:srgbClr val="4A4A4A"/>
                </a:solidFill>
                <a:latin typeface="Calibri" charset="0"/>
                <a:ea typeface="Calibri" charset="0"/>
                <a:cs typeface="Calibri" charset="0"/>
              </a:rPr>
              <a:t>PROJECT ORGANIZATION</a:t>
            </a:r>
            <a:endParaRPr lang="en-US" sz="1000" b="1" i="0" spc="70" dirty="0" smtClean="0">
              <a:solidFill>
                <a:srgbClr val="4A4A4A"/>
              </a:solidFill>
              <a:latin typeface="Calibri" charset="0"/>
              <a:ea typeface="Calibri" charset="0"/>
              <a:cs typeface="Calibri" charset="0"/>
            </a:endParaRPr>
          </a:p>
        </p:txBody>
      </p:sp>
      <p:sp>
        <p:nvSpPr>
          <p:cNvPr id="14" name="TextBox 13"/>
          <p:cNvSpPr txBox="1"/>
          <p:nvPr/>
        </p:nvSpPr>
        <p:spPr>
          <a:xfrm>
            <a:off x="4936971" y="3420773"/>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smtClean="0">
                <a:solidFill>
                  <a:srgbClr val="4A4A4A"/>
                </a:solidFill>
                <a:latin typeface="Calibri" charset="0"/>
                <a:ea typeface="Calibri" charset="0"/>
                <a:cs typeface="Calibri" charset="0"/>
              </a:rPr>
              <a:t>PROJECT</a:t>
            </a:r>
            <a:r>
              <a:rPr lang="en-US" sz="1000" b="1" i="0" spc="70" baseline="0" dirty="0" smtClean="0">
                <a:solidFill>
                  <a:srgbClr val="4A4A4A"/>
                </a:solidFill>
                <a:latin typeface="Calibri" charset="0"/>
                <a:ea typeface="Calibri" charset="0"/>
                <a:cs typeface="Calibri" charset="0"/>
              </a:rPr>
              <a:t> DELIVERABLES</a:t>
            </a:r>
            <a:endParaRPr lang="en-US" sz="1000" b="1" i="0" spc="70" dirty="0" smtClean="0">
              <a:solidFill>
                <a:srgbClr val="4A4A4A"/>
              </a:solidFill>
              <a:latin typeface="Calibri" charset="0"/>
              <a:ea typeface="Calibri" charset="0"/>
              <a:cs typeface="Calibri" charset="0"/>
            </a:endParaRPr>
          </a:p>
        </p:txBody>
      </p:sp>
      <p:sp>
        <p:nvSpPr>
          <p:cNvPr id="15" name="TextBox 14"/>
          <p:cNvSpPr txBox="1"/>
          <p:nvPr/>
        </p:nvSpPr>
        <p:spPr>
          <a:xfrm>
            <a:off x="330626" y="6173975"/>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smtClean="0">
                <a:solidFill>
                  <a:srgbClr val="4A4A4A"/>
                </a:solidFill>
                <a:latin typeface="Calibri" charset="0"/>
                <a:ea typeface="Calibri" charset="0"/>
                <a:cs typeface="Calibri" charset="0"/>
              </a:rPr>
              <a:t>PROJECT</a:t>
            </a:r>
            <a:r>
              <a:rPr lang="en-US" sz="1000" b="1" i="0" spc="70" baseline="0" dirty="0" smtClean="0">
                <a:solidFill>
                  <a:srgbClr val="4A4A4A"/>
                </a:solidFill>
                <a:latin typeface="Calibri" charset="0"/>
                <a:ea typeface="Calibri" charset="0"/>
                <a:cs typeface="Calibri" charset="0"/>
              </a:rPr>
              <a:t> STAKEHOLDERS</a:t>
            </a:r>
            <a:endParaRPr lang="en-US" sz="1000" b="1" i="0" spc="70" dirty="0" smtClean="0">
              <a:solidFill>
                <a:srgbClr val="4A4A4A"/>
              </a:solidFill>
              <a:latin typeface="Calibri" charset="0"/>
              <a:ea typeface="Calibri" charset="0"/>
              <a:cs typeface="Calibri" charset="0"/>
            </a:endParaRPr>
          </a:p>
        </p:txBody>
      </p:sp>
      <p:grpSp>
        <p:nvGrpSpPr>
          <p:cNvPr id="16" name="Group 15"/>
          <p:cNvGrpSpPr/>
          <p:nvPr/>
        </p:nvGrpSpPr>
        <p:grpSpPr>
          <a:xfrm>
            <a:off x="4936971" y="4902156"/>
            <a:ext cx="4965745" cy="604620"/>
            <a:chOff x="4936971" y="5267916"/>
            <a:chExt cx="4965745" cy="604620"/>
          </a:xfrm>
        </p:grpSpPr>
        <p:sp>
          <p:nvSpPr>
            <p:cNvPr id="17" name="TextBox 16"/>
            <p:cNvSpPr txBox="1"/>
            <p:nvPr/>
          </p:nvSpPr>
          <p:spPr>
            <a:xfrm>
              <a:off x="4950230" y="5632470"/>
              <a:ext cx="2682360" cy="240066"/>
            </a:xfrm>
            <a:prstGeom prst="rect">
              <a:avLst/>
            </a:prstGeom>
            <a:noFill/>
          </p:spPr>
          <p:txBody>
            <a:bodyPr wrap="square" rtlCol="0">
              <a:spAutoFit/>
            </a:bodyPr>
            <a:lstStyle/>
            <a:p>
              <a:pPr>
                <a:lnSpc>
                  <a:spcPct val="120000"/>
                </a:lnSpc>
                <a:buClr>
                  <a:srgbClr val="FF0000"/>
                </a:buClr>
                <a:tabLst>
                  <a:tab pos="120650" algn="l"/>
                </a:tabLst>
              </a:pPr>
              <a:r>
                <a:rPr lang="en-US" sz="800" dirty="0" smtClean="0">
                  <a:solidFill>
                    <a:schemeClr val="bg1">
                      <a:lumMod val="65000"/>
                    </a:schemeClr>
                  </a:solidFill>
                  <a:latin typeface="Calibri Light"/>
                  <a:cs typeface="Calibri Light"/>
                </a:rPr>
                <a:t>Milestone</a:t>
              </a:r>
            </a:p>
          </p:txBody>
        </p:sp>
        <p:sp>
          <p:nvSpPr>
            <p:cNvPr id="18" name="TextBox 17"/>
            <p:cNvSpPr txBox="1"/>
            <p:nvPr/>
          </p:nvSpPr>
          <p:spPr>
            <a:xfrm>
              <a:off x="8775700" y="5632470"/>
              <a:ext cx="1127016" cy="240066"/>
            </a:xfrm>
            <a:prstGeom prst="rect">
              <a:avLst/>
            </a:prstGeom>
            <a:noFill/>
          </p:spPr>
          <p:txBody>
            <a:bodyPr wrap="square" rtlCol="0">
              <a:spAutoFit/>
            </a:bodyPr>
            <a:lstStyle/>
            <a:p>
              <a:pPr>
                <a:lnSpc>
                  <a:spcPct val="120000"/>
                </a:lnSpc>
                <a:buClr>
                  <a:srgbClr val="FF0000"/>
                </a:buClr>
                <a:tabLst>
                  <a:tab pos="120650" algn="l"/>
                </a:tabLst>
              </a:pPr>
              <a:r>
                <a:rPr lang="en-US" sz="800" smtClean="0">
                  <a:solidFill>
                    <a:schemeClr val="bg1">
                      <a:lumMod val="65000"/>
                    </a:schemeClr>
                  </a:solidFill>
                  <a:latin typeface="Calibri Light"/>
                  <a:cs typeface="Calibri Light"/>
                </a:rPr>
                <a:t>Date</a:t>
              </a:r>
              <a:endParaRPr lang="en-US" sz="800" dirty="0" smtClean="0">
                <a:solidFill>
                  <a:schemeClr val="bg1">
                    <a:lumMod val="65000"/>
                  </a:schemeClr>
                </a:solidFill>
                <a:latin typeface="Calibri Light"/>
                <a:cs typeface="Calibri Light"/>
              </a:endParaRPr>
            </a:p>
          </p:txBody>
        </p:sp>
        <p:sp>
          <p:nvSpPr>
            <p:cNvPr id="19" name="TextBox 18"/>
            <p:cNvSpPr txBox="1"/>
            <p:nvPr/>
          </p:nvSpPr>
          <p:spPr>
            <a:xfrm>
              <a:off x="4936971" y="5267916"/>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smtClean="0">
                  <a:solidFill>
                    <a:srgbClr val="4A4A4A"/>
                  </a:solidFill>
                  <a:latin typeface="Calibri" charset="0"/>
                  <a:ea typeface="Calibri" charset="0"/>
                  <a:cs typeface="Calibri" charset="0"/>
                </a:rPr>
                <a:t>MILESTONES</a:t>
              </a:r>
              <a:endParaRPr lang="en-US" sz="1000" b="1" i="0" spc="70" dirty="0" smtClean="0">
                <a:solidFill>
                  <a:srgbClr val="4A4A4A"/>
                </a:solidFill>
                <a:latin typeface="Calibri" charset="0"/>
                <a:ea typeface="Calibri" charset="0"/>
                <a:cs typeface="Calibri" charset="0"/>
              </a:endParaRPr>
            </a:p>
          </p:txBody>
        </p:sp>
      </p:grpSp>
    </p:spTree>
    <p:extLst>
      <p:ext uri="{BB962C8B-B14F-4D97-AF65-F5344CB8AC3E}">
        <p14:creationId xmlns:p14="http://schemas.microsoft.com/office/powerpoint/2010/main" val="865994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385</TotalTime>
  <Words>268</Words>
  <Application>Microsoft Macintosh PowerPoint</Application>
  <PresentationFormat>Custom</PresentationFormat>
  <Paragraphs>52</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Calibri</vt:lpstr>
      <vt:lpstr>Calibri Light</vt:lpstr>
      <vt:lpstr>Lato</vt:lpstr>
      <vt:lpstr>Lato Light</vt:lpstr>
      <vt:lpstr>Wingdings</vt:lpstr>
      <vt:lpstr>Arial</vt:lpstr>
      <vt:lpstr>Office Theme</vt:lpstr>
      <vt:lpstr>PowerPoint Presentation</vt:lpstr>
      <vt:lpstr>PowerPoint Presentation</vt:lpstr>
    </vt:vector>
  </TitlesOfParts>
  <Company>SAP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 SAP</dc:creator>
  <cp:lastModifiedBy>Atesci, Kayhan</cp:lastModifiedBy>
  <cp:revision>58</cp:revision>
  <cp:lastPrinted>2016-03-02T23:32:34Z</cp:lastPrinted>
  <dcterms:created xsi:type="dcterms:W3CDTF">2015-09-08T15:52:45Z</dcterms:created>
  <dcterms:modified xsi:type="dcterms:W3CDTF">2016-03-03T00:41:27Z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-1327679321</vt:i4>
  </property>
  <property fmtid="{D5CDD505-2E9C-101B-9397-08002B2CF9AE}" pid="3" name="_NewReviewCycle">
    <vt:lpwstr/>
  </property>
  <property fmtid="{D5CDD505-2E9C-101B-9397-08002B2CF9AE}" pid="4" name="_EmailSubject">
    <vt:lpwstr>Proposal of new method card : "Agree on project scope"</vt:lpwstr>
  </property>
  <property fmtid="{D5CDD505-2E9C-101B-9397-08002B2CF9AE}" pid="5" name="_AuthorEmail">
    <vt:lpwstr>bassam.afif@sap.com</vt:lpwstr>
  </property>
  <property fmtid="{D5CDD505-2E9C-101B-9397-08002B2CF9AE}" pid="6" name="_AuthorEmailDisplayName">
    <vt:lpwstr>Afif, Bassam</vt:lpwstr>
  </property>
</Properties>
</file>