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712" y="-115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xample bg.pdf"/>
          <p:cNvPicPr>
            <a:picLocks noChangeAspect="1"/>
          </p:cNvPicPr>
          <p:nvPr userDrawn="1"/>
        </p:nvPicPr>
        <p:blipFill>
          <a:blip r:embed="rId2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2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4239" y="82178"/>
            <a:ext cx="9764240" cy="7351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1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0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mps3232.pdf"/>
          <p:cNvPicPr>
            <a:picLocks noChangeAspect="1"/>
          </p:cNvPicPr>
          <p:nvPr userDrawn="1"/>
        </p:nvPicPr>
        <p:blipFill>
          <a:blip r:embed="rId1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oryboard drawin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05" y="1703729"/>
            <a:ext cx="1693278" cy="1364731"/>
          </a:xfrm>
          <a:prstGeom prst="rect">
            <a:avLst/>
          </a:prstGeom>
        </p:spPr>
      </p:pic>
      <p:pic>
        <p:nvPicPr>
          <p:cNvPr id="7" name="Picture 6" descr="storyboard drawing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69" y="1602193"/>
            <a:ext cx="1144030" cy="1452532"/>
          </a:xfrm>
          <a:prstGeom prst="rect">
            <a:avLst/>
          </a:prstGeom>
        </p:spPr>
      </p:pic>
      <p:pic>
        <p:nvPicPr>
          <p:cNvPr id="8" name="Picture 7" descr="storyboard drawing 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28" y="1643383"/>
            <a:ext cx="847009" cy="1370161"/>
          </a:xfrm>
          <a:prstGeom prst="rect">
            <a:avLst/>
          </a:prstGeom>
        </p:spPr>
      </p:pic>
      <p:pic>
        <p:nvPicPr>
          <p:cNvPr id="9" name="Picture 8" descr="storyboard drawing 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04" y="3662173"/>
            <a:ext cx="1148968" cy="1623542"/>
          </a:xfrm>
          <a:prstGeom prst="rect">
            <a:avLst/>
          </a:prstGeom>
        </p:spPr>
      </p:pic>
      <p:pic>
        <p:nvPicPr>
          <p:cNvPr id="10" name="Picture 9" descr="storyboard drawing 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56" y="3644940"/>
            <a:ext cx="900673" cy="1426066"/>
          </a:xfrm>
          <a:prstGeom prst="rect">
            <a:avLst/>
          </a:prstGeom>
        </p:spPr>
      </p:pic>
      <p:pic>
        <p:nvPicPr>
          <p:cNvPr id="11" name="Picture 10" descr="storyboard drawing 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23" y="3592849"/>
            <a:ext cx="1223302" cy="1478157"/>
          </a:xfrm>
          <a:prstGeom prst="rect">
            <a:avLst/>
          </a:prstGeom>
        </p:spPr>
      </p:pic>
      <p:pic>
        <p:nvPicPr>
          <p:cNvPr id="12" name="Picture 11" descr="storyboard drawing 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18" y="5642667"/>
            <a:ext cx="1041400" cy="1549400"/>
          </a:xfrm>
          <a:prstGeom prst="rect">
            <a:avLst/>
          </a:prstGeom>
        </p:spPr>
      </p:pic>
      <p:pic>
        <p:nvPicPr>
          <p:cNvPr id="13" name="Picture 12" descr="storyboard drawing 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69" y="5849532"/>
            <a:ext cx="1470795" cy="11591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0421" y="1827001"/>
            <a:ext cx="1307378" cy="53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i="1" dirty="0" smtClean="0">
                <a:solidFill>
                  <a:srgbClr val="565656"/>
                </a:solidFill>
                <a:latin typeface="Calibri Light"/>
                <a:cs typeface="Calibri Light"/>
              </a:rPr>
              <a:t>Sally, being a facility specialist, usually runs from building to building a lot.</a:t>
            </a:r>
            <a:endParaRPr lang="en-US" sz="800" i="1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1277" y="1833048"/>
            <a:ext cx="1621150" cy="53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i="1" dirty="0" smtClean="0">
                <a:solidFill>
                  <a:srgbClr val="565656"/>
                </a:solidFill>
                <a:latin typeface="Calibri Light"/>
                <a:cs typeface="Calibri Light"/>
              </a:rPr>
              <a:t>Today, her task in B1 took too long, and she is late to her meeting in B7. So she is a bit frustrated.</a:t>
            </a:r>
            <a:endParaRPr lang="en-US" sz="800" i="1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63965" y="1846061"/>
            <a:ext cx="1721833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i="1" dirty="0" smtClean="0">
                <a:solidFill>
                  <a:srgbClr val="565656"/>
                </a:solidFill>
                <a:latin typeface="Calibri Light"/>
                <a:cs typeface="Calibri Light"/>
              </a:rPr>
              <a:t>She wants to record her time before she forgets because it is the end of the week and she has a long day ahead. She opens the timesheet app on her phone. Time entry for the building she is in is pushed to her. </a:t>
            </a:r>
            <a:endParaRPr lang="en-US" sz="800" i="1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866" y="3851213"/>
            <a:ext cx="1424523" cy="53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i="1" dirty="0" smtClean="0">
                <a:solidFill>
                  <a:srgbClr val="565656"/>
                </a:solidFill>
                <a:latin typeface="Calibri Light"/>
                <a:cs typeface="Calibri Light"/>
              </a:rPr>
              <a:t>Sally needs to do a small tweak because the meeting will take longer than planned.</a:t>
            </a:r>
            <a:endParaRPr lang="en-US" sz="800" i="1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1277" y="3865419"/>
            <a:ext cx="142452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i="1" dirty="0" smtClean="0">
                <a:solidFill>
                  <a:srgbClr val="565656"/>
                </a:solidFill>
                <a:latin typeface="Calibri Light"/>
                <a:cs typeface="Calibri Light"/>
              </a:rPr>
              <a:t>After adjusting the time, she confirms and it is done.</a:t>
            </a:r>
            <a:endParaRPr lang="en-US" sz="800" i="1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63965" y="3857214"/>
            <a:ext cx="14245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i="1" dirty="0" smtClean="0">
                <a:solidFill>
                  <a:srgbClr val="565656"/>
                </a:solidFill>
                <a:latin typeface="Calibri Light"/>
                <a:cs typeface="Calibri Light"/>
              </a:rPr>
              <a:t>Time passes…</a:t>
            </a:r>
            <a:endParaRPr lang="en-US" sz="800" i="1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5478" y="5875173"/>
            <a:ext cx="1424523" cy="82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i="1" dirty="0" smtClean="0">
                <a:solidFill>
                  <a:srgbClr val="565656"/>
                </a:solidFill>
                <a:latin typeface="Calibri Light"/>
                <a:cs typeface="Calibri Light"/>
              </a:rPr>
              <a:t>End of the week for Sally. She needs to finish the time entry for the week but also leave the office now to pick up her son.</a:t>
            </a:r>
            <a:endParaRPr lang="en-US" sz="800" i="1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1276" y="5870837"/>
            <a:ext cx="1281895" cy="1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i="1" dirty="0" smtClean="0">
                <a:solidFill>
                  <a:srgbClr val="565656"/>
                </a:solidFill>
                <a:latin typeface="Calibri Light"/>
                <a:cs typeface="Calibri Light"/>
              </a:rPr>
              <a:t>While driving, Sally vocally confirms the auto-generated time entries for various days of the week. She is glad to have taken care of it before arriving at her son’s school.</a:t>
            </a:r>
            <a:endParaRPr lang="en-US" sz="800" i="1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070" y="858102"/>
            <a:ext cx="4072824" cy="290602"/>
          </a:xfrm>
          <a:prstGeom prst="rect">
            <a:avLst/>
          </a:prstGeom>
          <a:noFill/>
        </p:spPr>
        <p:txBody>
          <a:bodyPr wrap="none" lIns="43951" tIns="21976" rIns="43951" bIns="21976" rtlCol="0">
            <a:spAutoFit/>
          </a:bodyPr>
          <a:lstStyle/>
          <a:p>
            <a:r>
              <a:rPr lang="en-US" sz="1600" dirty="0">
                <a:solidFill>
                  <a:srgbClr val="393939"/>
                </a:solidFill>
                <a:latin typeface="Calibri Light"/>
                <a:cs typeface="Calibri Light"/>
              </a:rPr>
              <a:t>How Might We </a:t>
            </a:r>
            <a:r>
              <a:rPr lang="en-US" sz="1600" b="1" dirty="0">
                <a:solidFill>
                  <a:srgbClr val="393939"/>
                </a:solidFill>
                <a:latin typeface="Calibri"/>
                <a:cs typeface="Calibri"/>
              </a:rPr>
              <a:t>help Sally enter time on the </a:t>
            </a:r>
            <a:r>
              <a:rPr lang="en-US" sz="1600" b="1" dirty="0" smtClean="0">
                <a:solidFill>
                  <a:srgbClr val="393939"/>
                </a:solidFill>
                <a:latin typeface="Calibri"/>
                <a:cs typeface="Calibri"/>
              </a:rPr>
              <a:t>go?</a:t>
            </a:r>
            <a:endParaRPr lang="en-US" sz="1600" b="1" dirty="0">
              <a:solidFill>
                <a:srgbClr val="39393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5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070" y="858102"/>
            <a:ext cx="1470849" cy="290602"/>
          </a:xfrm>
          <a:prstGeom prst="rect">
            <a:avLst/>
          </a:prstGeom>
          <a:noFill/>
        </p:spPr>
        <p:txBody>
          <a:bodyPr wrap="none" lIns="43951" tIns="21976" rIns="43951" bIns="21976" rtlCol="0">
            <a:spAutoFit/>
          </a:bodyPr>
          <a:lstStyle/>
          <a:p>
            <a:r>
              <a:rPr lang="en-US" sz="1600" smtClean="0">
                <a:solidFill>
                  <a:srgbClr val="393939"/>
                </a:solidFill>
                <a:latin typeface="Calibri Light"/>
                <a:cs typeface="Calibri Light"/>
              </a:rPr>
              <a:t>HMW </a:t>
            </a:r>
            <a:r>
              <a:rPr lang="en-US" sz="1600" dirty="0" smtClean="0">
                <a:solidFill>
                  <a:srgbClr val="393939"/>
                </a:solidFill>
                <a:latin typeface="Calibri Light"/>
                <a:cs typeface="Calibri Light"/>
              </a:rPr>
              <a:t>Statement</a:t>
            </a:r>
            <a:endParaRPr lang="en-US" sz="1600" b="1" dirty="0">
              <a:solidFill>
                <a:srgbClr val="39393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28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49" y="642059"/>
            <a:ext cx="998549" cy="18395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447" y="699322"/>
            <a:ext cx="1202478" cy="171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5" y="613428"/>
            <a:ext cx="1497824" cy="17322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24" y="2410052"/>
            <a:ext cx="1448600" cy="18324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96" y="2345632"/>
            <a:ext cx="1153254" cy="1861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8105" y="2410052"/>
            <a:ext cx="1525952" cy="18682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7457" y="2531736"/>
            <a:ext cx="2531533" cy="17107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159" y="4278255"/>
            <a:ext cx="1399375" cy="15174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2008" y="4314045"/>
            <a:ext cx="1279831" cy="1481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7505" y="4314045"/>
            <a:ext cx="1722849" cy="14816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7523" y="4285413"/>
            <a:ext cx="2046323" cy="15604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2535" y="627338"/>
            <a:ext cx="2144911" cy="18137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09030" y="6125256"/>
            <a:ext cx="1397700" cy="10683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390" y="6138496"/>
            <a:ext cx="1327972" cy="1308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08362" y="6138496"/>
            <a:ext cx="1467759" cy="12898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17075" y="6248973"/>
            <a:ext cx="1499529" cy="11182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16604" y="6113632"/>
            <a:ext cx="1837915" cy="12760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51569" y="2653027"/>
            <a:ext cx="1370049" cy="14546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4290" y="642059"/>
            <a:ext cx="1377099" cy="145221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01743" y="4575809"/>
            <a:ext cx="1709890" cy="104155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3543" y="115097"/>
            <a:ext cx="2047805" cy="198270"/>
          </a:xfrm>
          <a:prstGeom prst="rect">
            <a:avLst/>
          </a:prstGeom>
          <a:noFill/>
        </p:spPr>
        <p:txBody>
          <a:bodyPr wrap="none" lIns="43951" tIns="21976" rIns="43951" bIns="21976" rtlCol="0">
            <a:spAutoFit/>
          </a:bodyPr>
          <a:lstStyle/>
          <a:p>
            <a:r>
              <a:rPr lang="en-US" sz="1000" dirty="0" smtClean="0">
                <a:solidFill>
                  <a:srgbClr val="393939"/>
                </a:solidFill>
                <a:latin typeface="Calibri Light"/>
                <a:cs typeface="Calibri Light"/>
              </a:rPr>
              <a:t>Comics that can be used in story steps</a:t>
            </a:r>
            <a:endParaRPr lang="en-US" sz="1000" b="1" dirty="0">
              <a:solidFill>
                <a:srgbClr val="393939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618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8" y="711803"/>
            <a:ext cx="1563504" cy="13574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34" y="737609"/>
            <a:ext cx="1701188" cy="12392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319" y="836133"/>
            <a:ext cx="2186490" cy="11613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17" y="2300394"/>
            <a:ext cx="3649065" cy="149961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835" y="843616"/>
            <a:ext cx="1969059" cy="11536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411" y="2376595"/>
            <a:ext cx="1688544" cy="149961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9384" y="2423550"/>
            <a:ext cx="1970426" cy="14996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6315" y="4120755"/>
            <a:ext cx="1538495" cy="149961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045" y="4120754"/>
            <a:ext cx="479718" cy="14996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6821" y="4120755"/>
            <a:ext cx="1531073" cy="149961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07188" y="2300394"/>
            <a:ext cx="563897" cy="149961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75998" y="4120755"/>
            <a:ext cx="948026" cy="149961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82608" y="4120755"/>
            <a:ext cx="1803893" cy="149961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09220" y="5760475"/>
            <a:ext cx="2277014" cy="14996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1537" y="4146155"/>
            <a:ext cx="544712" cy="149961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446" y="5802967"/>
            <a:ext cx="2025029" cy="14996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0860" y="5788119"/>
            <a:ext cx="1837441" cy="149961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77402" y="4119739"/>
            <a:ext cx="515135" cy="149961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34314" y="5756759"/>
            <a:ext cx="1380599" cy="14996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54411" y="5803799"/>
            <a:ext cx="1269945" cy="149961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13543" y="115097"/>
            <a:ext cx="2047805" cy="198270"/>
          </a:xfrm>
          <a:prstGeom prst="rect">
            <a:avLst/>
          </a:prstGeom>
          <a:noFill/>
        </p:spPr>
        <p:txBody>
          <a:bodyPr wrap="none" lIns="43951" tIns="21976" rIns="43951" bIns="21976" rtlCol="0">
            <a:spAutoFit/>
          </a:bodyPr>
          <a:lstStyle/>
          <a:p>
            <a:r>
              <a:rPr lang="en-US" sz="1000" dirty="0" smtClean="0">
                <a:solidFill>
                  <a:srgbClr val="393939"/>
                </a:solidFill>
                <a:latin typeface="Calibri Light"/>
                <a:cs typeface="Calibri Light"/>
              </a:rPr>
              <a:t>Comics that can be used in story steps</a:t>
            </a:r>
            <a:endParaRPr lang="en-US" sz="1000" b="1" dirty="0">
              <a:solidFill>
                <a:srgbClr val="393939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838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214</Words>
  <Application>Microsoft Macintosh PowerPoint</Application>
  <PresentationFormat>Custom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Kayhan Atesci</cp:lastModifiedBy>
  <cp:revision>36</cp:revision>
  <dcterms:created xsi:type="dcterms:W3CDTF">2015-09-08T15:52:45Z</dcterms:created>
  <dcterms:modified xsi:type="dcterms:W3CDTF">2015-09-30T19:08:36Z</dcterms:modified>
</cp:coreProperties>
</file>