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570788" cy="9656763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2776" y="-584"/>
      </p:cViewPr>
      <p:guideLst>
        <p:guide orient="horz" pos="3042"/>
        <p:guide pos="2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CA38-A94E-C740-81A4-01E00195BCA6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685800"/>
            <a:ext cx="2689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5EBD-F673-8245-99CC-2A597C21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65EBD-F673-8245-99CC-2A597C213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9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809" y="2999857"/>
            <a:ext cx="6435170" cy="20699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619" y="5472166"/>
            <a:ext cx="5299552" cy="24678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8229" y="438131"/>
            <a:ext cx="1872982" cy="9339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6658" y="438131"/>
            <a:ext cx="5495393" cy="9339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040" y="6205367"/>
            <a:ext cx="6435170" cy="191794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40" y="4092949"/>
            <a:ext cx="6435170" cy="211241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mplate bg.pdf"/>
          <p:cNvPicPr>
            <a:picLocks noChangeAspect="1"/>
          </p:cNvPicPr>
          <p:nvPr userDrawn="1"/>
        </p:nvPicPr>
        <p:blipFill>
          <a:blip r:embed="rId2">
            <a:lum bright="-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62044" cy="9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657" y="2552783"/>
            <a:ext cx="3684187" cy="722469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7025" y="2552783"/>
            <a:ext cx="3684187" cy="722469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0" y="386719"/>
            <a:ext cx="6813709" cy="16094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540" y="2161597"/>
            <a:ext cx="3345080" cy="90085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540" y="3062446"/>
            <a:ext cx="3345080" cy="556381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5857" y="2161597"/>
            <a:ext cx="3346394" cy="90085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5857" y="3062446"/>
            <a:ext cx="3346394" cy="556381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0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1" y="384484"/>
            <a:ext cx="2490737" cy="163628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969" y="384482"/>
            <a:ext cx="4232281" cy="824178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541" y="2020767"/>
            <a:ext cx="2490737" cy="6605495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6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6759736"/>
            <a:ext cx="4542473" cy="79802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3927" y="862849"/>
            <a:ext cx="4542473" cy="5794058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7" y="7557759"/>
            <a:ext cx="4542473" cy="113332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0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540" y="386719"/>
            <a:ext cx="6813709" cy="1609461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540" y="2253245"/>
            <a:ext cx="6813709" cy="6373018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540" y="8950389"/>
            <a:ext cx="1766517" cy="514133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6686" y="8950389"/>
            <a:ext cx="2397416" cy="514133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5732" y="8950389"/>
            <a:ext cx="1766517" cy="514133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example bg.pdf"/>
          <p:cNvPicPr>
            <a:picLocks noChangeAspect="1"/>
          </p:cNvPicPr>
          <p:nvPr userDrawn="1"/>
        </p:nvPicPr>
        <p:blipFill>
          <a:blip r:embed="rId13">
            <a:lum bright="-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62044" cy="9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09798" y="1774226"/>
            <a:ext cx="313781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14300">
              <a:lnSpc>
                <a:spcPct val="130000"/>
              </a:lnSpc>
              <a:tabLst>
                <a:tab pos="285750" algn="l"/>
                <a:tab pos="628650" algn="l"/>
              </a:tabLst>
            </a:pPr>
            <a:r>
              <a:rPr lang="en-US" sz="1200" dirty="0" smtClean="0">
                <a:solidFill>
                  <a:srgbClr val="565656"/>
                </a:solidFill>
                <a:latin typeface="Cambria"/>
                <a:cs typeface="Cambria"/>
              </a:rPr>
              <a:t>“ I like get things done quickly since I am on the move all the time, dealing with million things. ”</a:t>
            </a:r>
            <a:endParaRPr lang="en-US" sz="1200" dirty="0">
              <a:solidFill>
                <a:srgbClr val="565656"/>
              </a:solidFill>
              <a:latin typeface="Cambria"/>
              <a:cs typeface="Cambri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6248" y="3013484"/>
            <a:ext cx="3031964" cy="105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lnSpc>
                <a:spcPct val="120000"/>
              </a:lnSpc>
              <a:tabLst>
                <a:tab pos="120650" algn="l"/>
              </a:tabLst>
            </a:pP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40, married, 7 years of facility specialist experience</a:t>
            </a:r>
          </a:p>
          <a:p>
            <a:pPr marL="173037">
              <a:lnSpc>
                <a:spcPct val="120000"/>
              </a:lnSpc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3037">
              <a:lnSpc>
                <a:spcPct val="120000"/>
              </a:lnSpc>
              <a:tabLst>
                <a:tab pos="120650" algn="l"/>
              </a:tabLst>
            </a:pP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Being the person who makes the energy consumption decisions, I have to keep the balance between improving the energy efficiency and our working comfort.</a:t>
            </a:r>
          </a:p>
          <a:p>
            <a:pPr marL="173037">
              <a:lnSpc>
                <a:spcPct val="120000"/>
              </a:lnSpc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3037">
              <a:lnSpc>
                <a:spcPct val="120000"/>
              </a:lnSpc>
              <a:tabLst>
                <a:tab pos="120650" algn="l"/>
              </a:tabLst>
            </a:pP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Very mobile, moving from building to building during the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day</a:t>
            </a: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6248" y="4635623"/>
            <a:ext cx="3367293" cy="22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lnSpc>
                <a:spcPct val="110000"/>
              </a:lnSpc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Chief Facility Engineer, Technicians, Admins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938" y="5634476"/>
            <a:ext cx="2966303" cy="133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am responsible for office and data center buildings.</a:t>
            </a: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am responsible for multiple projects per week and each project is tied to a specific building.</a:t>
            </a: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spend more than half of my time in the office, but I also do</a:t>
            </a: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work in my office, on the computer.</a:t>
            </a: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enter time once a week on a project by project basis.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938" y="7249480"/>
            <a:ext cx="3074774" cy="119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always need the project building number to record time. It can become hard to locate.</a:t>
            </a: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need to know the amount of time spent on a project. Currently I take notes on paper.</a:t>
            </a: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need the ability to record time instantly since I am away from my desk most of the time.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98597" y="5634476"/>
            <a:ext cx="3294210" cy="7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Being the person who makes the energy consumption decision, I have to keep the balance between improving the energy efficiency and our working comfort.</a:t>
            </a: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Better management of actual time spent in each building.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98597" y="7249480"/>
            <a:ext cx="3294210" cy="97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7F7F7F"/>
                </a:solidFill>
                <a:latin typeface="Calibri Light"/>
                <a:cs typeface="Calibri Light"/>
              </a:rPr>
              <a:t>Can’t record time quickly on the go.</a:t>
            </a:r>
          </a:p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7F7F7F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7F7F7F"/>
                </a:solidFill>
                <a:latin typeface="Calibri Light"/>
                <a:cs typeface="Calibri Light"/>
              </a:rPr>
              <a:t>The timesheet entry is very complex, and very time consuming.</a:t>
            </a:r>
          </a:p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7F7F7F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7F7F7F"/>
                </a:solidFill>
                <a:latin typeface="Calibri Light"/>
                <a:cs typeface="Calibri Light"/>
              </a:rPr>
              <a:t>Need to see the weekly view of complete and incomplete entries.</a:t>
            </a:r>
          </a:p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7F7F7F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7F7F7F"/>
                </a:solidFill>
                <a:latin typeface="Calibri Light"/>
                <a:cs typeface="Calibri Light"/>
              </a:rPr>
              <a:t>Need the ability to bulk enter.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9" y="982194"/>
            <a:ext cx="2689319" cy="38190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73635" y="808630"/>
            <a:ext cx="250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2800" b="1" spc="320" dirty="0" smtClean="0">
                <a:solidFill>
                  <a:srgbClr val="393939"/>
                </a:solidFill>
              </a:rPr>
              <a:t>SALLY</a:t>
            </a:r>
            <a:endParaRPr lang="en-US" sz="2800" b="1" spc="320" dirty="0">
              <a:solidFill>
                <a:srgbClr val="39393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0769" y="1296485"/>
            <a:ext cx="231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1200" dirty="0" smtClean="0">
                <a:solidFill>
                  <a:srgbClr val="393939"/>
                </a:solidFill>
              </a:rPr>
              <a:t>The Specialist</a:t>
            </a:r>
            <a:endParaRPr lang="en-US" sz="1200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1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9798" y="1774226"/>
            <a:ext cx="3137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14300">
              <a:lnSpc>
                <a:spcPct val="130000"/>
              </a:lnSpc>
              <a:tabLst>
                <a:tab pos="285750" algn="l"/>
                <a:tab pos="628650" algn="l"/>
              </a:tabLst>
            </a:pPr>
            <a:r>
              <a:rPr lang="en-US" sz="1200" dirty="0" smtClean="0">
                <a:solidFill>
                  <a:srgbClr val="565656"/>
                </a:solidFill>
                <a:latin typeface="Cambria"/>
                <a:cs typeface="Cambria"/>
              </a:rPr>
              <a:t>“ Quote ”</a:t>
            </a:r>
            <a:endParaRPr lang="en-US" sz="1200" dirty="0">
              <a:solidFill>
                <a:srgbClr val="565656"/>
              </a:solidFill>
              <a:latin typeface="Cambria"/>
              <a:cs typeface="Cambr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6248" y="3013484"/>
            <a:ext cx="3031964" cy="36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lnSpc>
                <a:spcPct val="120000"/>
              </a:lnSpc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Fill with background information describing the demographic (if exists), work context, overall goals and tasks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6248" y="4635623"/>
            <a:ext cx="3367293" cy="22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lnSpc>
                <a:spcPct val="110000"/>
              </a:lnSpc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Fill with stakeholder information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0938" y="5634476"/>
            <a:ext cx="2966303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Fill the bulleted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list</a:t>
            </a:r>
            <a:endParaRPr lang="en-US" sz="750" dirty="0" smtClean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0938" y="7249480"/>
            <a:ext cx="3074774" cy="36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Fill the bulleted list</a:t>
            </a:r>
          </a:p>
          <a:p>
            <a:pPr>
              <a:lnSpc>
                <a:spcPct val="120000"/>
              </a:lnSpc>
              <a:buClr>
                <a:srgbClr val="FF0000"/>
              </a:buClr>
              <a:tabLst>
                <a:tab pos="120650" algn="l"/>
              </a:tabLst>
            </a:pPr>
            <a:endParaRPr lang="en-US" sz="750" dirty="0" smtClean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98597" y="5634479"/>
            <a:ext cx="3294210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Fill the bulleted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list</a:t>
            </a: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8597" y="7249480"/>
            <a:ext cx="3294210" cy="21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Fill the bulleted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list</a:t>
            </a: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3635" y="808630"/>
            <a:ext cx="250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2800" b="1" spc="320" dirty="0" smtClean="0">
                <a:solidFill>
                  <a:srgbClr val="393939"/>
                </a:solidFill>
              </a:rPr>
              <a:t>NAME</a:t>
            </a:r>
            <a:endParaRPr lang="en-US" sz="2800" b="1" spc="320" dirty="0">
              <a:solidFill>
                <a:srgbClr val="39393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8354" y="2680069"/>
            <a:ext cx="231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Paste a photo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0769" y="1296485"/>
            <a:ext cx="231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1200" dirty="0" smtClean="0">
                <a:solidFill>
                  <a:srgbClr val="393939"/>
                </a:solidFill>
              </a:rPr>
              <a:t>Role</a:t>
            </a:r>
            <a:endParaRPr lang="en-US" sz="1200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7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SAP_to_Partners2010_1.0.potx</Template>
  <TotalTime>1097</TotalTime>
  <Words>327</Words>
  <Application>Microsoft Macintosh PowerPoint</Application>
  <PresentationFormat>Custom</PresentationFormat>
  <Paragraphs>42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Kayhan Atesci</cp:lastModifiedBy>
  <cp:revision>73</cp:revision>
  <dcterms:created xsi:type="dcterms:W3CDTF">2015-09-08T15:52:45Z</dcterms:created>
  <dcterms:modified xsi:type="dcterms:W3CDTF">2015-09-30T19:03:50Z</dcterms:modified>
</cp:coreProperties>
</file>