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3741" autoAdjust="0"/>
  </p:normalViewPr>
  <p:slideViewPr>
    <p:cSldViewPr snapToGrid="0">
      <p:cViewPr>
        <p:scale>
          <a:sx n="76" d="100"/>
          <a:sy n="76" d="100"/>
        </p:scale>
        <p:origin x="104" y="36"/>
      </p:cViewPr>
      <p:guideLst/>
    </p:cSldViewPr>
  </p:slideViewPr>
  <p:outlineViewPr>
    <p:cViewPr>
      <p:scale>
        <a:sx n="33" d="100"/>
        <a:sy n="33" d="100"/>
      </p:scale>
      <p:origin x="0" y="-8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nish Sah" userId="9a771795a2f7c374" providerId="LiveId" clId="{2B45E4CD-AC88-44C4-8831-922AD1CB199C}"/>
    <pc:docChg chg="modSld">
      <pc:chgData name="Rajnish Sah" userId="9a771795a2f7c374" providerId="LiveId" clId="{2B45E4CD-AC88-44C4-8831-922AD1CB199C}" dt="2022-02-19T17:44:13.829" v="2"/>
      <pc:docMkLst>
        <pc:docMk/>
      </pc:docMkLst>
      <pc:sldChg chg="modTransition">
        <pc:chgData name="Rajnish Sah" userId="9a771795a2f7c374" providerId="LiveId" clId="{2B45E4CD-AC88-44C4-8831-922AD1CB199C}" dt="2022-02-19T17:44:13.829" v="2"/>
        <pc:sldMkLst>
          <pc:docMk/>
          <pc:sldMk cId="2797794550"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41661-3390-497A-8D67-70622EE0BE7C}" type="datetimeFigureOut">
              <a:rPr lang="en-IN" smtClean="0"/>
              <a:t>19-02-2022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204F0A-8B07-4D6E-AC9C-7DE3B6E256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88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41661-3390-497A-8D67-70622EE0BE7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04F0A-8B07-4D6E-AC9C-7DE3B6E256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03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41661-3390-497A-8D67-70622EE0BE7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04F0A-8B07-4D6E-AC9C-7DE3B6E256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17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41661-3390-497A-8D67-70622EE0BE7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04F0A-8B07-4D6E-AC9C-7DE3B6E256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72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41661-3390-497A-8D67-70622EE0BE7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04F0A-8B07-4D6E-AC9C-7DE3B6E256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14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41661-3390-497A-8D67-70622EE0BE7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04F0A-8B07-4D6E-AC9C-7DE3B6E256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64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41661-3390-497A-8D67-70622EE0BE7C}"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204F0A-8B07-4D6E-AC9C-7DE3B6E256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57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41661-3390-497A-8D67-70622EE0BE7C}"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204F0A-8B07-4D6E-AC9C-7DE3B6E256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634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41661-3390-497A-8D67-70622EE0BE7C}"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204F0A-8B07-4D6E-AC9C-7DE3B6E2568E}" type="slidenum">
              <a:rPr lang="en-IN" smtClean="0"/>
              <a:t>‹#›</a:t>
            </a:fld>
            <a:endParaRPr lang="en-IN"/>
          </a:p>
        </p:txBody>
      </p:sp>
    </p:spTree>
    <p:extLst>
      <p:ext uri="{BB962C8B-B14F-4D97-AF65-F5344CB8AC3E}">
        <p14:creationId xmlns:p14="http://schemas.microsoft.com/office/powerpoint/2010/main" val="53979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741661-3390-497A-8D67-70622EE0BE7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04F0A-8B07-4D6E-AC9C-7DE3B6E256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804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741661-3390-497A-8D67-70622EE0BE7C}" type="datetimeFigureOut">
              <a:rPr lang="en-IN" smtClean="0"/>
              <a:t>19-02-2022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204F0A-8B07-4D6E-AC9C-7DE3B6E256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8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741661-3390-497A-8D67-70622EE0BE7C}" type="datetimeFigureOut">
              <a:rPr lang="en-IN" smtClean="0"/>
              <a:t>19-02-2022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204F0A-8B07-4D6E-AC9C-7DE3B6E256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03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F436-5175-439F-9C49-D6EAE98727E6}"/>
              </a:ext>
            </a:extLst>
          </p:cNvPr>
          <p:cNvSpPr>
            <a:spLocks noGrp="1"/>
          </p:cNvSpPr>
          <p:nvPr>
            <p:ph type="ctrTitle"/>
          </p:nvPr>
        </p:nvSpPr>
        <p:spPr/>
        <p:txBody>
          <a:bodyPr/>
          <a:lstStyle/>
          <a:p>
            <a:r>
              <a:rPr lang="en-US" dirty="0"/>
              <a:t>Web scraping Project Feb 2022</a:t>
            </a:r>
            <a:endParaRPr lang="en-IN" dirty="0"/>
          </a:p>
        </p:txBody>
      </p:sp>
      <p:sp>
        <p:nvSpPr>
          <p:cNvPr id="3" name="Subtitle 2">
            <a:extLst>
              <a:ext uri="{FF2B5EF4-FFF2-40B4-BE49-F238E27FC236}">
                <a16:creationId xmlns:a16="http://schemas.microsoft.com/office/drawing/2014/main" id="{4620DB0B-BBE3-43A0-9BAD-753347377058}"/>
              </a:ext>
            </a:extLst>
          </p:cNvPr>
          <p:cNvSpPr>
            <a:spLocks noGrp="1"/>
          </p:cNvSpPr>
          <p:nvPr>
            <p:ph type="subTitle" idx="1"/>
          </p:nvPr>
        </p:nvSpPr>
        <p:spPr/>
        <p:txBody>
          <a:bodyPr/>
          <a:lstStyle/>
          <a:p>
            <a:r>
              <a:rPr lang="en-US" dirty="0"/>
              <a:t>Data Analysis on Smartphone – Data scraped from Flipkart </a:t>
            </a:r>
            <a:endParaRPr lang="en-IN" dirty="0"/>
          </a:p>
        </p:txBody>
      </p:sp>
    </p:spTree>
    <p:extLst>
      <p:ext uri="{BB962C8B-B14F-4D97-AF65-F5344CB8AC3E}">
        <p14:creationId xmlns:p14="http://schemas.microsoft.com/office/powerpoint/2010/main" val="1327316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8F14B2-3074-4CF8-9294-D1CA4EB9DE49}"/>
              </a:ext>
            </a:extLst>
          </p:cNvPr>
          <p:cNvSpPr>
            <a:spLocks noGrp="1"/>
          </p:cNvSpPr>
          <p:nvPr>
            <p:ph type="body" idx="1"/>
          </p:nvPr>
        </p:nvSpPr>
        <p:spPr/>
        <p:txBody>
          <a:bodyPr>
            <a:normAutofit fontScale="77500" lnSpcReduction="20000"/>
          </a:bodyPr>
          <a:lstStyle/>
          <a:p>
            <a:r>
              <a:rPr lang="en-US" b="1" i="0" dirty="0">
                <a:solidFill>
                  <a:srgbClr val="000000"/>
                </a:solidFill>
                <a:effectLst/>
                <a:latin typeface="Helvetica Neue"/>
              </a:rPr>
              <a:t>We can see from above chart where is the price of smartphone is less than 10000 has 2-3 GB ram and 32GB Rom and if going for 4gb Ram and 64GB Rom than most of mobile are in between 10000 to 20000 price range. Also where we have found that outlier, those are 8-12GB Ram and </a:t>
            </a:r>
            <a:r>
              <a:rPr lang="en-US" b="1" i="0" dirty="0" err="1">
                <a:solidFill>
                  <a:srgbClr val="000000"/>
                </a:solidFill>
                <a:effectLst/>
                <a:latin typeface="Helvetica Neue"/>
              </a:rPr>
              <a:t>upto</a:t>
            </a:r>
            <a:r>
              <a:rPr lang="en-US" b="1" i="0" dirty="0">
                <a:solidFill>
                  <a:srgbClr val="000000"/>
                </a:solidFill>
                <a:effectLst/>
                <a:latin typeface="Helvetica Neue"/>
              </a:rPr>
              <a:t> 256 GB Rom so it is premium phones</a:t>
            </a:r>
          </a:p>
          <a:p>
            <a:endParaRPr lang="en-IN" dirty="0"/>
          </a:p>
        </p:txBody>
      </p:sp>
      <p:pic>
        <p:nvPicPr>
          <p:cNvPr id="5" name="Picture 4">
            <a:extLst>
              <a:ext uri="{FF2B5EF4-FFF2-40B4-BE49-F238E27FC236}">
                <a16:creationId xmlns:a16="http://schemas.microsoft.com/office/drawing/2014/main" id="{31F14631-5F17-4A11-AA4C-F7BE6FA2F181}"/>
              </a:ext>
            </a:extLst>
          </p:cNvPr>
          <p:cNvPicPr>
            <a:picLocks noChangeAspect="1"/>
          </p:cNvPicPr>
          <p:nvPr/>
        </p:nvPicPr>
        <p:blipFill>
          <a:blip r:embed="rId2"/>
          <a:stretch>
            <a:fillRect/>
          </a:stretch>
        </p:blipFill>
        <p:spPr>
          <a:xfrm>
            <a:off x="1454239" y="1178656"/>
            <a:ext cx="6763098" cy="2546481"/>
          </a:xfrm>
          <a:prstGeom prst="rect">
            <a:avLst/>
          </a:prstGeom>
        </p:spPr>
      </p:pic>
    </p:spTree>
    <p:extLst>
      <p:ext uri="{BB962C8B-B14F-4D97-AF65-F5344CB8AC3E}">
        <p14:creationId xmlns:p14="http://schemas.microsoft.com/office/powerpoint/2010/main" val="419309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9E3A7-2974-4A14-995F-1B551237C7E7}"/>
              </a:ext>
            </a:extLst>
          </p:cNvPr>
          <p:cNvSpPr>
            <a:spLocks noGrp="1"/>
          </p:cNvSpPr>
          <p:nvPr>
            <p:ph type="body" idx="1"/>
          </p:nvPr>
        </p:nvSpPr>
        <p:spPr/>
        <p:txBody>
          <a:bodyPr>
            <a:normAutofit fontScale="70000" lnSpcReduction="20000"/>
          </a:bodyPr>
          <a:lstStyle/>
          <a:p>
            <a:r>
              <a:rPr lang="en-US" b="1" i="0" dirty="0">
                <a:solidFill>
                  <a:srgbClr val="000000"/>
                </a:solidFill>
                <a:effectLst/>
                <a:latin typeface="Helvetica Neue"/>
              </a:rPr>
              <a:t>It is showing clear indication that most sold phone are 3GB ram and 32GB ROM and then 2nd most sold phone 4GB Ram and 64/128 GB rom, Also from the reference of price vs Ram &amp; Rom, it suggest that these are mid range budget phone and from reference of user rating chart it shows that even after large volume these phone have good ratings which shown quality of these product are good.</a:t>
            </a:r>
          </a:p>
          <a:p>
            <a:endParaRPr lang="en-IN" dirty="0"/>
          </a:p>
        </p:txBody>
      </p:sp>
      <p:pic>
        <p:nvPicPr>
          <p:cNvPr id="5" name="Picture 4">
            <a:extLst>
              <a:ext uri="{FF2B5EF4-FFF2-40B4-BE49-F238E27FC236}">
                <a16:creationId xmlns:a16="http://schemas.microsoft.com/office/drawing/2014/main" id="{3FE04E99-E793-419D-86C8-0158B401F67A}"/>
              </a:ext>
            </a:extLst>
          </p:cNvPr>
          <p:cNvPicPr>
            <a:picLocks noChangeAspect="1"/>
          </p:cNvPicPr>
          <p:nvPr/>
        </p:nvPicPr>
        <p:blipFill>
          <a:blip r:embed="rId2"/>
          <a:stretch>
            <a:fillRect/>
          </a:stretch>
        </p:blipFill>
        <p:spPr>
          <a:xfrm>
            <a:off x="1391967" y="600776"/>
            <a:ext cx="6572588" cy="3124361"/>
          </a:xfrm>
          <a:prstGeom prst="rect">
            <a:avLst/>
          </a:prstGeom>
        </p:spPr>
      </p:pic>
    </p:spTree>
    <p:extLst>
      <p:ext uri="{BB962C8B-B14F-4D97-AF65-F5344CB8AC3E}">
        <p14:creationId xmlns:p14="http://schemas.microsoft.com/office/powerpoint/2010/main" val="24240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E7141B-FA5C-4F2E-AFC3-BAF42C19F23C}"/>
              </a:ext>
            </a:extLst>
          </p:cNvPr>
          <p:cNvSpPr>
            <a:spLocks noGrp="1"/>
          </p:cNvSpPr>
          <p:nvPr>
            <p:ph type="body" idx="1"/>
          </p:nvPr>
        </p:nvSpPr>
        <p:spPr/>
        <p:txBody>
          <a:bodyPr/>
          <a:lstStyle/>
          <a:p>
            <a:r>
              <a:rPr lang="en-US" b="1" i="0" dirty="0">
                <a:solidFill>
                  <a:srgbClr val="000000"/>
                </a:solidFill>
                <a:effectLst/>
                <a:latin typeface="Helvetica Neue"/>
              </a:rPr>
              <a:t>Water and dust resistant, Ceramic Shield and </a:t>
            </a:r>
            <a:r>
              <a:rPr lang="en-US" b="1" i="0" dirty="0" err="1">
                <a:solidFill>
                  <a:srgbClr val="000000"/>
                </a:solidFill>
                <a:effectLst/>
                <a:latin typeface="Helvetica Neue"/>
              </a:rPr>
              <a:t>Mediatek</a:t>
            </a:r>
            <a:r>
              <a:rPr lang="en-US" b="1" i="0" dirty="0">
                <a:solidFill>
                  <a:srgbClr val="000000"/>
                </a:solidFill>
                <a:effectLst/>
                <a:latin typeface="Helvetica Neue"/>
              </a:rPr>
              <a:t> </a:t>
            </a:r>
            <a:r>
              <a:rPr lang="en-US" b="1" i="0" dirty="0" err="1">
                <a:solidFill>
                  <a:srgbClr val="000000"/>
                </a:solidFill>
                <a:effectLst/>
                <a:latin typeface="Helvetica Neue"/>
              </a:rPr>
              <a:t>Dimensity</a:t>
            </a:r>
            <a:r>
              <a:rPr lang="en-US" b="1" i="0" dirty="0">
                <a:solidFill>
                  <a:srgbClr val="000000"/>
                </a:solidFill>
                <a:effectLst/>
                <a:latin typeface="Helvetica Neue"/>
              </a:rPr>
              <a:t> has highest cost, rest all are in mid range</a:t>
            </a:r>
          </a:p>
          <a:p>
            <a:endParaRPr lang="en-IN" dirty="0"/>
          </a:p>
        </p:txBody>
      </p:sp>
      <p:pic>
        <p:nvPicPr>
          <p:cNvPr id="5" name="Picture 4">
            <a:extLst>
              <a:ext uri="{FF2B5EF4-FFF2-40B4-BE49-F238E27FC236}">
                <a16:creationId xmlns:a16="http://schemas.microsoft.com/office/drawing/2014/main" id="{EBDFA499-8235-4B08-A62F-3A639EFB87A8}"/>
              </a:ext>
            </a:extLst>
          </p:cNvPr>
          <p:cNvPicPr>
            <a:picLocks noChangeAspect="1"/>
          </p:cNvPicPr>
          <p:nvPr/>
        </p:nvPicPr>
        <p:blipFill>
          <a:blip r:embed="rId2"/>
          <a:stretch>
            <a:fillRect/>
          </a:stretch>
        </p:blipFill>
        <p:spPr>
          <a:xfrm>
            <a:off x="1454239" y="370668"/>
            <a:ext cx="8461548" cy="3435527"/>
          </a:xfrm>
          <a:prstGeom prst="rect">
            <a:avLst/>
          </a:prstGeom>
        </p:spPr>
      </p:pic>
    </p:spTree>
    <p:extLst>
      <p:ext uri="{BB962C8B-B14F-4D97-AF65-F5344CB8AC3E}">
        <p14:creationId xmlns:p14="http://schemas.microsoft.com/office/powerpoint/2010/main" val="133927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53ABE7-1562-43B1-988F-FA5EAD5B1F6B}"/>
              </a:ext>
            </a:extLst>
          </p:cNvPr>
          <p:cNvSpPr>
            <a:spLocks noGrp="1"/>
          </p:cNvSpPr>
          <p:nvPr>
            <p:ph type="body" idx="1"/>
          </p:nvPr>
        </p:nvSpPr>
        <p:spPr/>
        <p:txBody>
          <a:bodyPr/>
          <a:lstStyle/>
          <a:p>
            <a:r>
              <a:rPr lang="en-US" b="1" i="0" dirty="0" err="1">
                <a:solidFill>
                  <a:srgbClr val="000000"/>
                </a:solidFill>
                <a:effectLst/>
                <a:latin typeface="Helvetica Neue"/>
              </a:rPr>
              <a:t>Mediatek</a:t>
            </a:r>
            <a:r>
              <a:rPr lang="en-US" b="1" i="0" dirty="0">
                <a:solidFill>
                  <a:srgbClr val="000000"/>
                </a:solidFill>
                <a:effectLst/>
                <a:latin typeface="Helvetica Neue"/>
              </a:rPr>
              <a:t> G25, </a:t>
            </a:r>
            <a:r>
              <a:rPr lang="en-US" b="1" i="0" dirty="0" err="1">
                <a:solidFill>
                  <a:srgbClr val="000000"/>
                </a:solidFill>
                <a:effectLst/>
                <a:latin typeface="Helvetica Neue"/>
              </a:rPr>
              <a:t>Mediatek</a:t>
            </a:r>
            <a:r>
              <a:rPr lang="en-US" b="1" i="0" dirty="0">
                <a:solidFill>
                  <a:srgbClr val="000000"/>
                </a:solidFill>
                <a:effectLst/>
                <a:latin typeface="Helvetica Neue"/>
              </a:rPr>
              <a:t> G35, which are in range of 10000k and </a:t>
            </a:r>
            <a:r>
              <a:rPr lang="en-US" b="1" i="0" dirty="0" err="1">
                <a:solidFill>
                  <a:srgbClr val="000000"/>
                </a:solidFill>
                <a:effectLst/>
                <a:latin typeface="Helvetica Neue"/>
              </a:rPr>
              <a:t>Qualcomn</a:t>
            </a:r>
            <a:r>
              <a:rPr lang="en-US" b="1" i="0" dirty="0">
                <a:solidFill>
                  <a:srgbClr val="000000"/>
                </a:solidFill>
                <a:effectLst/>
                <a:latin typeface="Helvetica Neue"/>
              </a:rPr>
              <a:t> snapdragon 720G which are in 20k range has </a:t>
            </a:r>
            <a:r>
              <a:rPr lang="en-US" b="1" i="0" dirty="0" err="1">
                <a:solidFill>
                  <a:srgbClr val="000000"/>
                </a:solidFill>
                <a:effectLst/>
                <a:latin typeface="Helvetica Neue"/>
              </a:rPr>
              <a:t>hishest</a:t>
            </a:r>
            <a:r>
              <a:rPr lang="en-US" b="1" i="0" dirty="0">
                <a:solidFill>
                  <a:srgbClr val="000000"/>
                </a:solidFill>
                <a:effectLst/>
                <a:latin typeface="Helvetica Neue"/>
              </a:rPr>
              <a:t> demand</a:t>
            </a:r>
          </a:p>
          <a:p>
            <a:endParaRPr lang="en-IN" dirty="0"/>
          </a:p>
        </p:txBody>
      </p:sp>
      <p:pic>
        <p:nvPicPr>
          <p:cNvPr id="5" name="Picture 4">
            <a:extLst>
              <a:ext uri="{FF2B5EF4-FFF2-40B4-BE49-F238E27FC236}">
                <a16:creationId xmlns:a16="http://schemas.microsoft.com/office/drawing/2014/main" id="{D70DB4B5-1BFD-4DE0-B13B-20B606316FAB}"/>
              </a:ext>
            </a:extLst>
          </p:cNvPr>
          <p:cNvPicPr>
            <a:picLocks noChangeAspect="1"/>
          </p:cNvPicPr>
          <p:nvPr/>
        </p:nvPicPr>
        <p:blipFill>
          <a:blip r:embed="rId2"/>
          <a:stretch>
            <a:fillRect/>
          </a:stretch>
        </p:blipFill>
        <p:spPr>
          <a:xfrm>
            <a:off x="2002722" y="115712"/>
            <a:ext cx="6928206" cy="3516722"/>
          </a:xfrm>
          <a:prstGeom prst="rect">
            <a:avLst/>
          </a:prstGeom>
        </p:spPr>
      </p:pic>
    </p:spTree>
    <p:extLst>
      <p:ext uri="{BB962C8B-B14F-4D97-AF65-F5344CB8AC3E}">
        <p14:creationId xmlns:p14="http://schemas.microsoft.com/office/powerpoint/2010/main" val="244406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1EB1-BCDE-4386-9285-D9BFA946057C}"/>
              </a:ext>
            </a:extLst>
          </p:cNvPr>
          <p:cNvSpPr>
            <a:spLocks noGrp="1"/>
          </p:cNvSpPr>
          <p:nvPr>
            <p:ph type="title"/>
          </p:nvPr>
        </p:nvSpPr>
        <p:spPr/>
        <p:txBody>
          <a:bodyPr>
            <a:normAutofit fontScale="90000"/>
          </a:bodyPr>
          <a:lstStyle/>
          <a:p>
            <a:r>
              <a:rPr lang="en-US" sz="2200" b="1" i="0" dirty="0">
                <a:solidFill>
                  <a:srgbClr val="000000"/>
                </a:solidFill>
                <a:effectLst/>
                <a:latin typeface="Helvetica Neue"/>
              </a:rPr>
              <a:t>Highest sold phone are in range of 10000 as highest no of ratings has been given to it which 6.53" display</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398F8F1-456D-4101-984A-0E6EAF3F1B69}"/>
              </a:ext>
            </a:extLst>
          </p:cNvPr>
          <p:cNvPicPr>
            <a:picLocks noGrp="1" noChangeAspect="1"/>
          </p:cNvPicPr>
          <p:nvPr>
            <p:ph idx="1"/>
          </p:nvPr>
        </p:nvPicPr>
        <p:blipFill>
          <a:blip r:embed="rId2"/>
          <a:stretch>
            <a:fillRect/>
          </a:stretch>
        </p:blipFill>
        <p:spPr>
          <a:xfrm>
            <a:off x="3704072" y="2016125"/>
            <a:ext cx="5098180" cy="3449638"/>
          </a:xfrm>
        </p:spPr>
      </p:pic>
    </p:spTree>
    <p:extLst>
      <p:ext uri="{BB962C8B-B14F-4D97-AF65-F5344CB8AC3E}">
        <p14:creationId xmlns:p14="http://schemas.microsoft.com/office/powerpoint/2010/main" val="357092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6ADF-C917-492D-8741-A8DE820E725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25BFC2D-802B-41E8-9CAA-A7A4A90BF31D}"/>
              </a:ext>
            </a:extLst>
          </p:cNvPr>
          <p:cNvSpPr>
            <a:spLocks noGrp="1"/>
          </p:cNvSpPr>
          <p:nvPr>
            <p:ph idx="1"/>
          </p:nvPr>
        </p:nvSpPr>
        <p:spPr/>
        <p:txBody>
          <a:bodyPr/>
          <a:lstStyle/>
          <a:p>
            <a:r>
              <a:rPr lang="en-US" u="sng" dirty="0"/>
              <a:t>For Buyer</a:t>
            </a:r>
          </a:p>
          <a:p>
            <a:pPr marL="457200" indent="-457200">
              <a:buAutoNum type="arabicPeriod"/>
            </a:pPr>
            <a:r>
              <a:rPr lang="en-US" dirty="0"/>
              <a:t>The best smartphone around 10000 budget are G25 and G35 processor with 6.53 inch display</a:t>
            </a:r>
          </a:p>
          <a:p>
            <a:pPr marL="457200" indent="-457200">
              <a:buAutoNum type="arabicPeriod"/>
            </a:pPr>
            <a:r>
              <a:rPr lang="en-US" dirty="0"/>
              <a:t>The best smartphone around 20000 budgets are snapdragon 720 processor</a:t>
            </a:r>
          </a:p>
          <a:p>
            <a:r>
              <a:rPr lang="en-US" u="sng" dirty="0"/>
              <a:t>For Manufacturers</a:t>
            </a:r>
          </a:p>
          <a:p>
            <a:r>
              <a:rPr lang="en-US" u="sng" dirty="0"/>
              <a:t>Best hot selling products would be budget phone of Rs. 10000 to 20000</a:t>
            </a:r>
          </a:p>
          <a:p>
            <a:endParaRPr lang="en-US" u="sng" dirty="0"/>
          </a:p>
          <a:p>
            <a:pPr marL="0" indent="0">
              <a:buNone/>
            </a:pPr>
            <a:endParaRPr lang="en-US" u="sng" dirty="0"/>
          </a:p>
          <a:p>
            <a:pPr marL="0" indent="0">
              <a:buNone/>
            </a:pPr>
            <a:endParaRPr lang="en-IN" dirty="0"/>
          </a:p>
        </p:txBody>
      </p:sp>
    </p:spTree>
    <p:extLst>
      <p:ext uri="{BB962C8B-B14F-4D97-AF65-F5344CB8AC3E}">
        <p14:creationId xmlns:p14="http://schemas.microsoft.com/office/powerpoint/2010/main" val="27977945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5947-3D3D-4175-946E-5D77EC7E0472}"/>
              </a:ext>
            </a:extLst>
          </p:cNvPr>
          <p:cNvSpPr>
            <a:spLocks noGrp="1"/>
          </p:cNvSpPr>
          <p:nvPr>
            <p:ph type="title"/>
          </p:nvPr>
        </p:nvSpPr>
        <p:spPr/>
        <p:txBody>
          <a:bodyPr/>
          <a:lstStyle/>
          <a:p>
            <a:r>
              <a:rPr lang="en-US" dirty="0"/>
              <a:t>What is in it……………</a:t>
            </a:r>
            <a:endParaRPr lang="en-IN" dirty="0"/>
          </a:p>
        </p:txBody>
      </p:sp>
      <p:sp>
        <p:nvSpPr>
          <p:cNvPr id="3" name="Content Placeholder 2">
            <a:extLst>
              <a:ext uri="{FF2B5EF4-FFF2-40B4-BE49-F238E27FC236}">
                <a16:creationId xmlns:a16="http://schemas.microsoft.com/office/drawing/2014/main" id="{0AED689D-29ED-4BC5-8EE3-798764E733F3}"/>
              </a:ext>
            </a:extLst>
          </p:cNvPr>
          <p:cNvSpPr>
            <a:spLocks noGrp="1"/>
          </p:cNvSpPr>
          <p:nvPr>
            <p:ph idx="1"/>
          </p:nvPr>
        </p:nvSpPr>
        <p:spPr/>
        <p:txBody>
          <a:bodyPr/>
          <a:lstStyle/>
          <a:p>
            <a:r>
              <a:rPr lang="en-US" dirty="0"/>
              <a:t>Here I am going to scrap data from Flipkart and will find the current trend in smartphone market which can suggest idea:</a:t>
            </a:r>
          </a:p>
          <a:p>
            <a:pPr marL="342900" indent="-342900">
              <a:buAutoNum type="arabicPeriod"/>
            </a:pPr>
            <a:r>
              <a:rPr lang="en-US" dirty="0"/>
              <a:t>If want to buy in particular budget, what all option one can have.</a:t>
            </a:r>
          </a:p>
          <a:p>
            <a:pPr marL="342900" indent="-342900">
              <a:buAutoNum type="arabicPeriod"/>
            </a:pPr>
            <a:r>
              <a:rPr lang="en-US" dirty="0"/>
              <a:t>If a manufacture want to introduce new handset, where they can focus</a:t>
            </a:r>
          </a:p>
          <a:p>
            <a:endParaRPr lang="en-IN" dirty="0"/>
          </a:p>
        </p:txBody>
      </p:sp>
    </p:spTree>
    <p:extLst>
      <p:ext uri="{BB962C8B-B14F-4D97-AF65-F5344CB8AC3E}">
        <p14:creationId xmlns:p14="http://schemas.microsoft.com/office/powerpoint/2010/main" val="355503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3062-1EA3-4ADA-A225-AF3498256BBA}"/>
              </a:ext>
            </a:extLst>
          </p:cNvPr>
          <p:cNvSpPr>
            <a:spLocks noGrp="1"/>
          </p:cNvSpPr>
          <p:nvPr>
            <p:ph type="title"/>
          </p:nvPr>
        </p:nvSpPr>
        <p:spPr/>
        <p:txBody>
          <a:bodyPr/>
          <a:lstStyle/>
          <a:p>
            <a:r>
              <a:rPr lang="en-US" dirty="0"/>
              <a:t>Preparation to scrap data</a:t>
            </a:r>
            <a:endParaRPr lang="en-IN" dirty="0"/>
          </a:p>
        </p:txBody>
      </p:sp>
      <p:sp>
        <p:nvSpPr>
          <p:cNvPr id="3" name="Content Placeholder 2">
            <a:extLst>
              <a:ext uri="{FF2B5EF4-FFF2-40B4-BE49-F238E27FC236}">
                <a16:creationId xmlns:a16="http://schemas.microsoft.com/office/drawing/2014/main" id="{5A38DC26-4EDF-49BD-9DAD-3DF0AA2AC98D}"/>
              </a:ext>
            </a:extLst>
          </p:cNvPr>
          <p:cNvSpPr>
            <a:spLocks noGrp="1"/>
          </p:cNvSpPr>
          <p:nvPr>
            <p:ph idx="1"/>
          </p:nvPr>
        </p:nvSpPr>
        <p:spPr/>
        <p:txBody>
          <a:bodyPr/>
          <a:lstStyle/>
          <a:p>
            <a:r>
              <a:rPr lang="en-US" dirty="0"/>
              <a:t>1</a:t>
            </a:r>
            <a:r>
              <a:rPr lang="en-US" baseline="30000" dirty="0"/>
              <a:t>st</a:t>
            </a:r>
            <a:r>
              <a:rPr lang="en-US" dirty="0"/>
              <a:t> will find link from where data need to be extracted</a:t>
            </a:r>
          </a:p>
          <a:p>
            <a:r>
              <a:rPr lang="en-US" dirty="0"/>
              <a:t>Then will install necessary library -</a:t>
            </a:r>
          </a:p>
          <a:p>
            <a:r>
              <a:rPr lang="en-US" dirty="0"/>
              <a:t>import requests</a:t>
            </a:r>
          </a:p>
          <a:p>
            <a:r>
              <a:rPr lang="en-US" dirty="0"/>
              <a:t>import bs4</a:t>
            </a:r>
          </a:p>
          <a:p>
            <a:r>
              <a:rPr lang="en-US" dirty="0"/>
              <a:t>from bs4 import </a:t>
            </a:r>
            <a:r>
              <a:rPr lang="en-US" dirty="0" err="1"/>
              <a:t>BeautifulSoup</a:t>
            </a:r>
            <a:r>
              <a:rPr lang="en-US" dirty="0"/>
              <a:t> as bs</a:t>
            </a:r>
          </a:p>
          <a:p>
            <a:r>
              <a:rPr lang="en-US" dirty="0"/>
              <a:t>from time import sleep</a:t>
            </a:r>
          </a:p>
          <a:p>
            <a:r>
              <a:rPr lang="en-US" dirty="0"/>
              <a:t>from random import </a:t>
            </a:r>
            <a:r>
              <a:rPr lang="en-US" dirty="0" err="1"/>
              <a:t>randint</a:t>
            </a:r>
            <a:endParaRPr lang="en-IN" dirty="0"/>
          </a:p>
        </p:txBody>
      </p:sp>
    </p:spTree>
    <p:extLst>
      <p:ext uri="{BB962C8B-B14F-4D97-AF65-F5344CB8AC3E}">
        <p14:creationId xmlns:p14="http://schemas.microsoft.com/office/powerpoint/2010/main" val="187126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FCA7-E608-46F4-9B93-F4E8C852ED87}"/>
              </a:ext>
            </a:extLst>
          </p:cNvPr>
          <p:cNvSpPr>
            <a:spLocks noGrp="1"/>
          </p:cNvSpPr>
          <p:nvPr>
            <p:ph type="title"/>
          </p:nvPr>
        </p:nvSpPr>
        <p:spPr/>
        <p:txBody>
          <a:bodyPr/>
          <a:lstStyle/>
          <a:p>
            <a:r>
              <a:rPr lang="en-US" dirty="0"/>
              <a:t>creating list to store data from </a:t>
            </a:r>
            <a:r>
              <a:rPr lang="en-US" dirty="0" err="1"/>
              <a:t>webscraping</a:t>
            </a:r>
            <a:endParaRPr lang="en-IN" dirty="0"/>
          </a:p>
        </p:txBody>
      </p:sp>
      <p:sp>
        <p:nvSpPr>
          <p:cNvPr id="3" name="Content Placeholder 2">
            <a:extLst>
              <a:ext uri="{FF2B5EF4-FFF2-40B4-BE49-F238E27FC236}">
                <a16:creationId xmlns:a16="http://schemas.microsoft.com/office/drawing/2014/main" id="{76B59F5D-9EB2-4F54-B95E-8C165D4F659C}"/>
              </a:ext>
            </a:extLst>
          </p:cNvPr>
          <p:cNvSpPr>
            <a:spLocks noGrp="1"/>
          </p:cNvSpPr>
          <p:nvPr>
            <p:ph idx="1"/>
          </p:nvPr>
        </p:nvSpPr>
        <p:spPr/>
        <p:txBody>
          <a:bodyPr>
            <a:normAutofit fontScale="85000" lnSpcReduction="20000"/>
          </a:bodyPr>
          <a:lstStyle/>
          <a:p>
            <a:r>
              <a:rPr lang="en-US" dirty="0"/>
              <a:t>products = []</a:t>
            </a:r>
          </a:p>
          <a:p>
            <a:r>
              <a:rPr lang="en-US" dirty="0"/>
              <a:t>prices = []</a:t>
            </a:r>
          </a:p>
          <a:p>
            <a:r>
              <a:rPr lang="en-US" dirty="0"/>
              <a:t>ratings = []</a:t>
            </a:r>
          </a:p>
          <a:p>
            <a:r>
              <a:rPr lang="en-US" dirty="0" err="1"/>
              <a:t>no_of_ratings</a:t>
            </a:r>
            <a:r>
              <a:rPr lang="en-US" dirty="0"/>
              <a:t> = []</a:t>
            </a:r>
          </a:p>
          <a:p>
            <a:r>
              <a:rPr lang="en-US" dirty="0" err="1"/>
              <a:t>ram_rom</a:t>
            </a:r>
            <a:r>
              <a:rPr lang="en-US" dirty="0"/>
              <a:t> = []</a:t>
            </a:r>
          </a:p>
          <a:p>
            <a:r>
              <a:rPr lang="en-US" dirty="0"/>
              <a:t>screen = []</a:t>
            </a:r>
          </a:p>
          <a:p>
            <a:r>
              <a:rPr lang="en-US" dirty="0"/>
              <a:t>camera=[]</a:t>
            </a:r>
          </a:p>
          <a:p>
            <a:r>
              <a:rPr lang="en-US" dirty="0"/>
              <a:t>battery = []</a:t>
            </a:r>
          </a:p>
          <a:p>
            <a:r>
              <a:rPr lang="en-US" dirty="0"/>
              <a:t>processor = []</a:t>
            </a:r>
            <a:endParaRPr lang="en-IN" dirty="0"/>
          </a:p>
        </p:txBody>
      </p:sp>
    </p:spTree>
    <p:extLst>
      <p:ext uri="{BB962C8B-B14F-4D97-AF65-F5344CB8AC3E}">
        <p14:creationId xmlns:p14="http://schemas.microsoft.com/office/powerpoint/2010/main" val="29557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8567-FCF8-490C-A107-3E7392BDC944}"/>
              </a:ext>
            </a:extLst>
          </p:cNvPr>
          <p:cNvSpPr>
            <a:spLocks noGrp="1"/>
          </p:cNvSpPr>
          <p:nvPr>
            <p:ph type="title"/>
          </p:nvPr>
        </p:nvSpPr>
        <p:spPr>
          <a:xfrm>
            <a:off x="1451579" y="804520"/>
            <a:ext cx="9603275" cy="403496"/>
          </a:xfrm>
        </p:spPr>
        <p:txBody>
          <a:bodyPr>
            <a:normAutofit/>
          </a:bodyPr>
          <a:lstStyle/>
          <a:p>
            <a:r>
              <a:rPr lang="en-US" sz="2000" dirty="0"/>
              <a:t>extracting mobile data from </a:t>
            </a:r>
            <a:r>
              <a:rPr lang="en-US" sz="2000" dirty="0" err="1"/>
              <a:t>flipkart</a:t>
            </a:r>
            <a:r>
              <a:rPr lang="en-US" sz="2000" dirty="0"/>
              <a:t> using loop from multiple page</a:t>
            </a:r>
            <a:endParaRPr lang="en-IN" sz="2000" dirty="0"/>
          </a:p>
        </p:txBody>
      </p:sp>
      <p:sp>
        <p:nvSpPr>
          <p:cNvPr id="3" name="Content Placeholder 2">
            <a:extLst>
              <a:ext uri="{FF2B5EF4-FFF2-40B4-BE49-F238E27FC236}">
                <a16:creationId xmlns:a16="http://schemas.microsoft.com/office/drawing/2014/main" id="{A478B25D-6DA0-48A5-98A6-0C57EB34031A}"/>
              </a:ext>
            </a:extLst>
          </p:cNvPr>
          <p:cNvSpPr>
            <a:spLocks noGrp="1"/>
          </p:cNvSpPr>
          <p:nvPr>
            <p:ph idx="1"/>
          </p:nvPr>
        </p:nvSpPr>
        <p:spPr>
          <a:xfrm>
            <a:off x="1451579" y="2055303"/>
            <a:ext cx="9603275" cy="3411042"/>
          </a:xfrm>
        </p:spPr>
        <p:txBody>
          <a:bodyPr>
            <a:normAutofit fontScale="47500" lnSpcReduction="20000"/>
          </a:bodyPr>
          <a:lstStyle/>
          <a:p>
            <a:r>
              <a:rPr lang="en-IN" dirty="0" err="1"/>
              <a:t>No_of_pages</a:t>
            </a:r>
            <a:r>
              <a:rPr lang="en-IN" dirty="0"/>
              <a:t>=5</a:t>
            </a:r>
          </a:p>
          <a:p>
            <a:r>
              <a:rPr lang="en-IN" dirty="0"/>
              <a:t>for </a:t>
            </a:r>
            <a:r>
              <a:rPr lang="en-IN" dirty="0" err="1"/>
              <a:t>i</a:t>
            </a:r>
            <a:r>
              <a:rPr lang="en-IN" dirty="0"/>
              <a:t> in range(1,int(</a:t>
            </a:r>
            <a:r>
              <a:rPr lang="en-IN" dirty="0" err="1"/>
              <a:t>No_of_pages</a:t>
            </a:r>
            <a:r>
              <a:rPr lang="en-IN" dirty="0"/>
              <a:t>)+1):</a:t>
            </a:r>
          </a:p>
          <a:p>
            <a:r>
              <a:rPr lang="en-IN" dirty="0"/>
              <a:t>    </a:t>
            </a:r>
            <a:r>
              <a:rPr lang="en-IN" dirty="0" err="1"/>
              <a:t>url</a:t>
            </a:r>
            <a:r>
              <a:rPr lang="en-IN" dirty="0"/>
              <a:t>='https://www.flipkart.com/search?q=smartphone&amp;as=on&amp;as-show=on&amp;otracker=AS_Query_OrganicAutoSuggest_3_3_na_na_na&amp;otracker1=AS_Query_OrganicAutoSuggest_3_3_na_na_na&amp;as-pos=3&amp;as-type=RECENT&amp;suggestionId=smartphone&amp;requestId=f81ae89b-1daa-4f14-820f-882a78e48350&amp;as-searchtext=sma&amp;page='+str(i)</a:t>
            </a:r>
          </a:p>
          <a:p>
            <a:r>
              <a:rPr lang="en-IN" dirty="0"/>
              <a:t>    response=</a:t>
            </a:r>
            <a:r>
              <a:rPr lang="en-IN" dirty="0" err="1"/>
              <a:t>requests.get</a:t>
            </a:r>
            <a:r>
              <a:rPr lang="en-IN" dirty="0"/>
              <a:t>(</a:t>
            </a:r>
            <a:r>
              <a:rPr lang="en-IN" dirty="0" err="1"/>
              <a:t>url</a:t>
            </a:r>
            <a:r>
              <a:rPr lang="en-IN" dirty="0"/>
              <a:t>)</a:t>
            </a:r>
          </a:p>
          <a:p>
            <a:r>
              <a:rPr lang="en-IN" dirty="0"/>
              <a:t>    content=bs(</a:t>
            </a:r>
            <a:r>
              <a:rPr lang="en-IN" dirty="0" err="1"/>
              <a:t>response.content</a:t>
            </a:r>
            <a:r>
              <a:rPr lang="en-IN" dirty="0"/>
              <a:t>, '</a:t>
            </a:r>
            <a:r>
              <a:rPr lang="en-IN" dirty="0" err="1"/>
              <a:t>html.parser</a:t>
            </a:r>
            <a:r>
              <a:rPr lang="en-IN" dirty="0"/>
              <a:t>')</a:t>
            </a:r>
          </a:p>
          <a:p>
            <a:r>
              <a:rPr lang="en-IN" dirty="0"/>
              <a:t>    sleep(</a:t>
            </a:r>
            <a:r>
              <a:rPr lang="en-IN" dirty="0" err="1"/>
              <a:t>randint</a:t>
            </a:r>
            <a:r>
              <a:rPr lang="en-IN" dirty="0"/>
              <a:t>(2,8))</a:t>
            </a:r>
          </a:p>
          <a:p>
            <a:r>
              <a:rPr lang="en-IN" dirty="0"/>
              <a:t>    name=</a:t>
            </a:r>
            <a:r>
              <a:rPr lang="en-IN" dirty="0" err="1"/>
              <a:t>content.find_all</a:t>
            </a:r>
            <a:r>
              <a:rPr lang="en-IN" dirty="0"/>
              <a:t>('div',{'class':'_4rR01T'})</a:t>
            </a:r>
          </a:p>
          <a:p>
            <a:r>
              <a:rPr lang="en-IN" dirty="0"/>
              <a:t>    price=</a:t>
            </a:r>
            <a:r>
              <a:rPr lang="en-IN" dirty="0" err="1"/>
              <a:t>content.find_all</a:t>
            </a:r>
            <a:r>
              <a:rPr lang="en-IN" dirty="0"/>
              <a:t>('div',{'class':'_30jeq3 _1_WHN1'})</a:t>
            </a:r>
          </a:p>
          <a:p>
            <a:r>
              <a:rPr lang="en-IN" dirty="0"/>
              <a:t>    rate=</a:t>
            </a:r>
            <a:r>
              <a:rPr lang="en-IN" dirty="0" err="1"/>
              <a:t>content.find_all</a:t>
            </a:r>
            <a:r>
              <a:rPr lang="en-IN" dirty="0"/>
              <a:t>('span',{'class':'_1lRcqv'})</a:t>
            </a:r>
          </a:p>
          <a:p>
            <a:r>
              <a:rPr lang="en-IN" dirty="0"/>
              <a:t>    </a:t>
            </a:r>
            <a:r>
              <a:rPr lang="en-IN" dirty="0" err="1"/>
              <a:t>no_of_rate</a:t>
            </a:r>
            <a:r>
              <a:rPr lang="en-IN" dirty="0"/>
              <a:t>=</a:t>
            </a:r>
            <a:r>
              <a:rPr lang="en-IN" dirty="0" err="1"/>
              <a:t>content.find_all</a:t>
            </a:r>
            <a:r>
              <a:rPr lang="en-IN" dirty="0"/>
              <a:t>('span',{'class':'_2_R_DZ'})</a:t>
            </a:r>
          </a:p>
          <a:p>
            <a:r>
              <a:rPr lang="en-IN" dirty="0"/>
              <a:t>    specification=</a:t>
            </a:r>
            <a:r>
              <a:rPr lang="en-IN" dirty="0" err="1"/>
              <a:t>content.find_all</a:t>
            </a:r>
            <a:r>
              <a:rPr lang="en-IN" dirty="0"/>
              <a:t>('div',{'class':'</a:t>
            </a:r>
            <a:r>
              <a:rPr lang="en-IN" dirty="0" err="1"/>
              <a:t>fMghEO</a:t>
            </a:r>
            <a:r>
              <a:rPr lang="en-IN" dirty="0"/>
              <a:t>'})</a:t>
            </a:r>
          </a:p>
        </p:txBody>
      </p:sp>
    </p:spTree>
    <p:extLst>
      <p:ext uri="{BB962C8B-B14F-4D97-AF65-F5344CB8AC3E}">
        <p14:creationId xmlns:p14="http://schemas.microsoft.com/office/powerpoint/2010/main" val="1896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A94F5-5FAA-444C-9637-C90F12D71723}"/>
              </a:ext>
            </a:extLst>
          </p:cNvPr>
          <p:cNvSpPr txBox="1"/>
          <p:nvPr/>
        </p:nvSpPr>
        <p:spPr>
          <a:xfrm>
            <a:off x="2440498" y="214287"/>
            <a:ext cx="6102990" cy="5909310"/>
          </a:xfrm>
          <a:prstGeom prst="rect">
            <a:avLst/>
          </a:prstGeom>
          <a:noFill/>
        </p:spPr>
        <p:txBody>
          <a:bodyPr wrap="square">
            <a:spAutoFit/>
          </a:bodyPr>
          <a:lstStyle/>
          <a:p>
            <a:r>
              <a:rPr lang="en-IN" dirty="0"/>
              <a:t> for </a:t>
            </a:r>
            <a:r>
              <a:rPr lang="en-IN" dirty="0" err="1"/>
              <a:t>i</a:t>
            </a:r>
            <a:r>
              <a:rPr lang="en-IN" dirty="0"/>
              <a:t> in name:</a:t>
            </a:r>
          </a:p>
          <a:p>
            <a:r>
              <a:rPr lang="en-IN" dirty="0"/>
              <a:t>        </a:t>
            </a:r>
            <a:r>
              <a:rPr lang="en-IN" dirty="0" err="1"/>
              <a:t>products.append</a:t>
            </a:r>
            <a:r>
              <a:rPr lang="en-IN" dirty="0"/>
              <a:t>(</a:t>
            </a:r>
            <a:r>
              <a:rPr lang="en-IN" dirty="0" err="1"/>
              <a:t>i.text</a:t>
            </a:r>
            <a:r>
              <a:rPr lang="en-IN" dirty="0"/>
              <a:t>)</a:t>
            </a:r>
          </a:p>
          <a:p>
            <a:r>
              <a:rPr lang="en-IN" dirty="0"/>
              <a:t>    for </a:t>
            </a:r>
            <a:r>
              <a:rPr lang="en-IN" dirty="0" err="1"/>
              <a:t>i</a:t>
            </a:r>
            <a:r>
              <a:rPr lang="en-IN" dirty="0"/>
              <a:t> in price:</a:t>
            </a:r>
          </a:p>
          <a:p>
            <a:r>
              <a:rPr lang="en-IN" dirty="0"/>
              <a:t>        </a:t>
            </a:r>
            <a:r>
              <a:rPr lang="en-IN" dirty="0" err="1"/>
              <a:t>prices.append</a:t>
            </a:r>
            <a:r>
              <a:rPr lang="en-IN" dirty="0"/>
              <a:t>(</a:t>
            </a:r>
            <a:r>
              <a:rPr lang="en-IN" dirty="0" err="1"/>
              <a:t>i.text</a:t>
            </a:r>
            <a:r>
              <a:rPr lang="en-IN" dirty="0"/>
              <a:t>)</a:t>
            </a:r>
          </a:p>
          <a:p>
            <a:r>
              <a:rPr lang="en-IN" dirty="0"/>
              <a:t>    for </a:t>
            </a:r>
            <a:r>
              <a:rPr lang="en-IN" dirty="0" err="1"/>
              <a:t>i</a:t>
            </a:r>
            <a:r>
              <a:rPr lang="en-IN" dirty="0"/>
              <a:t> in rate:</a:t>
            </a:r>
          </a:p>
          <a:p>
            <a:r>
              <a:rPr lang="en-IN" dirty="0"/>
              <a:t>        </a:t>
            </a:r>
            <a:r>
              <a:rPr lang="en-IN" dirty="0" err="1"/>
              <a:t>ratings.append</a:t>
            </a:r>
            <a:r>
              <a:rPr lang="en-IN" dirty="0"/>
              <a:t>(</a:t>
            </a:r>
            <a:r>
              <a:rPr lang="en-IN" dirty="0" err="1"/>
              <a:t>i.text</a:t>
            </a:r>
            <a:r>
              <a:rPr lang="en-IN" dirty="0"/>
              <a:t>)</a:t>
            </a:r>
          </a:p>
          <a:p>
            <a:r>
              <a:rPr lang="en-IN" dirty="0"/>
              <a:t>    for </a:t>
            </a:r>
            <a:r>
              <a:rPr lang="en-IN" dirty="0" err="1"/>
              <a:t>i</a:t>
            </a:r>
            <a:r>
              <a:rPr lang="en-IN" dirty="0"/>
              <a:t> in </a:t>
            </a:r>
            <a:r>
              <a:rPr lang="en-IN" dirty="0" err="1"/>
              <a:t>no_of_rate</a:t>
            </a:r>
            <a:r>
              <a:rPr lang="en-IN" dirty="0"/>
              <a:t>:</a:t>
            </a:r>
          </a:p>
          <a:p>
            <a:r>
              <a:rPr lang="en-IN" dirty="0"/>
              <a:t>        </a:t>
            </a:r>
            <a:r>
              <a:rPr lang="en-IN" dirty="0" err="1"/>
              <a:t>no_of_ratings.append</a:t>
            </a:r>
            <a:r>
              <a:rPr lang="en-IN" dirty="0"/>
              <a:t>(</a:t>
            </a:r>
            <a:r>
              <a:rPr lang="en-IN" dirty="0" err="1"/>
              <a:t>i.text</a:t>
            </a:r>
            <a:r>
              <a:rPr lang="en-IN" dirty="0"/>
              <a:t>)</a:t>
            </a:r>
          </a:p>
          <a:p>
            <a:r>
              <a:rPr lang="en-IN" dirty="0"/>
              <a:t>    for col in specification:</a:t>
            </a:r>
          </a:p>
          <a:p>
            <a:r>
              <a:rPr lang="en-IN" dirty="0"/>
              <a:t>        col=</a:t>
            </a:r>
            <a:r>
              <a:rPr lang="en-IN" dirty="0" err="1"/>
              <a:t>col.find_all</a:t>
            </a:r>
            <a:r>
              <a:rPr lang="en-IN" dirty="0"/>
              <a:t>('li',{'class':'rgWa7D'})</a:t>
            </a:r>
          </a:p>
          <a:p>
            <a:r>
              <a:rPr lang="en-IN" dirty="0"/>
              <a:t>        </a:t>
            </a:r>
            <a:r>
              <a:rPr lang="en-IN" dirty="0" err="1"/>
              <a:t>rr</a:t>
            </a:r>
            <a:r>
              <a:rPr lang="en-IN" dirty="0"/>
              <a:t>=col[0].text</a:t>
            </a:r>
          </a:p>
          <a:p>
            <a:r>
              <a:rPr lang="en-IN" dirty="0"/>
              <a:t>        </a:t>
            </a:r>
            <a:r>
              <a:rPr lang="en-IN" dirty="0" err="1"/>
              <a:t>ram_rom.append</a:t>
            </a:r>
            <a:r>
              <a:rPr lang="en-IN" dirty="0"/>
              <a:t>(</a:t>
            </a:r>
            <a:r>
              <a:rPr lang="en-IN" dirty="0" err="1"/>
              <a:t>rr</a:t>
            </a:r>
            <a:r>
              <a:rPr lang="en-IN" dirty="0"/>
              <a:t>)</a:t>
            </a:r>
          </a:p>
          <a:p>
            <a:r>
              <a:rPr lang="en-IN" dirty="0"/>
              <a:t>        </a:t>
            </a:r>
            <a:r>
              <a:rPr lang="en-IN" dirty="0" err="1"/>
              <a:t>disp</a:t>
            </a:r>
            <a:r>
              <a:rPr lang="en-IN" dirty="0"/>
              <a:t>=col[1].text</a:t>
            </a:r>
          </a:p>
          <a:p>
            <a:r>
              <a:rPr lang="en-IN" dirty="0"/>
              <a:t>        </a:t>
            </a:r>
            <a:r>
              <a:rPr lang="en-IN" dirty="0" err="1"/>
              <a:t>screen.append</a:t>
            </a:r>
            <a:r>
              <a:rPr lang="en-IN" dirty="0"/>
              <a:t>(</a:t>
            </a:r>
            <a:r>
              <a:rPr lang="en-IN" dirty="0" err="1"/>
              <a:t>disp</a:t>
            </a:r>
            <a:r>
              <a:rPr lang="en-IN" dirty="0"/>
              <a:t>)</a:t>
            </a:r>
          </a:p>
          <a:p>
            <a:r>
              <a:rPr lang="en-IN" dirty="0"/>
              <a:t>        cam=col[2].text</a:t>
            </a:r>
          </a:p>
          <a:p>
            <a:r>
              <a:rPr lang="en-IN" dirty="0"/>
              <a:t>        </a:t>
            </a:r>
            <a:r>
              <a:rPr lang="en-IN" dirty="0" err="1"/>
              <a:t>camera.append</a:t>
            </a:r>
            <a:r>
              <a:rPr lang="en-IN" dirty="0"/>
              <a:t>(cam)</a:t>
            </a:r>
          </a:p>
          <a:p>
            <a:r>
              <a:rPr lang="en-IN" dirty="0"/>
              <a:t>        bat=col[3].text</a:t>
            </a:r>
          </a:p>
          <a:p>
            <a:r>
              <a:rPr lang="en-IN" dirty="0"/>
              <a:t>        </a:t>
            </a:r>
            <a:r>
              <a:rPr lang="en-IN" dirty="0" err="1"/>
              <a:t>battery.append</a:t>
            </a:r>
            <a:r>
              <a:rPr lang="en-IN" dirty="0"/>
              <a:t>(bat)</a:t>
            </a:r>
          </a:p>
          <a:p>
            <a:r>
              <a:rPr lang="en-IN" dirty="0"/>
              <a:t>        proc=col[4].text</a:t>
            </a:r>
          </a:p>
          <a:p>
            <a:r>
              <a:rPr lang="en-IN" dirty="0"/>
              <a:t>        </a:t>
            </a:r>
            <a:r>
              <a:rPr lang="en-IN" dirty="0" err="1"/>
              <a:t>processor.append</a:t>
            </a:r>
            <a:r>
              <a:rPr lang="en-IN" dirty="0"/>
              <a:t>(proc)</a:t>
            </a:r>
          </a:p>
          <a:p>
            <a:r>
              <a:rPr lang="en-IN" dirty="0"/>
              <a:t> </a:t>
            </a:r>
          </a:p>
        </p:txBody>
      </p:sp>
    </p:spTree>
    <p:extLst>
      <p:ext uri="{BB962C8B-B14F-4D97-AF65-F5344CB8AC3E}">
        <p14:creationId xmlns:p14="http://schemas.microsoft.com/office/powerpoint/2010/main" val="16560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8820-25E7-4637-B758-19E141AC61BA}"/>
              </a:ext>
            </a:extLst>
          </p:cNvPr>
          <p:cNvSpPr>
            <a:spLocks noGrp="1"/>
          </p:cNvSpPr>
          <p:nvPr>
            <p:ph type="title"/>
          </p:nvPr>
        </p:nvSpPr>
        <p:spPr/>
        <p:txBody>
          <a:bodyPr/>
          <a:lstStyle/>
          <a:p>
            <a:r>
              <a:rPr lang="en-US" dirty="0"/>
              <a:t>Importing and storing in </a:t>
            </a:r>
            <a:r>
              <a:rPr lang="en-US" dirty="0" err="1"/>
              <a:t>dataframe</a:t>
            </a:r>
            <a:endParaRPr lang="en-IN" dirty="0"/>
          </a:p>
        </p:txBody>
      </p:sp>
      <p:sp>
        <p:nvSpPr>
          <p:cNvPr id="3" name="Content Placeholder 2">
            <a:extLst>
              <a:ext uri="{FF2B5EF4-FFF2-40B4-BE49-F238E27FC236}">
                <a16:creationId xmlns:a16="http://schemas.microsoft.com/office/drawing/2014/main" id="{47C295E0-AA7F-4FD1-87A3-0EA1D13EAB9D}"/>
              </a:ext>
            </a:extLst>
          </p:cNvPr>
          <p:cNvSpPr>
            <a:spLocks noGrp="1"/>
          </p:cNvSpPr>
          <p:nvPr>
            <p:ph idx="1"/>
          </p:nvPr>
        </p:nvSpPr>
        <p:spPr/>
        <p:txBody>
          <a:bodyPr/>
          <a:lstStyle/>
          <a:p>
            <a:r>
              <a:rPr lang="en-IN" dirty="0"/>
              <a:t>import </a:t>
            </a:r>
            <a:r>
              <a:rPr lang="en-IN" dirty="0" err="1"/>
              <a:t>pnadas</a:t>
            </a:r>
            <a:r>
              <a:rPr lang="en-IN" dirty="0"/>
              <a:t> as pd</a:t>
            </a:r>
          </a:p>
          <a:p>
            <a:r>
              <a:rPr lang="en-IN" dirty="0"/>
              <a:t>data=</a:t>
            </a:r>
            <a:r>
              <a:rPr lang="en-IN" dirty="0" err="1"/>
              <a:t>pd.DataFrame</a:t>
            </a:r>
            <a:r>
              <a:rPr lang="en-IN" dirty="0"/>
              <a:t>({'Smartphone </a:t>
            </a:r>
            <a:r>
              <a:rPr lang="en-IN" dirty="0" err="1"/>
              <a:t>Name':products</a:t>
            </a:r>
            <a:r>
              <a:rPr lang="en-IN" dirty="0"/>
              <a:t>, '</a:t>
            </a:r>
            <a:r>
              <a:rPr lang="en-IN" dirty="0" err="1"/>
              <a:t>Price':prices</a:t>
            </a:r>
            <a:r>
              <a:rPr lang="en-IN" dirty="0"/>
              <a:t>, 'Ram &amp; Rom':</a:t>
            </a:r>
            <a:r>
              <a:rPr lang="en-IN" dirty="0" err="1"/>
              <a:t>ram_rom</a:t>
            </a:r>
            <a:r>
              <a:rPr lang="en-IN" dirty="0"/>
              <a:t>, '</a:t>
            </a:r>
            <a:r>
              <a:rPr lang="en-IN" dirty="0" err="1"/>
              <a:t>Dipslay</a:t>
            </a:r>
            <a:r>
              <a:rPr lang="en-IN" dirty="0"/>
              <a:t>':screen, '</a:t>
            </a:r>
            <a:r>
              <a:rPr lang="en-IN" dirty="0" err="1"/>
              <a:t>Camera':camera</a:t>
            </a:r>
            <a:r>
              <a:rPr lang="en-IN" dirty="0"/>
              <a:t>, 'Battery </a:t>
            </a:r>
            <a:r>
              <a:rPr lang="en-IN" dirty="0" err="1"/>
              <a:t>Capacity':battery</a:t>
            </a:r>
            <a:r>
              <a:rPr lang="en-IN" dirty="0"/>
              <a:t>, 'Operating </a:t>
            </a:r>
            <a:r>
              <a:rPr lang="en-IN" dirty="0" err="1"/>
              <a:t>System':processor</a:t>
            </a:r>
            <a:r>
              <a:rPr lang="en-IN" dirty="0"/>
              <a:t>, </a:t>
            </a:r>
          </a:p>
          <a:p>
            <a:endParaRPr lang="en-IN" dirty="0"/>
          </a:p>
          <a:p>
            <a:endParaRPr lang="en-IN" dirty="0"/>
          </a:p>
          <a:p>
            <a:r>
              <a:rPr lang="en-IN" dirty="0"/>
              <a:t>Then will clean data and store data into CSV file</a:t>
            </a:r>
          </a:p>
        </p:txBody>
      </p:sp>
    </p:spTree>
    <p:extLst>
      <p:ext uri="{BB962C8B-B14F-4D97-AF65-F5344CB8AC3E}">
        <p14:creationId xmlns:p14="http://schemas.microsoft.com/office/powerpoint/2010/main" val="219505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C2B-BFCE-468C-AD85-1E4B2911B37B}"/>
              </a:ext>
            </a:extLst>
          </p:cNvPr>
          <p:cNvSpPr>
            <a:spLocks noGrp="1"/>
          </p:cNvSpPr>
          <p:nvPr>
            <p:ph type="title"/>
          </p:nvPr>
        </p:nvSpPr>
        <p:spPr/>
        <p:txBody>
          <a:bodyPr>
            <a:normAutofit/>
          </a:bodyPr>
          <a:lstStyle/>
          <a:p>
            <a:r>
              <a:rPr lang="en-US" dirty="0"/>
              <a:t>Let’s explore data for analysis –</a:t>
            </a:r>
            <a:br>
              <a:rPr lang="en-US" dirty="0"/>
            </a:br>
            <a:r>
              <a:rPr lang="en-US" dirty="0"/>
              <a:t> </a:t>
            </a:r>
            <a:r>
              <a:rPr lang="en-US" sz="1500" dirty="0"/>
              <a:t>few are outlier here where price is more than 30,000</a:t>
            </a:r>
            <a:endParaRPr lang="en-IN" sz="1500" dirty="0"/>
          </a:p>
        </p:txBody>
      </p:sp>
      <p:pic>
        <p:nvPicPr>
          <p:cNvPr id="7" name="Content Placeholder 6">
            <a:extLst>
              <a:ext uri="{FF2B5EF4-FFF2-40B4-BE49-F238E27FC236}">
                <a16:creationId xmlns:a16="http://schemas.microsoft.com/office/drawing/2014/main" id="{61E9329B-3F14-47F7-A0EC-E6E17CF8B705}"/>
              </a:ext>
            </a:extLst>
          </p:cNvPr>
          <p:cNvPicPr>
            <a:picLocks noGrp="1" noChangeAspect="1"/>
          </p:cNvPicPr>
          <p:nvPr>
            <p:ph idx="1"/>
          </p:nvPr>
        </p:nvPicPr>
        <p:blipFill>
          <a:blip r:embed="rId2"/>
          <a:stretch>
            <a:fillRect/>
          </a:stretch>
        </p:blipFill>
        <p:spPr>
          <a:xfrm>
            <a:off x="4125803" y="2470878"/>
            <a:ext cx="4254719" cy="2540131"/>
          </a:xfrm>
        </p:spPr>
      </p:pic>
    </p:spTree>
    <p:extLst>
      <p:ext uri="{BB962C8B-B14F-4D97-AF65-F5344CB8AC3E}">
        <p14:creationId xmlns:p14="http://schemas.microsoft.com/office/powerpoint/2010/main" val="237494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8BA0-0C1E-43C1-85DC-727BAE63C2B1}"/>
              </a:ext>
            </a:extLst>
          </p:cNvPr>
          <p:cNvSpPr>
            <a:spLocks noGrp="1"/>
          </p:cNvSpPr>
          <p:nvPr>
            <p:ph type="title"/>
          </p:nvPr>
        </p:nvSpPr>
        <p:spPr/>
        <p:txBody>
          <a:bodyPr>
            <a:normAutofit/>
          </a:bodyPr>
          <a:lstStyle/>
          <a:p>
            <a:r>
              <a:rPr lang="en-US" sz="1700" b="1" i="0" dirty="0">
                <a:solidFill>
                  <a:srgbClr val="000000"/>
                </a:solidFill>
                <a:effectLst/>
                <a:latin typeface="Helvetica Neue"/>
              </a:rPr>
              <a:t>Most of mobile phone are between 7000 to 18000 around and few outlier between 30 to 60k</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2CD12A8-FE31-49DC-9B80-3F1D126C773A}"/>
              </a:ext>
            </a:extLst>
          </p:cNvPr>
          <p:cNvPicPr>
            <a:picLocks noGrp="1" noChangeAspect="1"/>
          </p:cNvPicPr>
          <p:nvPr>
            <p:ph idx="1"/>
          </p:nvPr>
        </p:nvPicPr>
        <p:blipFill>
          <a:blip r:embed="rId2"/>
          <a:stretch>
            <a:fillRect/>
          </a:stretch>
        </p:blipFill>
        <p:spPr>
          <a:xfrm>
            <a:off x="4138504" y="2153362"/>
            <a:ext cx="4229317" cy="3175163"/>
          </a:xfrm>
        </p:spPr>
      </p:pic>
    </p:spTree>
    <p:extLst>
      <p:ext uri="{BB962C8B-B14F-4D97-AF65-F5344CB8AC3E}">
        <p14:creationId xmlns:p14="http://schemas.microsoft.com/office/powerpoint/2010/main" val="2640441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61</TotalTime>
  <Words>898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Helvetica Neue</vt:lpstr>
      <vt:lpstr>Gallery</vt:lpstr>
      <vt:lpstr>Web scraping Project Feb 2022</vt:lpstr>
      <vt:lpstr>What is in it……………</vt:lpstr>
      <vt:lpstr>Preparation to scrap data</vt:lpstr>
      <vt:lpstr>creating list to store data from webscraping</vt:lpstr>
      <vt:lpstr>extracting mobile data from flipkart using loop from multiple page</vt:lpstr>
      <vt:lpstr>PowerPoint Presentation</vt:lpstr>
      <vt:lpstr>Importing and storing in dataframe</vt:lpstr>
      <vt:lpstr>Let’s explore data for analysis –  few are outlier here where price is more than 30,000</vt:lpstr>
      <vt:lpstr>Most of mobile phone are between 7000 to 18000 around and few outlier between 30 to 60k </vt:lpstr>
      <vt:lpstr>PowerPoint Presentation</vt:lpstr>
      <vt:lpstr>PowerPoint Presentation</vt:lpstr>
      <vt:lpstr>PowerPoint Presentation</vt:lpstr>
      <vt:lpstr>PowerPoint Presentation</vt:lpstr>
      <vt:lpstr>Highest sold phone are in range of 10000 as highest no of ratings has been given to it which 6.53" display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Feb 2022</dc:title>
  <dc:creator>Rajnish Sah</dc:creator>
  <cp:lastModifiedBy>Rajnish Sah</cp:lastModifiedBy>
  <cp:revision>2</cp:revision>
  <dcterms:created xsi:type="dcterms:W3CDTF">2022-02-19T16:51:28Z</dcterms:created>
  <dcterms:modified xsi:type="dcterms:W3CDTF">2022-02-19T17:53:21Z</dcterms:modified>
</cp:coreProperties>
</file>