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82" r:id="rId6"/>
    <p:sldId id="383" r:id="rId7"/>
    <p:sldId id="385" r:id="rId8"/>
    <p:sldId id="359" r:id="rId9"/>
    <p:sldId id="384" r:id="rId10"/>
    <p:sldId id="374" r:id="rId11"/>
    <p:sldId id="375" r:id="rId12"/>
    <p:sldId id="365" r:id="rId13"/>
    <p:sldId id="386" r:id="rId14"/>
    <p:sldId id="387" r:id="rId15"/>
    <p:sldId id="388" r:id="rId16"/>
    <p:sldId id="389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CBBBB-E728-F422-DAA6-A604C79A2B14}" v="2" dt="2025-04-16T23:05:55.984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70503-DBCA-06D5-F31E-E7602AF49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F1CB4-F9BB-DE17-9033-D77D080B4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1328C-25A1-F3C0-5889-8B6EA3F8B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23F11-4C19-DC4E-A28A-C4303AE92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C8F24-A1DF-DEA5-0A3A-87DDE67E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34554-F80B-51A0-D5C9-C8AF09CD2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EE1C1-5004-762F-0BE7-73E399594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39B5-B9BC-2788-D714-4FB95BFE3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3E0AC-79CC-3398-B794-9FDB68EF3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9061C4-40F1-73B9-8681-9A1D87C5A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AAE58-791C-7955-C1E8-15EAFF377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777F-53E8-B78D-25B3-39EAEA798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finance.yaho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jYQVLE7JNI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>
                <a:cs typeface="Biome"/>
              </a:rPr>
              <a:t>STOCK SAVVY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2086" y="3518228"/>
            <a:ext cx="11798352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Calibri"/>
                <a:ea typeface="Calibri"/>
                <a:cs typeface="Biome"/>
              </a:rPr>
              <a:t>"Wealth Shouldn't Be a Secret"</a:t>
            </a:r>
            <a:endParaRPr lang="en-US" sz="2000" b="1">
              <a:solidFill>
                <a:schemeClr val="bg1"/>
              </a:solidFill>
              <a:latin typeface="Calibri"/>
              <a:ea typeface="Calibri"/>
            </a:endParaRPr>
          </a:p>
          <a:p>
            <a:pPr algn="l"/>
            <a:endParaRPr lang="en-US" sz="1100">
              <a:solidFill>
                <a:schemeClr val="bg1"/>
              </a:solidFill>
              <a:latin typeface="Arial Nova"/>
              <a:ea typeface="Calibri"/>
            </a:endParaRPr>
          </a:p>
          <a:p>
            <a:pPr algn="l">
              <a:lnSpc>
                <a:spcPct val="120000"/>
              </a:lnSpc>
            </a:pPr>
            <a:endParaRPr lang="en-US" sz="1100">
              <a:solidFill>
                <a:srgbClr val="FFFFFF"/>
              </a:solidFill>
              <a:latin typeface="Arial Nova"/>
            </a:endParaRPr>
          </a:p>
          <a:p>
            <a:pPr algn="l">
              <a:lnSpc>
                <a:spcPct val="120000"/>
              </a:lnSpc>
            </a:pPr>
            <a:endParaRPr lang="en-US" sz="1100">
              <a:solidFill>
                <a:srgbClr val="FFFFFF"/>
              </a:solidFill>
              <a:latin typeface="Arial Nov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FE7A-C11E-1DAF-EA86-2601B2AE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5C002A24-871D-C9D8-D66A-B253AC0BC05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9213" r="52"/>
          <a:stretch/>
        </p:blipFill>
        <p:spPr>
          <a:xfrm>
            <a:off x="-161" y="-2497"/>
            <a:ext cx="12194458" cy="6876825"/>
          </a:xfrm>
        </p:spPr>
      </p:pic>
    </p:spTree>
    <p:extLst>
      <p:ext uri="{BB962C8B-B14F-4D97-AF65-F5344CB8AC3E}">
        <p14:creationId xmlns:p14="http://schemas.microsoft.com/office/powerpoint/2010/main" val="350663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18111-4148-2061-7DAF-BE2A0800B78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947" y="-613844"/>
            <a:ext cx="12192384" cy="8086721"/>
          </a:xfrm>
        </p:spPr>
      </p:pic>
    </p:spTree>
    <p:extLst>
      <p:ext uri="{BB962C8B-B14F-4D97-AF65-F5344CB8AC3E}">
        <p14:creationId xmlns:p14="http://schemas.microsoft.com/office/powerpoint/2010/main" val="38122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30696-2162-647D-35C0-A3FC9F7A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7" t="5843" r="23"/>
          <a:stretch/>
        </p:blipFill>
        <p:spPr>
          <a:xfrm>
            <a:off x="4579" y="13139"/>
            <a:ext cx="12196992" cy="68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23FFC1-F04B-B6CC-D520-FD0D90D1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9" t="2020" b="-24"/>
          <a:stretch/>
        </p:blipFill>
        <p:spPr>
          <a:xfrm>
            <a:off x="-30788" y="-3290"/>
            <a:ext cx="12238182" cy="68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1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1" cap="all" dirty="0">
                <a:cs typeface="Biome"/>
              </a:rPr>
              <a:t>Avee' Brown </a:t>
            </a:r>
            <a:endParaRPr lang="en-US" sz="1100" b="1" dirty="0">
              <a:solidFill>
                <a:srgbClr val="000000"/>
              </a:solidFill>
              <a:cs typeface="Biome"/>
            </a:endParaRPr>
          </a:p>
          <a:p>
            <a:r>
              <a:rPr lang="en-US" sz="1100" b="1" cap="all" err="1">
                <a:latin typeface="Biome"/>
                <a:cs typeface="Biome"/>
              </a:rPr>
              <a:t>Briaris</a:t>
            </a:r>
            <a:r>
              <a:rPr lang="en-US" sz="1100" b="1" cap="all" dirty="0">
                <a:latin typeface="Biome"/>
                <a:cs typeface="Biome"/>
              </a:rPr>
              <a:t> Sayles</a:t>
            </a:r>
            <a:endParaRPr lang="en-US" sz="1100" b="1" dirty="0">
              <a:solidFill>
                <a:srgbClr val="000000"/>
              </a:solidFill>
              <a:latin typeface="Biome"/>
              <a:cs typeface="Biome"/>
            </a:endParaRPr>
          </a:p>
          <a:p>
            <a:r>
              <a:rPr lang="en-US" sz="1100" b="1" cap="all" err="1">
                <a:cs typeface="Biome"/>
              </a:rPr>
              <a:t>Etaf</a:t>
            </a:r>
            <a:r>
              <a:rPr lang="en-US" sz="1100" b="1" cap="all" dirty="0">
                <a:cs typeface="Biome"/>
              </a:rPr>
              <a:t> Abdallah</a:t>
            </a:r>
            <a:endParaRPr lang="en-US" sz="1100" b="1" dirty="0">
              <a:solidFill>
                <a:srgbClr val="000000"/>
              </a:solidFill>
              <a:cs typeface="Biome"/>
            </a:endParaRPr>
          </a:p>
          <a:p>
            <a:r>
              <a:rPr lang="en-US" sz="1100" b="1" cap="all" err="1">
                <a:cs typeface="Biome"/>
              </a:rPr>
              <a:t>Mymoon</a:t>
            </a:r>
            <a:r>
              <a:rPr lang="en-US" sz="1100" b="1" cap="all" dirty="0">
                <a:cs typeface="Biome"/>
              </a:rPr>
              <a:t> </a:t>
            </a:r>
            <a:r>
              <a:rPr lang="en-US" sz="1100" b="1" cap="all" err="1">
                <a:cs typeface="Biome"/>
              </a:rPr>
              <a:t>SHaik</a:t>
            </a:r>
            <a:endParaRPr lang="en-US" sz="1100" b="1">
              <a:solidFill>
                <a:srgbClr val="000000"/>
              </a:solidFill>
              <a:cs typeface="Biome"/>
            </a:endParaRPr>
          </a:p>
          <a:p>
            <a:r>
              <a:rPr lang="en-US" sz="1100" b="1" cap="all" dirty="0">
                <a:cs typeface="Biome"/>
              </a:rPr>
              <a:t>Vani </a:t>
            </a:r>
            <a:r>
              <a:rPr lang="en-US" sz="1100" b="1" cap="all" err="1">
                <a:cs typeface="Biome"/>
              </a:rPr>
              <a:t>Walvekar</a:t>
            </a:r>
            <a:endParaRPr lang="en-US" sz="1100" b="1">
              <a:solidFill>
                <a:srgbClr val="000000"/>
              </a:solidFill>
              <a:cs typeface="Biome"/>
            </a:endParaRPr>
          </a:p>
          <a:p>
            <a:r>
              <a:rPr lang="en-US" sz="1100" b="1" cap="all" dirty="0">
                <a:cs typeface="Biome"/>
              </a:rPr>
              <a:t>Tyra Jones-WILLIAMSON</a:t>
            </a:r>
            <a:endParaRPr lang="en-US" b="1" dirty="0"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68858-5457-945F-EC6B-68596D80D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622B-EC6E-1565-EBF6-610FB049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/>
              <a:t>Financial Illiteracy &amp; Market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57DE-4F6C-1762-EF25-EF030B4CF2E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>
                <a:ea typeface="+mn-lt"/>
                <a:cs typeface="+mn-lt"/>
              </a:rPr>
              <a:t>90% of Americans don't own stocks. </a:t>
            </a:r>
            <a:endParaRPr lang="en-US">
              <a:latin typeface="Calibri"/>
              <a:ea typeface="Calibri"/>
            </a:endParaRPr>
          </a:p>
          <a:p>
            <a:pPr marL="283210" indent="-283210"/>
            <a:r>
              <a:rPr lang="en-US">
                <a:ea typeface="+mn-lt"/>
                <a:cs typeface="+mn-lt"/>
              </a:rPr>
              <a:t>The top 10% control 89% of all stock wealth. 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Generational wealth is not attainable due to lack of knowledge. 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Missed stock alerts can mean missed rent, tuition, or opportunities.</a:t>
            </a:r>
          </a:p>
          <a:p>
            <a:pPr marL="283210" indent="-283210"/>
            <a:endParaRPr lang="en-US">
              <a:latin typeface="Calibri"/>
              <a:ea typeface="Calibri"/>
            </a:endParaRPr>
          </a:p>
          <a:p>
            <a:pPr marL="283210" indent="-283210"/>
            <a:endParaRPr lang="en-US">
              <a:latin typeface="Calibri"/>
              <a:ea typeface="Calibri"/>
            </a:endParaRPr>
          </a:p>
        </p:txBody>
      </p:sp>
      <p:pic>
        <p:nvPicPr>
          <p:cNvPr id="6" name="Content Placeholder 5" descr="13 Oddities From the Day the Stock Market Crashed in 1929">
            <a:extLst>
              <a:ext uri="{FF2B5EF4-FFF2-40B4-BE49-F238E27FC236}">
                <a16:creationId xmlns:a16="http://schemas.microsoft.com/office/drawing/2014/main" id="{8D8BD17C-020D-19FA-91FE-8D3C04597069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rcRect l="27091" r="17272" b="2"/>
          <a:stretch/>
        </p:blipFill>
        <p:spPr>
          <a:xfrm>
            <a:off x="8017729" y="2268319"/>
            <a:ext cx="3537785" cy="378213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921CF-53AA-ED8F-DF2D-E35A2B76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4246F-4926-835C-0D66-940ED6A58DC1}"/>
              </a:ext>
            </a:extLst>
          </p:cNvPr>
          <p:cNvSpPr txBox="1"/>
          <p:nvPr/>
        </p:nvSpPr>
        <p:spPr>
          <a:xfrm>
            <a:off x="8393349" y="6058141"/>
            <a:ext cx="29751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  <a:hlinkClick r:id="rId4"/>
              </a:rPr>
              <a:t>SOURCE: Yahoo Finance - Stock Market Live, Quotes,Business &amp; Finance News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6447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3B4B8-F726-54FD-C135-6D592E7E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AFDF-E853-F415-56B4-303E5BEA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/>
              <a:t>The Urgency: Real-Time Market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D17A-E246-CD97-3040-48B2AE191D5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Stock market shifts happen in seconds; without timely information, losses are inevitable. </a:t>
            </a:r>
            <a:endParaRPr lang="en-US"/>
          </a:p>
          <a:p>
            <a:pPr marL="283210" indent="-28321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We're solving the problem of financial illiteracy. </a:t>
            </a:r>
          </a:p>
          <a:p>
            <a:pPr marL="283210" indent="-28321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If you have a solid financial education, you could avoid grave mistakes such as the 2021 GameStop crisis that caused many people to lose money.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283210" indent="-283210">
              <a:buFont typeface="Calibri" panose="020B0604020202020204" pitchFamily="34" charset="0"/>
              <a:buChar char="-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4" name="Content Placeholder 13" descr="Severe poverty falls by almost four points in the Canary Islands in ...">
            <a:extLst>
              <a:ext uri="{FF2B5EF4-FFF2-40B4-BE49-F238E27FC236}">
                <a16:creationId xmlns:a16="http://schemas.microsoft.com/office/drawing/2014/main" id="{33D1ED94-A4B0-277C-DBCC-159C807780D1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rcRect l="19419" r="20774" b="-2"/>
          <a:stretch/>
        </p:blipFill>
        <p:spPr>
          <a:xfrm>
            <a:off x="8392160" y="2465388"/>
            <a:ext cx="2856865" cy="3427412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AAFC6-A567-C247-061F-815801A6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title="Some people earn while others lose 🤑 | Dumb Money | #movie">
            <a:hlinkClick r:id="" action="ppaction://media"/>
            <a:extLst>
              <a:ext uri="{FF2B5EF4-FFF2-40B4-BE49-F238E27FC236}">
                <a16:creationId xmlns:a16="http://schemas.microsoft.com/office/drawing/2014/main" id="{FDC53A58-69BF-0454-A7A1-75DD321AC2D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38" y="965"/>
            <a:ext cx="12184968" cy="6856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666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45" y="2640751"/>
            <a:ext cx="4960830" cy="2785158"/>
          </a:xfrm>
        </p:spPr>
        <p:txBody>
          <a:bodyPr anchor="b">
            <a:normAutofit fontScale="90000"/>
          </a:bodyPr>
          <a:lstStyle/>
          <a:p>
            <a:r>
              <a:rPr lang="en-US">
                <a:cs typeface="Biome"/>
              </a:rPr>
              <a:t>Empowering individuals to reach financial freedom through stock market education. </a:t>
            </a:r>
            <a:br>
              <a:rPr lang="en-US">
                <a:cs typeface="Biome"/>
              </a:rPr>
            </a:br>
            <a:br>
              <a:rPr lang="en-US"/>
            </a:br>
            <a:r>
              <a:rPr lang="en-US" sz="2200">
                <a:latin typeface="Biome"/>
                <a:ea typeface="Calibri"/>
                <a:cs typeface="Biome"/>
              </a:rPr>
              <a:t>Wealth Shouldn't Be a</a:t>
            </a:r>
            <a:r>
              <a:rPr lang="en-US" sz="2200">
                <a:cs typeface="Biome"/>
              </a:rPr>
              <a:t> </a:t>
            </a:r>
            <a:r>
              <a:rPr lang="en-US" sz="2200">
                <a:latin typeface="Biome"/>
                <a:ea typeface="Calibri"/>
                <a:cs typeface="Biome"/>
              </a:rPr>
              <a:t>Secret</a:t>
            </a:r>
            <a:r>
              <a:rPr lang="en-US">
                <a:cs typeface="Biome"/>
              </a:rPr>
              <a:t>!</a:t>
            </a:r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830" y="771351"/>
            <a:ext cx="4958081" cy="2387865"/>
          </a:xfrm>
        </p:spPr>
        <p:txBody>
          <a:bodyPr>
            <a:normAutofit/>
          </a:bodyPr>
          <a:lstStyle/>
          <a:p>
            <a:r>
              <a:rPr lang="en-US"/>
              <a:t>Our mission</a:t>
            </a:r>
            <a:endParaRPr lang="en-US" err="1"/>
          </a:p>
        </p:txBody>
      </p:sp>
      <p:pic>
        <p:nvPicPr>
          <p:cNvPr id="2" name="Picture 1" descr="1 People Sign Climbing Stairs Vision, Goal, Plan, Action And Success. 5 ...">
            <a:extLst>
              <a:ext uri="{FF2B5EF4-FFF2-40B4-BE49-F238E27FC236}">
                <a16:creationId xmlns:a16="http://schemas.microsoft.com/office/drawing/2014/main" id="{F0D73F10-23F9-BBBB-F6B5-3F03855B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80" b="25352"/>
          <a:stretch/>
        </p:blipFill>
        <p:spPr>
          <a:xfrm>
            <a:off x="6497638" y="336550"/>
            <a:ext cx="5322887" cy="6184900"/>
          </a:xfrm>
          <a:prstGeom prst="rect">
            <a:avLst/>
          </a:prstGeom>
          <a:noFill/>
        </p:spPr>
      </p:pic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ADBC40D2-91ED-30B7-5E83-E201AFCB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D0A55-E500-4921-1F93-0C8487D8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7E97-1831-81BF-0877-27297288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/>
              <a:t>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CB9-F01C-A5B4-3B0B-BA97EE7D7C8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6855863" cy="3960665"/>
          </a:xfrm>
        </p:spPr>
        <p:txBody>
          <a:bodyPr vert="horz" lIns="91440" tIns="45720" rIns="91440" bIns="45720" rtlCol="0">
            <a:normAutofit/>
          </a:bodyPr>
          <a:lstStyle/>
          <a:p>
            <a:pPr marL="283210" indent="-283210"/>
            <a:r>
              <a:rPr lang="en-US"/>
              <a:t>For some families, a $300 investment win can cover essential expenses. </a:t>
            </a:r>
          </a:p>
          <a:p>
            <a:pPr marL="283210" indent="-283210"/>
            <a:r>
              <a:rPr lang="en-US"/>
              <a:t>Access to timely information can be life-saving. </a:t>
            </a:r>
          </a:p>
          <a:p>
            <a:pPr marL="283210" indent="-283210"/>
            <a:r>
              <a:rPr lang="en-US"/>
              <a:t>Wealth isn't just about income—it's about access to opportunities. </a:t>
            </a:r>
          </a:p>
          <a:p>
            <a:pPr marL="0" indent="0">
              <a:buNone/>
            </a:pPr>
            <a:endParaRPr lang="en-US" b="1"/>
          </a:p>
          <a:p>
            <a:pPr marL="283210" indent="-28321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Content Placeholder 9" descr="How to spot an opportunity no one else sees - Inside Small Business">
            <a:extLst>
              <a:ext uri="{FF2B5EF4-FFF2-40B4-BE49-F238E27FC236}">
                <a16:creationId xmlns:a16="http://schemas.microsoft.com/office/drawing/2014/main" id="{C15A4502-1A4D-54AD-DCC8-A55975343284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7533386" y="2009654"/>
            <a:ext cx="3715639" cy="335456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8D928-155E-66A1-17F3-BAC2E9A6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AE50B98-19C7-A0CC-EE88-87D79238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65" y="1976434"/>
            <a:ext cx="5787139" cy="393768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Biome"/>
              </a:rPr>
              <a:t>Real-Time Alerts:</a:t>
            </a:r>
            <a:r>
              <a:rPr lang="en-US" sz="1500">
                <a:latin typeface="Calibri"/>
                <a:ea typeface="Calibri"/>
                <a:cs typeface="Biome"/>
              </a:rPr>
              <a:t> Subscribers receive immediate notifications about significant stock movements. </a:t>
            </a:r>
            <a:br>
              <a:rPr lang="en-US" sz="1500">
                <a:latin typeface="Calibri"/>
              </a:rPr>
            </a:br>
            <a:endParaRPr lang="en-US" sz="1500">
              <a:latin typeface="Calibri"/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Biome"/>
              </a:rPr>
              <a:t>Educational Resources:</a:t>
            </a:r>
            <a:r>
              <a:rPr lang="en-US" sz="1500">
                <a:latin typeface="Calibri"/>
                <a:ea typeface="Calibri"/>
                <a:cs typeface="Biome"/>
              </a:rPr>
              <a:t> Access to tutorials and articles to understand market dynamics. </a:t>
            </a:r>
            <a:br>
              <a:rPr lang="en-US" sz="1500">
                <a:latin typeface="Calibri"/>
              </a:rPr>
            </a:br>
            <a:endParaRPr lang="en-US" sz="1500" b="1">
              <a:latin typeface="Calibri"/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Biome"/>
              </a:rPr>
              <a:t>Revenue Prediction Tools:</a:t>
            </a:r>
            <a:r>
              <a:rPr lang="en-US" sz="1500">
                <a:latin typeface="Calibri"/>
                <a:ea typeface="Calibri"/>
                <a:cs typeface="Biome"/>
              </a:rPr>
              <a:t> For startups and individuals to forecast potential earnings.</a:t>
            </a:r>
            <a:br>
              <a:rPr lang="en-US" sz="1500">
                <a:latin typeface="Calibri"/>
              </a:rPr>
            </a:br>
            <a:endParaRPr lang="en-US" sz="1500" b="1">
              <a:latin typeface="Calibri"/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Biome"/>
              </a:rPr>
              <a:t>Integration with Alpha Vantage API:</a:t>
            </a:r>
            <a:r>
              <a:rPr lang="en-US" sz="1500">
                <a:latin typeface="Calibri"/>
                <a:ea typeface="Calibri"/>
                <a:cs typeface="Biome"/>
              </a:rPr>
              <a:t> Ensures accurate and up-to-date market data.</a:t>
            </a:r>
            <a:br>
              <a:rPr lang="en-US" sz="1500">
                <a:latin typeface="Calibri"/>
              </a:rPr>
            </a:br>
            <a:r>
              <a:rPr lang="en-US" sz="1500">
                <a:latin typeface="Calibri"/>
                <a:ea typeface="Calibri"/>
                <a:cs typeface="Biome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Biome"/>
              </a:rPr>
              <a:t>Visual: </a:t>
            </a:r>
            <a:r>
              <a:rPr lang="en-US" sz="1500">
                <a:latin typeface="Calibri"/>
                <a:ea typeface="Calibri"/>
                <a:cs typeface="Biome"/>
              </a:rPr>
              <a:t>Screenshots or mockups of the app interface highlighting these features. </a:t>
            </a:r>
          </a:p>
          <a:p>
            <a:endParaRPr lang="en-US" sz="1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62" y="521282"/>
            <a:ext cx="4958081" cy="2387865"/>
          </a:xfrm>
        </p:spPr>
        <p:txBody>
          <a:bodyPr>
            <a:normAutofit/>
          </a:bodyPr>
          <a:lstStyle/>
          <a:p>
            <a:r>
              <a:rPr lang="en-US"/>
              <a:t>APP OVERVIEW </a:t>
            </a:r>
          </a:p>
        </p:txBody>
      </p:sp>
      <p:pic>
        <p:nvPicPr>
          <p:cNvPr id="8" name="Picture Placeholder 7" descr="A hand holding a phone&#10;&#10;AI-generated content may be incorrect.">
            <a:extLst>
              <a:ext uri="{FF2B5EF4-FFF2-40B4-BE49-F238E27FC236}">
                <a16:creationId xmlns:a16="http://schemas.microsoft.com/office/drawing/2014/main" id="{DD2386AD-0AE0-72E6-CAE3-1E178DE144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492" r="21492"/>
          <a:stretch/>
        </p:blipFill>
        <p:spPr>
          <a:xfrm>
            <a:off x="6359549" y="150813"/>
            <a:ext cx="5584778" cy="658495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/>
              <a:t>ENGAGING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Individuals Seeking Financial Literacy</a:t>
            </a:r>
            <a:r>
              <a:rPr lang="en-US"/>
              <a:t>: Those new to investing or looking to understand the stock market. </a:t>
            </a:r>
          </a:p>
          <a:p>
            <a:r>
              <a:rPr lang="en-US" b="1"/>
              <a:t>Startups and Small Businesses</a:t>
            </a:r>
            <a:r>
              <a:rPr lang="en-US"/>
              <a:t>: Companies aiming to predict revenue and understand market positioning. </a:t>
            </a:r>
          </a:p>
          <a:p>
            <a:r>
              <a:rPr lang="en-US" b="1"/>
              <a:t>Everyday Investors</a:t>
            </a:r>
            <a:r>
              <a:rPr lang="en-US"/>
              <a:t>: People wanting to make informed decisions without being overwhelmed by complex data. </a:t>
            </a:r>
          </a:p>
          <a:p>
            <a:r>
              <a:rPr lang="en-US" b="1"/>
              <a:t>Visual</a:t>
            </a:r>
            <a:r>
              <a:rPr lang="en-US"/>
              <a:t>: Collage of diverse individuals representing different user personas</a:t>
            </a:r>
          </a:p>
          <a:p>
            <a:endParaRPr lang="en-US"/>
          </a:p>
        </p:txBody>
      </p:sp>
      <p:pic>
        <p:nvPicPr>
          <p:cNvPr id="54" name="Content Placeholder 53" descr="Unlocking Financial Success: The Power of Financial Literacy">
            <a:extLst>
              <a:ext uri="{FF2B5EF4-FFF2-40B4-BE49-F238E27FC236}">
                <a16:creationId xmlns:a16="http://schemas.microsoft.com/office/drawing/2014/main" id="{F15A3C6A-7D6B-580F-6F04-F690046EEB7B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8391525" y="3226118"/>
            <a:ext cx="2857500" cy="190595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1540509"/>
            <a:ext cx="6327105" cy="806986"/>
          </a:xfrm>
        </p:spPr>
        <p:txBody>
          <a:bodyPr anchor="b"/>
          <a:lstStyle/>
          <a:p>
            <a:r>
              <a:rPr lang="en-US">
                <a:cs typeface="Biome"/>
              </a:rPr>
              <a:t>CALL FOR ACTION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085" y="3262048"/>
            <a:ext cx="9079830" cy="35348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>
                <a:latin typeface="Calibri"/>
                <a:ea typeface="+mj-lt"/>
                <a:cs typeface="+mj-lt"/>
              </a:rPr>
              <a:t>"Join us in revolutionizing financial education. Empower yourself with the tools to navigate the stock market confidently."</a:t>
            </a:r>
            <a:endParaRPr lang="en-US" sz="2500">
              <a:latin typeface="Calibri"/>
              <a:ea typeface="Calibri"/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STOCK SAVVY</vt:lpstr>
      <vt:lpstr>Financial Illiteracy &amp; Market Volatility</vt:lpstr>
      <vt:lpstr>The Urgency: Real-Time Market Changes</vt:lpstr>
      <vt:lpstr>PowerPoint Presentation</vt:lpstr>
      <vt:lpstr>Empowering individuals to reach financial freedom through stock market education.   Wealth Shouldn't Be a Secret!   </vt:lpstr>
      <vt:lpstr>Why it matters</vt:lpstr>
      <vt:lpstr>Real-Time Alerts: Subscribers receive immediate notifications about significant stock movements.   Educational Resources: Access to tutorials and articles to understand market dynamics.   Revenue Prediction Tools: For startups and individuals to forecast potential earnings.  Integration with Alpha Vantage API: Ensures accurate and up-to-date market data.   Visual: Screenshots or mockups of the app interface highlighting these features.  </vt:lpstr>
      <vt:lpstr>ENGAGING AUDIENCE</vt:lpstr>
      <vt:lpstr>CALL FOR ACTION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</cp:revision>
  <dcterms:created xsi:type="dcterms:W3CDTF">2025-04-12T15:52:52Z</dcterms:created>
  <dcterms:modified xsi:type="dcterms:W3CDTF">2025-04-16T23:06:23Z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