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41"/>
  </p:notesMasterIdLst>
  <p:sldIdLst>
    <p:sldId id="256" r:id="rId2"/>
    <p:sldId id="257" r:id="rId3"/>
    <p:sldId id="258" r:id="rId4"/>
    <p:sldId id="264" r:id="rId5"/>
    <p:sldId id="269" r:id="rId6"/>
    <p:sldId id="271" r:id="rId7"/>
    <p:sldId id="272" r:id="rId8"/>
    <p:sldId id="278" r:id="rId9"/>
    <p:sldId id="279" r:id="rId10"/>
    <p:sldId id="280" r:id="rId11"/>
    <p:sldId id="287" r:id="rId12"/>
    <p:sldId id="281" r:id="rId13"/>
    <p:sldId id="282" r:id="rId14"/>
    <p:sldId id="283" r:id="rId15"/>
    <p:sldId id="313" r:id="rId16"/>
    <p:sldId id="284" r:id="rId17"/>
    <p:sldId id="285" r:id="rId18"/>
    <p:sldId id="286" r:id="rId19"/>
    <p:sldId id="314" r:id="rId20"/>
    <p:sldId id="288" r:id="rId21"/>
    <p:sldId id="290" r:id="rId22"/>
    <p:sldId id="292" r:id="rId23"/>
    <p:sldId id="291" r:id="rId24"/>
    <p:sldId id="293" r:id="rId25"/>
    <p:sldId id="294" r:id="rId26"/>
    <p:sldId id="295" r:id="rId27"/>
    <p:sldId id="298" r:id="rId28"/>
    <p:sldId id="299" r:id="rId29"/>
    <p:sldId id="300" r:id="rId30"/>
    <p:sldId id="302" r:id="rId31"/>
    <p:sldId id="301" r:id="rId32"/>
    <p:sldId id="303" r:id="rId33"/>
    <p:sldId id="304" r:id="rId34"/>
    <p:sldId id="305" r:id="rId35"/>
    <p:sldId id="306" r:id="rId36"/>
    <p:sldId id="310" r:id="rId37"/>
    <p:sldId id="311" r:id="rId38"/>
    <p:sldId id="312" r:id="rId39"/>
    <p:sldId id="31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65" autoAdjust="0"/>
    <p:restoredTop sz="94660"/>
  </p:normalViewPr>
  <p:slideViewPr>
    <p:cSldViewPr>
      <p:cViewPr varScale="1">
        <p:scale>
          <a:sx n="66" d="100"/>
          <a:sy n="66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C5BC27-ABF3-4CC0-87C8-3AEBC561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C1389D-4650-4945-B312-FDAF7FE7C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E6CFC-C1C0-4BE7-80DA-4C88106AF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585F-A79A-4C4E-9274-11428AF2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592EB-3F1B-4679-A4B5-DDC19F1FD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33DC-5DF3-4697-A06D-2061D69F6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ACD4D-E591-4358-84DB-F6D33AF1F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F9A7-10D8-44CF-9528-965EEEA15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04B4-6BD8-4CE9-88F0-9F8F66CF6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2053D-1D7C-4B85-8DC1-160C8083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88388-54DD-4C43-ADF5-ABC258C1F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4706-C34A-4780-8053-3EB0C7843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Cơ sở dữ liệu 2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80CF548-11CC-4ECE-A08D-4E396B30E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9" descr="logo-truo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91450" y="0"/>
            <a:ext cx="13525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CƠ SỞ DỮ LIỆU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Giảng viên: Nguyễn Công Thương</a:t>
            </a:r>
          </a:p>
          <a:p>
            <a:pPr eaLnBrk="1" hangingPunct="1"/>
            <a:r>
              <a:rPr lang="en-US" smtClean="0"/>
              <a:t>	Khoa Công nghệ thông tin</a:t>
            </a:r>
          </a:p>
          <a:p>
            <a:pPr eaLnBrk="1" hangingPunct="1"/>
            <a:r>
              <a:rPr lang="en-US" smtClean="0"/>
              <a:t>	Đại học Sư phạm Kỹ thuật Tp. HCM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C6D8A-4F68-4634-B4C6-61DD6CBD42B8}" type="slidenum">
              <a:rPr lang="en-US"/>
              <a:pPr/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383E5-62DF-4976-901E-49874158EEDF}" type="slidenum">
              <a:rPr lang="en-US"/>
              <a:pPr/>
              <a:t>11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18331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9DDC0-3FAB-44C2-A522-96B9365FFC18}" type="slidenum">
              <a:rPr lang="en-US"/>
              <a:pPr/>
              <a:t>12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1: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2: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3: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1:1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4: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1:N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5: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nhị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M:N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6: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7: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EER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8: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lựa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quát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/Chi </a:t>
            </a:r>
            <a:r>
              <a:rPr lang="en-US" sz="2200" dirty="0" err="1" smtClean="0"/>
              <a:t>tiết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9: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(Union Types/Category)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CC88F-D52A-43D8-8CCA-A618C3CC9807}" type="slidenum">
              <a:rPr lang="en-US"/>
              <a:pPr/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/>
              <a:t>Bước</a:t>
            </a:r>
            <a:r>
              <a:rPr lang="en-US" sz="2600" dirty="0" smtClean="0"/>
              <a:t> 1: </a:t>
            </a:r>
            <a:r>
              <a:rPr lang="en-US" sz="2600" dirty="0" err="1" smtClean="0"/>
              <a:t>Ánh</a:t>
            </a:r>
            <a:r>
              <a:rPr lang="en-US" sz="2600" dirty="0" smtClean="0"/>
              <a:t> </a:t>
            </a:r>
            <a:r>
              <a:rPr lang="en-US" sz="2600" dirty="0" err="1" smtClean="0"/>
              <a:t>xạ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pPr lvl="1" eaLnBrk="1" hangingPunct="1"/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quan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hệ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thuộc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tính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của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quan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hệ</a:t>
            </a:r>
            <a:endParaRPr lang="en-US" sz="2200" dirty="0" smtClean="0">
              <a:sym typeface="Wingdings" pitchFamily="2" charset="2"/>
            </a:endParaRPr>
          </a:p>
          <a:p>
            <a:pPr lvl="1" eaLnBrk="1" hangingPunct="1"/>
            <a:r>
              <a:rPr lang="en-US" sz="2200" dirty="0" err="1" smtClean="0">
                <a:sym typeface="Wingdings" pitchFamily="2" charset="2"/>
              </a:rPr>
              <a:t>Thuộc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tính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phức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hợp</a:t>
            </a:r>
            <a:r>
              <a:rPr lang="en-US" sz="2200" dirty="0" smtClean="0">
                <a:sym typeface="Wingdings" pitchFamily="2" charset="2"/>
              </a:rPr>
              <a:t>  </a:t>
            </a:r>
            <a:r>
              <a:rPr lang="en-US" sz="2200" dirty="0" err="1" smtClean="0">
                <a:sym typeface="Wingdings" pitchFamily="2" charset="2"/>
              </a:rPr>
              <a:t>chỉ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lấy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thuộc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tính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thành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phần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khóa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chính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của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quan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hệ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9DF8EA-B3EC-48F7-AE1B-2C7396FCEC11}" type="slidenum">
              <a:rPr lang="en-US"/>
              <a:pPr/>
              <a:t>14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/>
          <a:srcRect l="2913"/>
          <a:stretch>
            <a:fillRect/>
          </a:stretch>
        </p:blipFill>
        <p:spPr bwMode="auto">
          <a:xfrm>
            <a:off x="228600" y="0"/>
            <a:ext cx="762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383E5-62DF-4976-901E-49874158EEDF}" type="slidenum">
              <a:rPr lang="en-US"/>
              <a:pPr/>
              <a:t>15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18331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914CE-2D1D-4151-86D3-771EA1689C26}" type="slidenum">
              <a:rPr lang="en-US"/>
              <a:pPr/>
              <a:t>16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Bước</a:t>
            </a:r>
            <a:r>
              <a:rPr lang="en-US" sz="2800" dirty="0" smtClean="0"/>
              <a:t> 2: </a:t>
            </a:r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W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ER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E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,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R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(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W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Thêm</a:t>
            </a:r>
            <a:r>
              <a:rPr lang="en-US" sz="2400" dirty="0" smtClean="0"/>
              <a:t> 1 </a:t>
            </a:r>
            <a:r>
              <a:rPr lang="en-US" sz="2400" dirty="0" err="1" smtClean="0"/>
              <a:t>thuôc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04ACA0-9EC7-47A8-A5B2-D30565BB4BB8}" type="slidenum">
              <a:rPr lang="en-US"/>
              <a:pPr/>
              <a:t>17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7696200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E41C8-F173-4409-8A26-E420B3D394AA}" type="slidenum">
              <a:rPr lang="en-US"/>
              <a:pPr/>
              <a:t>18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18331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9DDC0-3FAB-44C2-A522-96B9365FFC18}" type="slidenum">
              <a:rPr lang="en-US"/>
              <a:pPr/>
              <a:t>19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>
                <a:solidFill>
                  <a:srgbClr val="FF0000"/>
                </a:solidFill>
              </a:rPr>
              <a:t>Bước</a:t>
            </a:r>
            <a:r>
              <a:rPr lang="en-US" sz="2200" dirty="0" smtClean="0">
                <a:solidFill>
                  <a:srgbClr val="FF0000"/>
                </a:solidFill>
              </a:rPr>
              <a:t> 3: </a:t>
            </a:r>
            <a:r>
              <a:rPr lang="en-US" sz="2200" dirty="0" err="1" smtClean="0">
                <a:solidFill>
                  <a:srgbClr val="FF0000"/>
                </a:solidFill>
              </a:rPr>
              <a:t>Ánh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xạ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các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kiểu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mối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hệ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nhị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</a:rPr>
              <a:t> 1:1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>
                <a:solidFill>
                  <a:srgbClr val="FF0000"/>
                </a:solidFill>
              </a:rPr>
              <a:t>Bước</a:t>
            </a:r>
            <a:r>
              <a:rPr lang="en-US" sz="2200" dirty="0" smtClean="0">
                <a:solidFill>
                  <a:srgbClr val="FF0000"/>
                </a:solidFill>
              </a:rPr>
              <a:t> 4: </a:t>
            </a:r>
            <a:r>
              <a:rPr lang="en-US" sz="2200" dirty="0" err="1" smtClean="0">
                <a:solidFill>
                  <a:srgbClr val="FF0000"/>
                </a:solidFill>
              </a:rPr>
              <a:t>Ánh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xạ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các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kiểu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mối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hệ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nhị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</a:rPr>
              <a:t> 1:N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>
                <a:solidFill>
                  <a:srgbClr val="FF0000"/>
                </a:solidFill>
              </a:rPr>
              <a:t>Bước</a:t>
            </a:r>
            <a:r>
              <a:rPr lang="en-US" sz="2200" dirty="0" smtClean="0">
                <a:solidFill>
                  <a:srgbClr val="FF0000"/>
                </a:solidFill>
              </a:rPr>
              <a:t> 5: </a:t>
            </a:r>
            <a:r>
              <a:rPr lang="en-US" sz="2200" dirty="0" err="1" smtClean="0">
                <a:solidFill>
                  <a:srgbClr val="FF0000"/>
                </a:solidFill>
              </a:rPr>
              <a:t>Ánh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xạ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các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kiểu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mối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hệ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nhị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</a:rPr>
              <a:t> M:N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6: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7: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EER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8: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lựa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quát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/Chi </a:t>
            </a:r>
            <a:r>
              <a:rPr lang="en-US" sz="2200" dirty="0" err="1" smtClean="0"/>
              <a:t>tiết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Bước</a:t>
            </a:r>
            <a:r>
              <a:rPr lang="en-US" sz="2200" dirty="0" smtClean="0"/>
              <a:t> 9: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xạ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(Union Types/Category)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A4A51-A00D-403F-A07F-622E7D89A9AA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7121525" cy="1368425"/>
          </a:xfrm>
        </p:spPr>
        <p:txBody>
          <a:bodyPr/>
          <a:lstStyle/>
          <a:p>
            <a:pPr eaLnBrk="1" hangingPunct="1"/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eaLnBrk="1" hangingPunct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sang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BA35B-990A-4853-B809-A5D510F35CA9}" type="slidenum">
              <a:rPr lang="en-US"/>
              <a:pPr/>
              <a:t>20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bắt</a:t>
            </a:r>
            <a:r>
              <a:rPr lang="en-US" sz="2600" dirty="0" smtClean="0"/>
              <a:t> </a:t>
            </a:r>
            <a:r>
              <a:rPr lang="en-US" sz="2600" dirty="0" err="1" smtClean="0"/>
              <a:t>buộc</a:t>
            </a:r>
            <a:r>
              <a:rPr lang="en-US" sz="2600" dirty="0" smtClean="0"/>
              <a:t> (Mandatory)</a:t>
            </a:r>
          </a:p>
          <a:p>
            <a:pPr lvl="1" eaLnBrk="1" hangingPunct="1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1:1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E1 </a:t>
            </a:r>
            <a:r>
              <a:rPr lang="en-US" sz="2200" dirty="0" err="1" smtClean="0"/>
              <a:t>và</a:t>
            </a:r>
            <a:r>
              <a:rPr lang="en-US" sz="2200" dirty="0" smtClean="0"/>
              <a:t> E2. </a:t>
            </a:r>
            <a:r>
              <a:rPr lang="en-US" sz="2200" dirty="0" err="1" smtClean="0"/>
              <a:t>Giả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phía</a:t>
            </a:r>
            <a:r>
              <a:rPr lang="en-US" sz="2200" dirty="0" smtClean="0"/>
              <a:t> E2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,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E1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E2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1:1: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E1 </a:t>
            </a:r>
            <a:r>
              <a:rPr lang="en-US" sz="2200" dirty="0" err="1" smtClean="0"/>
              <a:t>và</a:t>
            </a:r>
            <a:r>
              <a:rPr lang="en-US" sz="2200" dirty="0" smtClean="0"/>
              <a:t> E2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ở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1:N: </a:t>
            </a:r>
            <a:r>
              <a:rPr lang="en-US" sz="2200" dirty="0" err="1" smtClean="0"/>
              <a:t>Nếu</a:t>
            </a:r>
            <a:r>
              <a:rPr lang="en-US" sz="2200" dirty="0" smtClean="0"/>
              <a:t> E2 (</a:t>
            </a:r>
            <a:r>
              <a:rPr lang="en-US" sz="2200" dirty="0" err="1" smtClean="0"/>
              <a:t>phía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,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E1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E2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N:1: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phía</a:t>
            </a:r>
            <a:r>
              <a:rPr lang="en-US" sz="2200" dirty="0" smtClean="0"/>
              <a:t> E2 (</a:t>
            </a:r>
            <a:r>
              <a:rPr lang="en-US" sz="2200" dirty="0" err="1" smtClean="0"/>
              <a:t>phía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(optional)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0723D1-3CD7-4328-9533-7DA34B4F34C9}" type="slidenum">
              <a:rPr lang="en-US"/>
              <a:pPr/>
              <a:t>21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76962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522DA-0A2C-40A3-8CEB-5F7E7344D357}" type="slidenum">
              <a:rPr lang="en-US"/>
              <a:pPr/>
              <a:t>22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18331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584B7-D325-479F-8476-AE60623D9AED}" type="slidenum">
              <a:rPr lang="en-US"/>
              <a:pPr/>
              <a:t>23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mối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buộc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E2 (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)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E1 </a:t>
            </a:r>
            <a:r>
              <a:rPr lang="en-US" sz="2400" dirty="0" err="1" smtClean="0"/>
              <a:t>và</a:t>
            </a:r>
            <a:r>
              <a:rPr lang="en-US" sz="2400" dirty="0" smtClean="0"/>
              <a:t> E2,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).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(E2)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1:1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40A6-AABF-45C7-9E9F-A0265D41EF53}" type="slidenum">
              <a:rPr lang="en-US"/>
              <a:pPr/>
              <a:t>24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M:N: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M:N </a:t>
            </a:r>
            <a:r>
              <a:rPr lang="en-US" sz="2200" dirty="0" err="1" smtClean="0"/>
              <a:t>luôn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(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E94665-A167-441C-9609-76C3D9157480}" type="slidenum">
              <a:rPr lang="en-US"/>
              <a:pPr/>
              <a:t>25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0104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2494F-D232-4CAA-8AC3-54FB7A02B0AB}" type="slidenum">
              <a:rPr lang="en-US"/>
              <a:pPr/>
              <a:t>26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620000" cy="1216025"/>
          </a:xfrm>
        </p:spPr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62547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D99E31-39B4-4198-8F6B-58A53B6BCA98}" type="slidenum">
              <a:rPr lang="en-US"/>
              <a:pPr/>
              <a:t>27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1828800"/>
          </a:xfrm>
        </p:spPr>
        <p:txBody>
          <a:bodyPr/>
          <a:lstStyle/>
          <a:p>
            <a:pPr eaLnBrk="1" hangingPunct="1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đệ</a:t>
            </a:r>
            <a:r>
              <a:rPr lang="en-US" sz="2600" dirty="0" smtClean="0"/>
              <a:t> </a:t>
            </a:r>
            <a:r>
              <a:rPr lang="en-US" sz="2600" dirty="0" err="1" smtClean="0"/>
              <a:t>quy</a:t>
            </a:r>
            <a:endParaRPr lang="en-US" sz="2600" dirty="0" smtClean="0"/>
          </a:p>
          <a:p>
            <a:pPr lvl="1" eaLnBrk="1" hangingPunct="1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vai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endParaRPr lang="en-US" sz="2200" dirty="0" smtClean="0"/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57600"/>
            <a:ext cx="6110288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E0F7E-9DA5-4685-BD25-3CD955C123E5}" type="slidenum">
              <a:rPr lang="en-US"/>
              <a:pPr/>
              <a:t>28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267200"/>
          </a:xfrm>
        </p:spPr>
        <p:txBody>
          <a:bodyPr/>
          <a:lstStyle/>
          <a:p>
            <a:pPr eaLnBrk="1" hangingPunct="1"/>
            <a:r>
              <a:rPr lang="en-US" b="1" dirty="0" smtClean="0"/>
              <a:t>VD1: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1:1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PERSON(</a:t>
            </a:r>
            <a:r>
              <a:rPr lang="en-US" u="sng" dirty="0" smtClean="0"/>
              <a:t>ID</a:t>
            </a:r>
            <a:r>
              <a:rPr lang="en-US" dirty="0" smtClean="0"/>
              <a:t>, NAME, ADDRESS, ...)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MARRY(</a:t>
            </a:r>
            <a:r>
              <a:rPr lang="en-US" u="sng" dirty="0" smtClean="0"/>
              <a:t>HUSBAND-ID</a:t>
            </a:r>
            <a:r>
              <a:rPr lang="en-US" dirty="0" smtClean="0"/>
              <a:t>, WIFE_ID, DATE_OF_MARRIAGE)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B3951-ED51-4548-A3C4-908D53F8220F}" type="slidenum">
              <a:rPr lang="en-US"/>
              <a:pPr/>
              <a:t>29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/>
              <a:t>VD2: </a:t>
            </a: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1:N</a:t>
            </a:r>
          </a:p>
          <a:p>
            <a:pPr lvl="1" eaLnBrk="1" hangingPunct="1"/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:</a:t>
            </a:r>
          </a:p>
          <a:p>
            <a:pPr lvl="1" eaLnBrk="1" hangingPunct="1">
              <a:buNone/>
            </a:pPr>
            <a:r>
              <a:rPr lang="en-US" sz="2200" dirty="0" smtClean="0"/>
              <a:t>		EMPLOYEE(</a:t>
            </a:r>
            <a:r>
              <a:rPr lang="en-US" sz="2200" u="sng" dirty="0" smtClean="0"/>
              <a:t>ID</a:t>
            </a:r>
            <a:r>
              <a:rPr lang="en-US" sz="2200" dirty="0" smtClean="0"/>
              <a:t>, ENAME, ..., </a:t>
            </a:r>
            <a:r>
              <a:rPr lang="en-US" sz="2200" b="1" dirty="0" smtClean="0"/>
              <a:t>SUPERVISOR_ID</a:t>
            </a:r>
            <a:r>
              <a:rPr lang="en-US" sz="2200" dirty="0" smtClean="0"/>
              <a:t>)</a:t>
            </a:r>
          </a:p>
          <a:p>
            <a:pPr lvl="1" eaLnBrk="1" hangingPunct="1"/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endParaRPr lang="en-US" sz="22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	EMPLOYEE(</a:t>
            </a:r>
            <a:r>
              <a:rPr lang="en-US" sz="2200" u="sng" dirty="0" smtClean="0"/>
              <a:t>ID</a:t>
            </a:r>
            <a:r>
              <a:rPr lang="en-US" sz="2200" dirty="0" smtClean="0"/>
              <a:t>, ENAME, ...)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	SUPERVISE(</a:t>
            </a:r>
            <a:r>
              <a:rPr lang="en-US" sz="2200" u="sng" dirty="0" smtClean="0"/>
              <a:t>ID</a:t>
            </a:r>
            <a:r>
              <a:rPr lang="en-US" sz="2200" dirty="0" smtClean="0"/>
              <a:t>, START_DATE, ..., </a:t>
            </a:r>
            <a:r>
              <a:rPr lang="en-US" sz="2200" b="1" dirty="0" smtClean="0"/>
              <a:t>SUPERVISOR_ID</a:t>
            </a:r>
            <a:r>
              <a:rPr lang="en-US" sz="2200" dirty="0" smtClean="0"/>
              <a:t>)</a:t>
            </a:r>
          </a:p>
          <a:p>
            <a:pPr eaLnBrk="1" hangingPunct="1"/>
            <a:r>
              <a:rPr lang="en-US" sz="2600" b="1" dirty="0" smtClean="0"/>
              <a:t>VD3: </a:t>
            </a: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M:N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PART(</a:t>
            </a:r>
            <a:r>
              <a:rPr lang="en-US" sz="2200" u="sng" dirty="0" smtClean="0"/>
              <a:t>PNUMBER</a:t>
            </a:r>
            <a:r>
              <a:rPr lang="en-US" sz="2200" dirty="0" smtClean="0"/>
              <a:t>, DESCRIPTION, ...)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COMPRISE(</a:t>
            </a:r>
            <a:r>
              <a:rPr lang="en-US" sz="2200" u="sng" dirty="0" smtClean="0"/>
              <a:t>MAJOR-PNUMBER, MINOR-PNUMBER</a:t>
            </a:r>
            <a:r>
              <a:rPr lang="en-US" sz="2200" dirty="0" smtClean="0"/>
              <a:t>, QUANTITY)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2559C-9807-44E0-9297-BE1978E34F23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 hình quan hệ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tuple</a:t>
            </a:r>
            <a:r>
              <a:rPr lang="en-US" dirty="0" smtClean="0"/>
              <a:t>,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,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CSDL, …</a:t>
            </a:r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940E5-38E5-422D-B76D-D2FB1ACC889E}" type="slidenum">
              <a:rPr lang="en-US"/>
              <a:pPr/>
              <a:t>30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ER-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DAFE0-2DA4-417F-826D-B0AF8F1BBFDF}" type="slidenum">
              <a:rPr lang="en-US"/>
              <a:pPr/>
              <a:t>31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Bước</a:t>
            </a:r>
            <a:r>
              <a:rPr lang="en-US" sz="2800" dirty="0" smtClean="0"/>
              <a:t> 6: </a:t>
            </a:r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xạ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đa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đa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A,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R </a:t>
            </a:r>
            <a:r>
              <a:rPr lang="en-US" sz="2800" dirty="0" err="1" smtClean="0"/>
              <a:t>mới</a:t>
            </a:r>
            <a:r>
              <a:rPr lang="en-US" sz="2800" dirty="0" smtClean="0"/>
              <a:t>.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R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A,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R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A </a:t>
            </a:r>
            <a:r>
              <a:rPr lang="en-US" sz="2800" dirty="0" err="1" smtClean="0"/>
              <a:t>và</a:t>
            </a:r>
            <a:r>
              <a:rPr lang="en-US" sz="2800" dirty="0" smtClean="0"/>
              <a:t>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B3284-9972-4DFA-BB66-75B8B8D6096F}" type="slidenum">
              <a:rPr lang="en-US"/>
              <a:pPr/>
              <a:t>32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696200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DC4BF0-D916-4EA7-B2DA-0C151634EB71}" type="slidenum">
              <a:rPr lang="en-US"/>
              <a:pPr/>
              <a:t>33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dirty="0" err="1" smtClean="0"/>
              <a:t>Kết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quả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ánh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xạ</a:t>
            </a:r>
            <a:endParaRPr lang="en-US" sz="3400" b="1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183313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E72C1F-7FE0-4452-A497-249A5832D795}" type="slidenum">
              <a:rPr lang="en-US"/>
              <a:pPr/>
              <a:t>34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Bước</a:t>
            </a:r>
            <a:r>
              <a:rPr lang="en-US" sz="2600" dirty="0" smtClean="0"/>
              <a:t> 7: </a:t>
            </a:r>
            <a:r>
              <a:rPr lang="en-US" sz="2600" dirty="0" err="1" smtClean="0"/>
              <a:t>Ánh</a:t>
            </a:r>
            <a:r>
              <a:rPr lang="en-US" sz="2600" dirty="0" smtClean="0"/>
              <a:t> </a:t>
            </a:r>
            <a:r>
              <a:rPr lang="en-US" sz="2600" dirty="0" err="1" smtClean="0"/>
              <a:t>xạ</a:t>
            </a:r>
            <a:r>
              <a:rPr lang="en-US" sz="2600" dirty="0" smtClean="0"/>
              <a:t> </a:t>
            </a:r>
            <a:r>
              <a:rPr lang="en-US" sz="2600" dirty="0" err="1" smtClean="0"/>
              <a:t>kiểu</a:t>
            </a:r>
            <a:r>
              <a:rPr lang="en-US" sz="2600" dirty="0" smtClean="0"/>
              <a:t> </a:t>
            </a:r>
            <a:r>
              <a:rPr lang="en-US" sz="2600" dirty="0" err="1" smtClean="0"/>
              <a:t>mối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đa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(N-</a:t>
            </a:r>
            <a:r>
              <a:rPr lang="en-US" sz="2600" dirty="0" err="1" smtClean="0"/>
              <a:t>ary</a:t>
            </a:r>
            <a:r>
              <a:rPr lang="en-US" sz="2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R,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S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S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S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R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75B9F-543C-4DFC-A19F-5A41F2A6B5C9}" type="slidenum">
              <a:rPr lang="en-US"/>
              <a:pPr/>
              <a:t>35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xạ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ER </a:t>
            </a:r>
            <a:r>
              <a:rPr lang="en-US" b="1" dirty="0" err="1" smtClean="0"/>
              <a:t>và</a:t>
            </a:r>
            <a:r>
              <a:rPr lang="en-US" b="1" dirty="0" smtClean="0"/>
              <a:t> EER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pic>
        <p:nvPicPr>
          <p:cNvPr id="52229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84538" y="1676400"/>
            <a:ext cx="5859462" cy="2151063"/>
          </a:xfrm>
          <a:noFill/>
        </p:spPr>
      </p:pic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381000" y="2286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SName</a:t>
            </a:r>
          </a:p>
        </p:txBody>
      </p:sp>
      <p:sp>
        <p:nvSpPr>
          <p:cNvPr id="52231" name="Rectangle 10"/>
          <p:cNvSpPr>
            <a:spLocks noChangeArrowheads="1"/>
          </p:cNvSpPr>
          <p:nvPr/>
        </p:nvSpPr>
        <p:spPr bwMode="auto">
          <a:xfrm>
            <a:off x="3810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ProjName</a:t>
            </a:r>
          </a:p>
        </p:txBody>
      </p:sp>
      <p:sp>
        <p:nvSpPr>
          <p:cNvPr id="52232" name="Rectangle 11"/>
          <p:cNvSpPr>
            <a:spLocks noChangeArrowheads="1"/>
          </p:cNvSpPr>
          <p:nvPr/>
        </p:nvSpPr>
        <p:spPr bwMode="auto">
          <a:xfrm>
            <a:off x="381000" y="4572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PartNo</a:t>
            </a:r>
          </a:p>
        </p:txBody>
      </p:sp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381000" y="5638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SName</a:t>
            </a:r>
          </a:p>
        </p:txBody>
      </p:sp>
      <p:sp>
        <p:nvSpPr>
          <p:cNvPr id="52234" name="Rectangle 13"/>
          <p:cNvSpPr>
            <a:spLocks noChangeArrowheads="1"/>
          </p:cNvSpPr>
          <p:nvPr/>
        </p:nvSpPr>
        <p:spPr bwMode="auto">
          <a:xfrm>
            <a:off x="1752600" y="5638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ProjName</a:t>
            </a:r>
          </a:p>
        </p:txBody>
      </p:sp>
      <p:sp>
        <p:nvSpPr>
          <p:cNvPr id="52235" name="Rectangle 14"/>
          <p:cNvSpPr>
            <a:spLocks noChangeArrowheads="1"/>
          </p:cNvSpPr>
          <p:nvPr/>
        </p:nvSpPr>
        <p:spPr bwMode="auto">
          <a:xfrm>
            <a:off x="3124200" y="5638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Arial" charset="0"/>
              </a:rPr>
              <a:t>PartNo</a:t>
            </a:r>
          </a:p>
        </p:txBody>
      </p:sp>
      <p:sp>
        <p:nvSpPr>
          <p:cNvPr id="52236" name="Rectangle 15"/>
          <p:cNvSpPr>
            <a:spLocks noChangeArrowheads="1"/>
          </p:cNvSpPr>
          <p:nvPr/>
        </p:nvSpPr>
        <p:spPr bwMode="auto">
          <a:xfrm>
            <a:off x="4495800" y="5638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Quantity</a:t>
            </a:r>
          </a:p>
        </p:txBody>
      </p:sp>
      <p:sp>
        <p:nvSpPr>
          <p:cNvPr id="52237" name="Rectangle 16"/>
          <p:cNvSpPr>
            <a:spLocks noChangeArrowheads="1"/>
          </p:cNvSpPr>
          <p:nvPr/>
        </p:nvSpPr>
        <p:spPr bwMode="auto">
          <a:xfrm>
            <a:off x="1752600" y="2286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52238" name="Rectangle 17"/>
          <p:cNvSpPr>
            <a:spLocks noChangeArrowheads="1"/>
          </p:cNvSpPr>
          <p:nvPr/>
        </p:nvSpPr>
        <p:spPr bwMode="auto">
          <a:xfrm>
            <a:off x="1752600" y="3429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52239" name="Rectangle 18"/>
          <p:cNvSpPr>
            <a:spLocks noChangeArrowheads="1"/>
          </p:cNvSpPr>
          <p:nvPr/>
        </p:nvSpPr>
        <p:spPr bwMode="auto">
          <a:xfrm>
            <a:off x="1752600" y="4572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33D4A-D894-469C-9BD4-0E9A07E59C7C}" type="slidenum">
              <a:rPr lang="en-US"/>
              <a:pPr/>
              <a:t>36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3014662" cy="4267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</p:txBody>
      </p:sp>
      <p:pic>
        <p:nvPicPr>
          <p:cNvPr id="56326" name="Picture 4" descr="BTCSDL2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600200"/>
            <a:ext cx="46482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731A0-149C-412B-9F46-07F1853AAD57}" type="slidenum">
              <a:rPr lang="en-US"/>
              <a:pPr/>
              <a:t>37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50" name="Picture 4" descr="BTCSDL2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607F4D-39EF-4774-8172-AE21545892FF}" type="slidenum">
              <a:rPr lang="en-US"/>
              <a:pPr/>
              <a:t>38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4" name="Picture 4" descr="BTCSDL2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Cơ sở dữ liệu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592EB-3F1B-4679-A4B5-DDC19F1FD31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792C3-B468-4F07-94DD-D309AD60DFA0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Terminology for Relational Model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6106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15A3B-0627-4596-97B1-7819EC880934}" type="slidenum">
              <a:rPr lang="en-US"/>
              <a:pPr/>
              <a:t>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21525" cy="1216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eaLnBrk="1" hangingPunct="1">
              <a:buNone/>
            </a:pPr>
            <a:r>
              <a:rPr lang="en-US" b="1" dirty="0" smtClean="0"/>
              <a:t>	1. Key </a:t>
            </a:r>
            <a:r>
              <a:rPr lang="en-US" dirty="0" smtClean="0"/>
              <a:t>constraints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2. Entity integrity </a:t>
            </a:r>
            <a:r>
              <a:rPr lang="en-US" dirty="0" smtClean="0"/>
              <a:t>constraints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3. Referential integrity </a:t>
            </a:r>
            <a:r>
              <a:rPr lang="en-US" dirty="0" smtClean="0"/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EEC7A-94D0-42DF-A20C-2A7D3D336EBD}" type="slidenum">
              <a:rPr lang="en-US"/>
              <a:pPr/>
              <a:t>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197725" cy="1216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Ràng</a:t>
            </a:r>
            <a:r>
              <a:rPr lang="en-US" sz="2600" dirty="0" smtClean="0"/>
              <a:t> </a:t>
            </a:r>
            <a:r>
              <a:rPr lang="en-US" sz="2600" dirty="0" err="1" smtClean="0"/>
              <a:t>buộc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 </a:t>
            </a:r>
            <a:r>
              <a:rPr lang="en-US" sz="2600" dirty="0" err="1" smtClean="0"/>
              <a:t>nghĩa</a:t>
            </a:r>
            <a:endParaRPr lang="en-US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VD: “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dự</a:t>
            </a:r>
            <a:r>
              <a:rPr lang="en-US" sz="2200" dirty="0" smtClean="0"/>
              <a:t> </a:t>
            </a:r>
            <a:r>
              <a:rPr lang="en-US" sz="2200" dirty="0" err="1" smtClean="0"/>
              <a:t>án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tuần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56h”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ràng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SQL-99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trigger </a:t>
            </a:r>
            <a:r>
              <a:rPr lang="en-US" sz="2200" dirty="0" err="1" smtClean="0"/>
              <a:t>và</a:t>
            </a:r>
            <a:r>
              <a:rPr lang="en-US" sz="2200" dirty="0" smtClean="0"/>
              <a:t> ASSERTION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ràng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3B7E2-C6B3-4E53-9A61-7362A58502CF}" type="slidenum">
              <a:rPr lang="en-US"/>
              <a:pPr/>
              <a:t>7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ý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EB608-8BE6-40C1-935B-2D0E37F8184E}" type="slidenum">
              <a:rPr lang="en-US"/>
              <a:pPr/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Cơ sở dữ liệu 2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45D24-F7B2-4334-BD4E-F71BA4BC0F99}" type="slidenum">
              <a:rPr lang="en-US"/>
              <a:pPr/>
              <a:t>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eaLnBrk="1" hangingPunct="1"/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kế</a:t>
            </a:r>
            <a:r>
              <a:rPr lang="en-US" sz="2600" dirty="0" smtClean="0"/>
              <a:t> CSDL </a:t>
            </a:r>
            <a:r>
              <a:rPr lang="en-US" sz="2600" dirty="0" err="1" smtClean="0"/>
              <a:t>luận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endParaRPr lang="en-US" sz="26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dirty="0" smtClean="0"/>
              <a:t> 1: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ý </a:t>
            </a:r>
            <a:r>
              <a:rPr lang="en-US" sz="2200" dirty="0" err="1" smtClean="0"/>
              <a:t>niệm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dirty="0" smtClean="0"/>
              <a:t> 2: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chuẩn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dirty="0" smtClean="0"/>
              <a:t> 3: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dirty="0" smtClean="0"/>
              <a:t> 4: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ràng</a:t>
            </a:r>
            <a:r>
              <a:rPr lang="en-US" sz="2200" dirty="0" smtClean="0"/>
              <a:t> </a:t>
            </a:r>
            <a:r>
              <a:rPr lang="en-US" sz="2200" dirty="0" err="1" smtClean="0"/>
              <a:t>buộc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vẹn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dirty="0" smtClean="0"/>
              <a:t> 5: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bày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luận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endParaRPr lang="en-US" sz="2200" dirty="0" smtClean="0"/>
          </a:p>
          <a:p>
            <a:pPr lvl="1" eaLnBrk="1" hangingPunct="1"/>
            <a:r>
              <a:rPr lang="en-US" sz="2200" dirty="0" err="1" smtClean="0"/>
              <a:t>Bước</a:t>
            </a:r>
            <a:r>
              <a:rPr lang="en-US" sz="2200" smtClean="0"/>
              <a:t> 6: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triển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lai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2458</TotalTime>
  <Words>1743</Words>
  <Application>Microsoft Office PowerPoint</Application>
  <PresentationFormat>On-screen Show (4:3)</PresentationFormat>
  <Paragraphs>222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Profile</vt:lpstr>
      <vt:lpstr>CƠ SỞ DỮ LIỆU 2</vt:lpstr>
      <vt:lpstr>Chương 3: Thiết kế CSDL luận lý</vt:lpstr>
      <vt:lpstr>Mô hình quan hệ</vt:lpstr>
      <vt:lpstr>Basic Concepts</vt:lpstr>
      <vt:lpstr>Các ràng buộc toàn vẹn trên quan hệ</vt:lpstr>
      <vt:lpstr>Các ràng buộc toàn vẹn trên quan hệ</vt:lpstr>
      <vt:lpstr>Các giai đoạn thiết kế CSDL</vt:lpstr>
      <vt:lpstr>Thiết kế CSDL luận lý</vt:lpstr>
      <vt:lpstr>Thiết kế CSDL luận lý</vt:lpstr>
      <vt:lpstr>Slide 10</vt:lpstr>
      <vt:lpstr>Kết quả ánh xạ</vt:lpstr>
      <vt:lpstr>Ánh xạ mô hình ER và EER thành mô hình quan hệ</vt:lpstr>
      <vt:lpstr>Ánh xạ mô hình ER và EER thành mô hình quan hệ</vt:lpstr>
      <vt:lpstr>Slide 14</vt:lpstr>
      <vt:lpstr>Kết quả ánh xạ</vt:lpstr>
      <vt:lpstr>Ánh xạ mô hình ER và EER thành mô hình quan hệ</vt:lpstr>
      <vt:lpstr>Slide 17</vt:lpstr>
      <vt:lpstr>Kết quả ánh xạ</vt:lpstr>
      <vt:lpstr>Ánh xạ mô hình ER và EER thành mô hình quan hệ</vt:lpstr>
      <vt:lpstr>Ánh xạ mô hình ER và EER thành mô hình quan hệ</vt:lpstr>
      <vt:lpstr>Slide 21</vt:lpstr>
      <vt:lpstr>Kết quả ánh xạ</vt:lpstr>
      <vt:lpstr>Ánh xạ mô hình ER và EER thành mô hình quan hệ</vt:lpstr>
      <vt:lpstr>Ánh xạ mô hình ER và EER thành mô hình quan hệ</vt:lpstr>
      <vt:lpstr>Slide 25</vt:lpstr>
      <vt:lpstr>Kết quả ánh xạ</vt:lpstr>
      <vt:lpstr>Ánh xạ mô hình ER và EER thành mô hình quan hệ</vt:lpstr>
      <vt:lpstr>Ánh xạ mô hình ER và EER thành mô hình quan hệ</vt:lpstr>
      <vt:lpstr>Ánh xạ mô hình ER và EER thành mô hình quan hệ</vt:lpstr>
      <vt:lpstr>Ánh xạ mô hình ER và EER thành mô hình quan hệ</vt:lpstr>
      <vt:lpstr>Ánh xạ mô hình ER và EER thành mô hình quan hệ</vt:lpstr>
      <vt:lpstr>Slide 32</vt:lpstr>
      <vt:lpstr>Kết quả ánh xạ</vt:lpstr>
      <vt:lpstr>Ánh xạ mô hình ER và EER thành mô hình quan hệ</vt:lpstr>
      <vt:lpstr>Ánh xạ mô hình ER và EER thành mô hình quan hệ</vt:lpstr>
      <vt:lpstr>Bài tập</vt:lpstr>
      <vt:lpstr>Slide 37</vt:lpstr>
      <vt:lpstr>Slide 38</vt:lpstr>
      <vt:lpstr>Slide 39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2</dc:title>
  <dc:creator>Nguyen Cong Thuong</dc:creator>
  <cp:lastModifiedBy>li</cp:lastModifiedBy>
  <cp:revision>58</cp:revision>
  <dcterms:created xsi:type="dcterms:W3CDTF">2008-01-16T07:23:47Z</dcterms:created>
  <dcterms:modified xsi:type="dcterms:W3CDTF">2011-06-16T15:43:06Z</dcterms:modified>
</cp:coreProperties>
</file>