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908" r:id="rId2"/>
  </p:sldMasterIdLst>
  <p:notesMasterIdLst>
    <p:notesMasterId r:id="rId37"/>
  </p:notesMasterIdLst>
  <p:handoutMasterIdLst>
    <p:handoutMasterId r:id="rId38"/>
  </p:handoutMasterIdLst>
  <p:sldIdLst>
    <p:sldId id="258" r:id="rId3"/>
    <p:sldId id="383" r:id="rId4"/>
    <p:sldId id="384" r:id="rId5"/>
    <p:sldId id="400" r:id="rId6"/>
    <p:sldId id="398" r:id="rId7"/>
    <p:sldId id="399" r:id="rId8"/>
    <p:sldId id="401" r:id="rId9"/>
    <p:sldId id="402" r:id="rId10"/>
    <p:sldId id="385" r:id="rId11"/>
    <p:sldId id="396" r:id="rId12"/>
    <p:sldId id="397" r:id="rId13"/>
    <p:sldId id="386" r:id="rId14"/>
    <p:sldId id="387" r:id="rId15"/>
    <p:sldId id="388" r:id="rId16"/>
    <p:sldId id="389" r:id="rId17"/>
    <p:sldId id="390" r:id="rId18"/>
    <p:sldId id="391" r:id="rId19"/>
    <p:sldId id="392" r:id="rId20"/>
    <p:sldId id="393" r:id="rId21"/>
    <p:sldId id="403" r:id="rId22"/>
    <p:sldId id="404" r:id="rId23"/>
    <p:sldId id="394" r:id="rId24"/>
    <p:sldId id="405" r:id="rId25"/>
    <p:sldId id="406" r:id="rId26"/>
    <p:sldId id="395" r:id="rId27"/>
    <p:sldId id="407" r:id="rId28"/>
    <p:sldId id="408" r:id="rId29"/>
    <p:sldId id="409" r:id="rId30"/>
    <p:sldId id="410" r:id="rId31"/>
    <p:sldId id="411" r:id="rId32"/>
    <p:sldId id="412" r:id="rId33"/>
    <p:sldId id="413" r:id="rId34"/>
    <p:sldId id="414" r:id="rId35"/>
    <p:sldId id="324" r:id="rId36"/>
  </p:sldIdLst>
  <p:sldSz cx="9144000" cy="6858000" type="screen4x3"/>
  <p:notesSz cx="6805613" cy="9939338"/>
  <p:defaultTextStyle>
    <a:defPPr>
      <a:defRPr lang="en-US"/>
    </a:defPPr>
    <a:lvl1pPr algn="l" rtl="0" eaLnBrk="0" fontAlgn="base" hangingPunct="0">
      <a:spcBef>
        <a:spcPct val="0"/>
      </a:spcBef>
      <a:spcAft>
        <a:spcPct val="0"/>
      </a:spcAft>
      <a:defRPr sz="2400" b="1"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F"/>
    <a:srgbClr val="FF00FF"/>
    <a:srgbClr val="FF3300"/>
    <a:srgbClr val="E46C0A"/>
    <a:srgbClr val="909090"/>
    <a:srgbClr val="615C5C"/>
    <a:srgbClr val="939393"/>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105" autoAdjust="0"/>
    <p:restoredTop sz="92821" autoAdjust="0"/>
  </p:normalViewPr>
  <p:slideViewPr>
    <p:cSldViewPr>
      <p:cViewPr varScale="1">
        <p:scale>
          <a:sx n="86" d="100"/>
          <a:sy n="86" d="100"/>
        </p:scale>
        <p:origin x="-1368" y="-84"/>
      </p:cViewPr>
      <p:guideLst>
        <p:guide orient="horz" pos="480"/>
        <p:guide orient="horz" pos="2448"/>
        <p:guide orient="horz" pos="1152"/>
        <p:guide orient="horz" pos="720"/>
        <p:guide orient="horz" pos="912"/>
        <p:guide orient="horz" pos="3888"/>
        <p:guide orient="horz" pos="3600"/>
        <p:guide pos="2880"/>
        <p:guide pos="336"/>
        <p:guide pos="4896"/>
        <p:guide pos="5424"/>
        <p:guide pos="3408"/>
        <p:guide pos="316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92" y="-72"/>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22.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1.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6.xml"/><Relationship Id="rId14"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39" name="Rectangle 3"/>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E7D06B1D-D8B2-4B68-84C2-2C4B2550E85D}" type="datetime1">
              <a:rPr lang="en-US"/>
              <a:pPr>
                <a:defRPr/>
              </a:pPr>
              <a:t>11/14/2010</a:t>
            </a:fld>
            <a:endParaRPr lang="en-US"/>
          </a:p>
        </p:txBody>
      </p:sp>
      <p:sp>
        <p:nvSpPr>
          <p:cNvPr id="91140" name="Rectangle 4"/>
          <p:cNvSpPr>
            <a:spLocks noGrp="1" noChangeArrowheads="1"/>
          </p:cNvSpPr>
          <p:nvPr>
            <p:ph type="ftr" sz="quarter" idx="2"/>
          </p:nvPr>
        </p:nvSpPr>
        <p:spPr bwMode="auto">
          <a:xfrm>
            <a:off x="0"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 charset="-128"/>
              </a:defRPr>
            </a:lvl1pPr>
          </a:lstStyle>
          <a:p>
            <a:pPr>
              <a:defRPr/>
            </a:pPr>
            <a:endParaRPr lang="en-US"/>
          </a:p>
        </p:txBody>
      </p:sp>
      <p:sp>
        <p:nvSpPr>
          <p:cNvPr id="91141" name="Rectangle 5"/>
          <p:cNvSpPr>
            <a:spLocks noGrp="1" noChangeArrowheads="1"/>
          </p:cNvSpPr>
          <p:nvPr>
            <p:ph type="sldNum" sz="quarter" idx="3"/>
          </p:nvPr>
        </p:nvSpPr>
        <p:spPr bwMode="auto">
          <a:xfrm>
            <a:off x="3856038" y="9442450"/>
            <a:ext cx="2949575"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pitchFamily="1" charset="-128"/>
              </a:defRPr>
            </a:lvl1pPr>
          </a:lstStyle>
          <a:p>
            <a:pPr>
              <a:defRPr/>
            </a:pPr>
            <a:fld id="{9DE99EB6-CEDE-4D1B-B33C-CE297364222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099" name="Rectangle 3"/>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latin typeface="Arial" charset="0"/>
                <a:ea typeface="ＭＳ Ｐゴシック" pitchFamily="1" charset="-128"/>
              </a:defRPr>
            </a:lvl1pPr>
          </a:lstStyle>
          <a:p>
            <a:pPr>
              <a:defRPr/>
            </a:pPr>
            <a:fld id="{2BE5A956-F79D-4D99-8F93-6296B527E490}" type="datetime1">
              <a:rPr lang="en-US"/>
              <a:pPr>
                <a:defRPr/>
              </a:pPr>
              <a:t>11/14/2010</a:t>
            </a:fld>
            <a:endParaRPr lang="en-US"/>
          </a:p>
        </p:txBody>
      </p:sp>
      <p:sp>
        <p:nvSpPr>
          <p:cNvPr id="33796" name="Rectangle 4"/>
          <p:cNvSpPr>
            <a:spLocks noGrp="1" noRot="1" noChangeAspect="1" noChangeArrowheads="1" noTextEdit="1"/>
          </p:cNvSpPr>
          <p:nvPr>
            <p:ph type="sldImg" idx="2"/>
          </p:nvPr>
        </p:nvSpPr>
        <p:spPr bwMode="auto">
          <a:xfrm>
            <a:off x="920750" y="746125"/>
            <a:ext cx="4965700" cy="3725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08050" y="4721225"/>
            <a:ext cx="4989513" cy="4471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latin typeface="Arial" charset="0"/>
                <a:ea typeface="ＭＳ Ｐゴシック" pitchFamily="1" charset="-128"/>
              </a:defRPr>
            </a:lvl1pPr>
          </a:lstStyle>
          <a:p>
            <a:pPr>
              <a:defRPr/>
            </a:pPr>
            <a:endParaRPr lang="en-US"/>
          </a:p>
        </p:txBody>
      </p:sp>
      <p:sp>
        <p:nvSpPr>
          <p:cNvPr id="4103" name="Rectangle 7"/>
          <p:cNvSpPr>
            <a:spLocks noGrp="1" noChangeArrowheads="1"/>
          </p:cNvSpPr>
          <p:nvPr>
            <p:ph type="sldNum" sz="quarter" idx="5"/>
          </p:nvPr>
        </p:nvSpPr>
        <p:spPr bwMode="auto">
          <a:xfrm>
            <a:off x="3856038" y="9442450"/>
            <a:ext cx="2949575"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latin typeface="Arial" charset="0"/>
                <a:ea typeface="ＭＳ Ｐゴシック" pitchFamily="16" charset="-128"/>
              </a:defRPr>
            </a:lvl1pPr>
          </a:lstStyle>
          <a:p>
            <a:pPr>
              <a:defRPr/>
            </a:pPr>
            <a:fld id="{2FC36C76-B5C8-4AD9-9647-C549E0ADBD5F}" type="slidenum">
              <a:rPr lang="en-US"/>
              <a:pPr>
                <a:defRPr/>
              </a:pPr>
              <a:t>‹#›</a:t>
            </a:fld>
            <a:endParaRPr lang="en-US"/>
          </a:p>
        </p:txBody>
      </p:sp>
      <p:sp>
        <p:nvSpPr>
          <p:cNvPr id="30728" name="Text Box 8"/>
          <p:cNvSpPr txBox="1">
            <a:spLocks noChangeArrowheads="1"/>
          </p:cNvSpPr>
          <p:nvPr/>
        </p:nvSpPr>
        <p:spPr bwMode="auto">
          <a:xfrm>
            <a:off x="869950" y="9028113"/>
            <a:ext cx="5065713" cy="538162"/>
          </a:xfrm>
          <a:prstGeom prst="rect">
            <a:avLst/>
          </a:prstGeom>
          <a:noFill/>
          <a:ln w="9525">
            <a:noFill/>
            <a:miter lim="800000"/>
            <a:headEnd/>
            <a:tailEnd/>
          </a:ln>
          <a:effectLst/>
        </p:spPr>
        <p:txBody>
          <a:bodyPr lIns="0" tIns="0" rIns="0" bIns="0" anchor="b">
            <a:spAutoFit/>
          </a:bodyPr>
          <a:lstStyle/>
          <a:p>
            <a:pPr eaLnBrk="1" hangingPunct="1">
              <a:defRPr/>
            </a:pPr>
            <a:r>
              <a:rPr lang="en-US" sz="700" b="0">
                <a:ea typeface="ＭＳ Ｐゴシック" pitchFamily="48" charset="-128"/>
              </a:rPr>
              <a:t>©2008 Microsoft Corporation. All rights reserved.</a:t>
            </a:r>
          </a:p>
          <a:p>
            <a:pPr eaLnBrk="1" hangingPunct="1">
              <a:defRPr/>
            </a:pPr>
            <a:r>
              <a:rPr lang="en-US" sz="700" b="0">
                <a:ea typeface="ＭＳ Ｐゴシック" pitchFamily="48" charset="-128"/>
              </a:rPr>
              <a:t>This presentation is for informational purposes only. Microsoft makes no warranties, express or implied, in this summary.</a:t>
            </a:r>
            <a:endParaRPr lang="en-GB" sz="700" b="0">
              <a:solidFill>
                <a:srgbClr val="000000"/>
              </a:solidFill>
              <a:ea typeface="ＭＳ Ｐゴシック" pitchFamily="48" charset="-128"/>
            </a:endParaRPr>
          </a:p>
          <a:p>
            <a:pPr eaLnBrk="1" hangingPunct="1">
              <a:defRPr/>
            </a:pPr>
            <a:r>
              <a:rPr lang="en-GB" sz="700" b="0">
                <a:solidFill>
                  <a:srgbClr val="000000"/>
                </a:solidFill>
                <a:ea typeface="ＭＳ Ｐゴシック" pitchFamily="48" charset="-128"/>
              </a:rPr>
              <a:t>Microsoft, the Microsoft logo, Microsoft Live@edu, Windows Live, Hotmail, Microsoft Office, Outlook, and SmartScreen are either registered trademarks or trademarks of Microsoft Corporation in the United States and/or other countries. 11282-0308/MS-APAC</a:t>
            </a:r>
            <a:endParaRPr lang="en-US" sz="700">
              <a:ea typeface="ＭＳ Ｐゴシック" pitchFamily="48" charset="-128"/>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CCDA592-0334-416B-A302-BF156FC4FD65}" type="slidenum">
              <a:rPr lang="en-US" smtClean="0">
                <a:ea typeface="ＭＳ Ｐゴシック" charset="-128"/>
              </a:rPr>
              <a:pPr/>
              <a:t>1</a:t>
            </a:fld>
            <a:endParaRPr lang="en-US" smtClean="0">
              <a:ea typeface="ＭＳ Ｐゴシック" charset="-128"/>
            </a:endParaRPr>
          </a:p>
        </p:txBody>
      </p:sp>
      <p:sp>
        <p:nvSpPr>
          <p:cNvPr id="34819" name="Rectangle 7"/>
          <p:cNvSpPr txBox="1">
            <a:spLocks noGrp="1" noChangeArrowheads="1"/>
          </p:cNvSpPr>
          <p:nvPr/>
        </p:nvSpPr>
        <p:spPr bwMode="auto">
          <a:xfrm>
            <a:off x="3856038" y="9442450"/>
            <a:ext cx="2949575" cy="496888"/>
          </a:xfrm>
          <a:prstGeom prst="rect">
            <a:avLst/>
          </a:prstGeom>
          <a:noFill/>
          <a:ln w="9525">
            <a:noFill/>
            <a:miter lim="800000"/>
            <a:headEnd/>
            <a:tailEnd/>
          </a:ln>
        </p:spPr>
        <p:txBody>
          <a:bodyPr anchor="b"/>
          <a:lstStyle/>
          <a:p>
            <a:pPr algn="r"/>
            <a:fld id="{C3FE4478-BA13-443C-95B4-F3C13F14C7B2}" type="slidenum">
              <a:rPr lang="en-US" sz="1200" b="0"/>
              <a:pPr algn="r"/>
              <a:t>1</a:t>
            </a:fld>
            <a:endParaRPr lang="en-US" sz="1200" b="0"/>
          </a:p>
        </p:txBody>
      </p:sp>
      <p:sp>
        <p:nvSpPr>
          <p:cNvPr id="34820"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15</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16</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17</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8C30F6-1A4A-4385-802B-B4FBE4986932}" type="slidenum">
              <a:rPr lang="en-US"/>
              <a:pPr/>
              <a:t>18</a:t>
            </a:fld>
            <a:endParaRPr lang="en-US"/>
          </a:p>
        </p:txBody>
      </p:sp>
      <p:sp>
        <p:nvSpPr>
          <p:cNvPr id="5529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5300" name="Rectangle 4"/>
          <p:cNvSpPr>
            <a:spLocks noGrp="1" noRot="1" noChangeAspect="1" noChangeArrowheads="1" noTextEdit="1"/>
          </p:cNvSpPr>
          <p:nvPr>
            <p:ph type="sldImg"/>
          </p:nvPr>
        </p:nvSpPr>
        <p:spPr>
          <a:xfrm>
            <a:off x="1027113" y="611188"/>
            <a:ext cx="4764087" cy="3575050"/>
          </a:xfrm>
          <a:ln/>
        </p:spPr>
      </p:sp>
      <p:sp>
        <p:nvSpPr>
          <p:cNvPr id="5530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C0FEE-EC10-4F6E-BFCA-0582AEEBC7DD}" type="slidenum">
              <a:rPr lang="en-US"/>
              <a:pPr/>
              <a:t>19</a:t>
            </a:fld>
            <a:endParaRPr lang="en-US"/>
          </a:p>
        </p:txBody>
      </p:sp>
      <p:sp>
        <p:nvSpPr>
          <p:cNvPr id="76802" name="Rectangle 2"/>
          <p:cNvSpPr>
            <a:spLocks noGrp="1" noRot="1" noChangeAspect="1" noChangeArrowheads="1" noTextEdit="1"/>
          </p:cNvSpPr>
          <p:nvPr>
            <p:ph type="sldImg"/>
          </p:nvPr>
        </p:nvSpPr>
        <p:spPr bwMode="auto">
          <a:xfrm>
            <a:off x="919163" y="746125"/>
            <a:ext cx="4967287" cy="372745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07827" y="4721526"/>
            <a:ext cx="4989959" cy="4471683"/>
          </a:xfrm>
          <a:prstGeom prst="rect">
            <a:avLst/>
          </a:prstGeom>
          <a:solidFill>
            <a:srgbClr val="FFFFFF"/>
          </a:solidFill>
          <a:ln>
            <a:solidFill>
              <a:srgbClr val="000000"/>
            </a:solidFill>
            <a:miter lim="800000"/>
            <a:headEnd/>
            <a:tailEnd/>
          </a:ln>
        </p:spPr>
        <p:txBody>
          <a:bodyPr lIns="93031" tIns="46516" rIns="93031" bIns="46516"/>
          <a:lstStyle/>
          <a:p>
            <a:r>
              <a:rPr lang="en-US"/>
              <a:t>Module 2, Lesson 3 – Replace the existing graphic on slide 14 with this new graphic (align items properly)</a:t>
            </a:r>
          </a:p>
          <a:p>
            <a:r>
              <a:rPr lang="en-US"/>
              <a:t>Reference – SG Page 2-55</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22</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23</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24</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8316DC-7C2D-40A3-9FF0-9F7E8434CCB5}" type="slidenum">
              <a:rPr lang="en-US" smtClean="0">
                <a:ea typeface="ＭＳ Ｐゴシック" charset="-128"/>
              </a:rPr>
              <a:pPr/>
              <a:t>34</a:t>
            </a:fld>
            <a:endParaRPr lang="en-US" smtClean="0">
              <a:ea typeface="ＭＳ Ｐゴシック" charset="-128"/>
            </a:endParaRPr>
          </a:p>
        </p:txBody>
      </p:sp>
      <p:sp>
        <p:nvSpPr>
          <p:cNvPr id="37891" name="Rectangle 2"/>
          <p:cNvSpPr>
            <a:spLocks noGrp="1" noRot="1" noChangeAspect="1" noChangeArrowheads="1" noTextEdit="1"/>
          </p:cNvSpPr>
          <p:nvPr>
            <p:ph type="sldImg"/>
          </p:nvPr>
        </p:nvSpPr>
        <p:spPr>
          <a:solidFill>
            <a:srgbClr val="FFFFFF"/>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3</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4</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12</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13</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14</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lstStyle/>
          <a:p>
            <a:r>
              <a:rPr lang="en-US"/>
              <a:t>Lesson Aim</a:t>
            </a:r>
          </a:p>
          <a:p>
            <a:pPr lvl="1"/>
            <a:r>
              <a:rPr lang="en-US"/>
              <a:t>&lt;Enter lesson aim here.&gt;</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66" descr="banner"/>
          <p:cNvPicPr>
            <a:picLocks noChangeAspect="1" noChangeArrowheads="1"/>
          </p:cNvPicPr>
          <p:nvPr userDrawn="1"/>
        </p:nvPicPr>
        <p:blipFill>
          <a:blip r:embed="rId2"/>
          <a:srcRect/>
          <a:stretch>
            <a:fillRect/>
          </a:stretch>
        </p:blipFill>
        <p:spPr bwMode="auto">
          <a:xfrm>
            <a:off x="0" y="6172200"/>
            <a:ext cx="9144000" cy="685800"/>
          </a:xfrm>
          <a:prstGeom prst="rect">
            <a:avLst/>
          </a:prstGeom>
          <a:noFill/>
          <a:ln w="9525">
            <a:noFill/>
            <a:miter lim="800000"/>
            <a:headEnd/>
            <a:tailEnd/>
          </a:ln>
        </p:spPr>
      </p:pic>
      <p:pic>
        <p:nvPicPr>
          <p:cNvPr id="5" name="Picture 65" descr="banner"/>
          <p:cNvPicPr>
            <a:picLocks noChangeAspect="1" noChangeArrowheads="1"/>
          </p:cNvPicPr>
          <p:nvPr userDrawn="1"/>
        </p:nvPicPr>
        <p:blipFill>
          <a:blip r:embed="rId3"/>
          <a:srcRect/>
          <a:stretch>
            <a:fillRect/>
          </a:stretch>
        </p:blipFill>
        <p:spPr bwMode="auto">
          <a:xfrm>
            <a:off x="0" y="74613"/>
            <a:ext cx="9144000" cy="687387"/>
          </a:xfrm>
          <a:prstGeom prst="rect">
            <a:avLst/>
          </a:prstGeom>
          <a:noFill/>
          <a:ln w="9525">
            <a:noFill/>
            <a:miter lim="800000"/>
            <a:headEnd/>
            <a:tailEnd/>
          </a:ln>
        </p:spPr>
      </p:pic>
      <p:sp>
        <p:nvSpPr>
          <p:cNvPr id="6"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latin typeface="Segoe" pitchFamily="8" charset="0"/>
              <a:ea typeface="+mn-ea"/>
            </a:endParaRPr>
          </a:p>
        </p:txBody>
      </p:sp>
      <p:sp>
        <p:nvSpPr>
          <p:cNvPr id="7" name="Rectangle 6"/>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8"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431DBC19-DD8C-4BA4-875B-F96216C84717}"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68613" name="Rectangle 21"/>
          <p:cNvSpPr>
            <a:spLocks noGrp="1" noChangeArrowheads="1"/>
          </p:cNvSpPr>
          <p:nvPr>
            <p:ph type="subTitle" idx="1"/>
          </p:nvPr>
        </p:nvSpPr>
        <p:spPr>
          <a:xfrm>
            <a:off x="1371600" y="3886200"/>
            <a:ext cx="6400800" cy="1752600"/>
          </a:xfrm>
        </p:spPr>
        <p:txBody>
          <a:bodyPr/>
          <a:lstStyle>
            <a:lvl1pPr marL="0" indent="0" algn="ctr">
              <a:buFontTx/>
              <a:buNone/>
              <a:defRPr smtClean="0"/>
            </a:lvl1pPr>
          </a:lstStyle>
          <a:p>
            <a:r>
              <a:rPr lang="en-US" smtClean="0"/>
              <a:t>Click to edit Master subtitle style</a:t>
            </a:r>
          </a:p>
        </p:txBody>
      </p:sp>
      <p:sp>
        <p:nvSpPr>
          <p:cNvPr id="68619" name="Rectangle 11"/>
          <p:cNvSpPr>
            <a:spLocks noGrp="1" noChangeArrowheads="1"/>
          </p:cNvSpPr>
          <p:nvPr>
            <p:ph type="ctrTitle"/>
          </p:nvPr>
        </p:nvSpPr>
        <p:spPr>
          <a:xfrm>
            <a:off x="685800" y="2286000"/>
            <a:ext cx="7772400" cy="1143000"/>
          </a:xfrm>
        </p:spPr>
        <p:txBody>
          <a:bodyPr/>
          <a:lstStyle>
            <a:lvl1pPr>
              <a:defRPr smtClean="0"/>
            </a:lvl1pPr>
          </a:lstStyle>
          <a:p>
            <a:r>
              <a:rPr lang="en-US" dirty="0" smtClean="0"/>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6292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629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251CFF-E543-48D9-A5DE-452464674EFA}" type="datetimeFigureOut">
              <a:rPr lang="en-US"/>
              <a:pPr>
                <a:defRPr/>
              </a:pPr>
              <a:t>11/14/2010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BDA3D3-6DBD-423C-BD79-1A3B4B87B44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FD52AD-A53A-461F-8F79-B480D1603A11}" type="datetimeFigureOut">
              <a:rPr lang="en-US"/>
              <a:pPr>
                <a:defRPr/>
              </a:pPr>
              <a:t>11/14/2010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5C96AF-1DDD-4A8C-9D2A-22620B02334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159E4C-E943-4BFE-88DC-980EA47FC2EF}" type="datetimeFigureOut">
              <a:rPr lang="en-US"/>
              <a:pPr>
                <a:defRPr/>
              </a:pPr>
              <a:t>11/14/2010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B7075C-65E6-45BE-BA6B-09EAADC7D780}"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B4656B-DE1D-481E-A197-4552E86F753A}" type="datetimeFigureOut">
              <a:rPr lang="en-US"/>
              <a:pPr>
                <a:defRPr/>
              </a:pPr>
              <a:t>11/14/2010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B9CC7B-C4E0-4858-9B1A-EB1B6485A0D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5918B8E-C6F0-431A-9C49-BF46C430A65A}" type="datetimeFigureOut">
              <a:rPr lang="en-US"/>
              <a:pPr>
                <a:defRPr/>
              </a:pPr>
              <a:t>11/14/2010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349323-59BE-434C-9C5E-157D4C34143A}"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144DA11-36CF-41C6-8C12-8ADE606AFE6C}" type="datetimeFigureOut">
              <a:rPr lang="en-US"/>
              <a:pPr>
                <a:defRPr/>
              </a:pPr>
              <a:t>11/14/2010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6C2B16C-CA42-4925-A039-1B42CBB31D5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0BAAB6-D427-491F-B62A-92D51EB000C9}" type="datetimeFigureOut">
              <a:rPr lang="en-US"/>
              <a:pPr>
                <a:defRPr/>
              </a:pPr>
              <a:t>11/14/2010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ADF038-537A-4D5B-AC9A-7C8FBEF7E7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0942C64-7BE3-4C0B-84CB-915DFD8D2628}" type="datetimeFigureOut">
              <a:rPr lang="en-US"/>
              <a:pPr>
                <a:defRPr/>
              </a:pPr>
              <a:t>11/14/2010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B22E39D-3015-43C3-A22E-0E66C222406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50F22E-6C1C-4F19-9F8E-B9DAE6D8C86F}" type="datetimeFigureOut">
              <a:rPr lang="en-US"/>
              <a:pPr>
                <a:defRPr/>
              </a:pPr>
              <a:t>11/14/2010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8C2A3C-8418-4404-B970-A10CDE10DD1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3A1F79-C340-4446-A571-77AF961C7DA5}" type="datetimeFigureOut">
              <a:rPr lang="en-US"/>
              <a:pPr>
                <a:defRPr/>
              </a:pPr>
              <a:t>11/14/2010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239ED4-46B6-47E7-BF84-E2A4A1CB609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4A816E4-2533-48D3-BD20-B40F8E51FC17}" type="datetimeFigureOut">
              <a:rPr lang="en-US"/>
              <a:pPr>
                <a:defRPr/>
              </a:pPr>
              <a:t>11/14/2010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2A5934-CE14-4CB1-A4AC-AA94E76FC24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533400" y="1752600"/>
            <a:ext cx="8077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151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6" descr="banner"/>
          <p:cNvPicPr>
            <a:picLocks noChangeAspect="1" noChangeArrowheads="1"/>
          </p:cNvPicPr>
          <p:nvPr userDrawn="1"/>
        </p:nvPicPr>
        <p:blipFill>
          <a:blip r:embed="rId14"/>
          <a:srcRect/>
          <a:stretch>
            <a:fillRect/>
          </a:stretch>
        </p:blipFill>
        <p:spPr bwMode="auto">
          <a:xfrm>
            <a:off x="0" y="6172200"/>
            <a:ext cx="9144000" cy="685800"/>
          </a:xfrm>
          <a:prstGeom prst="rect">
            <a:avLst/>
          </a:prstGeom>
          <a:noFill/>
          <a:ln w="9525">
            <a:noFill/>
            <a:miter lim="800000"/>
            <a:headEnd/>
            <a:tailEnd/>
          </a:ln>
        </p:spPr>
      </p:pic>
      <p:pic>
        <p:nvPicPr>
          <p:cNvPr id="1027" name="Picture 65" descr="banner"/>
          <p:cNvPicPr>
            <a:picLocks noChangeAspect="1" noChangeArrowheads="1"/>
          </p:cNvPicPr>
          <p:nvPr userDrawn="1"/>
        </p:nvPicPr>
        <p:blipFill>
          <a:blip r:embed="rId15"/>
          <a:srcRect/>
          <a:stretch>
            <a:fillRect/>
          </a:stretch>
        </p:blipFill>
        <p:spPr bwMode="auto">
          <a:xfrm>
            <a:off x="0" y="74613"/>
            <a:ext cx="9144000" cy="687387"/>
          </a:xfrm>
          <a:prstGeom prst="rect">
            <a:avLst/>
          </a:prstGeom>
          <a:noFill/>
          <a:ln w="9525">
            <a:noFill/>
            <a:miter lim="800000"/>
            <a:headEnd/>
            <a:tailEnd/>
          </a:ln>
        </p:spPr>
      </p:pic>
      <p:sp>
        <p:nvSpPr>
          <p:cNvPr id="17" name="Rectangle 67590"/>
          <p:cNvSpPr>
            <a:spLocks noChangeArrowheads="1"/>
          </p:cNvSpPr>
          <p:nvPr userDrawn="1"/>
        </p:nvSpPr>
        <p:spPr bwMode="auto">
          <a:xfrm>
            <a:off x="0" y="0"/>
            <a:ext cx="9144000" cy="76200"/>
          </a:xfrm>
          <a:prstGeom prst="rect">
            <a:avLst/>
          </a:prstGeom>
          <a:gradFill rotWithShape="1">
            <a:gsLst>
              <a:gs pos="0">
                <a:srgbClr val="0099FF">
                  <a:gamma/>
                  <a:tint val="0"/>
                  <a:invGamma/>
                </a:srgbClr>
              </a:gs>
              <a:gs pos="100000">
                <a:srgbClr val="0099FF">
                  <a:alpha val="25000"/>
                </a:srgbClr>
              </a:gs>
            </a:gsLst>
            <a:lin ang="0" scaled="1"/>
          </a:gradFill>
          <a:ln w="9525">
            <a:noFill/>
            <a:miter lim="800000"/>
            <a:headEnd/>
            <a:tailEnd/>
          </a:ln>
        </p:spPr>
        <p:txBody>
          <a:bodyPr wrap="none" lIns="0" tIns="0" rIns="0" bIns="0" anchor="ctr"/>
          <a:lstStyle/>
          <a:p>
            <a:pPr eaLnBrk="1" hangingPunct="1">
              <a:defRPr/>
            </a:pPr>
            <a:endParaRPr lang="en-US" sz="1800" b="0">
              <a:solidFill>
                <a:srgbClr val="000000"/>
              </a:solidFill>
            </a:endParaRPr>
          </a:p>
        </p:txBody>
      </p:sp>
      <p:sp>
        <p:nvSpPr>
          <p:cNvPr id="1029" name="Rectangle 21"/>
          <p:cNvSpPr>
            <a:spLocks noGrp="1" noChangeArrowheads="1"/>
          </p:cNvSpPr>
          <p:nvPr>
            <p:ph type="body" idx="1"/>
          </p:nvPr>
        </p:nvSpPr>
        <p:spPr bwMode="auto">
          <a:xfrm>
            <a:off x="533400" y="1371600"/>
            <a:ext cx="807720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7590" name="Rectangle 67589"/>
          <p:cNvSpPr>
            <a:spLocks noChangeArrowheads="1"/>
          </p:cNvSpPr>
          <p:nvPr userDrawn="1"/>
        </p:nvSpPr>
        <p:spPr bwMode="auto">
          <a:xfrm>
            <a:off x="381000" y="6526213"/>
            <a:ext cx="592138" cy="331787"/>
          </a:xfrm>
          <a:prstGeom prst="rect">
            <a:avLst/>
          </a:prstGeom>
          <a:noFill/>
          <a:ln w="9525" algn="ctr">
            <a:noFill/>
            <a:miter lim="800000"/>
            <a:headEnd/>
            <a:tailEnd/>
          </a:ln>
        </p:spPr>
        <p:txBody>
          <a:bodyPr/>
          <a:lstStyle/>
          <a:p>
            <a:pPr eaLnBrk="1" hangingPunct="1">
              <a:defRPr/>
            </a:pPr>
            <a:endParaRPr lang="en-US" sz="1000" b="0">
              <a:ea typeface="ＭＳ Ｐゴシック" pitchFamily="16" charset="-128"/>
            </a:endParaRPr>
          </a:p>
        </p:txBody>
      </p:sp>
      <p:sp>
        <p:nvSpPr>
          <p:cNvPr id="2" name="Rectangle 67589"/>
          <p:cNvSpPr>
            <a:spLocks noChangeArrowheads="1"/>
          </p:cNvSpPr>
          <p:nvPr userDrawn="1"/>
        </p:nvSpPr>
        <p:spPr bwMode="auto">
          <a:xfrm>
            <a:off x="450850" y="6450013"/>
            <a:ext cx="592138" cy="331787"/>
          </a:xfrm>
          <a:prstGeom prst="rect">
            <a:avLst/>
          </a:prstGeom>
          <a:noFill/>
          <a:ln w="9525" algn="ctr">
            <a:noFill/>
            <a:miter lim="800000"/>
            <a:headEnd/>
            <a:tailEnd/>
          </a:ln>
        </p:spPr>
        <p:txBody>
          <a:bodyPr/>
          <a:lstStyle/>
          <a:p>
            <a:pPr eaLnBrk="1" hangingPunct="1">
              <a:defRPr/>
            </a:pPr>
            <a:fld id="{E2FFF7BB-A780-497E-BD67-EB265FAA58B0}" type="slidenum">
              <a:rPr lang="en-US" sz="1000" b="0">
                <a:solidFill>
                  <a:schemeClr val="bg1"/>
                </a:solidFill>
                <a:ea typeface="ＭＳ Ｐゴシック" pitchFamily="1" charset="-128"/>
              </a:rPr>
              <a:pPr eaLnBrk="1" hangingPunct="1">
                <a:defRPr/>
              </a:pPr>
              <a:t>‹#›</a:t>
            </a:fld>
            <a:endParaRPr lang="en-US" sz="1000" b="0">
              <a:solidFill>
                <a:schemeClr val="bg1"/>
              </a:solidFill>
              <a:ea typeface="ＭＳ Ｐゴシック" pitchFamily="1" charset="-128"/>
            </a:endParaRPr>
          </a:p>
          <a:p>
            <a:pPr eaLnBrk="1" hangingPunct="1">
              <a:defRPr/>
            </a:pPr>
            <a:endParaRPr lang="en-US" sz="1000" b="0">
              <a:ea typeface="ＭＳ Ｐゴシック" pitchFamily="1" charset="-128"/>
            </a:endParaRPr>
          </a:p>
        </p:txBody>
      </p:sp>
      <p:sp>
        <p:nvSpPr>
          <p:cNvPr id="1032" name="Rectangle 11"/>
          <p:cNvSpPr>
            <a:spLocks noGrp="1" noChangeArrowheads="1"/>
          </p:cNvSpPr>
          <p:nvPr>
            <p:ph type="title"/>
          </p:nvPr>
        </p:nvSpPr>
        <p:spPr bwMode="auto">
          <a:xfrm>
            <a:off x="76200" y="228600"/>
            <a:ext cx="8077200"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9" name="Rectangle 67589"/>
          <p:cNvSpPr>
            <a:spLocks noChangeArrowheads="1"/>
          </p:cNvSpPr>
          <p:nvPr userDrawn="1"/>
        </p:nvSpPr>
        <p:spPr bwMode="auto">
          <a:xfrm>
            <a:off x="5943600" y="6248401"/>
            <a:ext cx="2971800" cy="457200"/>
          </a:xfrm>
          <a:prstGeom prst="rect">
            <a:avLst/>
          </a:prstGeom>
          <a:noFill/>
          <a:ln w="9525" algn="ctr">
            <a:noFill/>
            <a:miter lim="800000"/>
            <a:headEnd/>
            <a:tailEnd/>
          </a:ln>
        </p:spPr>
        <p:txBody>
          <a:bodyPr/>
          <a:lstStyle/>
          <a:p>
            <a:pPr algn="r" eaLnBrk="1" hangingPunct="1">
              <a:spcBef>
                <a:spcPts val="300"/>
              </a:spcBef>
              <a:spcAft>
                <a:spcPts val="300"/>
              </a:spcAft>
              <a:defRPr/>
            </a:pPr>
            <a:r>
              <a:rPr lang="en-US" sz="1600" b="0" i="1" smtClean="0">
                <a:solidFill>
                  <a:schemeClr val="bg1"/>
                </a:solidFill>
                <a:ea typeface="ＭＳ Ｐゴシック" pitchFamily="1" charset="-128"/>
              </a:rPr>
              <a:t>Huynh</a:t>
            </a:r>
            <a:r>
              <a:rPr lang="en-US" sz="1600" b="0" i="1" baseline="0" smtClean="0">
                <a:solidFill>
                  <a:schemeClr val="bg1"/>
                </a:solidFill>
                <a:ea typeface="ＭＳ Ｐゴシック" pitchFamily="1" charset="-128"/>
              </a:rPr>
              <a:t> Nguyen Chinh</a:t>
            </a:r>
            <a:endParaRPr lang="en-US" sz="1600" b="0" i="1">
              <a:solidFill>
                <a:schemeClr val="bg1"/>
              </a:solidFill>
              <a:ea typeface="ＭＳ Ｐゴシック" pitchFamily="1" charset="-128"/>
            </a:endParaRPr>
          </a:p>
          <a:p>
            <a:pPr algn="r" eaLnBrk="1" hangingPunct="1">
              <a:defRPr/>
            </a:pPr>
            <a:endParaRPr lang="en-US" sz="1600" b="0" i="1">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255" r:id="rId1"/>
    <p:sldLayoutId id="2147484233" r:id="rId2"/>
    <p:sldLayoutId id="2147484234" r:id="rId3"/>
    <p:sldLayoutId id="2147484235" r:id="rId4"/>
    <p:sldLayoutId id="2147484236" r:id="rId5"/>
    <p:sldLayoutId id="2147484237" r:id="rId6"/>
    <p:sldLayoutId id="2147484238" r:id="rId7"/>
    <p:sldLayoutId id="2147484239" r:id="rId8"/>
    <p:sldLayoutId id="2147484240" r:id="rId9"/>
    <p:sldLayoutId id="2147484241" r:id="rId10"/>
    <p:sldLayoutId id="2147484242" r:id="rId11"/>
    <p:sldLayoutId id="2147484243" r:id="rId12"/>
  </p:sldLayoutIdLst>
  <p:transition>
    <p:fade/>
  </p:transition>
  <p:hf hdr="0" ftr="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Arial" charset="0"/>
          <a:ea typeface="ＭＳ Ｐゴシック" pitchFamily="16" charset="-128"/>
        </a:defRPr>
      </a:lvl2pPr>
      <a:lvl3pPr algn="l" rtl="0" eaLnBrk="0" fontAlgn="base" hangingPunct="0">
        <a:spcBef>
          <a:spcPct val="0"/>
        </a:spcBef>
        <a:spcAft>
          <a:spcPct val="0"/>
        </a:spcAft>
        <a:defRPr sz="3600" b="1">
          <a:solidFill>
            <a:schemeClr val="tx1"/>
          </a:solidFill>
          <a:latin typeface="Arial" charset="0"/>
          <a:ea typeface="ＭＳ Ｐゴシック" pitchFamily="16" charset="-128"/>
        </a:defRPr>
      </a:lvl3pPr>
      <a:lvl4pPr algn="l" rtl="0" eaLnBrk="0" fontAlgn="base" hangingPunct="0">
        <a:spcBef>
          <a:spcPct val="0"/>
        </a:spcBef>
        <a:spcAft>
          <a:spcPct val="0"/>
        </a:spcAft>
        <a:defRPr sz="3600" b="1">
          <a:solidFill>
            <a:schemeClr val="tx1"/>
          </a:solidFill>
          <a:latin typeface="Arial" charset="0"/>
          <a:ea typeface="ＭＳ Ｐゴシック" pitchFamily="16" charset="-128"/>
        </a:defRPr>
      </a:lvl4pPr>
      <a:lvl5pPr algn="l" rtl="0" eaLnBrk="0" fontAlgn="base" hangingPunct="0">
        <a:spcBef>
          <a:spcPct val="0"/>
        </a:spcBef>
        <a:spcAft>
          <a:spcPct val="0"/>
        </a:spcAft>
        <a:defRPr sz="3600" b="1">
          <a:solidFill>
            <a:schemeClr val="tx1"/>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195263" indent="-195263" algn="l" rtl="0" eaLnBrk="0" fontAlgn="base" hangingPunct="0">
        <a:spcBef>
          <a:spcPct val="25000"/>
        </a:spcBef>
        <a:spcAft>
          <a:spcPct val="0"/>
        </a:spcAft>
        <a:buBlip>
          <a:blip r:embed="rId16"/>
        </a:buBlip>
        <a:defRPr sz="3000">
          <a:solidFill>
            <a:schemeClr val="tx1"/>
          </a:solidFill>
          <a:latin typeface="+mn-lt"/>
          <a:ea typeface="+mn-ea"/>
          <a:cs typeface="+mn-cs"/>
        </a:defRPr>
      </a:lvl1pPr>
      <a:lvl2pPr marL="576263" indent="-190500" algn="l" rtl="0" eaLnBrk="0" fontAlgn="base" hangingPunct="0">
        <a:spcBef>
          <a:spcPct val="25000"/>
        </a:spcBef>
        <a:spcAft>
          <a:spcPct val="0"/>
        </a:spcAft>
        <a:buBlip>
          <a:blip r:embed="rId16"/>
        </a:buBlip>
        <a:defRPr sz="2600">
          <a:solidFill>
            <a:schemeClr val="tx1"/>
          </a:solidFill>
          <a:latin typeface="+mn-lt"/>
          <a:ea typeface="+mn-ea"/>
        </a:defRPr>
      </a:lvl2pPr>
      <a:lvl3pPr marL="957263" indent="-190500" algn="l" rtl="0" eaLnBrk="0" fontAlgn="base" hangingPunct="0">
        <a:spcBef>
          <a:spcPct val="25000"/>
        </a:spcBef>
        <a:spcAft>
          <a:spcPct val="0"/>
        </a:spcAft>
        <a:buBlip>
          <a:blip r:embed="rId16"/>
        </a:buBlip>
        <a:defRPr sz="2400">
          <a:solidFill>
            <a:schemeClr val="tx1"/>
          </a:solidFill>
          <a:latin typeface="+mn-lt"/>
          <a:ea typeface="+mn-ea"/>
        </a:defRPr>
      </a:lvl3pPr>
      <a:lvl4pPr marL="1338263" indent="-190500" algn="l" rtl="0" eaLnBrk="0" fontAlgn="base" hangingPunct="0">
        <a:spcBef>
          <a:spcPct val="25000"/>
        </a:spcBef>
        <a:spcAft>
          <a:spcPct val="0"/>
        </a:spcAft>
        <a:buBlip>
          <a:blip r:embed="rId16"/>
        </a:buBlip>
        <a:defRPr sz="1600">
          <a:solidFill>
            <a:schemeClr val="tx1"/>
          </a:solidFill>
          <a:latin typeface="+mn-lt"/>
          <a:ea typeface="+mn-ea"/>
        </a:defRPr>
      </a:lvl4pPr>
      <a:lvl5pPr marL="1719263" indent="-190500" algn="l" rtl="0" eaLnBrk="0" fontAlgn="base" hangingPunct="0">
        <a:spcBef>
          <a:spcPct val="25000"/>
        </a:spcBef>
        <a:spcAft>
          <a:spcPct val="0"/>
        </a:spcAft>
        <a:buBlip>
          <a:blip r:embed="rId16"/>
        </a:buBlip>
        <a:defRPr sz="1400">
          <a:solidFill>
            <a:schemeClr val="tx1"/>
          </a:solidFill>
          <a:latin typeface="+mn-lt"/>
          <a:ea typeface="+mn-ea"/>
        </a:defRPr>
      </a:lvl5pPr>
      <a:lvl6pPr marL="2438400" indent="-228600" algn="l" rtl="0" fontAlgn="base">
        <a:spcBef>
          <a:spcPct val="20000"/>
        </a:spcBef>
        <a:spcAft>
          <a:spcPct val="0"/>
        </a:spcAft>
        <a:buBlip>
          <a:blip r:embed="rId16"/>
        </a:buBlip>
        <a:defRPr sz="1200">
          <a:solidFill>
            <a:schemeClr val="tx1"/>
          </a:solidFill>
          <a:latin typeface="+mn-lt"/>
          <a:ea typeface="+mn-ea"/>
        </a:defRPr>
      </a:lvl6pPr>
      <a:lvl7pPr marL="2895600" indent="-228600" algn="l" rtl="0" fontAlgn="base">
        <a:spcBef>
          <a:spcPct val="20000"/>
        </a:spcBef>
        <a:spcAft>
          <a:spcPct val="0"/>
        </a:spcAft>
        <a:buBlip>
          <a:blip r:embed="rId16"/>
        </a:buBlip>
        <a:defRPr sz="1200">
          <a:solidFill>
            <a:schemeClr val="tx1"/>
          </a:solidFill>
          <a:latin typeface="+mn-lt"/>
          <a:ea typeface="+mn-ea"/>
        </a:defRPr>
      </a:lvl7pPr>
      <a:lvl8pPr marL="3352800" indent="-228600" algn="l" rtl="0" fontAlgn="base">
        <a:spcBef>
          <a:spcPct val="20000"/>
        </a:spcBef>
        <a:spcAft>
          <a:spcPct val="0"/>
        </a:spcAft>
        <a:buBlip>
          <a:blip r:embed="rId16"/>
        </a:buBlip>
        <a:defRPr sz="1200">
          <a:solidFill>
            <a:schemeClr val="tx1"/>
          </a:solidFill>
          <a:latin typeface="+mn-lt"/>
          <a:ea typeface="+mn-ea"/>
        </a:defRPr>
      </a:lvl8pPr>
      <a:lvl9pPr marL="3810000" indent="-228600" algn="l" rtl="0" fontAlgn="base">
        <a:spcBef>
          <a:spcPct val="20000"/>
        </a:spcBef>
        <a:spcAft>
          <a:spcPct val="0"/>
        </a:spcAft>
        <a:buBlip>
          <a:blip r:embed="rId16"/>
        </a:buBlip>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A58C6AA-4CDF-43E0-9611-123CB6CFA869}" type="datetimeFigureOut">
              <a:rPr lang="en-US"/>
              <a:pPr>
                <a:defRPr/>
              </a:pPr>
              <a:t>11/14/2010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4E62AD-BDFC-4F0D-A5FC-996334F584D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44"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hyperlink" Target="file:///\\w2kst\My"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dirty="0"/>
          </a:p>
        </p:txBody>
      </p:sp>
      <p:sp>
        <p:nvSpPr>
          <p:cNvPr id="2052" name="Text Box 7"/>
          <p:cNvSpPr txBox="1">
            <a:spLocks noChangeArrowheads="1"/>
          </p:cNvSpPr>
          <p:nvPr/>
        </p:nvSpPr>
        <p:spPr bwMode="auto">
          <a:xfrm>
            <a:off x="1295400" y="4191000"/>
            <a:ext cx="6324600" cy="846386"/>
          </a:xfrm>
          <a:prstGeom prst="rect">
            <a:avLst/>
          </a:prstGeom>
          <a:noFill/>
          <a:ln w="9525">
            <a:noFill/>
            <a:miter lim="800000"/>
            <a:headEnd/>
            <a:tailEnd/>
          </a:ln>
        </p:spPr>
        <p:txBody>
          <a:bodyPr wrap="square">
            <a:spAutoFit/>
          </a:bodyPr>
          <a:lstStyle/>
          <a:p>
            <a:pPr algn="ctr">
              <a:spcBef>
                <a:spcPts val="600"/>
              </a:spcBef>
              <a:spcAft>
                <a:spcPts val="600"/>
              </a:spcAft>
            </a:pPr>
            <a:r>
              <a:rPr lang="en-US" sz="2000" smtClean="0">
                <a:solidFill>
                  <a:srgbClr val="002060"/>
                </a:solidFill>
              </a:rPr>
              <a:t>Huynh Nguyen Chinh</a:t>
            </a:r>
          </a:p>
          <a:p>
            <a:pPr algn="ctr"/>
            <a:endParaRPr lang="en-US" dirty="0">
              <a:solidFill>
                <a:srgbClr val="002060"/>
              </a:solidFill>
            </a:endParaRPr>
          </a:p>
        </p:txBody>
      </p:sp>
      <p:sp>
        <p:nvSpPr>
          <p:cNvPr id="6" name="Rectangle 5"/>
          <p:cNvSpPr/>
          <p:nvPr/>
        </p:nvSpPr>
        <p:spPr>
          <a:xfrm>
            <a:off x="76200" y="1863725"/>
            <a:ext cx="8991600" cy="19812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0" y="1752600"/>
            <a:ext cx="9067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mtClean="0"/>
              <a:t>Chapter 4. </a:t>
            </a:r>
          </a:p>
          <a:p>
            <a:pPr algn="ctr" fontAlgn="auto">
              <a:spcBef>
                <a:spcPts val="0"/>
              </a:spcBef>
              <a:spcAft>
                <a:spcPts val="0"/>
              </a:spcAft>
              <a:defRPr/>
            </a:pPr>
            <a:r>
              <a:rPr lang="en-US" sz="4000" smtClean="0"/>
              <a:t>Managing &amp; Maintaining Windows Server</a:t>
            </a:r>
            <a:endParaRPr lang="en-US" sz="32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10" name="Rectangle 9"/>
          <p:cNvSpPr/>
          <p:nvPr/>
        </p:nvSpPr>
        <p:spPr>
          <a:xfrm>
            <a:off x="0" y="76200"/>
            <a:ext cx="9144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University of Technical Education of Ho Chi Minh City</a:t>
            </a:r>
            <a:endParaRPr lang="en-US" sz="2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Text Box 7"/>
          <p:cNvSpPr txBox="1">
            <a:spLocks noChangeArrowheads="1"/>
          </p:cNvSpPr>
          <p:nvPr/>
        </p:nvSpPr>
        <p:spPr bwMode="auto">
          <a:xfrm>
            <a:off x="0" y="1143000"/>
            <a:ext cx="8991600" cy="369332"/>
          </a:xfrm>
          <a:prstGeom prst="rect">
            <a:avLst/>
          </a:prstGeom>
          <a:noFill/>
          <a:ln w="9525">
            <a:noFill/>
            <a:miter lim="800000"/>
            <a:headEnd/>
            <a:tailEnd/>
          </a:ln>
        </p:spPr>
        <p:txBody>
          <a:bodyPr wrap="square">
            <a:spAutoFit/>
          </a:bodyPr>
          <a:lstStyle/>
          <a:p>
            <a:pPr algn="ctr">
              <a:spcBef>
                <a:spcPts val="600"/>
              </a:spcBef>
              <a:spcAft>
                <a:spcPts val="600"/>
              </a:spcAft>
            </a:pPr>
            <a:r>
              <a:rPr lang="en-US" sz="1800" smtClean="0"/>
              <a:t>NETWORKING ESSENTIALS</a:t>
            </a:r>
            <a:endParaRPr lang="en-US" sz="2000">
              <a:solidFill>
                <a:srgbClr val="00206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838200"/>
            <a:ext cx="8534400" cy="4267200"/>
          </a:xfrm>
          <a:prstGeom prst="rect">
            <a:avLst/>
          </a:prstGeom>
        </p:spPr>
        <p:txBody>
          <a:bodyPr/>
          <a:lstStyle/>
          <a:p>
            <a:pPr marL="969963" lvl="2" indent="-280988">
              <a:spcBef>
                <a:spcPts val="600"/>
              </a:spcBef>
              <a:spcAft>
                <a:spcPts val="600"/>
              </a:spcAft>
              <a:buFont typeface="Wingdings" pitchFamily="2" charset="2"/>
              <a:buChar char="§"/>
            </a:pPr>
            <a:r>
              <a:rPr lang="en-US" b="0" smtClean="0"/>
              <a:t>Full control</a:t>
            </a:r>
          </a:p>
          <a:p>
            <a:pPr lvl="2">
              <a:buFont typeface="Wingdings" pitchFamily="2" charset="2"/>
              <a:buChar char="ü"/>
            </a:pPr>
            <a:r>
              <a:rPr lang="en-US" sz="1800" b="0" smtClean="0"/>
              <a:t>Duyệt thư mục và chạy chương trình trong thư mục,</a:t>
            </a:r>
            <a:endParaRPr lang="en-US" sz="1600" b="0" smtClean="0"/>
          </a:p>
          <a:p>
            <a:pPr lvl="2">
              <a:buFont typeface="Wingdings" pitchFamily="2" charset="2"/>
              <a:buChar char="ü"/>
            </a:pPr>
            <a:r>
              <a:rPr lang="en-US" sz="1800" b="0" smtClean="0"/>
              <a:t>Xem nội dung thư mục và đọc tập tin,</a:t>
            </a:r>
            <a:endParaRPr lang="en-US" sz="1600" b="0" smtClean="0"/>
          </a:p>
          <a:p>
            <a:pPr lvl="2">
              <a:buFont typeface="Wingdings" pitchFamily="2" charset="2"/>
              <a:buChar char="ü"/>
            </a:pPr>
            <a:r>
              <a:rPr lang="en-US" sz="1800" b="0" smtClean="0"/>
              <a:t>Xem thuộc tính thư mục và tập tin,</a:t>
            </a:r>
            <a:endParaRPr lang="en-US" sz="1600" b="0" smtClean="0"/>
          </a:p>
          <a:p>
            <a:pPr lvl="2">
              <a:buFont typeface="Wingdings" pitchFamily="2" charset="2"/>
              <a:buChar char="ü"/>
            </a:pPr>
            <a:r>
              <a:rPr lang="en-US" sz="1800" b="0" smtClean="0"/>
              <a:t>Thay đổi thuộc tính thư mục và tập tin,</a:t>
            </a:r>
            <a:endParaRPr lang="en-US" sz="1600" b="0" smtClean="0"/>
          </a:p>
          <a:p>
            <a:pPr lvl="2">
              <a:buFont typeface="Wingdings" pitchFamily="2" charset="2"/>
              <a:buChar char="ü"/>
            </a:pPr>
            <a:r>
              <a:rPr lang="en-US" sz="1800" b="0" smtClean="0"/>
              <a:t>Tạo mới thư mục và tập tin,</a:t>
            </a:r>
            <a:endParaRPr lang="en-US" sz="1600" b="0" smtClean="0"/>
          </a:p>
          <a:p>
            <a:pPr lvl="2">
              <a:buFont typeface="Wingdings" pitchFamily="2" charset="2"/>
              <a:buChar char="ü"/>
            </a:pPr>
            <a:r>
              <a:rPr lang="en-US" sz="1800" b="0" smtClean="0"/>
              <a:t>Ghi lên tập tin,</a:t>
            </a:r>
            <a:endParaRPr lang="en-US" sz="1600" b="0" smtClean="0"/>
          </a:p>
          <a:p>
            <a:pPr lvl="2">
              <a:buFont typeface="Wingdings" pitchFamily="2" charset="2"/>
              <a:buChar char="ü"/>
            </a:pPr>
            <a:r>
              <a:rPr lang="en-US" sz="1800" b="0" smtClean="0"/>
              <a:t>Xóa thư mục con và tập tin,</a:t>
            </a:r>
            <a:endParaRPr lang="en-US" sz="1600" b="0" smtClean="0"/>
          </a:p>
          <a:p>
            <a:pPr lvl="2">
              <a:buFont typeface="Wingdings" pitchFamily="2" charset="2"/>
              <a:buChar char="ü"/>
            </a:pPr>
            <a:r>
              <a:rPr lang="en-US" sz="1800" b="0" smtClean="0">
                <a:solidFill>
                  <a:srgbClr val="FF0000"/>
                </a:solidFill>
              </a:rPr>
              <a:t>Thay đổi quyền sở hữu trên thư mục và tập tin,</a:t>
            </a:r>
            <a:endParaRPr lang="en-US" sz="1600" b="0" smtClean="0">
              <a:solidFill>
                <a:srgbClr val="FF0000"/>
              </a:solidFill>
            </a:endParaRPr>
          </a:p>
          <a:p>
            <a:pPr lvl="2">
              <a:buFont typeface="Wingdings" pitchFamily="2" charset="2"/>
              <a:buChar char="ü"/>
            </a:pPr>
            <a:r>
              <a:rPr lang="en-US" sz="1800" b="0" smtClean="0">
                <a:solidFill>
                  <a:srgbClr val="FF0000"/>
                </a:solidFill>
              </a:rPr>
              <a:t>Sở hữu thư mục và tập tin</a:t>
            </a:r>
          </a:p>
          <a:p>
            <a:pPr marL="688975" lvl="2" indent="225425">
              <a:buFont typeface="Wingdings" pitchFamily="2" charset="2"/>
              <a:buChar char="§"/>
            </a:pPr>
            <a:r>
              <a:rPr lang="en-US" b="0" smtClean="0"/>
              <a:t>Modify</a:t>
            </a:r>
          </a:p>
          <a:p>
            <a:pPr marL="914400" lvl="1">
              <a:buFont typeface="Wingdings" pitchFamily="2" charset="2"/>
              <a:buChar char="ü"/>
            </a:pPr>
            <a:r>
              <a:rPr lang="en-US" sz="1800" b="0" smtClean="0"/>
              <a:t>Duyệt thư mục và chạy chương trình trong thư mục,</a:t>
            </a:r>
          </a:p>
          <a:p>
            <a:pPr marL="914400" lvl="1">
              <a:buFont typeface="Wingdings" pitchFamily="2" charset="2"/>
              <a:buChar char="ü"/>
            </a:pPr>
            <a:r>
              <a:rPr lang="en-US" sz="1800" b="0" smtClean="0"/>
              <a:t>Xem nội dung thư mục và đọc tập tin,</a:t>
            </a:r>
          </a:p>
          <a:p>
            <a:pPr marL="914400" lvl="1">
              <a:buFont typeface="Wingdings" pitchFamily="2" charset="2"/>
              <a:buChar char="ü"/>
            </a:pPr>
            <a:r>
              <a:rPr lang="en-US" sz="1800" b="0" smtClean="0"/>
              <a:t>Xem thuộc tính thư mục và tập tin,</a:t>
            </a:r>
          </a:p>
          <a:p>
            <a:pPr marL="914400" lvl="1">
              <a:buFont typeface="Wingdings" pitchFamily="2" charset="2"/>
              <a:buChar char="ü"/>
            </a:pPr>
            <a:r>
              <a:rPr lang="en-US" sz="1800" b="0" smtClean="0"/>
              <a:t>Thay đổi thuộc tính thư mục và tập tin,</a:t>
            </a:r>
          </a:p>
          <a:p>
            <a:pPr marL="914400" lvl="1">
              <a:buFont typeface="Wingdings" pitchFamily="2" charset="2"/>
              <a:buChar char="ü"/>
            </a:pPr>
            <a:r>
              <a:rPr lang="en-US" sz="1800" b="0" smtClean="0"/>
              <a:t>Tạo mới thư mục và tập tin,</a:t>
            </a:r>
          </a:p>
          <a:p>
            <a:pPr marL="914400" lvl="1">
              <a:buFont typeface="Wingdings" pitchFamily="2" charset="2"/>
              <a:buChar char="ü"/>
            </a:pPr>
            <a:r>
              <a:rPr lang="en-US" sz="1800" b="0" smtClean="0"/>
              <a:t>Ghi lên tập tin,</a:t>
            </a:r>
          </a:p>
          <a:p>
            <a:pPr marL="914400">
              <a:buFont typeface="Wingdings" pitchFamily="2" charset="2"/>
              <a:buChar char="ü"/>
            </a:pPr>
            <a:r>
              <a:rPr lang="en-US" sz="1800" b="0" smtClean="0"/>
              <a:t>Xóa thư mục con và tập tin</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990600"/>
            <a:ext cx="8534400" cy="5410200"/>
          </a:xfrm>
          <a:prstGeom prst="rect">
            <a:avLst/>
          </a:prstGeom>
        </p:spPr>
        <p:txBody>
          <a:bodyPr/>
          <a:lstStyle/>
          <a:p>
            <a:pPr marL="969963" lvl="2" indent="-280988">
              <a:spcBef>
                <a:spcPts val="600"/>
              </a:spcBef>
              <a:spcAft>
                <a:spcPts val="600"/>
              </a:spcAft>
              <a:buFont typeface="Wingdings" pitchFamily="2" charset="2"/>
              <a:buChar char="§"/>
            </a:pPr>
            <a:r>
              <a:rPr lang="en-US" smtClean="0"/>
              <a:t>Read &amp; Execute</a:t>
            </a:r>
            <a:endParaRPr lang="en-US" b="0" smtClean="0"/>
          </a:p>
          <a:p>
            <a:pPr lvl="2">
              <a:buFont typeface="Wingdings" pitchFamily="2" charset="2"/>
              <a:buChar char="ü"/>
            </a:pPr>
            <a:r>
              <a:rPr lang="en-US" sz="1800" b="0" smtClean="0"/>
              <a:t>Duyệt thư mục và chạy chương trình trong thư mục,</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marL="688975" lvl="2" indent="225425">
              <a:spcBef>
                <a:spcPts val="600"/>
              </a:spcBef>
              <a:spcAft>
                <a:spcPts val="600"/>
              </a:spcAft>
              <a:buFont typeface="Wingdings" pitchFamily="2" charset="2"/>
              <a:buChar char="§"/>
            </a:pPr>
            <a:r>
              <a:rPr lang="en-US" smtClean="0"/>
              <a:t>List Folder Contents</a:t>
            </a:r>
            <a:endParaRPr lang="en-US" sz="1800" b="0" smtClean="0"/>
          </a:p>
          <a:p>
            <a:pPr lvl="2">
              <a:buFont typeface="Wingdings" pitchFamily="2" charset="2"/>
              <a:buChar char="ü"/>
            </a:pPr>
            <a:r>
              <a:rPr lang="en-US" sz="1800" b="0" smtClean="0"/>
              <a:t>Duyệt thư mục và chạy chương trình trong thư mục,</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marL="682625" lvl="1">
              <a:spcBef>
                <a:spcPts val="600"/>
              </a:spcBef>
              <a:spcAft>
                <a:spcPts val="600"/>
              </a:spcAft>
              <a:buFont typeface="Wingdings" pitchFamily="2" charset="2"/>
              <a:buChar char="§"/>
            </a:pPr>
            <a:r>
              <a:rPr lang="en-US" smtClean="0"/>
              <a:t> Read</a:t>
            </a:r>
          </a:p>
          <a:p>
            <a:pPr lvl="2">
              <a:buFont typeface="Wingdings" pitchFamily="2" charset="2"/>
              <a:buChar char="ü"/>
            </a:pPr>
            <a:r>
              <a:rPr lang="en-US" sz="1800" b="0" smtClean="0"/>
              <a:t>Xem nội dung thư mục và đọc tập tin,</a:t>
            </a:r>
          </a:p>
          <a:p>
            <a:pPr lvl="2">
              <a:buFont typeface="Wingdings" pitchFamily="2" charset="2"/>
              <a:buChar char="ü"/>
            </a:pPr>
            <a:r>
              <a:rPr lang="en-US" sz="1800" b="0" smtClean="0"/>
              <a:t>Xem thuộc tính thư mục và tập tin</a:t>
            </a:r>
          </a:p>
          <a:p>
            <a:pPr lvl="2"/>
            <a:endParaRPr lang="en-US" sz="1800" b="0" smtClean="0"/>
          </a:p>
          <a:p>
            <a:pPr marL="688975" lvl="2">
              <a:buFont typeface="Wingdings" pitchFamily="2" charset="2"/>
              <a:buChar char="§"/>
            </a:pPr>
            <a:r>
              <a:rPr lang="en-US" smtClean="0"/>
              <a:t> Write</a:t>
            </a:r>
          </a:p>
          <a:p>
            <a:pPr lvl="2">
              <a:buFont typeface="Wingdings" pitchFamily="2" charset="2"/>
              <a:buChar char="ü"/>
            </a:pPr>
            <a:r>
              <a:rPr lang="en-US" sz="1800" b="0" smtClean="0"/>
              <a:t>Thay đổi thuộc tính thư mục và tập tin,</a:t>
            </a:r>
          </a:p>
          <a:p>
            <a:pPr lvl="2">
              <a:buFont typeface="Wingdings" pitchFamily="2" charset="2"/>
              <a:buChar char="ü"/>
            </a:pPr>
            <a:r>
              <a:rPr lang="en-US" sz="1800" b="0" smtClean="0"/>
              <a:t>Tạo mới thư mục và tập tin,</a:t>
            </a:r>
          </a:p>
          <a:p>
            <a:pPr lvl="2">
              <a:buFont typeface="Wingdings" pitchFamily="2" charset="2"/>
              <a:buChar char="ü"/>
            </a:pPr>
            <a:r>
              <a:rPr lang="en-US" sz="1800" b="0" smtClean="0"/>
              <a:t>Ghi lên tập tin.</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5" name="Rectangle 9"/>
          <p:cNvSpPr txBox="1">
            <a:spLocks noChangeArrowheads="1"/>
          </p:cNvSpPr>
          <p:nvPr/>
        </p:nvSpPr>
        <p:spPr>
          <a:xfrm>
            <a:off x="228600" y="1219200"/>
            <a:ext cx="8534400" cy="4267200"/>
          </a:xfrm>
          <a:prstGeom prst="rect">
            <a:avLst/>
          </a:prstGeom>
        </p:spPr>
        <p:txBody>
          <a:bodyPr/>
          <a:lstStyle/>
          <a:p>
            <a:r>
              <a:rPr lang="en-US" smtClean="0"/>
              <a:t>Sự tích lũy quyền thừa kế:</a:t>
            </a:r>
            <a:endParaRPr lang="en-US" sz="2000" smtClean="0"/>
          </a:p>
          <a:p>
            <a:pPr marL="969963" lvl="2" indent="-280988">
              <a:spcBef>
                <a:spcPts val="600"/>
              </a:spcBef>
              <a:spcAft>
                <a:spcPts val="600"/>
              </a:spcAft>
              <a:buFont typeface="Wingdings" pitchFamily="2" charset="2"/>
              <a:buChar char="§"/>
            </a:pPr>
            <a:r>
              <a:rPr lang="en-US" b="0" smtClean="0"/>
              <a:t>Quyền thực sự của một user trên một thư mục hoặc tập tin là tổng </a:t>
            </a:r>
            <a:r>
              <a:rPr lang="en-US" b="0" u="sng" smtClean="0"/>
              <a:t>quyền sở hữu mà user được gán </a:t>
            </a:r>
            <a:r>
              <a:rPr lang="en-US" b="0" smtClean="0"/>
              <a:t>với </a:t>
            </a:r>
            <a:r>
              <a:rPr lang="en-US" b="0" u="sng" smtClean="0"/>
              <a:t>quyền sở hữu gán cho nhóm mà user thuộc về</a:t>
            </a:r>
            <a:r>
              <a:rPr lang="en-US" b="0" smtClean="0"/>
              <a:t>. </a:t>
            </a:r>
          </a:p>
          <a:p>
            <a:pPr marL="969963" lvl="2" indent="-280988">
              <a:spcBef>
                <a:spcPts val="600"/>
              </a:spcBef>
              <a:spcAft>
                <a:spcPts val="600"/>
              </a:spcAft>
              <a:buFont typeface="Wingdings" pitchFamily="2" charset="2"/>
              <a:buChar char="§"/>
            </a:pPr>
            <a:r>
              <a:rPr lang="en-US" b="0" smtClean="0"/>
              <a:t>Ví dụ một user được gán quyền </a:t>
            </a:r>
            <a:r>
              <a:rPr lang="en-US" smtClean="0"/>
              <a:t>Read</a:t>
            </a:r>
            <a:r>
              <a:rPr lang="en-US" b="0" smtClean="0"/>
              <a:t> trên một thư mục, user cũng thuộc về một </a:t>
            </a:r>
            <a:r>
              <a:rPr lang="en-US" smtClean="0"/>
              <a:t>nhóm</a:t>
            </a:r>
            <a:r>
              <a:rPr lang="en-US" b="0" smtClean="0"/>
              <a:t> có quyền </a:t>
            </a:r>
            <a:r>
              <a:rPr lang="en-US" smtClean="0"/>
              <a:t>Write</a:t>
            </a:r>
            <a:r>
              <a:rPr lang="en-US" b="0" smtClean="0"/>
              <a:t> trên thư mục đó. Như vậy quyền của user trên thư mục sẽ là </a:t>
            </a:r>
            <a:r>
              <a:rPr lang="en-US" smtClean="0"/>
              <a:t>Read và Write</a:t>
            </a:r>
            <a:endParaRPr lang="en-US" sz="20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76200"/>
            <a:ext cx="8142288" cy="838200"/>
          </a:xfrm>
        </p:spPr>
        <p:txBody>
          <a:bodyPr/>
          <a:lstStyle/>
          <a:p>
            <a:r>
              <a:rPr lang="en-US" smtClean="0">
                <a:solidFill>
                  <a:schemeClr val="bg1"/>
                </a:solidFill>
              </a:rPr>
              <a:t>NTFS</a:t>
            </a:r>
            <a:endParaRPr lang="en-US">
              <a:solidFill>
                <a:schemeClr val="bg1"/>
              </a:solidFill>
            </a:endParaRPr>
          </a:p>
        </p:txBody>
      </p:sp>
      <p:sp>
        <p:nvSpPr>
          <p:cNvPr id="7" name="Rectangle 9"/>
          <p:cNvSpPr txBox="1">
            <a:spLocks noChangeArrowheads="1"/>
          </p:cNvSpPr>
          <p:nvPr/>
        </p:nvSpPr>
        <p:spPr>
          <a:xfrm>
            <a:off x="228600" y="1219200"/>
            <a:ext cx="8534400" cy="4267200"/>
          </a:xfrm>
          <a:prstGeom prst="rect">
            <a:avLst/>
          </a:prstGeom>
        </p:spPr>
        <p:txBody>
          <a:bodyPr/>
          <a:lstStyle/>
          <a:p>
            <a:pPr marL="0" lvl="1"/>
            <a:r>
              <a:rPr lang="en-US" smtClean="0"/>
              <a:t>Sự ưu tiên của quyền sở hữu tập tin:</a:t>
            </a:r>
            <a:endParaRPr lang="en-US" sz="2000" smtClean="0"/>
          </a:p>
          <a:p>
            <a:pPr marL="969963" lvl="2" indent="-280988">
              <a:spcBef>
                <a:spcPts val="600"/>
              </a:spcBef>
              <a:spcAft>
                <a:spcPts val="600"/>
              </a:spcAft>
              <a:buFont typeface="Wingdings" pitchFamily="2" charset="2"/>
              <a:buChar char="§"/>
            </a:pPr>
            <a:r>
              <a:rPr lang="en-US" b="0" smtClean="0"/>
              <a:t>Quyền sở hữu tập tin có độ ưu tiên cao hơn quyền sở hữu trên thư mục. </a:t>
            </a:r>
          </a:p>
          <a:p>
            <a:pPr marL="969963" lvl="2" indent="-280988">
              <a:spcBef>
                <a:spcPts val="600"/>
              </a:spcBef>
              <a:spcAft>
                <a:spcPts val="600"/>
              </a:spcAft>
              <a:buFont typeface="Wingdings" pitchFamily="2" charset="2"/>
              <a:buChar char="§"/>
            </a:pPr>
            <a:r>
              <a:rPr lang="en-US" b="0" smtClean="0"/>
              <a:t>Một user không có quyền truy xuất một thư mục vẫn có thể truy xuất tập tin chứa trong thư mục đó bằng cách sử dụng qui tắc viết tên UNC (Unique Name Convention) hoặc tên đường dẫn cục bộ để mở tập tin. </a:t>
            </a:r>
            <a:endParaRPr lang="en-US" sz="2000" b="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81000" y="152400"/>
            <a:ext cx="8142288" cy="838200"/>
          </a:xfrm>
        </p:spPr>
        <p:txBody>
          <a:bodyPr/>
          <a:lstStyle/>
          <a:p>
            <a:r>
              <a:rPr lang="en-US" smtClean="0">
                <a:solidFill>
                  <a:schemeClr val="bg1"/>
                </a:solidFill>
              </a:rPr>
              <a:t>NTFS</a:t>
            </a:r>
            <a:endParaRPr lang="en-US">
              <a:solidFill>
                <a:schemeClr val="bg1"/>
              </a:solidFill>
            </a:endParaRPr>
          </a:p>
        </p:txBody>
      </p:sp>
      <p:sp>
        <p:nvSpPr>
          <p:cNvPr id="6" name="Rectangle 9"/>
          <p:cNvSpPr txBox="1">
            <a:spLocks noChangeArrowheads="1"/>
          </p:cNvSpPr>
          <p:nvPr/>
        </p:nvSpPr>
        <p:spPr>
          <a:xfrm>
            <a:off x="0" y="762000"/>
            <a:ext cx="9144000" cy="1295400"/>
          </a:xfrm>
          <a:prstGeom prst="rect">
            <a:avLst/>
          </a:prstGeom>
        </p:spPr>
        <p:txBody>
          <a:bodyPr/>
          <a:lstStyle/>
          <a:p>
            <a:pPr marL="0" lvl="1"/>
            <a:r>
              <a:rPr lang="en-US" smtClean="0"/>
              <a:t>Phủ nhận quyền sở hữu:</a:t>
            </a:r>
            <a:endParaRPr lang="en-US" sz="2000" smtClean="0"/>
          </a:p>
          <a:p>
            <a:pPr marL="512763" lvl="1" indent="-280988">
              <a:spcBef>
                <a:spcPts val="600"/>
              </a:spcBef>
              <a:spcAft>
                <a:spcPts val="600"/>
              </a:spcAft>
              <a:buFont typeface="Wingdings" pitchFamily="2" charset="2"/>
              <a:buChar char="§"/>
            </a:pPr>
            <a:r>
              <a:rPr lang="en-US" sz="2000" b="0" smtClean="0"/>
              <a:t>Một quyền sở hữu của một user có thể bị ngăn chặn bằng cách phủ nhận (Deny) quyền đó. </a:t>
            </a:r>
          </a:p>
          <a:p>
            <a:pPr marL="512763" lvl="1" indent="-280988">
              <a:spcBef>
                <a:spcPts val="600"/>
              </a:spcBef>
              <a:spcAft>
                <a:spcPts val="600"/>
              </a:spcAft>
              <a:buFont typeface="Wingdings" pitchFamily="2" charset="2"/>
              <a:buChar char="§"/>
            </a:pPr>
            <a:r>
              <a:rPr lang="en-US" sz="2000" b="0" smtClean="0">
                <a:latin typeface="Arial" pitchFamily="34" charset="0"/>
                <a:ea typeface="Times New Roman" pitchFamily="18" charset="0"/>
                <a:cs typeface="Arial" pitchFamily="34" charset="0"/>
              </a:rPr>
              <a:t>VD:user_1 có quyền </a:t>
            </a:r>
            <a:r>
              <a:rPr lang="en-US" sz="2000" smtClean="0">
                <a:latin typeface="Arial" pitchFamily="34" charset="0"/>
                <a:ea typeface="Times New Roman" pitchFamily="18" charset="0"/>
                <a:cs typeface="Arial" pitchFamily="34" charset="0"/>
              </a:rPr>
              <a:t>Read</a:t>
            </a:r>
            <a:r>
              <a:rPr lang="en-US" sz="2000" b="0" smtClean="0">
                <a:latin typeface="Arial" pitchFamily="34" charset="0"/>
                <a:ea typeface="Times New Roman" pitchFamily="18" charset="0"/>
                <a:cs typeface="Arial" pitchFamily="34" charset="0"/>
              </a:rPr>
              <a:t> trên Folder_A và là một thành viên của nhóm A và nhóm B. Nhóm A bị phủ nhận quyền Write trên File_2, nhóm B có quyền Write trên thư mục Folder_A.</a:t>
            </a:r>
          </a:p>
          <a:p>
            <a:pPr marL="969963" lvl="2" indent="-280988">
              <a:spcBef>
                <a:spcPts val="600"/>
              </a:spcBef>
              <a:spcAft>
                <a:spcPts val="600"/>
              </a:spcAft>
              <a:buFont typeface="Wingdings" pitchFamily="2" charset="2"/>
              <a:buChar char="§"/>
            </a:pPr>
            <a:endParaRPr lang="en-US" b="0" smtClean="0"/>
          </a:p>
        </p:txBody>
      </p:sp>
      <p:pic>
        <p:nvPicPr>
          <p:cNvPr id="1026" name="Picture 2"/>
          <p:cNvPicPr>
            <a:picLocks noChangeAspect="1" noChangeArrowheads="1"/>
          </p:cNvPicPr>
          <p:nvPr/>
        </p:nvPicPr>
        <p:blipFill>
          <a:blip r:embed="rId3">
            <a:lum bright="6000" contrast="6000"/>
          </a:blip>
          <a:srcRect/>
          <a:stretch>
            <a:fillRect/>
          </a:stretch>
        </p:blipFill>
        <p:spPr bwMode="auto">
          <a:xfrm>
            <a:off x="0" y="2953265"/>
            <a:ext cx="4876800" cy="2990335"/>
          </a:xfrm>
          <a:prstGeom prst="rect">
            <a:avLst/>
          </a:prstGeom>
          <a:noFill/>
          <a:ln w="9525">
            <a:noFill/>
            <a:miter lim="800000"/>
            <a:headEnd/>
            <a:tailEnd/>
          </a:ln>
        </p:spPr>
      </p:pic>
      <p:sp>
        <p:nvSpPr>
          <p:cNvPr id="1027" name="Rectangle 3"/>
          <p:cNvSpPr>
            <a:spLocks noChangeArrowheads="1"/>
          </p:cNvSpPr>
          <p:nvPr/>
        </p:nvSpPr>
        <p:spPr bwMode="auto">
          <a:xfrm>
            <a:off x="4953000" y="3581400"/>
            <a:ext cx="41910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User có thể Read và Write trên File_1, user cũng có thể Read File_2 nhưng không thể Write trên File_2 vì user thuộc về nhóm A, nhóm này bị phủ nhận quyền Write trên File_2.</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04800" y="152400"/>
            <a:ext cx="8142288" cy="838200"/>
          </a:xfrm>
        </p:spPr>
        <p:txBody>
          <a:bodyPr/>
          <a:lstStyle/>
          <a:p>
            <a:pPr lvl="1"/>
            <a:r>
              <a:rPr lang="en-US" smtClean="0">
                <a:solidFill>
                  <a:schemeClr val="bg1"/>
                </a:solidFill>
              </a:rPr>
              <a:t>NTFS</a:t>
            </a:r>
            <a:r>
              <a:rPr lang="en-US" sz="2000" smtClean="0"/>
              <a:t/>
            </a:r>
            <a:br>
              <a:rPr lang="en-US" sz="2000" smtClean="0"/>
            </a:br>
            <a:endParaRPr lang="en-US">
              <a:solidFill>
                <a:schemeClr val="bg1"/>
              </a:solidFill>
            </a:endParaRPr>
          </a:p>
        </p:txBody>
      </p:sp>
      <p:sp>
        <p:nvSpPr>
          <p:cNvPr id="4" name="Rectangle 9"/>
          <p:cNvSpPr txBox="1">
            <a:spLocks noChangeArrowheads="1"/>
          </p:cNvSpPr>
          <p:nvPr/>
        </p:nvSpPr>
        <p:spPr>
          <a:xfrm>
            <a:off x="0" y="762000"/>
            <a:ext cx="9144000" cy="1295400"/>
          </a:xfrm>
          <a:prstGeom prst="rect">
            <a:avLst/>
          </a:prstGeom>
        </p:spPr>
        <p:txBody>
          <a:bodyPr/>
          <a:lstStyle/>
          <a:p>
            <a:pPr marL="0" lvl="1"/>
            <a:r>
              <a:rPr lang="en-US" smtClean="0"/>
              <a:t>Sự thừa kế quyền (Permission Inheritance):</a:t>
            </a:r>
            <a:endParaRPr lang="en-US" sz="2000" smtClean="0"/>
          </a:p>
          <a:p>
            <a:pPr marL="512763" lvl="1" indent="-280988">
              <a:spcBef>
                <a:spcPts val="600"/>
              </a:spcBef>
              <a:spcAft>
                <a:spcPts val="600"/>
              </a:spcAft>
              <a:buFont typeface="Wingdings" pitchFamily="2" charset="2"/>
              <a:buChar char="§"/>
            </a:pPr>
            <a:r>
              <a:rPr lang="en-US" sz="2000" smtClean="0"/>
              <a:t>Quyền sở hữu gán cho một thư mục được mang xuống (thừa kế) cho các thư mục con và tập tin chứa trong thư mục đó</a:t>
            </a:r>
          </a:p>
          <a:p>
            <a:pPr marL="512763" lvl="1" indent="-280988">
              <a:spcBef>
                <a:spcPts val="600"/>
              </a:spcBef>
              <a:spcAft>
                <a:spcPts val="600"/>
              </a:spcAft>
              <a:buFont typeface="Wingdings" pitchFamily="2" charset="2"/>
              <a:buChar char="§"/>
            </a:pPr>
            <a:r>
              <a:rPr lang="en-US" sz="2000" smtClean="0"/>
              <a:t>Tuy nhiên sự thừa kế này có thể điều chỉnh được</a:t>
            </a:r>
            <a:endParaRPr lang="en-US" b="0" smtClean="0"/>
          </a:p>
        </p:txBody>
      </p:sp>
      <p:pic>
        <p:nvPicPr>
          <p:cNvPr id="17409" name="Picture 1"/>
          <p:cNvPicPr>
            <a:picLocks noChangeAspect="1" noChangeArrowheads="1"/>
          </p:cNvPicPr>
          <p:nvPr/>
        </p:nvPicPr>
        <p:blipFill>
          <a:blip r:embed="rId3">
            <a:lum bright="6000" contrast="6000"/>
          </a:blip>
          <a:srcRect/>
          <a:stretch>
            <a:fillRect/>
          </a:stretch>
        </p:blipFill>
        <p:spPr bwMode="auto">
          <a:xfrm>
            <a:off x="1600200" y="2514600"/>
            <a:ext cx="5295626" cy="3505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381000" y="152400"/>
            <a:ext cx="8142288" cy="838200"/>
          </a:xfrm>
        </p:spPr>
        <p:txBody>
          <a:bodyPr/>
          <a:lstStyle/>
          <a:p>
            <a:pPr lvl="1"/>
            <a:r>
              <a:rPr lang="en-US" smtClean="0">
                <a:solidFill>
                  <a:schemeClr val="bg1"/>
                </a:solidFill>
              </a:rPr>
              <a:t>NTFS</a:t>
            </a:r>
            <a:r>
              <a:rPr lang="en-US" sz="2400" smtClean="0"/>
              <a:t/>
            </a:r>
            <a:br>
              <a:rPr lang="en-US" sz="2400" smtClean="0"/>
            </a:br>
            <a:endParaRPr lang="en-US">
              <a:solidFill>
                <a:schemeClr val="bg1"/>
              </a:solidFill>
            </a:endParaRPr>
          </a:p>
        </p:txBody>
      </p:sp>
      <p:sp>
        <p:nvSpPr>
          <p:cNvPr id="4" name="Rectangle 9"/>
          <p:cNvSpPr txBox="1">
            <a:spLocks noChangeArrowheads="1"/>
          </p:cNvSpPr>
          <p:nvPr/>
        </p:nvSpPr>
        <p:spPr>
          <a:xfrm>
            <a:off x="0" y="762000"/>
            <a:ext cx="5105400" cy="1295400"/>
          </a:xfrm>
          <a:prstGeom prst="rect">
            <a:avLst/>
          </a:prstGeom>
        </p:spPr>
        <p:txBody>
          <a:bodyPr/>
          <a:lstStyle/>
          <a:p>
            <a:pPr marL="0" lvl="1"/>
            <a:r>
              <a:rPr lang="en-US" smtClean="0"/>
              <a:t>Gán/điều chỉnh quyền sở hữu:</a:t>
            </a:r>
            <a:endParaRPr lang="en-US" sz="2000" smtClean="0"/>
          </a:p>
          <a:p>
            <a:pPr marL="512763" lvl="1" indent="-280988">
              <a:spcBef>
                <a:spcPts val="600"/>
              </a:spcBef>
              <a:spcAft>
                <a:spcPts val="600"/>
              </a:spcAft>
              <a:buFont typeface="Wingdings" pitchFamily="2" charset="2"/>
              <a:buChar char="§"/>
            </a:pPr>
            <a:r>
              <a:rPr lang="en-US" sz="2000" smtClean="0"/>
              <a:t>Để gán hoặc điều chỉnh quyền sở hữu trên thư mục hoặc tập, thực như sau: </a:t>
            </a:r>
          </a:p>
          <a:p>
            <a:pPr lvl="2">
              <a:spcBef>
                <a:spcPts val="600"/>
              </a:spcBef>
              <a:spcAft>
                <a:spcPts val="600"/>
              </a:spcAft>
              <a:buFont typeface="Wingdings" pitchFamily="2" charset="2"/>
              <a:buChar char="Ø"/>
            </a:pPr>
            <a:r>
              <a:rPr lang="en-US" sz="2000" b="0" smtClean="0"/>
              <a:t>Mở Windows Explorer,</a:t>
            </a:r>
          </a:p>
          <a:p>
            <a:pPr lvl="2">
              <a:spcBef>
                <a:spcPts val="600"/>
              </a:spcBef>
              <a:spcAft>
                <a:spcPts val="600"/>
              </a:spcAft>
              <a:buFont typeface="Wingdings" pitchFamily="2" charset="2"/>
              <a:buChar char="Ø"/>
            </a:pPr>
            <a:r>
              <a:rPr lang="en-US" sz="2000" b="0" smtClean="0"/>
              <a:t>Bấm phím phải tại thư mục/ tập tin muốn gán hoặc điều chỉnh quyền sở hữu, chọn lệnh Properties để mở hộp thoại Properties.</a:t>
            </a:r>
          </a:p>
          <a:p>
            <a:pPr lvl="2">
              <a:spcBef>
                <a:spcPts val="600"/>
              </a:spcBef>
              <a:spcAft>
                <a:spcPts val="600"/>
              </a:spcAft>
              <a:buFont typeface="Wingdings" pitchFamily="2" charset="2"/>
              <a:buChar char="Ø"/>
            </a:pPr>
            <a:r>
              <a:rPr lang="en-US" sz="2000" b="0" smtClean="0"/>
              <a:t>Click tại thẻ security</a:t>
            </a:r>
          </a:p>
        </p:txBody>
      </p:sp>
      <p:pic>
        <p:nvPicPr>
          <p:cNvPr id="15361" name="Picture 1" descr="Folder"/>
          <p:cNvPicPr preferRelativeResize="0">
            <a:picLocks noChangeAspect="1" noChangeArrowheads="1"/>
          </p:cNvPicPr>
          <p:nvPr/>
        </p:nvPicPr>
        <p:blipFill>
          <a:blip r:embed="rId3">
            <a:lum bright="6000" contrast="6000"/>
          </a:blip>
          <a:srcRect/>
          <a:stretch>
            <a:fillRect/>
          </a:stretch>
        </p:blipFill>
        <p:spPr bwMode="auto">
          <a:xfrm>
            <a:off x="5029200" y="1371600"/>
            <a:ext cx="3637641" cy="4400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a:xfrm>
            <a:off x="152400" y="152400"/>
            <a:ext cx="8915400" cy="563562"/>
          </a:xfrm>
        </p:spPr>
        <p:txBody>
          <a:bodyPr/>
          <a:lstStyle/>
          <a:p>
            <a:r>
              <a:rPr lang="en-US" smtClean="0">
                <a:solidFill>
                  <a:schemeClr val="bg1"/>
                </a:solidFill>
              </a:rPr>
              <a:t>NTFS </a:t>
            </a:r>
            <a:endParaRPr lang="en-US">
              <a:solidFill>
                <a:schemeClr val="bg1"/>
              </a:solidFill>
            </a:endParaRPr>
          </a:p>
        </p:txBody>
      </p:sp>
      <p:sp>
        <p:nvSpPr>
          <p:cNvPr id="18" name="Rectangle 9"/>
          <p:cNvSpPr txBox="1">
            <a:spLocks noChangeArrowheads="1"/>
          </p:cNvSpPr>
          <p:nvPr/>
        </p:nvSpPr>
        <p:spPr>
          <a:xfrm>
            <a:off x="0" y="685800"/>
            <a:ext cx="9144000" cy="1295400"/>
          </a:xfrm>
          <a:prstGeom prst="rect">
            <a:avLst/>
          </a:prstGeom>
        </p:spPr>
        <p:txBody>
          <a:bodyPr/>
          <a:lstStyle/>
          <a:p>
            <a:pPr marL="0" lvl="1"/>
            <a:r>
              <a:rPr lang="en-US" smtClean="0"/>
              <a:t>Sao chép thư mục/tập tin:</a:t>
            </a:r>
            <a:endParaRPr lang="en-US" sz="2000" smtClean="0"/>
          </a:p>
          <a:p>
            <a:pPr>
              <a:buFont typeface="Wingdings" pitchFamily="2" charset="2"/>
              <a:buChar char="§"/>
            </a:pPr>
            <a:r>
              <a:rPr lang="en-US" sz="2000" smtClean="0"/>
              <a:t> </a:t>
            </a:r>
            <a:r>
              <a:rPr lang="en-US" sz="2000" b="0" smtClean="0"/>
              <a:t>Khi sao chép thư mục hoặc tập tin từ thư mục này sang thư mục khác hoặc từ volume này sang volume khác (sử dụng hệ thống tập tin NTFS), cần lưu ý một số đặc điểm sau:</a:t>
            </a:r>
          </a:p>
          <a:p>
            <a:pPr lvl="1">
              <a:buFont typeface="Wingdings" pitchFamily="2" charset="2"/>
              <a:buChar char="ü"/>
            </a:pPr>
            <a:r>
              <a:rPr lang="en-US" sz="2000" b="0" smtClean="0"/>
              <a:t>Thư mục/ tập tin sẽ mang quyền sở hữu của thư mục đích,</a:t>
            </a:r>
          </a:p>
          <a:p>
            <a:pPr lvl="1">
              <a:buFont typeface="Wingdings" pitchFamily="2" charset="2"/>
              <a:buChar char="ü"/>
            </a:pPr>
            <a:r>
              <a:rPr lang="en-US" sz="2000" b="0" smtClean="0"/>
              <a:t>Người sao chép phải có quyền Write,</a:t>
            </a:r>
          </a:p>
          <a:p>
            <a:pPr lvl="1">
              <a:buFont typeface="Wingdings" pitchFamily="2" charset="2"/>
              <a:buChar char="ü"/>
            </a:pPr>
            <a:r>
              <a:rPr lang="en-US" sz="2000" b="0" smtClean="0"/>
              <a:t>Người sao chép sẽ trở thành CREATOR </a:t>
            </a:r>
          </a:p>
        </p:txBody>
      </p:sp>
      <p:sp>
        <p:nvSpPr>
          <p:cNvPr id="19" name="Rectangle 18"/>
          <p:cNvSpPr/>
          <p:nvPr/>
        </p:nvSpPr>
        <p:spPr>
          <a:xfrm>
            <a:off x="228600" y="3352800"/>
            <a:ext cx="3124200" cy="2554545"/>
          </a:xfrm>
          <a:prstGeom prst="rect">
            <a:avLst/>
          </a:prstGeom>
        </p:spPr>
        <p:txBody>
          <a:bodyPr wrap="square">
            <a:spAutoFit/>
          </a:bodyPr>
          <a:lstStyle/>
          <a:p>
            <a:r>
              <a:rPr lang="en-US" sz="2000" b="0" smtClean="0"/>
              <a:t>Lưu ý:</a:t>
            </a:r>
          </a:p>
          <a:p>
            <a:r>
              <a:rPr lang="en-US" sz="2000" b="0" smtClean="0"/>
              <a:t>Khi sao chép thư mục hoặc tập tin sang volume sử dụng FAT, các quyền sở hữu sẽ không còn hiệu lực vì hệ thống tập tin FAT không có tính bảo mật.</a:t>
            </a:r>
          </a:p>
        </p:txBody>
      </p:sp>
      <p:pic>
        <p:nvPicPr>
          <p:cNvPr id="13313" name="Picture 1"/>
          <p:cNvPicPr>
            <a:picLocks noChangeAspect="1" noChangeArrowheads="1"/>
          </p:cNvPicPr>
          <p:nvPr/>
        </p:nvPicPr>
        <p:blipFill>
          <a:blip r:embed="rId3">
            <a:lum bright="6000" contrast="6000"/>
          </a:blip>
          <a:srcRect/>
          <a:stretch>
            <a:fillRect/>
          </a:stretch>
        </p:blipFill>
        <p:spPr bwMode="auto">
          <a:xfrm>
            <a:off x="3714320" y="3048000"/>
            <a:ext cx="4134280" cy="3124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17" name="Rectangle 45"/>
          <p:cNvSpPr>
            <a:spLocks noGrp="1" noChangeArrowheads="1"/>
          </p:cNvSpPr>
          <p:nvPr>
            <p:ph type="title"/>
          </p:nvPr>
        </p:nvSpPr>
        <p:spPr>
          <a:xfrm>
            <a:off x="304800" y="152400"/>
            <a:ext cx="8229600" cy="792162"/>
          </a:xfrm>
        </p:spPr>
        <p:txBody>
          <a:bodyPr/>
          <a:lstStyle/>
          <a:p>
            <a:r>
              <a:rPr lang="en-US" smtClean="0">
                <a:solidFill>
                  <a:schemeClr val="bg1"/>
                </a:solidFill>
              </a:rPr>
              <a:t>NTFS</a:t>
            </a:r>
            <a:endParaRPr lang="en-US">
              <a:solidFill>
                <a:schemeClr val="bg1"/>
              </a:solidFill>
            </a:endParaRPr>
          </a:p>
        </p:txBody>
      </p:sp>
      <p:sp>
        <p:nvSpPr>
          <p:cNvPr id="20" name="Rectangle 9"/>
          <p:cNvSpPr txBox="1">
            <a:spLocks noChangeArrowheads="1"/>
          </p:cNvSpPr>
          <p:nvPr/>
        </p:nvSpPr>
        <p:spPr>
          <a:xfrm>
            <a:off x="0" y="838200"/>
            <a:ext cx="9144000" cy="1295400"/>
          </a:xfrm>
          <a:prstGeom prst="rect">
            <a:avLst/>
          </a:prstGeom>
        </p:spPr>
        <p:txBody>
          <a:bodyPr/>
          <a:lstStyle/>
          <a:p>
            <a:pPr marL="0" lvl="1">
              <a:spcAft>
                <a:spcPts val="600"/>
              </a:spcAft>
            </a:pPr>
            <a:r>
              <a:rPr lang="en-US" smtClean="0"/>
              <a:t>Di chuyển thư mục/tập tin:</a:t>
            </a:r>
            <a:endParaRPr lang="en-US" sz="2000" smtClean="0"/>
          </a:p>
          <a:p>
            <a:pPr>
              <a:buFont typeface="Wingdings" pitchFamily="2" charset="2"/>
              <a:buChar char="§"/>
            </a:pPr>
            <a:r>
              <a:rPr lang="en-US" sz="2000" b="0" smtClean="0"/>
              <a:t> Khi di chuyển thư mục/tập tin, quyền sở hữu có thể thay đổi hoặc không thay đổi tùy thuộc vào việc thư mục đích nằm ở đâu</a:t>
            </a:r>
          </a:p>
        </p:txBody>
      </p:sp>
      <p:pic>
        <p:nvPicPr>
          <p:cNvPr id="11265" name="Picture 1"/>
          <p:cNvPicPr>
            <a:picLocks noChangeAspect="1" noChangeArrowheads="1"/>
          </p:cNvPicPr>
          <p:nvPr/>
        </p:nvPicPr>
        <p:blipFill>
          <a:blip r:embed="rId3"/>
          <a:srcRect/>
          <a:stretch>
            <a:fillRect/>
          </a:stretch>
        </p:blipFill>
        <p:spPr bwMode="auto">
          <a:xfrm>
            <a:off x="2133600" y="2133600"/>
            <a:ext cx="5138661"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28" name="Rectangle 152"/>
          <p:cNvSpPr>
            <a:spLocks noGrp="1" noChangeArrowheads="1"/>
          </p:cNvSpPr>
          <p:nvPr>
            <p:ph type="title"/>
          </p:nvPr>
        </p:nvSpPr>
        <p:spPr>
          <a:xfrm>
            <a:off x="152400" y="228600"/>
            <a:ext cx="9144000" cy="639762"/>
          </a:xfrm>
        </p:spPr>
        <p:txBody>
          <a:bodyPr/>
          <a:lstStyle/>
          <a:p>
            <a:r>
              <a:rPr lang="en-US" sz="3200" smtClean="0">
                <a:solidFill>
                  <a:schemeClr val="bg1"/>
                </a:solidFill>
              </a:rPr>
              <a:t>NTFS</a:t>
            </a:r>
            <a:endParaRPr lang="en-US" sz="3200">
              <a:solidFill>
                <a:schemeClr val="bg1"/>
              </a:solidFill>
            </a:endParaRPr>
          </a:p>
        </p:txBody>
      </p:sp>
      <p:sp>
        <p:nvSpPr>
          <p:cNvPr id="9217" name="Rectangle 1"/>
          <p:cNvSpPr>
            <a:spLocks noChangeArrowheads="1"/>
          </p:cNvSpPr>
          <p:nvPr/>
        </p:nvSpPr>
        <p:spPr bwMode="auto">
          <a:xfrm>
            <a:off x="0" y="990600"/>
            <a:ext cx="9144000" cy="16927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kumimoji="0" lang="en-US" sz="2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Trường hợp di chuyển trên cùng volume NTFS</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thực hiện lệnh di chuyển phải có quyền </a:t>
            </a: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Write</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trên thư mục đích,</a:t>
            </a:r>
            <a:endParaRPr kumimoji="0" lang="en-US" sz="1200" b="0" i="0" u="none" strike="noStrike" cap="none" normalizeH="0" baseline="0" smtClean="0">
              <a:ln>
                <a:noFill/>
              </a:ln>
              <a:solidFill>
                <a:schemeClr val="tx1"/>
              </a:solidFill>
              <a:effectLst/>
              <a:latin typeface="Arial" pitchFamily="34" charset="0"/>
              <a:cs typeface="Arial" pitchFamily="34" charset="0"/>
            </a:endParaRP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thực hiện lệnh di chuyển phải có quyền </a:t>
            </a: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Modify</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trên thư mục nguồn vì nguồn sẽ được xóa sau khi di chuyển,</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Người sở hữu trên thư mục/tập tin không thay đổi.</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
        <p:nvSpPr>
          <p:cNvPr id="9218" name="Rectangle 2"/>
          <p:cNvSpPr>
            <a:spLocks noChangeArrowheads="1"/>
          </p:cNvSpPr>
          <p:nvPr/>
        </p:nvSpPr>
        <p:spPr bwMode="auto">
          <a:xfrm>
            <a:off x="0" y="2667000"/>
            <a:ext cx="8915400" cy="23237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ts val="600"/>
              </a:spcAft>
              <a:buClrTx/>
              <a:buSzTx/>
              <a:buFontTx/>
              <a:buNone/>
              <a:tabLst/>
            </a:pPr>
            <a:r>
              <a:rPr lang="en-US" sz="2000" smtClean="0">
                <a:latin typeface="Arial" pitchFamily="34" charset="0"/>
                <a:ea typeface="Times New Roman" pitchFamily="18" charset="0"/>
                <a:cs typeface="Arial" pitchFamily="34" charset="0"/>
              </a:rPr>
              <a:t>Trường hợp di chuyển sang volume NTFS khác</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Tập tin/thư mục sẽ thừa kế quyền sở hữu trên thư mục đích,</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phải có quyền </a:t>
            </a:r>
            <a:r>
              <a:rPr lang="en-US" sz="2000" smtClean="0">
                <a:latin typeface="Arial" pitchFamily="34" charset="0"/>
                <a:ea typeface="Times New Roman" pitchFamily="18" charset="0"/>
                <a:cs typeface="Arial" pitchFamily="34" charset="0"/>
              </a:rPr>
              <a:t>Write</a:t>
            </a:r>
            <a:r>
              <a:rPr lang="en-US" sz="2000" b="0" smtClean="0">
                <a:latin typeface="Arial" pitchFamily="34" charset="0"/>
                <a:ea typeface="Times New Roman" pitchFamily="18" charset="0"/>
                <a:cs typeface="Arial" pitchFamily="34" charset="0"/>
              </a:rPr>
              <a:t> trên thư mục đích,</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phải có quyền </a:t>
            </a:r>
            <a:r>
              <a:rPr lang="en-US" sz="2000" smtClean="0">
                <a:latin typeface="Arial" pitchFamily="34" charset="0"/>
                <a:ea typeface="Times New Roman" pitchFamily="18" charset="0"/>
                <a:cs typeface="Arial" pitchFamily="34" charset="0"/>
              </a:rPr>
              <a:t>Modify</a:t>
            </a:r>
            <a:r>
              <a:rPr lang="en-US" sz="2000" b="0" smtClean="0">
                <a:latin typeface="Arial" pitchFamily="34" charset="0"/>
                <a:ea typeface="Times New Roman" pitchFamily="18" charset="0"/>
                <a:cs typeface="Arial" pitchFamily="34" charset="0"/>
              </a:rPr>
              <a:t> trên thư mục nguồn vì nguồn sẽ được xóa sau khi di chuyển,</a:t>
            </a:r>
          </a:p>
          <a:p>
            <a:pPr marR="0" lvl="1" indent="-176213" algn="l" defTabSz="914400" rtl="0" eaLnBrk="0" fontAlgn="base" latinLnBrk="0" hangingPunct="0">
              <a:lnSpc>
                <a:spcPct val="100000"/>
              </a:lnSpc>
              <a:spcBef>
                <a:spcPct val="0"/>
              </a:spcBef>
              <a:spcAft>
                <a:spcPct val="0"/>
              </a:spcAft>
              <a:buClrTx/>
              <a:buSzTx/>
              <a:buFont typeface="Symbol" pitchFamily="18" charset="2"/>
              <a:buChar char=""/>
              <a:tabLst/>
            </a:pPr>
            <a:r>
              <a:rPr lang="en-US" sz="2000" b="0" smtClean="0">
                <a:latin typeface="Arial" pitchFamily="34" charset="0"/>
                <a:ea typeface="Times New Roman" pitchFamily="18" charset="0"/>
                <a:cs typeface="Arial" pitchFamily="34" charset="0"/>
              </a:rPr>
              <a:t>Người thực hiện lệnh di chuyển sẽ trở thành CREATOR OWNER của thư mục/tập tin. </a:t>
            </a:r>
          </a:p>
        </p:txBody>
      </p:sp>
      <p:sp>
        <p:nvSpPr>
          <p:cNvPr id="9219" name="Rectangle 3"/>
          <p:cNvSpPr>
            <a:spLocks noChangeArrowheads="1"/>
          </p:cNvSpPr>
          <p:nvPr/>
        </p:nvSpPr>
        <p:spPr bwMode="auto">
          <a:xfrm>
            <a:off x="228600" y="4953000"/>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smtClean="0">
                <a:latin typeface="Arial" pitchFamily="34" charset="0"/>
                <a:ea typeface="Times New Roman" pitchFamily="18" charset="0"/>
                <a:cs typeface="Arial" pitchFamily="34" charset="0"/>
              </a:rPr>
              <a:t>Lưu ý:</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smtClean="0">
                <a:latin typeface="Arial" pitchFamily="34" charset="0"/>
                <a:ea typeface="Times New Roman" pitchFamily="18" charset="0"/>
                <a:cs typeface="Arial" pitchFamily="34" charset="0"/>
              </a:rPr>
              <a:t>Khi di chuyển thư mục hoặc tập tin sang volume sử dụng FAT, các quyền sở hữu sẽ không còn hiệu lực vì hệ thống tập tin FAT không có tính bảo mật.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28600" y="152400"/>
            <a:ext cx="8229600" cy="563562"/>
          </a:xfrm>
        </p:spPr>
        <p:txBody>
          <a:bodyPr/>
          <a:lstStyle/>
          <a:p>
            <a:r>
              <a:rPr lang="en-US" smtClean="0">
                <a:solidFill>
                  <a:schemeClr val="bg1"/>
                </a:solidFill>
              </a:rPr>
              <a:t>Content</a:t>
            </a:r>
            <a:endParaRPr lang="en-US">
              <a:solidFill>
                <a:schemeClr val="bg1"/>
              </a:solidFill>
            </a:endParaRPr>
          </a:p>
        </p:txBody>
      </p:sp>
      <p:sp>
        <p:nvSpPr>
          <p:cNvPr id="5" name="Rectangle 9"/>
          <p:cNvSpPr txBox="1">
            <a:spLocks noChangeArrowheads="1"/>
          </p:cNvSpPr>
          <p:nvPr/>
        </p:nvSpPr>
        <p:spPr>
          <a:xfrm>
            <a:off x="533400" y="1371600"/>
            <a:ext cx="8077200" cy="4267200"/>
          </a:xfrm>
          <a:prstGeom prst="rect">
            <a:avLst/>
          </a:prstGeom>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lang="en-US" sz="2600" b="0" kern="0" smtClean="0">
                <a:latin typeface="+mn-lt"/>
                <a:ea typeface="+mn-ea"/>
              </a:rPr>
              <a:t> Local </a:t>
            </a:r>
            <a:r>
              <a:rPr kumimoji="0" lang="en-US" sz="2600" b="0" i="0" u="none" strike="noStrike" kern="0" cap="none" spc="0" normalizeH="0" baseline="0" noProof="0" smtClean="0">
                <a:ln>
                  <a:noFill/>
                </a:ln>
                <a:solidFill>
                  <a:schemeClr val="tx1"/>
                </a:solidFill>
                <a:effectLst/>
                <a:uLnTx/>
                <a:uFillTx/>
                <a:latin typeface="+mn-lt"/>
                <a:ea typeface="+mn-ea"/>
              </a:rPr>
              <a:t>User &amp;</a:t>
            </a:r>
            <a:r>
              <a:rPr kumimoji="0" lang="en-US" sz="2600" b="0" i="0" u="none" strike="noStrike" kern="0" cap="none" spc="0" normalizeH="0" noProof="0" smtClean="0">
                <a:ln>
                  <a:noFill/>
                </a:ln>
                <a:solidFill>
                  <a:schemeClr val="tx1"/>
                </a:solidFill>
                <a:effectLst/>
                <a:uLnTx/>
                <a:uFillTx/>
                <a:latin typeface="+mn-lt"/>
                <a:ea typeface="+mn-ea"/>
              </a:rPr>
              <a:t> Group management</a:t>
            </a:r>
            <a:endParaRPr lang="en-US" sz="2600" b="0" kern="0" smtClean="0">
              <a:latin typeface="+mn-lt"/>
              <a:ea typeface="+mn-ea"/>
            </a:endParaRPr>
          </a:p>
          <a:p>
            <a:pPr marL="576263" marR="0" lvl="1" indent="-190500" algn="l" defTabSz="914400" rtl="0" eaLnBrk="0" fontAlgn="base" latinLnBrk="0" hangingPunct="0">
              <a:lnSpc>
                <a:spcPct val="100000"/>
              </a:lnSpc>
              <a:spcBef>
                <a:spcPct val="25000"/>
              </a:spcBef>
              <a:spcAft>
                <a:spcPct val="0"/>
              </a:spcAft>
              <a:buClrTx/>
              <a:buSzTx/>
              <a:buFontTx/>
              <a:buBlip>
                <a:blip r:embed="rId2"/>
              </a:buBlip>
              <a:tabLst/>
              <a:defRPr/>
            </a:pPr>
            <a:r>
              <a:rPr kumimoji="0" lang="en-US" sz="2600" b="0" i="0" u="none" strike="noStrike" kern="0" cap="none" spc="0" normalizeH="0" baseline="0" noProof="0" smtClean="0">
                <a:ln>
                  <a:noFill/>
                </a:ln>
                <a:solidFill>
                  <a:schemeClr val="tx1"/>
                </a:solidFill>
                <a:effectLst/>
                <a:uLnTx/>
                <a:uFillTx/>
                <a:latin typeface="+mn-lt"/>
                <a:ea typeface="+mn-ea"/>
              </a:rPr>
              <a:t> NTFS</a:t>
            </a:r>
          </a:p>
          <a:p>
            <a:pPr marL="576263" lvl="1" indent="-190500">
              <a:spcBef>
                <a:spcPct val="25000"/>
              </a:spcBef>
              <a:buBlip>
                <a:blip r:embed="rId2"/>
              </a:buBlip>
            </a:pPr>
            <a:r>
              <a:rPr lang="en-US" sz="2600" b="0" kern="0" smtClean="0"/>
              <a:t> Share permission</a:t>
            </a:r>
            <a:endParaRPr kumimoji="0" lang="en-US" sz="2600" b="0"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3" name="Content Placeholder 2"/>
          <p:cNvSpPr>
            <a:spLocks noGrp="1"/>
          </p:cNvSpPr>
          <p:nvPr>
            <p:ph idx="1"/>
          </p:nvPr>
        </p:nvSpPr>
        <p:spPr>
          <a:xfrm>
            <a:off x="304800" y="838200"/>
            <a:ext cx="8077200" cy="4267200"/>
          </a:xfrm>
        </p:spPr>
        <p:txBody>
          <a:bodyPr/>
          <a:lstStyle/>
          <a:p>
            <a:pPr lvl="0"/>
            <a:r>
              <a:rPr lang="en-US" b="1" smtClean="0"/>
              <a:t>Quyền trên thư mục chia xẻ</a:t>
            </a:r>
            <a:endParaRPr lang="en-US" smtClean="0"/>
          </a:p>
          <a:p>
            <a:endParaRPr lang="en-US"/>
          </a:p>
        </p:txBody>
      </p:sp>
      <p:graphicFrame>
        <p:nvGraphicFramePr>
          <p:cNvPr id="4" name="Table 3"/>
          <p:cNvGraphicFramePr>
            <a:graphicFrameLocks noGrp="1"/>
          </p:cNvGraphicFramePr>
          <p:nvPr/>
        </p:nvGraphicFramePr>
        <p:xfrm>
          <a:off x="685800" y="1341120"/>
          <a:ext cx="6697980" cy="4754880"/>
        </p:xfrm>
        <a:graphic>
          <a:graphicData uri="http://schemas.openxmlformats.org/drawingml/2006/table">
            <a:tbl>
              <a:tblPr/>
              <a:tblGrid>
                <a:gridCol w="1828800"/>
                <a:gridCol w="4869180"/>
              </a:tblGrid>
              <a:tr h="1787769">
                <a:tc>
                  <a:txBody>
                    <a:bodyPr/>
                    <a:lstStyle/>
                    <a:p>
                      <a:pPr marL="0" marR="0">
                        <a:lnSpc>
                          <a:spcPct val="120000"/>
                        </a:lnSpc>
                        <a:spcBef>
                          <a:spcPts val="0"/>
                        </a:spcBef>
                        <a:spcAft>
                          <a:spcPts val="0"/>
                        </a:spcAft>
                      </a:pPr>
                      <a:r>
                        <a:rPr lang="en-US" sz="2000" b="1">
                          <a:latin typeface="+mj-lt"/>
                          <a:ea typeface="Times New Roman"/>
                        </a:rPr>
                        <a:t>Read</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mj-lt"/>
                          <a:ea typeface="Times New Roman"/>
                        </a:rPr>
                        <a:t>Có quyền: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Xem thư mục,</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Đọc nội dung tập tin,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Xem thuộc tính thư mục tập tin,</a:t>
                      </a:r>
                    </a:p>
                    <a:p>
                      <a:pPr marL="742950" marR="0" lvl="1" indent="-285750" algn="just">
                        <a:lnSpc>
                          <a:spcPct val="120000"/>
                        </a:lnSpc>
                        <a:spcBef>
                          <a:spcPts val="0"/>
                        </a:spcBef>
                        <a:spcAft>
                          <a:spcPts val="0"/>
                        </a:spcAft>
                        <a:buFont typeface="Times New Roman"/>
                        <a:buChar char="-"/>
                      </a:pPr>
                      <a:r>
                        <a:rPr lang="en-US" sz="2000">
                          <a:latin typeface="+mj-lt"/>
                          <a:ea typeface="Times New Roman"/>
                        </a:rPr>
                        <a:t>Thực thi chương trình.</a:t>
                      </a:r>
                    </a:p>
                  </a:txBody>
                  <a:tcPr marL="68580" marR="68580" marT="0" marB="0">
                    <a:lnL>
                      <a:noFill/>
                    </a:lnL>
                    <a:lnR>
                      <a:noFill/>
                    </a:lnR>
                    <a:lnT>
                      <a:noFill/>
                    </a:lnT>
                    <a:lnB>
                      <a:noFill/>
                    </a:lnB>
                  </a:tcPr>
                </a:tc>
              </a:tr>
              <a:tr h="1787769">
                <a:tc>
                  <a:txBody>
                    <a:bodyPr/>
                    <a:lstStyle/>
                    <a:p>
                      <a:pPr marL="0" marR="0">
                        <a:lnSpc>
                          <a:spcPct val="120000"/>
                        </a:lnSpc>
                        <a:spcBef>
                          <a:spcPts val="0"/>
                        </a:spcBef>
                        <a:spcAft>
                          <a:spcPts val="0"/>
                        </a:spcAft>
                      </a:pPr>
                      <a:r>
                        <a:rPr lang="en-US" sz="2000" b="1">
                          <a:latin typeface="+mj-lt"/>
                          <a:ea typeface="Times New Roman"/>
                        </a:rPr>
                        <a:t>Change</a:t>
                      </a:r>
                    </a:p>
                  </a:txBody>
                  <a:tcPr marL="68580" marR="68580" marT="0" marB="0">
                    <a:lnL>
                      <a:noFill/>
                    </a:lnL>
                    <a:lnR>
                      <a:noFill/>
                    </a:lnR>
                    <a:lnT>
                      <a:noFill/>
                    </a:lnT>
                    <a:lnB>
                      <a:noFill/>
                    </a:lnB>
                  </a:tcPr>
                </a:tc>
                <a:tc>
                  <a:txBody>
                    <a:bodyPr/>
                    <a:lstStyle/>
                    <a:p>
                      <a:pPr marL="0" marR="0">
                        <a:lnSpc>
                          <a:spcPct val="120000"/>
                        </a:lnSpc>
                        <a:spcBef>
                          <a:spcPts val="0"/>
                        </a:spcBef>
                        <a:spcAft>
                          <a:spcPts val="0"/>
                        </a:spcAft>
                      </a:pPr>
                      <a:r>
                        <a:rPr lang="en-US" sz="2000">
                          <a:latin typeface="+mj-lt"/>
                          <a:ea typeface="Times New Roman"/>
                        </a:rPr>
                        <a:t>Có quyền Read và:</a:t>
                      </a:r>
                    </a:p>
                    <a:p>
                      <a:pPr marL="742950" marR="0" lvl="1" indent="-285750">
                        <a:lnSpc>
                          <a:spcPct val="120000"/>
                        </a:lnSpc>
                        <a:spcBef>
                          <a:spcPts val="0"/>
                        </a:spcBef>
                        <a:spcAft>
                          <a:spcPts val="0"/>
                        </a:spcAft>
                        <a:buFont typeface="Times New Roman"/>
                        <a:buChar char="-"/>
                      </a:pPr>
                      <a:r>
                        <a:rPr lang="en-US" sz="2000">
                          <a:latin typeface="+mj-lt"/>
                          <a:ea typeface="Times New Roman"/>
                        </a:rPr>
                        <a:t>Tạo thư mục, tập tin, </a:t>
                      </a:r>
                    </a:p>
                    <a:p>
                      <a:pPr marL="742950" marR="0" lvl="1" indent="-285750">
                        <a:lnSpc>
                          <a:spcPct val="120000"/>
                        </a:lnSpc>
                        <a:spcBef>
                          <a:spcPts val="0"/>
                        </a:spcBef>
                        <a:spcAft>
                          <a:spcPts val="0"/>
                        </a:spcAft>
                        <a:buFont typeface="Times New Roman"/>
                        <a:buChar char="-"/>
                      </a:pPr>
                      <a:r>
                        <a:rPr lang="en-US" sz="2000">
                          <a:latin typeface="+mj-lt"/>
                          <a:ea typeface="Times New Roman"/>
                        </a:rPr>
                        <a:t>Sửa đổi nội dung tập tin, </a:t>
                      </a:r>
                    </a:p>
                    <a:p>
                      <a:pPr marL="742950" marR="0" lvl="1" indent="-285750">
                        <a:lnSpc>
                          <a:spcPct val="120000"/>
                        </a:lnSpc>
                        <a:spcBef>
                          <a:spcPts val="0"/>
                        </a:spcBef>
                        <a:spcAft>
                          <a:spcPts val="0"/>
                        </a:spcAft>
                        <a:buFont typeface="Times New Roman"/>
                        <a:buChar char="-"/>
                      </a:pPr>
                      <a:r>
                        <a:rPr lang="en-US" sz="2000">
                          <a:latin typeface="+mj-lt"/>
                          <a:ea typeface="Times New Roman"/>
                        </a:rPr>
                        <a:t>Thay đổi thuộc tính,</a:t>
                      </a:r>
                    </a:p>
                    <a:p>
                      <a:pPr marL="742950" marR="0" lvl="1" indent="-285750">
                        <a:lnSpc>
                          <a:spcPct val="120000"/>
                        </a:lnSpc>
                        <a:spcBef>
                          <a:spcPts val="0"/>
                        </a:spcBef>
                        <a:spcAft>
                          <a:spcPts val="0"/>
                        </a:spcAft>
                        <a:buFont typeface="Times New Roman"/>
                        <a:buChar char="-"/>
                      </a:pPr>
                      <a:r>
                        <a:rPr lang="en-US" sz="2000">
                          <a:latin typeface="+mj-lt"/>
                          <a:ea typeface="Times New Roman"/>
                        </a:rPr>
                        <a:t>Xóa thư mục, tập tin</a:t>
                      </a:r>
                    </a:p>
                  </a:txBody>
                  <a:tcPr marL="68580" marR="68580" marT="0" marB="0">
                    <a:lnL>
                      <a:noFill/>
                    </a:lnL>
                    <a:lnR>
                      <a:noFill/>
                    </a:lnR>
                    <a:lnT>
                      <a:noFill/>
                    </a:lnT>
                    <a:lnB>
                      <a:noFill/>
                    </a:lnB>
                  </a:tcPr>
                </a:tc>
              </a:tr>
              <a:tr h="1072661">
                <a:tc>
                  <a:txBody>
                    <a:bodyPr/>
                    <a:lstStyle/>
                    <a:p>
                      <a:pPr marL="0" marR="0">
                        <a:lnSpc>
                          <a:spcPct val="120000"/>
                        </a:lnSpc>
                        <a:spcBef>
                          <a:spcPts val="0"/>
                        </a:spcBef>
                        <a:spcAft>
                          <a:spcPts val="0"/>
                        </a:spcAft>
                      </a:pPr>
                      <a:r>
                        <a:rPr lang="en-US" sz="2000" b="1">
                          <a:latin typeface="+mj-lt"/>
                          <a:ea typeface="Times New Roman"/>
                        </a:rPr>
                        <a:t>Full Control</a:t>
                      </a:r>
                    </a:p>
                  </a:txBody>
                  <a:tcPr marL="68580" marR="68580" marT="0" marB="0">
                    <a:lnL>
                      <a:noFill/>
                    </a:lnL>
                    <a:lnR>
                      <a:noFill/>
                    </a:lnR>
                    <a:lnT>
                      <a:noFill/>
                    </a:lnT>
                    <a:lnB>
                      <a:noFill/>
                    </a:lnB>
                  </a:tcPr>
                </a:tc>
                <a:tc>
                  <a:txBody>
                    <a:bodyPr/>
                    <a:lstStyle/>
                    <a:p>
                      <a:pPr marL="0" marR="0">
                        <a:lnSpc>
                          <a:spcPct val="120000"/>
                        </a:lnSpc>
                        <a:spcBef>
                          <a:spcPts val="0"/>
                        </a:spcBef>
                        <a:spcAft>
                          <a:spcPts val="0"/>
                        </a:spcAft>
                      </a:pPr>
                      <a:r>
                        <a:rPr lang="en-US" sz="2000">
                          <a:latin typeface="+mj-lt"/>
                          <a:ea typeface="Times New Roman"/>
                        </a:rPr>
                        <a:t>Có quyền Change và:</a:t>
                      </a:r>
                    </a:p>
                    <a:p>
                      <a:pPr marL="742950" marR="0" lvl="1" indent="-285750">
                        <a:lnSpc>
                          <a:spcPct val="120000"/>
                        </a:lnSpc>
                        <a:spcBef>
                          <a:spcPts val="0"/>
                        </a:spcBef>
                        <a:spcAft>
                          <a:spcPts val="0"/>
                        </a:spcAft>
                        <a:buFont typeface="Times New Roman"/>
                        <a:buChar char="-"/>
                      </a:pPr>
                      <a:r>
                        <a:rPr lang="en-US" sz="2000">
                          <a:latin typeface="+mj-lt"/>
                          <a:ea typeface="Times New Roman"/>
                        </a:rPr>
                        <a:t>Gán, rút quyền sở hữu,</a:t>
                      </a:r>
                    </a:p>
                    <a:p>
                      <a:pPr marL="742950" marR="0" lvl="1" indent="-285750">
                        <a:lnSpc>
                          <a:spcPct val="120000"/>
                        </a:lnSpc>
                        <a:spcBef>
                          <a:spcPts val="0"/>
                        </a:spcBef>
                        <a:spcAft>
                          <a:spcPts val="0"/>
                        </a:spcAft>
                        <a:buFont typeface="Times New Roman"/>
                        <a:buChar char="-"/>
                      </a:pPr>
                      <a:r>
                        <a:rPr lang="en-US" sz="2000">
                          <a:latin typeface="+mj-lt"/>
                          <a:ea typeface="Times New Roman"/>
                        </a:rPr>
                        <a:t>Sở hữu tập tin</a:t>
                      </a:r>
                    </a:p>
                  </a:txBody>
                  <a:tcPr marL="68580" marR="68580" marT="0" marB="0">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82000" cy="4267200"/>
          </a:xfrm>
        </p:spPr>
        <p:txBody>
          <a:bodyPr/>
          <a:lstStyle/>
          <a:p>
            <a:pPr>
              <a:buNone/>
            </a:pPr>
            <a:r>
              <a:rPr lang="en-US" sz="2800" b="1" smtClean="0"/>
              <a:t>Quyền trên thư mục chia xẻ có các đặc điểm sau</a:t>
            </a:r>
            <a:r>
              <a:rPr lang="en-US" sz="2800" smtClean="0"/>
              <a:t>:</a:t>
            </a:r>
            <a:endParaRPr lang="en-US" sz="2400" smtClean="0"/>
          </a:p>
          <a:p>
            <a:pPr lvl="1"/>
            <a:r>
              <a:rPr lang="en-US" sz="2400" smtClean="0"/>
              <a:t>Chỉ áp dụng cho thư mục, không áp dụng cho tập tin,</a:t>
            </a:r>
            <a:endParaRPr lang="en-US" sz="2000" smtClean="0"/>
          </a:p>
          <a:p>
            <a:pPr lvl="1"/>
            <a:r>
              <a:rPr lang="en-US" sz="2400" smtClean="0"/>
              <a:t>Chỉ áp dụng cho những user từ máy khác truy xuất vào thư mục, không áp dụng cho user cục bộ trên máy chứa thư mục chia xẻ,</a:t>
            </a:r>
            <a:endParaRPr lang="en-US" sz="2000" smtClean="0"/>
          </a:p>
          <a:p>
            <a:pPr lvl="1"/>
            <a:r>
              <a:rPr lang="en-US" sz="2400" smtClean="0"/>
              <a:t>Là cách duy nhất để bảo vệ dữ liệu chia xẻ trên Volume NTFS vì các quyền bảo mật NTFS không có tác dụng trên Volume FAT.</a:t>
            </a:r>
            <a:endParaRPr lang="en-US" sz="2000" smtClean="0"/>
          </a:p>
          <a:p>
            <a:pPr lvl="1"/>
            <a:r>
              <a:rPr lang="en-US" sz="2400" smtClean="0"/>
              <a:t>Khi một thư mục được chia xẻ, quyền mặc định trên thư mục là </a:t>
            </a:r>
            <a:r>
              <a:rPr lang="en-US" sz="2400" b="1" smtClean="0"/>
              <a:t>Full Control </a:t>
            </a:r>
            <a:r>
              <a:rPr lang="en-US" sz="2400" smtClean="0"/>
              <a:t>gán cho nhóm </a:t>
            </a:r>
            <a:r>
              <a:rPr lang="en-US" sz="2400" b="1" smtClean="0"/>
              <a:t>Everyone</a:t>
            </a:r>
            <a:r>
              <a:rPr lang="en-US" sz="2400" smtClean="0"/>
              <a:t>.</a:t>
            </a:r>
            <a:endParaRPr lang="en-US" sz="2000" smtClean="0"/>
          </a:p>
          <a:p>
            <a:endParaRPr lang="en-US" sz="2800"/>
          </a:p>
        </p:txBody>
      </p:sp>
      <p:sp>
        <p:nvSpPr>
          <p:cNvPr id="4"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lvl="0"/>
            <a:r>
              <a:rPr lang="en-US" sz="2800" b="1" smtClean="0"/>
              <a:t>Quyền thực sự trên thư mục chia xẻ</a:t>
            </a:r>
          </a:p>
          <a:p>
            <a:pPr lvl="0">
              <a:buFont typeface="Wingdings" pitchFamily="2" charset="2"/>
              <a:buChar char="Ø"/>
            </a:pPr>
            <a:r>
              <a:rPr lang="en-US" sz="2400" smtClean="0"/>
              <a:t>   (1) Là kết hợp của quyền được gán và quyền sở hữu gán cho nhóm. </a:t>
            </a:r>
          </a:p>
          <a:p>
            <a:pPr lvl="0">
              <a:buNone/>
            </a:pPr>
            <a:r>
              <a:rPr lang="en-US" sz="2400" smtClean="0"/>
              <a:t>   Ví dụ user có quyền </a:t>
            </a:r>
            <a:r>
              <a:rPr lang="en-US" sz="2400" b="1" smtClean="0"/>
              <a:t>Read</a:t>
            </a:r>
            <a:r>
              <a:rPr lang="en-US" sz="2400" smtClean="0"/>
              <a:t> thuộc về nhóm có quyền </a:t>
            </a:r>
            <a:r>
              <a:rPr lang="en-US" sz="2400" b="1" smtClean="0"/>
              <a:t>Full control</a:t>
            </a:r>
            <a:r>
              <a:rPr lang="en-US" sz="2400" smtClean="0"/>
              <a:t> thì quyền thực sự của user sẽ là </a:t>
            </a:r>
            <a:r>
              <a:rPr lang="en-US" sz="2400" b="1" smtClean="0"/>
              <a:t>Full Control </a:t>
            </a:r>
            <a:r>
              <a:rPr lang="en-US" sz="2400" smtClean="0"/>
              <a:t>(quyền này bao hàm quyền Read). </a:t>
            </a:r>
            <a:endParaRPr lang="en-US" sz="2800"/>
          </a:p>
        </p:txBody>
      </p:sp>
      <p:pic>
        <p:nvPicPr>
          <p:cNvPr id="7169" name="Picture 1"/>
          <p:cNvPicPr>
            <a:picLocks noChangeAspect="1" noChangeArrowheads="1"/>
          </p:cNvPicPr>
          <p:nvPr/>
        </p:nvPicPr>
        <p:blipFill>
          <a:blip r:embed="rId3"/>
          <a:srcRect/>
          <a:stretch>
            <a:fillRect/>
          </a:stretch>
        </p:blipFill>
        <p:spPr bwMode="auto">
          <a:xfrm>
            <a:off x="1676400" y="3810000"/>
            <a:ext cx="4860960" cy="2057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lvl="0"/>
            <a:r>
              <a:rPr lang="en-US" sz="2800" b="1" smtClean="0"/>
              <a:t>Quyền thực sự trên thư mục chia xẻ</a:t>
            </a:r>
          </a:p>
          <a:p>
            <a:pPr lvl="1"/>
            <a:r>
              <a:rPr lang="en-US" sz="2000" smtClean="0"/>
              <a:t>   (2) </a:t>
            </a:r>
            <a:r>
              <a:rPr lang="en-US" sz="2400" smtClean="0"/>
              <a:t>Việc phủ nhận (Deny) một quyền làm mất tác dụng của quyền đã gán cho user hoặc nhóm user. Nếu một user bị phủ nhận quyền sở hữu trên một thư mục chia xẻ, user sẽ không có khả năng truy xuất thư mục mặc dù user thuộc về nhóm đã được gán quyền trên thư mục chia xẻ . </a:t>
            </a:r>
            <a:endParaRPr lang="en-US" sz="2000"/>
          </a:p>
        </p:txBody>
      </p:sp>
      <p:pic>
        <p:nvPicPr>
          <p:cNvPr id="68610" name="Picture 2"/>
          <p:cNvPicPr>
            <a:picLocks noChangeAspect="1" noChangeArrowheads="1"/>
          </p:cNvPicPr>
          <p:nvPr/>
        </p:nvPicPr>
        <p:blipFill>
          <a:blip r:embed="rId3"/>
          <a:srcRect/>
          <a:stretch>
            <a:fillRect/>
          </a:stretch>
        </p:blipFill>
        <p:spPr bwMode="auto">
          <a:xfrm>
            <a:off x="228600" y="3886200"/>
            <a:ext cx="3962400" cy="1518801"/>
          </a:xfrm>
          <a:prstGeom prst="rect">
            <a:avLst/>
          </a:prstGeom>
          <a:noFill/>
          <a:ln w="9525">
            <a:noFill/>
            <a:miter lim="800000"/>
            <a:headEnd/>
            <a:tailEnd/>
          </a:ln>
        </p:spPr>
      </p:pic>
      <p:sp>
        <p:nvSpPr>
          <p:cNvPr id="7" name="Rectangle 6"/>
          <p:cNvSpPr/>
          <p:nvPr/>
        </p:nvSpPr>
        <p:spPr>
          <a:xfrm>
            <a:off x="4419600" y="3962400"/>
            <a:ext cx="4572000" cy="1754326"/>
          </a:xfrm>
          <a:prstGeom prst="rect">
            <a:avLst/>
          </a:prstGeom>
        </p:spPr>
        <p:txBody>
          <a:bodyPr>
            <a:spAutoFit/>
          </a:bodyPr>
          <a:lstStyle/>
          <a:p>
            <a:r>
              <a:rPr lang="en-US" sz="1800" smtClean="0"/>
              <a:t>user101</a:t>
            </a:r>
            <a:r>
              <a:rPr lang="en-US" sz="1800" b="0" smtClean="0"/>
              <a:t> thuộc về nhóm </a:t>
            </a:r>
            <a:r>
              <a:rPr lang="en-US" sz="1800" smtClean="0"/>
              <a:t>sales</a:t>
            </a:r>
            <a:r>
              <a:rPr lang="en-US" sz="1800" b="0" smtClean="0"/>
              <a:t>, nhóm này được gán quyền </a:t>
            </a:r>
            <a:r>
              <a:rPr lang="en-US" sz="1800" smtClean="0"/>
              <a:t>Read </a:t>
            </a:r>
            <a:r>
              <a:rPr lang="en-US" sz="1800" b="0" smtClean="0"/>
              <a:t>trên thư mục </a:t>
            </a:r>
            <a:r>
              <a:rPr lang="en-US" sz="1800" smtClean="0"/>
              <a:t>FolderB</a:t>
            </a:r>
            <a:r>
              <a:rPr lang="en-US" sz="1800" b="0" smtClean="0"/>
              <a:t>. Tuy nhiên user101 bị phủ nhận quyền </a:t>
            </a:r>
            <a:r>
              <a:rPr lang="en-US" sz="1800" smtClean="0"/>
              <a:t>Full Control </a:t>
            </a:r>
            <a:r>
              <a:rPr lang="en-US" sz="1800" b="0" smtClean="0"/>
              <a:t>trên </a:t>
            </a:r>
            <a:r>
              <a:rPr lang="en-US" sz="1800" smtClean="0"/>
              <a:t>FolderB</a:t>
            </a:r>
            <a:r>
              <a:rPr lang="en-US" sz="1800" b="0" smtClean="0"/>
              <a:t> vậy user101 không có quyền gì trên trên FolderB</a:t>
            </a:r>
            <a:endParaRPr lang="en-US" sz="1800" b="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idx="1"/>
          </p:nvPr>
        </p:nvSpPr>
        <p:spPr>
          <a:xfrm>
            <a:off x="457200" y="990600"/>
            <a:ext cx="8077200" cy="2895600"/>
          </a:xfrm>
        </p:spPr>
        <p:txBody>
          <a:bodyPr/>
          <a:lstStyle/>
          <a:p>
            <a:pPr lvl="0"/>
            <a:r>
              <a:rPr lang="en-US" sz="2400" b="1" smtClean="0"/>
              <a:t>Quyền thực sự trên thư mục chia xẻ</a:t>
            </a:r>
          </a:p>
          <a:p>
            <a:pPr lvl="1">
              <a:spcAft>
                <a:spcPts val="600"/>
              </a:spcAft>
            </a:pPr>
            <a:r>
              <a:rPr lang="en-US" sz="2000" smtClean="0"/>
              <a:t>  </a:t>
            </a:r>
            <a:r>
              <a:rPr lang="en-US" sz="2400" smtClean="0"/>
              <a:t>(3) Đối với các thư mục chia xẻ nằm trên Volume FAT, quyền trên thư mục chia xẻ cách duy nhất để bảo vệ dữ liệu. Tuy nhiên, đối với các thư mục chia xẻ nằm trên Volume NTFS nên  được đầy đủ hơn.</a:t>
            </a:r>
            <a:endParaRPr lang="en-US" sz="2000" smtClean="0"/>
          </a:p>
          <a:p>
            <a:pPr lvl="1">
              <a:spcAft>
                <a:spcPts val="600"/>
              </a:spcAft>
            </a:pPr>
            <a:r>
              <a:rPr lang="en-US" sz="2400" smtClean="0"/>
              <a:t>(4) Khi sao chép một thư sử dụng thêm quyền NTFS để việc kiểm sóat dữ liệu mục chia xẻ, thư mục nguồn vẫn còn chia xẻ nhưng thư mục đích thì không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1384995"/>
          </a:xfrm>
          <a:prstGeom prst="rect">
            <a:avLst/>
          </a:prstGeom>
        </p:spPr>
        <p:txBody>
          <a:bodyPr wrap="square">
            <a:spAutoFit/>
          </a:bodyPr>
          <a:lstStyle/>
          <a:p>
            <a:pPr marL="400050" lvl="0" indent="-400050">
              <a:lnSpc>
                <a:spcPct val="150000"/>
              </a:lnSpc>
            </a:pPr>
            <a:r>
              <a:rPr lang="en-US" sz="2800" smtClean="0">
                <a:solidFill>
                  <a:schemeClr val="bg1"/>
                </a:solidFill>
              </a:rPr>
              <a:t>Những điều nên thực hiện khi chia xẻ một thư mục</a:t>
            </a:r>
          </a:p>
        </p:txBody>
      </p:sp>
      <p:sp>
        <p:nvSpPr>
          <p:cNvPr id="3" name="Content Placeholder 2"/>
          <p:cNvSpPr txBox="1">
            <a:spLocks/>
          </p:cNvSpPr>
          <p:nvPr/>
        </p:nvSpPr>
        <p:spPr>
          <a:xfrm>
            <a:off x="457200" y="990600"/>
            <a:ext cx="8077200" cy="4724400"/>
          </a:xfrm>
          <a:prstGeom prst="rect">
            <a:avLst/>
          </a:prstGeom>
        </p:spPr>
        <p:txBody>
          <a:bodyPr/>
          <a:lstStyle/>
          <a:p>
            <a:pPr lvl="1" indent="-231775">
              <a:spcBef>
                <a:spcPts val="600"/>
              </a:spcBef>
              <a:spcAft>
                <a:spcPts val="600"/>
              </a:spcAft>
              <a:buFont typeface="Wingdings" pitchFamily="2" charset="2"/>
              <a:buChar char="§"/>
            </a:pPr>
            <a:r>
              <a:rPr lang="en-US" sz="2200" b="0" smtClean="0"/>
              <a:t>Gán quyền chia xẻ cho nhóm thay vì gán cho từng user,</a:t>
            </a:r>
          </a:p>
          <a:p>
            <a:pPr lvl="1" indent="-231775">
              <a:spcBef>
                <a:spcPts val="600"/>
              </a:spcBef>
              <a:spcAft>
                <a:spcPts val="600"/>
              </a:spcAft>
              <a:buFont typeface="Wingdings" pitchFamily="2" charset="2"/>
              <a:buChar char="§"/>
            </a:pPr>
            <a:r>
              <a:rPr lang="en-US" sz="2200" b="0" smtClean="0"/>
              <a:t>Gán quyền chia xẻ một cách chặt chẽ nhất nhưng vẫn đảm bảo cho user có thể thực hiện được các tác vụ cần thiết của mình. </a:t>
            </a:r>
            <a:r>
              <a:rPr lang="en-US" sz="2200" b="0" smtClean="0">
                <a:solidFill>
                  <a:srgbClr val="002060"/>
                </a:solidFill>
              </a:rPr>
              <a:t>Ví dụ nếu user chỉ cần đọc, không bao giờ xóa hoặc tạo tập tin trên một thư mục thì chỉ cần gán quyền Read trên thư mục đó</a:t>
            </a:r>
            <a:r>
              <a:rPr lang="en-US" sz="2200" b="0" smtClean="0"/>
              <a:t>.</a:t>
            </a:r>
          </a:p>
          <a:p>
            <a:pPr lvl="1" indent="-231775">
              <a:spcBef>
                <a:spcPts val="600"/>
              </a:spcBef>
              <a:spcAft>
                <a:spcPts val="600"/>
              </a:spcAft>
              <a:buFont typeface="Wingdings" pitchFamily="2" charset="2"/>
              <a:buChar char="§"/>
            </a:pPr>
            <a:r>
              <a:rPr lang="en-US" sz="2200" b="0" smtClean="0"/>
              <a:t>Nên tổ chức dữ liệu sao cho các thư mục sẽ có cùng quyền sở hữu chứa trong cùng một thư mục. </a:t>
            </a:r>
            <a:r>
              <a:rPr lang="en-US" sz="2200" b="0" smtClean="0">
                <a:solidFill>
                  <a:srgbClr val="002060"/>
                </a:solidFill>
              </a:rPr>
              <a:t>Ví dụ nếu user cần chạy một số ứng dụng nào đó thì nên chứa thư mục của các ứng dụng đó trong cùng thư mục.</a:t>
            </a:r>
          </a:p>
          <a:p>
            <a:pPr lvl="1" indent="-231775">
              <a:spcBef>
                <a:spcPts val="600"/>
              </a:spcBef>
              <a:spcAft>
                <a:spcPts val="600"/>
              </a:spcAft>
              <a:buFont typeface="Wingdings" pitchFamily="2" charset="2"/>
              <a:buChar char="§"/>
            </a:pPr>
            <a:r>
              <a:rPr lang="en-US" sz="2200" b="0" smtClean="0"/>
              <a:t>Nên sử dụng tên chia xẻ gợi nhớ giúp user dễ dàng định vị và nhận dạng dữ liệu chia xẻ.</a:t>
            </a:r>
            <a:endParaRPr lang="en-US" sz="2200"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Các thư mục chia xẻ mặc định</a:t>
            </a:r>
          </a:p>
        </p:txBody>
      </p:sp>
      <p:sp>
        <p:nvSpPr>
          <p:cNvPr id="3" name="Content Placeholder 2"/>
          <p:cNvSpPr txBox="1">
            <a:spLocks/>
          </p:cNvSpPr>
          <p:nvPr/>
        </p:nvSpPr>
        <p:spPr>
          <a:xfrm>
            <a:off x="76200" y="838200"/>
            <a:ext cx="8077200" cy="1219200"/>
          </a:xfrm>
          <a:prstGeom prst="rect">
            <a:avLst/>
          </a:prstGeom>
        </p:spPr>
        <p:txBody>
          <a:bodyPr/>
          <a:lstStyle/>
          <a:p>
            <a:pPr lvl="1" indent="-231775">
              <a:spcBef>
                <a:spcPts val="600"/>
              </a:spcBef>
              <a:spcAft>
                <a:spcPts val="600"/>
              </a:spcAft>
              <a:buFont typeface="Wingdings" pitchFamily="2" charset="2"/>
              <a:buChar char="§"/>
            </a:pPr>
            <a:r>
              <a:rPr lang="en-US" sz="2000" b="0" smtClean="0"/>
              <a:t>Các thư mục được chia xẻ mặc định gồm thư mục gốc của mỗi Volume, thư mục gốc hệ thống và thư mục chứa ch</a:t>
            </a:r>
            <a:r>
              <a:rPr lang="vi-VN" sz="2000" b="0" smtClean="0"/>
              <a:t>ươ</a:t>
            </a:r>
            <a:r>
              <a:rPr lang="en-US" sz="2000" b="0" smtClean="0"/>
              <a:t>ng trình điều khiển máy in.. </a:t>
            </a:r>
            <a:endParaRPr lang="en-US" sz="2200" b="0"/>
          </a:p>
        </p:txBody>
      </p:sp>
      <p:graphicFrame>
        <p:nvGraphicFramePr>
          <p:cNvPr id="4" name="Table 3"/>
          <p:cNvGraphicFramePr>
            <a:graphicFrameLocks noGrp="1"/>
          </p:cNvGraphicFramePr>
          <p:nvPr/>
        </p:nvGraphicFramePr>
        <p:xfrm>
          <a:off x="1234440" y="2133600"/>
          <a:ext cx="6995160" cy="4008120"/>
        </p:xfrm>
        <a:graphic>
          <a:graphicData uri="http://schemas.openxmlformats.org/drawingml/2006/table">
            <a:tbl>
              <a:tblPr/>
              <a:tblGrid>
                <a:gridCol w="1351481"/>
                <a:gridCol w="5643679"/>
              </a:tblGrid>
              <a:tr h="326644">
                <a:tc>
                  <a:txBody>
                    <a:bodyPr/>
                    <a:lstStyle/>
                    <a:p>
                      <a:pPr marL="0" marR="0" algn="l">
                        <a:lnSpc>
                          <a:spcPct val="120000"/>
                        </a:lnSpc>
                        <a:spcBef>
                          <a:spcPts val="0"/>
                        </a:spcBef>
                        <a:spcAft>
                          <a:spcPts val="0"/>
                        </a:spcAft>
                      </a:pPr>
                      <a:r>
                        <a:rPr lang="en-US" sz="1600">
                          <a:latin typeface="+mj-lt"/>
                          <a:ea typeface="Times New Roman"/>
                        </a:rPr>
                        <a:t>Tên chia xẻ</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20000"/>
                        </a:lnSpc>
                        <a:spcBef>
                          <a:spcPts val="0"/>
                        </a:spcBef>
                        <a:spcAft>
                          <a:spcPts val="0"/>
                        </a:spcAft>
                      </a:pPr>
                      <a:r>
                        <a:rPr lang="en-US" sz="1600">
                          <a:latin typeface="+mj-lt"/>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576">
                <a:tc>
                  <a:txBody>
                    <a:bodyPr/>
                    <a:lstStyle/>
                    <a:p>
                      <a:pPr marL="0" marR="0" algn="l">
                        <a:lnSpc>
                          <a:spcPct val="120000"/>
                        </a:lnSpc>
                        <a:spcBef>
                          <a:spcPts val="0"/>
                        </a:spcBef>
                        <a:spcAft>
                          <a:spcPts val="0"/>
                        </a:spcAft>
                      </a:pPr>
                      <a:r>
                        <a:rPr lang="en-US" sz="1600">
                          <a:latin typeface="+mj-lt"/>
                          <a:ea typeface="Times New Roman"/>
                        </a:rPr>
                        <a:t>C$, D$, 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lnSpc>
                          <a:spcPct val="120000"/>
                        </a:lnSpc>
                        <a:spcBef>
                          <a:spcPts val="0"/>
                        </a:spcBef>
                        <a:spcAft>
                          <a:spcPts val="0"/>
                        </a:spcAft>
                      </a:pPr>
                      <a:r>
                        <a:rPr lang="en-US" sz="1600">
                          <a:latin typeface="+mj-lt"/>
                          <a:ea typeface="Times New Roman"/>
                        </a:rPr>
                        <a:t>Th</a:t>
                      </a:r>
                      <a:r>
                        <a:rPr lang="vi-VN" sz="1600">
                          <a:latin typeface="+mj-lt"/>
                          <a:ea typeface="Times New Roman"/>
                        </a:rPr>
                        <a:t>ư</a:t>
                      </a:r>
                      <a:r>
                        <a:rPr lang="en-US" sz="1600">
                          <a:latin typeface="+mj-lt"/>
                          <a:ea typeface="Times New Roman"/>
                        </a:rPr>
                        <a:t> mục gốc của các volume trên dĩa cứng. Khi kết nối vào các thư mục này, user có toàn quyền truy xuất Volume. Windows 2000 gán quyền Full Control cho nhóm Administrators trên các thư mục này.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26644">
                <a:tc>
                  <a:txBody>
                    <a:bodyPr/>
                    <a:lstStyle/>
                    <a:p>
                      <a:pPr marL="0" marR="0" algn="l">
                        <a:lnSpc>
                          <a:spcPct val="120000"/>
                        </a:lnSpc>
                        <a:spcBef>
                          <a:spcPts val="0"/>
                        </a:spcBef>
                        <a:spcAft>
                          <a:spcPts val="0"/>
                        </a:spcAft>
                      </a:pPr>
                      <a:r>
                        <a:rPr lang="en-US" sz="1600">
                          <a:latin typeface="+mj-lt"/>
                          <a:ea typeface="Times New Roman"/>
                        </a:rPr>
                        <a:t>Admin$</a:t>
                      </a:r>
                    </a:p>
                  </a:txBody>
                  <a:tcPr marL="68580" marR="68580" marT="0" marB="0">
                    <a:lnL>
                      <a:noFill/>
                    </a:lnL>
                    <a:lnR>
                      <a:noFill/>
                    </a:lnR>
                    <a:lnT>
                      <a:noFill/>
                    </a:lnT>
                    <a:lnB>
                      <a:noFill/>
                    </a:lnB>
                  </a:tcPr>
                </a:tc>
                <a:tc>
                  <a:txBody>
                    <a:bodyPr/>
                    <a:lstStyle/>
                    <a:p>
                      <a:pPr marL="0" marR="0" algn="l">
                        <a:lnSpc>
                          <a:spcPct val="120000"/>
                        </a:lnSpc>
                        <a:spcBef>
                          <a:spcPts val="0"/>
                        </a:spcBef>
                        <a:spcAft>
                          <a:spcPts val="0"/>
                        </a:spcAft>
                      </a:pPr>
                      <a:r>
                        <a:rPr lang="en-US" sz="1600">
                          <a:latin typeface="+mj-lt"/>
                          <a:ea typeface="Times New Roman"/>
                        </a:rPr>
                        <a:t>Thư mục C:\WINNT hoặc C:\WINDOWS</a:t>
                      </a:r>
                    </a:p>
                  </a:txBody>
                  <a:tcPr marL="68580" marR="68580" marT="0" marB="0">
                    <a:lnL>
                      <a:noFill/>
                    </a:lnL>
                    <a:lnR>
                      <a:noFill/>
                    </a:lnR>
                    <a:lnT>
                      <a:noFill/>
                    </a:lnT>
                    <a:lnB>
                      <a:noFill/>
                    </a:lnB>
                  </a:tcPr>
                </a:tc>
              </a:tr>
              <a:tr h="1959864">
                <a:tc>
                  <a:txBody>
                    <a:bodyPr/>
                    <a:lstStyle/>
                    <a:p>
                      <a:pPr marL="0" marR="0" algn="l">
                        <a:lnSpc>
                          <a:spcPct val="120000"/>
                        </a:lnSpc>
                        <a:spcBef>
                          <a:spcPts val="0"/>
                        </a:spcBef>
                        <a:spcAft>
                          <a:spcPts val="0"/>
                        </a:spcAft>
                      </a:pPr>
                      <a:r>
                        <a:rPr lang="en-US" sz="1600">
                          <a:latin typeface="+mj-lt"/>
                          <a:ea typeface="Times New Roman"/>
                        </a:rPr>
                        <a:t>Print$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l">
                        <a:lnSpc>
                          <a:spcPct val="120000"/>
                        </a:lnSpc>
                        <a:spcBef>
                          <a:spcPts val="0"/>
                        </a:spcBef>
                        <a:spcAft>
                          <a:spcPts val="0"/>
                        </a:spcAft>
                      </a:pPr>
                      <a:r>
                        <a:rPr lang="en-US" sz="1600">
                          <a:latin typeface="+mj-lt"/>
                          <a:ea typeface="Times New Roman"/>
                        </a:rPr>
                        <a:t>Khi chia xẻ máy in, thư mục systemroot\System32\Spool\Drivers được chia xẻ với tên Print$. Điều này cho phép các máy trạm truy xuất driver máy in từ máy chia xẻ khi cài đặt máy in trên máy trạm. Chỉ có nhóm Administrators, Server Operators và Print Operators có toàn quyền trên thư mục này. Nhóm Everyone chỉ có quyền Read.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Chia xẻ một thư mục</a:t>
            </a:r>
          </a:p>
        </p:txBody>
      </p:sp>
      <p:sp>
        <p:nvSpPr>
          <p:cNvPr id="3" name="Content Placeholder 2"/>
          <p:cNvSpPr txBox="1">
            <a:spLocks/>
          </p:cNvSpPr>
          <p:nvPr/>
        </p:nvSpPr>
        <p:spPr>
          <a:xfrm>
            <a:off x="457200" y="990600"/>
            <a:ext cx="8077200" cy="4724400"/>
          </a:xfrm>
          <a:prstGeom prst="rect">
            <a:avLst/>
          </a:prstGeom>
        </p:spPr>
        <p:txBody>
          <a:bodyPr/>
          <a:lstStyle/>
          <a:p>
            <a:pPr lvl="1" indent="-231775">
              <a:spcBef>
                <a:spcPts val="600"/>
              </a:spcBef>
              <a:spcAft>
                <a:spcPts val="600"/>
              </a:spcAft>
            </a:pPr>
            <a:r>
              <a:rPr lang="en-US" sz="2200" smtClean="0"/>
              <a:t>Chia xẻ một thư mục bao gồm các bước :</a:t>
            </a:r>
          </a:p>
          <a:p>
            <a:pPr lvl="1" indent="-231775">
              <a:spcBef>
                <a:spcPts val="600"/>
              </a:spcBef>
              <a:spcAft>
                <a:spcPts val="600"/>
              </a:spcAft>
              <a:buFont typeface="Wingdings" pitchFamily="2" charset="2"/>
              <a:buChar char="§"/>
            </a:pPr>
            <a:r>
              <a:rPr lang="en-US" sz="2200" b="0" smtClean="0"/>
              <a:t>Đặt tên chia xẻ,</a:t>
            </a:r>
          </a:p>
          <a:p>
            <a:pPr lvl="1" indent="-231775">
              <a:spcBef>
                <a:spcPts val="600"/>
              </a:spcBef>
              <a:spcAft>
                <a:spcPts val="600"/>
              </a:spcAft>
              <a:buFont typeface="Wingdings" pitchFamily="2" charset="2"/>
              <a:buChar char="§"/>
            </a:pPr>
            <a:r>
              <a:rPr lang="en-US" sz="2200" b="0" smtClean="0"/>
              <a:t>Giới hạn số users truy xuất vào thư mục chia xẻ,</a:t>
            </a:r>
          </a:p>
          <a:p>
            <a:pPr lvl="1" indent="-231775">
              <a:spcBef>
                <a:spcPts val="600"/>
              </a:spcBef>
              <a:spcAft>
                <a:spcPts val="600"/>
              </a:spcAft>
              <a:buFont typeface="Wingdings" pitchFamily="2" charset="2"/>
              <a:buChar char="§"/>
            </a:pPr>
            <a:r>
              <a:rPr lang="en-US" sz="2200" b="0" smtClean="0"/>
              <a:t>Gán quyền.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Thay đổi quyền sở hữu mặc định</a:t>
            </a:r>
          </a:p>
        </p:txBody>
      </p:sp>
      <p:pic>
        <p:nvPicPr>
          <p:cNvPr id="76810" name="Picture 10"/>
          <p:cNvPicPr>
            <a:picLocks noChangeAspect="1" noChangeArrowheads="1"/>
          </p:cNvPicPr>
          <p:nvPr/>
        </p:nvPicPr>
        <p:blipFill>
          <a:blip r:embed="rId2">
            <a:lum bright="6000" contrast="6000"/>
          </a:blip>
          <a:srcRect/>
          <a:stretch>
            <a:fillRect/>
          </a:stretch>
        </p:blipFill>
        <p:spPr bwMode="auto">
          <a:xfrm>
            <a:off x="3736975" y="1676400"/>
            <a:ext cx="3070225" cy="3697287"/>
          </a:xfrm>
          <a:prstGeom prst="rect">
            <a:avLst/>
          </a:prstGeom>
          <a:noFill/>
        </p:spPr>
      </p:pic>
      <p:pic>
        <p:nvPicPr>
          <p:cNvPr id="76809" name="Picture 9"/>
          <p:cNvPicPr>
            <a:picLocks noChangeAspect="1" noChangeArrowheads="1"/>
          </p:cNvPicPr>
          <p:nvPr/>
        </p:nvPicPr>
        <p:blipFill>
          <a:blip r:embed="rId3">
            <a:lum bright="6000" contrast="6000"/>
          </a:blip>
          <a:srcRect/>
          <a:stretch>
            <a:fillRect/>
          </a:stretch>
        </p:blipFill>
        <p:spPr bwMode="auto">
          <a:xfrm>
            <a:off x="4419600" y="2744787"/>
            <a:ext cx="4343400" cy="3351213"/>
          </a:xfrm>
          <a:prstGeom prst="rect">
            <a:avLst/>
          </a:prstGeom>
          <a:noFill/>
        </p:spPr>
      </p:pic>
      <p:sp>
        <p:nvSpPr>
          <p:cNvPr id="76811" name="Rectangle 11"/>
          <p:cNvSpPr>
            <a:spLocks noChangeArrowheads="1"/>
          </p:cNvSpPr>
          <p:nvPr/>
        </p:nvSpPr>
        <p:spPr bwMode="auto">
          <a:xfrm>
            <a:off x="152400" y="838200"/>
            <a:ext cx="737573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0" algn="l"/>
              </a:tabLst>
            </a:pP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Muốn thay đổi quyền sở hữu mặc định, thực hiện như sau</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76812" name="Rectangle 12"/>
          <p:cNvSpPr>
            <a:spLocks noChangeArrowheads="1"/>
          </p:cNvSpPr>
          <p:nvPr/>
        </p:nvSpPr>
        <p:spPr bwMode="auto">
          <a:xfrm>
            <a:off x="152400" y="1295400"/>
            <a:ext cx="3048000" cy="23698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p>
            <a:r>
              <a:rPr kumimoji="0" lang="en-US" sz="3200" b="0" i="0" u="none" strike="noStrike" cap="none" normalizeH="0" baseline="0" smtClean="0">
                <a:ln>
                  <a:noFill/>
                </a:ln>
                <a:solidFill>
                  <a:schemeClr val="tx1"/>
                </a:solidFill>
                <a:effectLst/>
                <a:latin typeface="Arial" pitchFamily="34" charset="0"/>
                <a:cs typeface="Arial" pitchFamily="34" charset="0"/>
              </a:rPr>
              <a:t/>
            </a:r>
            <a:br>
              <a:rPr kumimoji="0" lang="en-US" sz="3200" b="0" i="0" u="none" strike="noStrike" cap="none" normalizeH="0" baseline="0" smtClean="0">
                <a:ln>
                  <a:noFill/>
                </a:ln>
                <a:solidFill>
                  <a:schemeClr val="tx1"/>
                </a:solidFill>
                <a:effectLst/>
                <a:latin typeface="Arial" pitchFamily="34" charset="0"/>
                <a:cs typeface="Arial" pitchFamily="34" charset="0"/>
              </a:rPr>
            </a:br>
            <a:r>
              <a:rPr kumimoji="0" lang="en-US" sz="3200" b="0" i="0" u="none" strike="noStrike" cap="none" normalizeH="0" baseline="0" smtClean="0">
                <a:ln>
                  <a:noFill/>
                </a:ln>
                <a:solidFill>
                  <a:schemeClr val="tx1"/>
                </a:solidFill>
                <a:effectLst/>
                <a:latin typeface="Arial" pitchFamily="34" charset="0"/>
                <a:cs typeface="Arial" pitchFamily="34" charset="0"/>
              </a:rPr>
              <a:t>1. </a:t>
            </a:r>
            <a:r>
              <a:rPr lang="en-US" sz="2000" b="0" smtClean="0">
                <a:latin typeface="Arial" pitchFamily="34" charset="0"/>
                <a:ea typeface="Times New Roman" pitchFamily="18" charset="0"/>
                <a:cs typeface="Arial" pitchFamily="34" charset="0"/>
              </a:rPr>
              <a:t>Bấm nút Permission,</a:t>
            </a: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b="0" smtClean="0">
                <a:latin typeface="Arial" pitchFamily="34" charset="0"/>
                <a:cs typeface="Arial" pitchFamily="34" charset="0"/>
              </a:rPr>
              <a:t>2.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Click chọn nhóm Everyone rồi bấm nút Remove</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457200" y="990600"/>
            <a:ext cx="8077200" cy="4724400"/>
          </a:xfrm>
          <a:prstGeom prst="rect">
            <a:avLst/>
          </a:prstGeom>
        </p:spPr>
        <p:txBody>
          <a:bodyPr/>
          <a:lstStyle/>
          <a:p>
            <a:pPr>
              <a:spcBef>
                <a:spcPts val="600"/>
              </a:spcBef>
              <a:spcAft>
                <a:spcPts val="600"/>
              </a:spcAft>
            </a:pPr>
            <a:r>
              <a:rPr lang="en-US" sz="2000" b="0" smtClean="0"/>
              <a:t>Nguyên tắc cơ bản khi chia xẻ một thư mục trên volume NTFS là chia xẻ thư mục với quyền mặc định rồi sau đó điều chỉnh bằng quyền NTFS. Quyền chia xẻ thực sự là kết hợp của cả hai loại quyền.</a:t>
            </a:r>
          </a:p>
          <a:p>
            <a:pPr>
              <a:spcBef>
                <a:spcPts val="600"/>
              </a:spcBef>
              <a:spcAft>
                <a:spcPts val="600"/>
              </a:spcAft>
            </a:pPr>
            <a:r>
              <a:rPr lang="en-US" sz="2000" smtClean="0"/>
              <a:t>Một số điều cần lưu ý như sau:</a:t>
            </a:r>
          </a:p>
          <a:p>
            <a:pPr lvl="0">
              <a:spcBef>
                <a:spcPts val="600"/>
              </a:spcBef>
              <a:spcAft>
                <a:spcPts val="600"/>
              </a:spcAft>
              <a:buFont typeface="Wingdings" pitchFamily="2" charset="2"/>
              <a:buChar char="§"/>
            </a:pPr>
            <a:r>
              <a:rPr lang="en-US" sz="2000" b="0" smtClean="0"/>
              <a:t> Quyền NTFS có thể áp dụng cho tập tin và thư mục con chứa trong thư mục chia xẻ,</a:t>
            </a:r>
          </a:p>
          <a:p>
            <a:pPr lvl="0">
              <a:spcBef>
                <a:spcPts val="600"/>
              </a:spcBef>
              <a:spcAft>
                <a:spcPts val="600"/>
              </a:spcAft>
              <a:buFont typeface="Wingdings" pitchFamily="2" charset="2"/>
              <a:buChar char="§"/>
            </a:pPr>
            <a:r>
              <a:rPr lang="en-US" sz="2000" b="0" smtClean="0"/>
              <a:t> Ngoài quyền trên thư mục chia xẻ, user cần được kiểm soát quyền truy xuất bằng quyền NTFS trên tập tin và thư mục con trong thư mục chia xẻ. Điều này khác với việc chia xẻ một thư mục trên Volume FAT, quyền chia xẻ là quyền cơ chế bảo mật duy nhất.</a:t>
            </a:r>
          </a:p>
          <a:p>
            <a:pPr>
              <a:spcBef>
                <a:spcPts val="600"/>
              </a:spcBef>
              <a:spcAft>
                <a:spcPts val="600"/>
              </a:spcAft>
              <a:buFont typeface="Wingdings" pitchFamily="2" charset="2"/>
              <a:buChar char="§"/>
            </a:pPr>
            <a:r>
              <a:rPr lang="en-US" sz="2000" b="0" smtClean="0"/>
              <a:t> </a:t>
            </a:r>
            <a:r>
              <a:rPr lang="vi-VN" sz="2000" b="0" smtClean="0"/>
              <a:t>Khi kết hợp quyền trên thư mục chia xẻ với quyền NTFS, quyền thực sự sẽ là quyền chặt chẽ hơn</a:t>
            </a:r>
            <a:r>
              <a:rPr lang="en-US" sz="2000" b="0" smtClean="0"/>
              <a:t> trong hai loại quyền.</a:t>
            </a:r>
            <a:endParaRPr lang="en-US" sz="20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
        <p:nvSpPr>
          <p:cNvPr id="4" name="Rectangle 9"/>
          <p:cNvSpPr txBox="1">
            <a:spLocks noChangeArrowheads="1"/>
          </p:cNvSpPr>
          <p:nvPr/>
        </p:nvSpPr>
        <p:spPr>
          <a:xfrm>
            <a:off x="228600" y="838200"/>
            <a:ext cx="8458200" cy="5181600"/>
          </a:xfrm>
          <a:prstGeom prst="rect">
            <a:avLst/>
          </a:prstGeom>
        </p:spPr>
        <p:txBody>
          <a:bodyPr/>
          <a:lstStyle/>
          <a:p>
            <a:pPr lvl="0">
              <a:spcBef>
                <a:spcPts val="600"/>
              </a:spcBef>
              <a:spcAft>
                <a:spcPts val="600"/>
              </a:spcAft>
            </a:pPr>
            <a:r>
              <a:rPr lang="en-US" sz="1800" smtClean="0">
                <a:solidFill>
                  <a:srgbClr val="002060"/>
                </a:solidFill>
              </a:rPr>
              <a:t>USER ACCOUNT</a:t>
            </a:r>
            <a:endParaRPr lang="en-US" sz="1600" smtClean="0">
              <a:solidFill>
                <a:srgbClr val="002060"/>
              </a:solidFill>
            </a:endParaRPr>
          </a:p>
          <a:p>
            <a:pPr>
              <a:spcBef>
                <a:spcPts val="600"/>
              </a:spcBef>
              <a:spcAft>
                <a:spcPts val="600"/>
              </a:spcAft>
            </a:pPr>
            <a:r>
              <a:rPr lang="en-US" sz="2000" b="0" smtClean="0"/>
              <a:t>User account là một đối tượng để xác định cá nhận nào sử dụng trong hệ thống. Thông tin về user account có nhiều tham số nhưng một account phải có tối thiểu 2 tham số  là </a:t>
            </a:r>
            <a:r>
              <a:rPr lang="en-US" sz="2000" smtClean="0">
                <a:solidFill>
                  <a:srgbClr val="002060"/>
                </a:solidFill>
              </a:rPr>
              <a:t>username</a:t>
            </a:r>
            <a:r>
              <a:rPr lang="en-US" sz="2000" b="0" smtClean="0"/>
              <a:t> và </a:t>
            </a:r>
            <a:r>
              <a:rPr lang="en-US" sz="2000" smtClean="0">
                <a:solidFill>
                  <a:srgbClr val="002060"/>
                </a:solidFill>
              </a:rPr>
              <a:t>password</a:t>
            </a:r>
          </a:p>
          <a:p>
            <a:pPr>
              <a:spcBef>
                <a:spcPts val="600"/>
              </a:spcBef>
              <a:spcAft>
                <a:spcPts val="600"/>
              </a:spcAft>
            </a:pPr>
            <a:endParaRPr kumimoji="0" lang="en-US" sz="1800" b="0" i="0" u="none" strike="noStrike" kern="0" cap="none" spc="0" normalizeH="0" baseline="0" noProof="0" smtClean="0">
              <a:ln>
                <a:noFill/>
              </a:ln>
              <a:solidFill>
                <a:schemeClr val="tx1"/>
              </a:solidFill>
              <a:effectLst/>
              <a:uLnTx/>
              <a:uFillTx/>
              <a:latin typeface="+mn-lt"/>
              <a:ea typeface="+mn-ea"/>
            </a:endParaRPr>
          </a:p>
          <a:p>
            <a:pPr lvl="0">
              <a:spcBef>
                <a:spcPts val="600"/>
              </a:spcBef>
              <a:spcAft>
                <a:spcPts val="600"/>
              </a:spcAft>
            </a:pPr>
            <a:r>
              <a:rPr lang="en-US" sz="1800" smtClean="0">
                <a:solidFill>
                  <a:srgbClr val="002060"/>
                </a:solidFill>
              </a:rPr>
              <a:t>LOCAL USER ACCOUNT</a:t>
            </a:r>
          </a:p>
          <a:p>
            <a:pPr>
              <a:spcBef>
                <a:spcPts val="600"/>
              </a:spcBef>
              <a:spcAft>
                <a:spcPts val="600"/>
              </a:spcAft>
            </a:pPr>
            <a:r>
              <a:rPr lang="en-US" sz="2000" b="0" smtClean="0"/>
              <a:t>Loal user account là những tài khoản được cất trong file  SAM. Các tài khoản trong file SAM này chỉ có ý nghĩa trên máy đang lưu thông tin về file SAM này.</a:t>
            </a:r>
          </a:p>
          <a:p>
            <a:pPr>
              <a:spcBef>
                <a:spcPts val="600"/>
              </a:spcBef>
              <a:spcAft>
                <a:spcPts val="600"/>
              </a:spcAft>
            </a:pPr>
            <a:r>
              <a:rPr lang="en-US" sz="2000" b="0" smtClean="0"/>
              <a:t>Có hai loại user account được tạo sẵn (built-in account) là </a:t>
            </a:r>
            <a:r>
              <a:rPr lang="en-US" sz="2000" smtClean="0">
                <a:solidFill>
                  <a:srgbClr val="002060"/>
                </a:solidFill>
              </a:rPr>
              <a:t>Administrator</a:t>
            </a:r>
            <a:r>
              <a:rPr lang="en-US" sz="2000" b="0" smtClean="0"/>
              <a:t> và </a:t>
            </a:r>
            <a:r>
              <a:rPr lang="en-US" sz="2000" smtClean="0">
                <a:solidFill>
                  <a:srgbClr val="002060"/>
                </a:solidFill>
              </a:rPr>
              <a:t>Guest</a:t>
            </a:r>
            <a:r>
              <a:rPr lang="en-US" sz="2000" b="0" smtClean="0"/>
              <a:t>. Tài khoản Administrator là tài khoản có quyền cao nhất trên máy. Tài khoản Guest it được dung và thường bi disable.</a:t>
            </a:r>
          </a:p>
          <a:p>
            <a:pPr>
              <a:spcBef>
                <a:spcPts val="600"/>
              </a:spcBef>
              <a:spcAft>
                <a:spcPts val="600"/>
              </a:spcAft>
            </a:pPr>
            <a:r>
              <a:rPr lang="en-US" sz="2000" b="0" smtClean="0"/>
              <a:t>Các tài khoản built-in account không thề xóa được chỉ có thể disable để tạm ngưng sử dụng</a:t>
            </a:r>
          </a:p>
          <a:p>
            <a:pPr marL="576263" marR="0" lvl="1" indent="-190500" algn="l" defTabSz="914400" rtl="0" eaLnBrk="0" fontAlgn="base" latinLnBrk="0" hangingPunct="0">
              <a:lnSpc>
                <a:spcPct val="100000"/>
              </a:lnSpc>
              <a:spcBef>
                <a:spcPct val="25000"/>
              </a:spcBef>
              <a:spcAft>
                <a:spcPct val="0"/>
              </a:spcAft>
              <a:buClrTx/>
              <a:buSzTx/>
              <a:buFontTx/>
              <a:buBlip>
                <a:blip r:embed="rId3"/>
              </a:buBlip>
              <a:tabLst/>
              <a:defRPr/>
            </a:pPr>
            <a:endParaRPr kumimoji="0" lang="en-US" sz="2600" b="0" i="0" u="none" strike="noStrike" kern="0" cap="none" spc="0" normalizeH="0" baseline="0" noProof="0">
              <a:ln>
                <a:noFill/>
              </a:ln>
              <a:solidFill>
                <a:schemeClr val="tx1"/>
              </a:solidFill>
              <a:effectLst/>
              <a:uLnTx/>
              <a:uFillTx/>
              <a:latin typeface="+mn-lt"/>
              <a:ea typeface="+mn-ea"/>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457200" y="4114800"/>
            <a:ext cx="8077200" cy="1600200"/>
          </a:xfrm>
          <a:prstGeom prst="rect">
            <a:avLst/>
          </a:prstGeom>
        </p:spPr>
        <p:txBody>
          <a:bodyPr/>
          <a:lstStyle/>
          <a:p>
            <a:pPr>
              <a:spcBef>
                <a:spcPts val="600"/>
              </a:spcBef>
              <a:spcAft>
                <a:spcPts val="600"/>
              </a:spcAft>
            </a:pPr>
            <a:r>
              <a:rPr lang="en-US" sz="2000" b="0" smtClean="0"/>
              <a:t>Nhóm </a:t>
            </a:r>
            <a:r>
              <a:rPr lang="en-US" sz="2000" smtClean="0"/>
              <a:t>Everyone</a:t>
            </a:r>
            <a:r>
              <a:rPr lang="en-US" sz="2000" b="0" smtClean="0"/>
              <a:t> có quyền </a:t>
            </a:r>
            <a:r>
              <a:rPr lang="en-US" sz="2000" smtClean="0"/>
              <a:t>Full Control </a:t>
            </a:r>
            <a:r>
              <a:rPr lang="en-US" sz="2000" b="0" smtClean="0"/>
              <a:t>trên thư mục chia xẻ </a:t>
            </a:r>
            <a:r>
              <a:rPr lang="en-US" sz="2000" smtClean="0"/>
              <a:t>Public</a:t>
            </a:r>
            <a:r>
              <a:rPr lang="en-US" sz="2000" b="0" smtClean="0"/>
              <a:t> và quyền NTFS là </a:t>
            </a:r>
            <a:r>
              <a:rPr lang="en-US" sz="2000" smtClean="0"/>
              <a:t>Read</a:t>
            </a:r>
            <a:r>
              <a:rPr lang="en-US" sz="2000" b="0" smtClean="0"/>
              <a:t> trên tập tin FileA. Như vậy quyền thực sự của nhóm Everyone trên tập tin</a:t>
            </a:r>
            <a:r>
              <a:rPr lang="en-US" sz="2000" smtClean="0"/>
              <a:t> FileA </a:t>
            </a:r>
            <a:r>
              <a:rPr lang="en-US" sz="2000" b="0" smtClean="0"/>
              <a:t>là</a:t>
            </a:r>
            <a:r>
              <a:rPr lang="en-US" sz="2000" smtClean="0"/>
              <a:t> Read</a:t>
            </a:r>
            <a:r>
              <a:rPr lang="en-US" sz="2000" b="0" smtClean="0"/>
              <a:t>, còn quyền thực sự của nhóm Everyone trên tập tin </a:t>
            </a:r>
            <a:r>
              <a:rPr lang="en-US" sz="2000" smtClean="0"/>
              <a:t>FileB</a:t>
            </a:r>
            <a:r>
              <a:rPr lang="en-US" sz="2000" b="0" smtClean="0"/>
              <a:t> vẫn là </a:t>
            </a:r>
            <a:r>
              <a:rPr lang="en-US" sz="2000" smtClean="0"/>
              <a:t>Full Control</a:t>
            </a:r>
            <a:r>
              <a:rPr lang="en-US" sz="2000" b="0" smtClean="0"/>
              <a:t>.</a:t>
            </a:r>
            <a:endParaRPr lang="en-US" sz="2000" b="0"/>
          </a:p>
        </p:txBody>
      </p:sp>
      <p:pic>
        <p:nvPicPr>
          <p:cNvPr id="77826" name="Picture 2"/>
          <p:cNvPicPr>
            <a:picLocks noChangeAspect="1" noChangeArrowheads="1"/>
          </p:cNvPicPr>
          <p:nvPr/>
        </p:nvPicPr>
        <p:blipFill>
          <a:blip r:embed="rId2"/>
          <a:srcRect/>
          <a:stretch>
            <a:fillRect/>
          </a:stretch>
        </p:blipFill>
        <p:spPr bwMode="auto">
          <a:xfrm>
            <a:off x="1676400" y="838200"/>
            <a:ext cx="4953000" cy="3070861"/>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Truy xuất dữ liệu chia xẻ</a:t>
            </a:r>
          </a:p>
        </p:txBody>
      </p:sp>
      <p:sp>
        <p:nvSpPr>
          <p:cNvPr id="3" name="Content Placeholder 2"/>
          <p:cNvSpPr txBox="1">
            <a:spLocks/>
          </p:cNvSpPr>
          <p:nvPr/>
        </p:nvSpPr>
        <p:spPr>
          <a:xfrm>
            <a:off x="457200" y="1066800"/>
            <a:ext cx="8077200" cy="1600200"/>
          </a:xfrm>
          <a:prstGeom prst="rect">
            <a:avLst/>
          </a:prstGeom>
        </p:spPr>
        <p:txBody>
          <a:bodyPr/>
          <a:lstStyle/>
          <a:p>
            <a:r>
              <a:rPr lang="en-US" sz="2000" smtClean="0"/>
              <a:t>Có 3 phương pháp thường sử dụng để sử dụng dữ liệu chia xẻ:</a:t>
            </a:r>
          </a:p>
          <a:p>
            <a:pPr lvl="1">
              <a:spcBef>
                <a:spcPts val="600"/>
              </a:spcBef>
              <a:spcAft>
                <a:spcPts val="600"/>
              </a:spcAft>
              <a:buFont typeface="Wingdings" pitchFamily="2" charset="2"/>
              <a:buChar char="§"/>
            </a:pPr>
            <a:r>
              <a:rPr lang="en-US" sz="2000" b="0" smtClean="0"/>
              <a:t> Thông qua biểu tượng My Network Places</a:t>
            </a:r>
          </a:p>
          <a:p>
            <a:pPr lvl="1">
              <a:spcBef>
                <a:spcPts val="600"/>
              </a:spcBef>
              <a:spcAft>
                <a:spcPts val="600"/>
              </a:spcAft>
              <a:buFont typeface="Wingdings" pitchFamily="2" charset="2"/>
              <a:buChar char="§"/>
            </a:pPr>
            <a:r>
              <a:rPr lang="en-US" sz="2000" b="0" smtClean="0"/>
              <a:t> Định nghĩa ánh xạ ổ dĩa</a:t>
            </a:r>
          </a:p>
          <a:p>
            <a:pPr lvl="1">
              <a:spcBef>
                <a:spcPts val="600"/>
              </a:spcBef>
              <a:spcAft>
                <a:spcPts val="600"/>
              </a:spcAft>
              <a:buFont typeface="Wingdings" pitchFamily="2" charset="2"/>
              <a:buChar char="§"/>
            </a:pPr>
            <a:r>
              <a:rPr lang="en-US" sz="2000" b="0" smtClean="0"/>
              <a:t> Sử dụng tiện ích dòng lệnh Net use</a:t>
            </a:r>
          </a:p>
          <a:p>
            <a:pPr lvl="2"/>
            <a:r>
              <a:rPr lang="en-US" sz="2000" b="0" smtClean="0"/>
              <a:t>- Mở cửa sổ dòng lệnh,</a:t>
            </a:r>
          </a:p>
          <a:p>
            <a:pPr lvl="2">
              <a:buFontTx/>
              <a:buChar char="-"/>
            </a:pPr>
            <a:r>
              <a:rPr lang="en-US" sz="2000" b="0" smtClean="0"/>
              <a:t>Nhập lệnh Net use  &lt;ổ dĩa:&gt;  &lt;Tên UNC&gt; rồi bấm Enter.</a:t>
            </a:r>
          </a:p>
          <a:p>
            <a:pPr>
              <a:spcBef>
                <a:spcPts val="600"/>
              </a:spcBef>
              <a:spcAft>
                <a:spcPts val="600"/>
              </a:spcAft>
            </a:pPr>
            <a:r>
              <a:rPr lang="en-US" sz="2000" b="0" u="sng" smtClean="0"/>
              <a:t>Ví dụ</a:t>
            </a:r>
            <a:r>
              <a:rPr lang="en-US" sz="2000" b="0" smtClean="0"/>
              <a:t>: Để chia xẻ thư mục My Document với Share name là My Docs. Nhập lệnh như sau tại dòng lệnh rồi bấm Enter</a:t>
            </a:r>
            <a:endParaRPr lang="en-US" sz="1800" b="0" smtClean="0"/>
          </a:p>
          <a:p>
            <a:pPr>
              <a:spcBef>
                <a:spcPts val="600"/>
              </a:spcBef>
              <a:spcAft>
                <a:spcPts val="600"/>
              </a:spcAft>
            </a:pPr>
            <a:r>
              <a:rPr lang="en-US" sz="2000" b="0" smtClean="0"/>
              <a:t>C:\&gt; Net use k: </a:t>
            </a:r>
            <a:r>
              <a:rPr lang="en-US" sz="2000" b="0" u="sng" smtClean="0">
                <a:hlinkClick r:id="rId2"/>
              </a:rPr>
              <a:t>\\w2kst\My</a:t>
            </a:r>
            <a:r>
              <a:rPr lang="en-US" sz="2000" b="0" smtClean="0"/>
              <a:t> Docs</a:t>
            </a:r>
            <a:endParaRPr lang="en-US" sz="3200" b="0" smtClean="0"/>
          </a:p>
          <a:p>
            <a:pPr lvl="1">
              <a:spcBef>
                <a:spcPts val="600"/>
              </a:spcBef>
              <a:spcAft>
                <a:spcPts val="600"/>
              </a:spcAft>
              <a:buFont typeface="Wingdings" pitchFamily="2" charset="2"/>
              <a:buChar char="§"/>
            </a:pPr>
            <a:endParaRPr lang="en-US" sz="2000"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Tkiểm soát dữ liệu chia xẻ</a:t>
            </a:r>
          </a:p>
        </p:txBody>
      </p:sp>
      <p:sp>
        <p:nvSpPr>
          <p:cNvPr id="3" name="Content Placeholder 2"/>
          <p:cNvSpPr txBox="1">
            <a:spLocks/>
          </p:cNvSpPr>
          <p:nvPr/>
        </p:nvSpPr>
        <p:spPr>
          <a:xfrm>
            <a:off x="457200" y="762000"/>
            <a:ext cx="8077200" cy="914400"/>
          </a:xfrm>
          <a:prstGeom prst="rect">
            <a:avLst/>
          </a:prstGeom>
        </p:spPr>
        <p:txBody>
          <a:bodyPr/>
          <a:lstStyle/>
          <a:p>
            <a:r>
              <a:rPr lang="en-US" sz="2000" b="0" smtClean="0"/>
              <a:t>Quản lý các thư mục chia xẻ cho phép người quản trị mạng có cái nhìn đầy đủ về các thư mục đã chia xẻ trên mạng, tránh tình trạng chia xẻ những thư mục không cần thiết</a:t>
            </a:r>
          </a:p>
          <a:p>
            <a:endParaRPr lang="en-US" sz="1050" b="0" smtClean="0"/>
          </a:p>
          <a:p>
            <a:r>
              <a:rPr lang="en-US" sz="2000" b="0" smtClean="0"/>
              <a:t>Để xem danh sách các thư mục chia xẻ có thể thực hiện bằng các cách sau:</a:t>
            </a:r>
          </a:p>
          <a:p>
            <a:endParaRPr lang="en-US" sz="1100" b="0" smtClean="0"/>
          </a:p>
          <a:p>
            <a:r>
              <a:rPr lang="en-US" sz="2000" b="0" smtClean="0"/>
              <a:t>(1) Sử dụng tiện ích dòng lệnh Net Share</a:t>
            </a:r>
            <a:endParaRPr lang="en-US" sz="1800" b="0" smtClean="0"/>
          </a:p>
          <a:p>
            <a:pPr lvl="1"/>
            <a:r>
              <a:rPr lang="en-US" sz="2000" b="0" smtClean="0"/>
              <a:t>- Mở cửa sổ lệnh,</a:t>
            </a:r>
            <a:endParaRPr lang="en-US" sz="1800" b="0" smtClean="0"/>
          </a:p>
          <a:p>
            <a:pPr lvl="1"/>
            <a:r>
              <a:rPr lang="en-US" sz="2000" b="0" smtClean="0"/>
              <a:t>- Nhập lệnh Net Share tại dòng lệnh rồi bấm Enter, phải thấy tên các thư mục chia xẻ</a:t>
            </a:r>
            <a:endParaRPr lang="en-US" sz="3200" b="0" smtClean="0"/>
          </a:p>
        </p:txBody>
      </p:sp>
      <p:pic>
        <p:nvPicPr>
          <p:cNvPr id="78850" name="Picture 2"/>
          <p:cNvPicPr>
            <a:picLocks noChangeAspect="1" noChangeArrowheads="1"/>
          </p:cNvPicPr>
          <p:nvPr/>
        </p:nvPicPr>
        <p:blipFill>
          <a:blip r:embed="rId2">
            <a:lum bright="6000" contrast="6000"/>
          </a:blip>
          <a:srcRect r="18644" b="34915"/>
          <a:stretch>
            <a:fillRect/>
          </a:stretch>
        </p:blipFill>
        <p:spPr bwMode="auto">
          <a:xfrm>
            <a:off x="1638300" y="3886200"/>
            <a:ext cx="5715000" cy="2286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Tkiểm soát dữ liệu chia xẻ</a:t>
            </a:r>
          </a:p>
        </p:txBody>
      </p:sp>
      <p:sp>
        <p:nvSpPr>
          <p:cNvPr id="3" name="Content Placeholder 2"/>
          <p:cNvSpPr txBox="1">
            <a:spLocks/>
          </p:cNvSpPr>
          <p:nvPr/>
        </p:nvSpPr>
        <p:spPr>
          <a:xfrm>
            <a:off x="457200" y="685800"/>
            <a:ext cx="8077200" cy="1371600"/>
          </a:xfrm>
          <a:prstGeom prst="rect">
            <a:avLst/>
          </a:prstGeom>
        </p:spPr>
        <p:txBody>
          <a:bodyPr/>
          <a:lstStyle/>
          <a:p>
            <a:endParaRPr lang="en-US" sz="1100" b="0" smtClean="0"/>
          </a:p>
          <a:p>
            <a:pPr marL="457200" indent="-457200">
              <a:buAutoNum type="arabicParenBoth"/>
            </a:pPr>
            <a:r>
              <a:rPr lang="en-US" sz="2000" smtClean="0"/>
              <a:t>Sử dụng của sổ Computer Management</a:t>
            </a:r>
          </a:p>
          <a:p>
            <a:pPr lvl="1"/>
            <a:r>
              <a:rPr lang="en-US" sz="1800" b="0" smtClean="0"/>
              <a:t>- Mở cửa sổ Computer Management,</a:t>
            </a:r>
            <a:endParaRPr lang="en-US" sz="1600" b="0" smtClean="0"/>
          </a:p>
          <a:p>
            <a:pPr lvl="1"/>
            <a:r>
              <a:rPr lang="en-US" sz="1800" b="0" smtClean="0"/>
              <a:t>- Triển khai nhóm Shared Folders rồi click tại biểu tượng Shares. Danh sách các thư mục chia xẻ xuất hiện trong khung bên phải </a:t>
            </a:r>
          </a:p>
          <a:p>
            <a:pPr lvl="1"/>
            <a:endParaRPr lang="en-US" sz="3200" b="0" smtClean="0"/>
          </a:p>
        </p:txBody>
      </p:sp>
      <p:pic>
        <p:nvPicPr>
          <p:cNvPr id="79875" name="Picture 3"/>
          <p:cNvPicPr>
            <a:picLocks noChangeAspect="1" noChangeArrowheads="1"/>
          </p:cNvPicPr>
          <p:nvPr/>
        </p:nvPicPr>
        <p:blipFill>
          <a:blip r:embed="rId2">
            <a:lum bright="6000" contrast="12000"/>
          </a:blip>
          <a:srcRect/>
          <a:stretch>
            <a:fillRect/>
          </a:stretch>
        </p:blipFill>
        <p:spPr bwMode="auto">
          <a:xfrm>
            <a:off x="1295400" y="2286000"/>
            <a:ext cx="6738483" cy="36576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7"/>
          <p:cNvSpPr>
            <a:spLocks noChangeArrowheads="1"/>
          </p:cNvSpPr>
          <p:nvPr/>
        </p:nvSpPr>
        <p:spPr bwMode="auto">
          <a:xfrm>
            <a:off x="5808663" y="217488"/>
            <a:ext cx="184150" cy="457200"/>
          </a:xfrm>
          <a:prstGeom prst="rect">
            <a:avLst/>
          </a:prstGeom>
          <a:noFill/>
          <a:ln w="9525">
            <a:noFill/>
            <a:miter lim="800000"/>
            <a:headEnd/>
            <a:tailEnd/>
          </a:ln>
        </p:spPr>
        <p:txBody>
          <a:bodyPr wrap="none">
            <a:spAutoFit/>
          </a:bodyPr>
          <a:lstStyle/>
          <a:p>
            <a:endParaRPr lang="en-US" b="0"/>
          </a:p>
        </p:txBody>
      </p:sp>
      <p:sp>
        <p:nvSpPr>
          <p:cNvPr id="32772" name="Rectangle 7"/>
          <p:cNvSpPr>
            <a:spLocks noGrp="1" noChangeArrowheads="1"/>
          </p:cNvSpPr>
          <p:nvPr>
            <p:ph type="ctrTitle"/>
          </p:nvPr>
        </p:nvSpPr>
        <p:spPr>
          <a:xfrm>
            <a:off x="0" y="2819400"/>
            <a:ext cx="9144000" cy="1371600"/>
          </a:xfrm>
        </p:spPr>
        <p:txBody>
          <a:bodyPr/>
          <a:lstStyle/>
          <a:p>
            <a:pPr algn="ctr"/>
            <a:r>
              <a:rPr lang="en-US" sz="6000" b="0" smtClean="0">
                <a:solidFill>
                  <a:srgbClr val="00599A"/>
                </a:solidFill>
              </a:rPr>
              <a:t>????</a:t>
            </a:r>
            <a:endParaRPr lang="en-US" sz="6000" b="0">
              <a:solidFill>
                <a:srgbClr val="00599A"/>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
        <p:nvSpPr>
          <p:cNvPr id="4" name="Rectangle 9"/>
          <p:cNvSpPr txBox="1">
            <a:spLocks noChangeArrowheads="1"/>
          </p:cNvSpPr>
          <p:nvPr/>
        </p:nvSpPr>
        <p:spPr>
          <a:xfrm>
            <a:off x="228600" y="838200"/>
            <a:ext cx="8458200" cy="4572000"/>
          </a:xfrm>
          <a:prstGeom prst="rect">
            <a:avLst/>
          </a:prstGeom>
        </p:spPr>
        <p:txBody>
          <a:bodyPr/>
          <a:lstStyle/>
          <a:p>
            <a:pPr lvl="0">
              <a:spcBef>
                <a:spcPts val="600"/>
              </a:spcBef>
              <a:spcAft>
                <a:spcPts val="600"/>
              </a:spcAft>
            </a:pPr>
            <a:r>
              <a:rPr lang="en-US" sz="2000" smtClean="0"/>
              <a:t>GROUP</a:t>
            </a:r>
          </a:p>
          <a:p>
            <a:pPr>
              <a:spcBef>
                <a:spcPts val="600"/>
              </a:spcBef>
              <a:spcAft>
                <a:spcPts val="600"/>
              </a:spcAft>
            </a:pPr>
            <a:r>
              <a:rPr lang="en-US" sz="2000" b="0" smtClean="0"/>
              <a:t>Là một nhóm các user có cùng tính chất. Group được tạo ra nhằm đơn giản hóa quá trình quản lý và phân quyền. </a:t>
            </a:r>
          </a:p>
          <a:p>
            <a:pPr lvl="0">
              <a:spcBef>
                <a:spcPts val="600"/>
              </a:spcBef>
              <a:spcAft>
                <a:spcPts val="600"/>
              </a:spcAft>
            </a:pPr>
            <a:r>
              <a:rPr lang="en-US" sz="2000" smtClean="0"/>
              <a:t>LOCAL GROUP</a:t>
            </a:r>
          </a:p>
          <a:p>
            <a:pPr>
              <a:spcBef>
                <a:spcPts val="600"/>
              </a:spcBef>
              <a:spcAft>
                <a:spcPts val="600"/>
              </a:spcAft>
            </a:pPr>
            <a:r>
              <a:rPr lang="en-US" sz="2000" b="0" smtClean="0"/>
              <a:t>Local group là các group có trong file SAM. Củng như user các group này chỉ có ý nghĩa trên máy đang lưu file SAM này.</a:t>
            </a:r>
          </a:p>
          <a:p>
            <a:pPr lvl="0">
              <a:spcBef>
                <a:spcPts val="1200"/>
              </a:spcBef>
              <a:spcAft>
                <a:spcPts val="600"/>
              </a:spcAft>
            </a:pPr>
            <a:r>
              <a:rPr lang="en-US" sz="2000" smtClean="0"/>
              <a:t>UNC(Uniform naming Convention)</a:t>
            </a:r>
          </a:p>
          <a:p>
            <a:pPr>
              <a:spcBef>
                <a:spcPts val="600"/>
              </a:spcBef>
              <a:spcAft>
                <a:spcPts val="600"/>
              </a:spcAft>
            </a:pPr>
            <a:r>
              <a:rPr lang="en-US" sz="2000" b="0" smtClean="0"/>
              <a:t>Đây là đường dẫn chỉ đến một tài nguyên trên hệ thống. Định dạng của nó như sau:</a:t>
            </a:r>
          </a:p>
          <a:p>
            <a:pPr>
              <a:spcBef>
                <a:spcPts val="600"/>
              </a:spcBef>
              <a:spcAft>
                <a:spcPts val="600"/>
              </a:spcAft>
            </a:pPr>
            <a:r>
              <a:rPr lang="en-US" sz="2000" b="0" smtClean="0"/>
              <a:t>\\IP hoặc tên máy\tên tài nguyên trên máy hoặc share name.</a:t>
            </a:r>
            <a:endParaRPr lang="en-US" sz="2000" b="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077200" cy="457200"/>
          </a:xfrm>
        </p:spPr>
        <p:txBody>
          <a:bodyPr/>
          <a:lstStyle/>
          <a:p>
            <a:pPr marL="195263" lvl="1" indent="-195263"/>
            <a:r>
              <a:rPr lang="en-US" sz="2400" b="1" smtClean="0"/>
              <a:t>Các nhóm cục bộ (Built-in Local Groups)</a:t>
            </a:r>
            <a:endParaRPr lang="en-US" sz="2000" smtClean="0"/>
          </a:p>
          <a:p>
            <a:endParaRPr lang="en-US" sz="2800"/>
          </a:p>
        </p:txBody>
      </p:sp>
      <p:graphicFrame>
        <p:nvGraphicFramePr>
          <p:cNvPr id="4" name="Table 3"/>
          <p:cNvGraphicFramePr>
            <a:graphicFrameLocks noGrp="1"/>
          </p:cNvGraphicFramePr>
          <p:nvPr/>
        </p:nvGraphicFramePr>
        <p:xfrm>
          <a:off x="609600" y="1371600"/>
          <a:ext cx="8077200" cy="5092446"/>
        </p:xfrm>
        <a:graphic>
          <a:graphicData uri="http://schemas.openxmlformats.org/drawingml/2006/table">
            <a:tbl>
              <a:tblPr/>
              <a:tblGrid>
                <a:gridCol w="1736817"/>
                <a:gridCol w="6340383"/>
              </a:tblGrid>
              <a:tr h="285560">
                <a:tc>
                  <a:txBody>
                    <a:bodyPr/>
                    <a:lstStyle/>
                    <a:p>
                      <a:pPr marL="0" marR="0" algn="ctr">
                        <a:lnSpc>
                          <a:spcPct val="120000"/>
                        </a:lnSpc>
                        <a:spcBef>
                          <a:spcPts val="0"/>
                        </a:spcBef>
                        <a:spcAft>
                          <a:spcPts val="0"/>
                        </a:spcAft>
                      </a:pPr>
                      <a:r>
                        <a:rPr lang="en-US" sz="1800">
                          <a:latin typeface="Times New Roman"/>
                          <a:ea typeface="Times New Roman"/>
                        </a:rPr>
                        <a:t>Nhóm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a:latin typeface="Times New Roman"/>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679">
                <a:tc>
                  <a:txBody>
                    <a:bodyPr/>
                    <a:lstStyle/>
                    <a:p>
                      <a:pPr marL="0" marR="0" algn="just">
                        <a:lnSpc>
                          <a:spcPct val="120000"/>
                        </a:lnSpc>
                        <a:spcBef>
                          <a:spcPts val="0"/>
                        </a:spcBef>
                        <a:spcAft>
                          <a:spcPts val="0"/>
                        </a:spcAft>
                      </a:pPr>
                      <a:r>
                        <a:rPr lang="en-US" sz="1800">
                          <a:latin typeface="Times New Roman"/>
                          <a:ea typeface="Times New Roman"/>
                        </a:rPr>
                        <a:t>Administrators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thực hiện tất cả các chức năng quản trị trên máy tính. Mặc định, tài khoản user Administrator thuộc về nhóm này.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Backup Operators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chạy chương trình Windows Backup để sao lưu và khôi phục dữ liệu.</a:t>
                      </a: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Guests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chỉ có thể truy xuất một cách hạn chế trên các tài nguyên đã được gán quyền sở hữu. Thành viên thuộc nhóm này không thể làm thay đổi desktop. Mặc định, tài khoản user guest thuộc về nhóm này.  </a:t>
                      </a:r>
                    </a:p>
                  </a:txBody>
                  <a:tcPr marL="68580" marR="68580" marT="0" marB="0">
                    <a:lnL>
                      <a:noFill/>
                    </a:lnL>
                    <a:lnR>
                      <a:noFill/>
                    </a:lnR>
                    <a:lnT>
                      <a:noFill/>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Power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có thể tạo mới, điều chỉnh tài khoản user cục bộ và chia xẻ tài nguyên.</a:t>
                      </a: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Users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Times New Roman"/>
                          <a:ea typeface="Times New Roman"/>
                        </a:rPr>
                        <a:t>Các thành viên thuộc nhóm chỉ có thể thực hiện một số tác vụ nhất định tùy thuộc vào quyền sở hữu được gán. Khi một tài khoản user cục bộ được định nghĩa, tài khoản đó sẽ thuộc về nhóm Users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381000"/>
          </a:xfrm>
        </p:spPr>
        <p:txBody>
          <a:bodyPr/>
          <a:lstStyle/>
          <a:p>
            <a:pPr marL="195263" lvl="1" indent="-195263"/>
            <a:r>
              <a:rPr lang="en-US" sz="2000" b="1" smtClean="0"/>
              <a:t>Các nhóm hệ thống (Built-in System groups)</a:t>
            </a:r>
            <a:endParaRPr lang="en-US" sz="1800" smtClean="0"/>
          </a:p>
        </p:txBody>
      </p:sp>
      <p:graphicFrame>
        <p:nvGraphicFramePr>
          <p:cNvPr id="4" name="Table 3"/>
          <p:cNvGraphicFramePr>
            <a:graphicFrameLocks noGrp="1"/>
          </p:cNvGraphicFramePr>
          <p:nvPr/>
        </p:nvGraphicFramePr>
        <p:xfrm>
          <a:off x="228600" y="1524000"/>
          <a:ext cx="8763000" cy="4419600"/>
        </p:xfrm>
        <a:graphic>
          <a:graphicData uri="http://schemas.openxmlformats.org/drawingml/2006/table">
            <a:tbl>
              <a:tblPr/>
              <a:tblGrid>
                <a:gridCol w="2362200"/>
                <a:gridCol w="6400800"/>
              </a:tblGrid>
              <a:tr h="401782">
                <a:tc>
                  <a:txBody>
                    <a:bodyPr/>
                    <a:lstStyle/>
                    <a:p>
                      <a:pPr marL="0" marR="0" algn="ctr">
                        <a:lnSpc>
                          <a:spcPct val="120000"/>
                        </a:lnSpc>
                        <a:spcBef>
                          <a:spcPts val="0"/>
                        </a:spcBef>
                        <a:spcAft>
                          <a:spcPts val="0"/>
                        </a:spcAft>
                      </a:pPr>
                      <a:r>
                        <a:rPr lang="en-US" sz="2000">
                          <a:latin typeface="Times New Roman"/>
                          <a:ea typeface="Times New Roman"/>
                        </a:rPr>
                        <a:t>Nhóm</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a:latin typeface="Times New Roman"/>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marL="0" marR="0" algn="just">
                        <a:lnSpc>
                          <a:spcPct val="120000"/>
                        </a:lnSpc>
                        <a:spcBef>
                          <a:spcPts val="0"/>
                        </a:spcBef>
                        <a:spcAft>
                          <a:spcPts val="0"/>
                        </a:spcAft>
                      </a:pPr>
                      <a:r>
                        <a:rPr lang="en-US" sz="2000">
                          <a:latin typeface="Times New Roman"/>
                          <a:ea typeface="Times New Roman"/>
                        </a:rPr>
                        <a:t>Everyone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tất cả mọi user truy xuất vào máy.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205345">
                <a:tc>
                  <a:txBody>
                    <a:bodyPr/>
                    <a:lstStyle/>
                    <a:p>
                      <a:pPr marL="0" marR="0" algn="just">
                        <a:lnSpc>
                          <a:spcPct val="120000"/>
                        </a:lnSpc>
                        <a:spcBef>
                          <a:spcPts val="0"/>
                        </a:spcBef>
                        <a:spcAft>
                          <a:spcPts val="0"/>
                        </a:spcAft>
                      </a:pPr>
                      <a:r>
                        <a:rPr lang="en-US" sz="2000">
                          <a:latin typeface="Times New Roman"/>
                          <a:ea typeface="Times New Roman"/>
                        </a:rPr>
                        <a:t>Authenticated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tất cả mọi user có tài khoản hợp lệ trên máy. Sử dụng nhóm này thay cho nhóm Everyone để hạn chế những truy xuất nặc danh vào một tài nguyên.</a:t>
                      </a:r>
                    </a:p>
                  </a:txBody>
                  <a:tcPr marL="68580" marR="68580" marT="0" marB="0">
                    <a:lnL>
                      <a:noFill/>
                    </a:lnL>
                    <a:lnR>
                      <a:noFill/>
                    </a:lnR>
                    <a:lnT>
                      <a:noFill/>
                    </a:lnT>
                    <a:lnB>
                      <a:noFill/>
                    </a:lnB>
                  </a:tcPr>
                </a:tc>
              </a:tr>
              <a:tr h="1607127">
                <a:tc>
                  <a:txBody>
                    <a:bodyPr/>
                    <a:lstStyle/>
                    <a:p>
                      <a:pPr marL="0" marR="0" algn="just">
                        <a:lnSpc>
                          <a:spcPct val="120000"/>
                        </a:lnSpc>
                        <a:spcBef>
                          <a:spcPts val="0"/>
                        </a:spcBef>
                        <a:spcAft>
                          <a:spcPts val="0"/>
                        </a:spcAft>
                      </a:pPr>
                      <a:r>
                        <a:rPr lang="en-US" sz="2000">
                          <a:latin typeface="Times New Roman"/>
                          <a:ea typeface="Times New Roman"/>
                        </a:rPr>
                        <a:t>Creator Owner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a:latin typeface="Times New Roman"/>
                          <a:ea typeface="Times New Roman"/>
                        </a:rPr>
                        <a:t>Bao gồm những user tạo ra hoặc có quyền sở hữu một tài nguyên trên máy. Nếu một thành viên thuộc nhóm Administrators tạo một tài nguyên thì nhóm Administrators sẽ là người sở hữu tài nguyên đó. </a:t>
                      </a:r>
                    </a:p>
                  </a:txBody>
                  <a:tcPr marL="68580" marR="68580" marT="0" marB="0">
                    <a:lnL>
                      <a:noFill/>
                    </a:lnL>
                    <a:lnR>
                      <a:noFill/>
                    </a:lnR>
                    <a:lnT>
                      <a:noFill/>
                    </a:lnT>
                    <a:lnB>
                      <a:noFill/>
                    </a:lnB>
                  </a:tcPr>
                </a:tc>
              </a:tr>
              <a:tr h="803564">
                <a:tc>
                  <a:txBody>
                    <a:bodyPr/>
                    <a:lstStyle/>
                    <a:p>
                      <a:pPr marL="0" marR="0" algn="just">
                        <a:lnSpc>
                          <a:spcPct val="120000"/>
                        </a:lnSpc>
                        <a:spcBef>
                          <a:spcPts val="0"/>
                        </a:spcBef>
                        <a:spcAft>
                          <a:spcPts val="0"/>
                        </a:spcAft>
                      </a:pPr>
                      <a:r>
                        <a:rPr lang="en-US" sz="2000">
                          <a:latin typeface="Times New Roman"/>
                          <a:ea typeface="Times New Roman"/>
                        </a:rPr>
                        <a:t>Network</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2000">
                          <a:latin typeface="Times New Roman"/>
                          <a:ea typeface="Times New Roman"/>
                        </a:rPr>
                        <a:t>Bao gồm tất các user có kết nối từ một máy tính khác trên mạng đến một tài nguyên chia xẻ trên máy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5" name="Rectangle 230"/>
          <p:cNvSpPr>
            <a:spLocks noGrp="1" noChangeArrowheads="1"/>
          </p:cNvSpPr>
          <p:nvPr>
            <p:ph type="title"/>
          </p:nvPr>
        </p:nvSpPr>
        <p:spPr>
          <a:xfrm>
            <a:off x="228600" y="152400"/>
            <a:ext cx="8915400" cy="715962"/>
          </a:xfrm>
        </p:spPr>
        <p:txBody>
          <a:bodyPr/>
          <a:lstStyle/>
          <a:p>
            <a:r>
              <a:rPr lang="en-US" sz="3200" smtClean="0">
                <a:solidFill>
                  <a:schemeClr val="bg1"/>
                </a:solidFill>
              </a:rPr>
              <a:t>Quản lý User và Group</a:t>
            </a:r>
            <a:endParaRPr lang="en-US" sz="3200">
              <a:solidFill>
                <a:schemeClr val="bg1"/>
              </a:solidFill>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229600" cy="563562"/>
          </a:xfrm>
        </p:spPr>
        <p:txBody>
          <a:bodyPr/>
          <a:lstStyle/>
          <a:p>
            <a:r>
              <a:rPr lang="en-US" smtClean="0">
                <a:solidFill>
                  <a:schemeClr val="bg1"/>
                </a:solidFill>
              </a:rPr>
              <a:t>Tạo Local user account</a:t>
            </a:r>
            <a:endParaRPr lang="en-US">
              <a:solidFill>
                <a:schemeClr val="bg1"/>
              </a:solidFill>
            </a:endParaRPr>
          </a:p>
        </p:txBody>
      </p:sp>
      <p:pic>
        <p:nvPicPr>
          <p:cNvPr id="63490" name="Picture 2"/>
          <p:cNvPicPr>
            <a:picLocks noChangeAspect="1" noChangeArrowheads="1"/>
          </p:cNvPicPr>
          <p:nvPr/>
        </p:nvPicPr>
        <p:blipFill>
          <a:blip r:embed="rId2"/>
          <a:srcRect l="16250" t="27000" r="17500" b="18000"/>
          <a:stretch>
            <a:fillRect/>
          </a:stretch>
        </p:blipFill>
        <p:spPr bwMode="auto">
          <a:xfrm>
            <a:off x="228600" y="1295400"/>
            <a:ext cx="8763000" cy="45468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22238"/>
            <a:ext cx="8229600" cy="563562"/>
          </a:xfrm>
        </p:spPr>
        <p:txBody>
          <a:bodyPr/>
          <a:lstStyle/>
          <a:p>
            <a:r>
              <a:rPr lang="en-US" smtClean="0">
                <a:solidFill>
                  <a:schemeClr val="bg1"/>
                </a:solidFill>
              </a:rPr>
              <a:t>Tạo Local Group trên Windows 2003</a:t>
            </a:r>
            <a:endParaRPr lang="en-US">
              <a:solidFill>
                <a:schemeClr val="bg1"/>
              </a:solidFill>
            </a:endParaRPr>
          </a:p>
        </p:txBody>
      </p:sp>
      <p:pic>
        <p:nvPicPr>
          <p:cNvPr id="64514" name="Picture 2"/>
          <p:cNvPicPr>
            <a:picLocks noChangeAspect="1" noChangeArrowheads="1"/>
          </p:cNvPicPr>
          <p:nvPr/>
        </p:nvPicPr>
        <p:blipFill>
          <a:blip r:embed="rId2"/>
          <a:srcRect l="17500" t="30000" r="16875" b="17000"/>
          <a:stretch>
            <a:fillRect/>
          </a:stretch>
        </p:blipFill>
        <p:spPr bwMode="auto">
          <a:xfrm>
            <a:off x="84827" y="1143000"/>
            <a:ext cx="8906773"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304800" y="152400"/>
            <a:ext cx="8142288" cy="838200"/>
          </a:xfrm>
        </p:spPr>
        <p:txBody>
          <a:bodyPr/>
          <a:lstStyle/>
          <a:p>
            <a:r>
              <a:rPr lang="en-US" smtClean="0">
                <a:solidFill>
                  <a:schemeClr val="bg1"/>
                </a:solidFill>
              </a:rPr>
              <a:t>NTFS</a:t>
            </a:r>
            <a:endParaRPr lang="en-US">
              <a:solidFill>
                <a:schemeClr val="bg1"/>
              </a:solidFill>
            </a:endParaRPr>
          </a:p>
        </p:txBody>
      </p:sp>
      <p:sp>
        <p:nvSpPr>
          <p:cNvPr id="4" name="Rectangle 9"/>
          <p:cNvSpPr txBox="1">
            <a:spLocks noChangeArrowheads="1"/>
          </p:cNvSpPr>
          <p:nvPr/>
        </p:nvSpPr>
        <p:spPr>
          <a:xfrm>
            <a:off x="228600" y="1219200"/>
            <a:ext cx="8534400" cy="4267200"/>
          </a:xfrm>
          <a:prstGeom prst="rect">
            <a:avLst/>
          </a:prstGeom>
        </p:spPr>
        <p:txBody>
          <a:bodyPr/>
          <a:lstStyle/>
          <a:p>
            <a:r>
              <a:rPr lang="en-US" b="0" smtClean="0"/>
              <a:t>Quyền sở hữu dùng kiểm soát việc truy xuất thư mục, tập tin và các thư mục con chứa trong thư mục đó của một User. Các quyền sở hữu gồm:</a:t>
            </a:r>
            <a:endParaRPr lang="en-US" sz="2000" b="0" smtClean="0"/>
          </a:p>
          <a:p>
            <a:pPr marL="969963" lvl="2" indent="-280988">
              <a:spcBef>
                <a:spcPts val="600"/>
              </a:spcBef>
              <a:spcAft>
                <a:spcPts val="600"/>
              </a:spcAft>
              <a:buFont typeface="Wingdings" pitchFamily="2" charset="2"/>
              <a:buChar char="§"/>
            </a:pPr>
            <a:r>
              <a:rPr lang="en-US" b="0" smtClean="0"/>
              <a:t>Full control</a:t>
            </a:r>
          </a:p>
          <a:p>
            <a:pPr marL="969963" lvl="2" indent="-280988">
              <a:spcBef>
                <a:spcPts val="600"/>
              </a:spcBef>
              <a:spcAft>
                <a:spcPts val="600"/>
              </a:spcAft>
              <a:buFont typeface="Wingdings" pitchFamily="2" charset="2"/>
              <a:buChar char="§"/>
            </a:pPr>
            <a:r>
              <a:rPr lang="en-US" b="0" smtClean="0"/>
              <a:t>Modify</a:t>
            </a:r>
          </a:p>
          <a:p>
            <a:pPr marL="969963" lvl="2" indent="-280988">
              <a:spcBef>
                <a:spcPts val="600"/>
              </a:spcBef>
              <a:spcAft>
                <a:spcPts val="600"/>
              </a:spcAft>
              <a:buFont typeface="Wingdings" pitchFamily="2" charset="2"/>
              <a:buChar char="§"/>
            </a:pPr>
            <a:r>
              <a:rPr lang="en-US" b="0" smtClean="0"/>
              <a:t>Read &amp; Execute</a:t>
            </a:r>
          </a:p>
          <a:p>
            <a:pPr marL="969963" lvl="2" indent="-280988">
              <a:spcBef>
                <a:spcPts val="600"/>
              </a:spcBef>
              <a:spcAft>
                <a:spcPts val="600"/>
              </a:spcAft>
              <a:buFont typeface="Wingdings" pitchFamily="2" charset="2"/>
              <a:buChar char="§"/>
            </a:pPr>
            <a:r>
              <a:rPr lang="en-US" b="0" smtClean="0"/>
              <a:t>List Folder contents</a:t>
            </a:r>
          </a:p>
          <a:p>
            <a:pPr marL="969963" lvl="2" indent="-280988">
              <a:spcBef>
                <a:spcPts val="600"/>
              </a:spcBef>
              <a:spcAft>
                <a:spcPts val="600"/>
              </a:spcAft>
              <a:buFont typeface="Wingdings" pitchFamily="2" charset="2"/>
              <a:buChar char="§"/>
            </a:pPr>
            <a:r>
              <a:rPr lang="en-US" b="0" smtClean="0"/>
              <a:t>Read</a:t>
            </a:r>
          </a:p>
          <a:p>
            <a:pPr marL="969963" lvl="2" indent="-280988">
              <a:spcBef>
                <a:spcPts val="600"/>
              </a:spcBef>
              <a:spcAft>
                <a:spcPts val="600"/>
              </a:spcAft>
              <a:buFont typeface="Wingdings" pitchFamily="2" charset="2"/>
              <a:buChar char="§"/>
            </a:pPr>
            <a:r>
              <a:rPr lang="en-US" b="0" smtClean="0"/>
              <a:t>Write</a:t>
            </a:r>
          </a:p>
          <a:p>
            <a:pPr marL="969963" lvl="2" indent="-280988">
              <a:spcBef>
                <a:spcPts val="600"/>
              </a:spcBef>
              <a:spcAft>
                <a:spcPts val="600"/>
              </a:spcAft>
              <a:buFont typeface="Wingdings" pitchFamily="2" charset="2"/>
              <a:buChar char="§"/>
            </a:pPr>
            <a:endParaRPr lang="en-US" sz="2000" b="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CD2"/>
      </a:hlink>
      <a:folHlink>
        <a:srgbClr val="003B73"/>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4289</TotalTime>
  <Words>3123</Words>
  <PresentationFormat>On-screen Show (4:3)</PresentationFormat>
  <Paragraphs>286</Paragraphs>
  <Slides>34</Slides>
  <Notes>18</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Blank Presentation</vt:lpstr>
      <vt:lpstr>Custom Design</vt:lpstr>
      <vt:lpstr>Slide 1</vt:lpstr>
      <vt:lpstr>Content</vt:lpstr>
      <vt:lpstr>Quản lý User và Group</vt:lpstr>
      <vt:lpstr>Quản lý User và Group</vt:lpstr>
      <vt:lpstr>Quản lý User và Group</vt:lpstr>
      <vt:lpstr>Quản lý User và Group</vt:lpstr>
      <vt:lpstr>Tạo Local user account</vt:lpstr>
      <vt:lpstr>Tạo Local Group trên Windows 2003</vt:lpstr>
      <vt:lpstr>NTFS</vt:lpstr>
      <vt:lpstr>NTFS</vt:lpstr>
      <vt:lpstr>NTFS</vt:lpstr>
      <vt:lpstr>NTFS</vt:lpstr>
      <vt:lpstr>NTFS</vt:lpstr>
      <vt:lpstr>NTFS</vt:lpstr>
      <vt:lpstr>NTFS </vt:lpstr>
      <vt:lpstr>NTFS </vt:lpstr>
      <vt:lpstr>NTFS </vt:lpstr>
      <vt:lpstr>NTFS</vt:lpstr>
      <vt:lpstr>NTFS</vt:lpstr>
      <vt:lpstr>Chia xẻ dữ liệu</vt:lpstr>
      <vt:lpstr>Chia xẻ dữ liệu</vt:lpstr>
      <vt:lpstr>Chia xẻ dữ liệu</vt:lpstr>
      <vt:lpstr>Chia xẻ dữ liệu</vt:lpstr>
      <vt:lpstr>Chia xẻ dữ liệu</vt:lpstr>
      <vt:lpstr>Slide 25</vt:lpstr>
      <vt:lpstr>Slide 26</vt:lpstr>
      <vt:lpstr>Slide 27</vt:lpstr>
      <vt:lpstr>Slide 28</vt:lpstr>
      <vt:lpstr>Slide 29</vt:lpstr>
      <vt:lpstr>Slide 30</vt:lpstr>
      <vt:lpstr>Slide 31</vt:lpstr>
      <vt:lpstr>Slide 32</vt:lpstr>
      <vt:lpstr>Slide 33</vt:lpstr>
      <vt:lpstr>????</vt:lpstr>
    </vt:vector>
  </TitlesOfParts>
  <Company>Brains Design &amp; Writing Pty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dc:creator>
  <cp:lastModifiedBy>XuanNam</cp:lastModifiedBy>
  <cp:revision>487</cp:revision>
  <cp:lastPrinted>2007-12-06T04:31:24Z</cp:lastPrinted>
  <dcterms:modified xsi:type="dcterms:W3CDTF">2010-11-14T04:06:08Z</dcterms:modified>
</cp:coreProperties>
</file>