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20.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908" r:id="rId2"/>
  </p:sldMasterIdLst>
  <p:notesMasterIdLst>
    <p:notesMasterId r:id="rId98"/>
  </p:notesMasterIdLst>
  <p:handoutMasterIdLst>
    <p:handoutMasterId r:id="rId99"/>
  </p:handoutMasterIdLst>
  <p:sldIdLst>
    <p:sldId id="258" r:id="rId3"/>
    <p:sldId id="383" r:id="rId4"/>
    <p:sldId id="404" r:id="rId5"/>
    <p:sldId id="405" r:id="rId6"/>
    <p:sldId id="398" r:id="rId7"/>
    <p:sldId id="399" r:id="rId8"/>
    <p:sldId id="401" r:id="rId9"/>
    <p:sldId id="402" r:id="rId10"/>
    <p:sldId id="385" r:id="rId11"/>
    <p:sldId id="396" r:id="rId12"/>
    <p:sldId id="397" r:id="rId13"/>
    <p:sldId id="386" r:id="rId14"/>
    <p:sldId id="387" r:id="rId15"/>
    <p:sldId id="388" r:id="rId16"/>
    <p:sldId id="389" r:id="rId17"/>
    <p:sldId id="390" r:id="rId18"/>
    <p:sldId id="391" r:id="rId19"/>
    <p:sldId id="403" r:id="rId20"/>
    <p:sldId id="486" r:id="rId21"/>
    <p:sldId id="406" r:id="rId22"/>
    <p:sldId id="407" r:id="rId23"/>
    <p:sldId id="408" r:id="rId24"/>
    <p:sldId id="409" r:id="rId25"/>
    <p:sldId id="410" r:id="rId26"/>
    <p:sldId id="411" r:id="rId27"/>
    <p:sldId id="412" r:id="rId28"/>
    <p:sldId id="413" r:id="rId29"/>
    <p:sldId id="414" r:id="rId30"/>
    <p:sldId id="415" r:id="rId31"/>
    <p:sldId id="416" r:id="rId32"/>
    <p:sldId id="417" r:id="rId33"/>
    <p:sldId id="418" r:id="rId34"/>
    <p:sldId id="419" r:id="rId35"/>
    <p:sldId id="420" r:id="rId36"/>
    <p:sldId id="421" r:id="rId37"/>
    <p:sldId id="422" r:id="rId38"/>
    <p:sldId id="423" r:id="rId39"/>
    <p:sldId id="424" r:id="rId40"/>
    <p:sldId id="425" r:id="rId41"/>
    <p:sldId id="426" r:id="rId42"/>
    <p:sldId id="427" r:id="rId43"/>
    <p:sldId id="428" r:id="rId44"/>
    <p:sldId id="429" r:id="rId45"/>
    <p:sldId id="430" r:id="rId46"/>
    <p:sldId id="431" r:id="rId47"/>
    <p:sldId id="432" r:id="rId48"/>
    <p:sldId id="433" r:id="rId49"/>
    <p:sldId id="434" r:id="rId50"/>
    <p:sldId id="482" r:id="rId51"/>
    <p:sldId id="483" r:id="rId52"/>
    <p:sldId id="484" r:id="rId53"/>
    <p:sldId id="485" r:id="rId54"/>
    <p:sldId id="435" r:id="rId55"/>
    <p:sldId id="436" r:id="rId56"/>
    <p:sldId id="437" r:id="rId57"/>
    <p:sldId id="438" r:id="rId58"/>
    <p:sldId id="439" r:id="rId59"/>
    <p:sldId id="472" r:id="rId60"/>
    <p:sldId id="474" r:id="rId61"/>
    <p:sldId id="476" r:id="rId62"/>
    <p:sldId id="477" r:id="rId63"/>
    <p:sldId id="481" r:id="rId64"/>
    <p:sldId id="440" r:id="rId65"/>
    <p:sldId id="441" r:id="rId66"/>
    <p:sldId id="442" r:id="rId67"/>
    <p:sldId id="462" r:id="rId68"/>
    <p:sldId id="463" r:id="rId69"/>
    <p:sldId id="464" r:id="rId70"/>
    <p:sldId id="465" r:id="rId71"/>
    <p:sldId id="466" r:id="rId72"/>
    <p:sldId id="467" r:id="rId73"/>
    <p:sldId id="468" r:id="rId74"/>
    <p:sldId id="469" r:id="rId75"/>
    <p:sldId id="470" r:id="rId76"/>
    <p:sldId id="471" r:id="rId77"/>
    <p:sldId id="443" r:id="rId78"/>
    <p:sldId id="444" r:id="rId79"/>
    <p:sldId id="445" r:id="rId80"/>
    <p:sldId id="446" r:id="rId81"/>
    <p:sldId id="447" r:id="rId82"/>
    <p:sldId id="448" r:id="rId83"/>
    <p:sldId id="449" r:id="rId84"/>
    <p:sldId id="450" r:id="rId85"/>
    <p:sldId id="451" r:id="rId86"/>
    <p:sldId id="452" r:id="rId87"/>
    <p:sldId id="453" r:id="rId88"/>
    <p:sldId id="454" r:id="rId89"/>
    <p:sldId id="455" r:id="rId90"/>
    <p:sldId id="456" r:id="rId91"/>
    <p:sldId id="457" r:id="rId92"/>
    <p:sldId id="458" r:id="rId93"/>
    <p:sldId id="459" r:id="rId94"/>
    <p:sldId id="460" r:id="rId95"/>
    <p:sldId id="461" r:id="rId96"/>
    <p:sldId id="324" r:id="rId97"/>
  </p:sldIdLst>
  <p:sldSz cx="9144000" cy="6858000" type="screen4x3"/>
  <p:notesSz cx="6805613" cy="9939338"/>
  <p:defaultTextStyle>
    <a:defPPr>
      <a:defRPr lang="en-US"/>
    </a:defPPr>
    <a:lvl1pPr algn="l" rtl="0" eaLnBrk="0" fontAlgn="base" hangingPunct="0">
      <a:spcBef>
        <a:spcPct val="0"/>
      </a:spcBef>
      <a:spcAft>
        <a:spcPct val="0"/>
      </a:spcAft>
      <a:defRPr sz="2400" b="1"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b="1"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b="1"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b="1"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b="1" kern="1200">
        <a:solidFill>
          <a:schemeClr val="tx1"/>
        </a:solidFill>
        <a:latin typeface="Arial" charset="0"/>
        <a:ea typeface="ＭＳ Ｐゴシック" charset="-128"/>
        <a:cs typeface="+mn-cs"/>
      </a:defRPr>
    </a:lvl5pPr>
    <a:lvl6pPr marL="2286000" algn="l" defTabSz="914400" rtl="0" eaLnBrk="1" latinLnBrk="0" hangingPunct="1">
      <a:defRPr sz="2400" b="1" kern="1200">
        <a:solidFill>
          <a:schemeClr val="tx1"/>
        </a:solidFill>
        <a:latin typeface="Arial" charset="0"/>
        <a:ea typeface="ＭＳ Ｐゴシック" charset="-128"/>
        <a:cs typeface="+mn-cs"/>
      </a:defRPr>
    </a:lvl6pPr>
    <a:lvl7pPr marL="2743200" algn="l" defTabSz="914400" rtl="0" eaLnBrk="1" latinLnBrk="0" hangingPunct="1">
      <a:defRPr sz="2400" b="1" kern="1200">
        <a:solidFill>
          <a:schemeClr val="tx1"/>
        </a:solidFill>
        <a:latin typeface="Arial" charset="0"/>
        <a:ea typeface="ＭＳ Ｐゴシック" charset="-128"/>
        <a:cs typeface="+mn-cs"/>
      </a:defRPr>
    </a:lvl7pPr>
    <a:lvl8pPr marL="3200400" algn="l" defTabSz="914400" rtl="0" eaLnBrk="1" latinLnBrk="0" hangingPunct="1">
      <a:defRPr sz="2400" b="1" kern="1200">
        <a:solidFill>
          <a:schemeClr val="tx1"/>
        </a:solidFill>
        <a:latin typeface="Arial" charset="0"/>
        <a:ea typeface="ＭＳ Ｐゴシック" charset="-128"/>
        <a:cs typeface="+mn-cs"/>
      </a:defRPr>
    </a:lvl8pPr>
    <a:lvl9pPr marL="3657600" algn="l" defTabSz="914400" rtl="0" eaLnBrk="1" latinLnBrk="0" hangingPunct="1">
      <a:defRPr sz="2400" b="1"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3300"/>
    <a:srgbClr val="00548F"/>
    <a:srgbClr val="E46C0A"/>
    <a:srgbClr val="909090"/>
    <a:srgbClr val="615C5C"/>
    <a:srgbClr val="939393"/>
    <a:srgbClr val="00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9105" autoAdjust="0"/>
    <p:restoredTop sz="92821" autoAdjust="0"/>
  </p:normalViewPr>
  <p:slideViewPr>
    <p:cSldViewPr>
      <p:cViewPr>
        <p:scale>
          <a:sx n="100" d="100"/>
          <a:sy n="100" d="100"/>
        </p:scale>
        <p:origin x="-978" y="210"/>
      </p:cViewPr>
      <p:guideLst>
        <p:guide orient="horz" pos="480"/>
        <p:guide orient="horz" pos="2448"/>
        <p:guide orient="horz" pos="1152"/>
        <p:guide orient="horz" pos="720"/>
        <p:guide orient="horz" pos="912"/>
        <p:guide orient="horz" pos="3888"/>
        <p:guide orient="horz" pos="3600"/>
        <p:guide pos="2880"/>
        <p:guide pos="336"/>
        <p:guide pos="4896"/>
        <p:guide pos="5424"/>
        <p:guide pos="3408"/>
        <p:guide pos="3168"/>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150" d="100"/>
          <a:sy n="150" d="100"/>
        </p:scale>
        <p:origin x="-492" y="-72"/>
      </p:cViewPr>
      <p:guideLst>
        <p:guide orient="horz" pos="3131"/>
        <p:guide pos="2144"/>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s>
</file>

<file path=ppt/_rels/viewProps.xml.rels><?xml version="1.0" encoding="UTF-8" standalone="yes"?>
<Relationships xmlns="http://schemas.openxmlformats.org/package/2006/relationships"><Relationship Id="rId8" Type="http://schemas.openxmlformats.org/officeDocument/2006/relationships/slide" Target="slides/slide17.xml"/><Relationship Id="rId13" Type="http://schemas.openxmlformats.org/officeDocument/2006/relationships/slide" Target="slides/slide67.xml"/><Relationship Id="rId3" Type="http://schemas.openxmlformats.org/officeDocument/2006/relationships/slide" Target="slides/slide11.xml"/><Relationship Id="rId7" Type="http://schemas.openxmlformats.org/officeDocument/2006/relationships/slide" Target="slides/slide16.xml"/><Relationship Id="rId12" Type="http://schemas.openxmlformats.org/officeDocument/2006/relationships/slide" Target="slides/slide66.xml"/><Relationship Id="rId2" Type="http://schemas.openxmlformats.org/officeDocument/2006/relationships/slide" Target="slides/slide10.xml"/><Relationship Id="rId1" Type="http://schemas.openxmlformats.org/officeDocument/2006/relationships/slide" Target="slides/slide9.xml"/><Relationship Id="rId6" Type="http://schemas.openxmlformats.org/officeDocument/2006/relationships/slide" Target="slides/slide15.xml"/><Relationship Id="rId11" Type="http://schemas.openxmlformats.org/officeDocument/2006/relationships/slide" Target="slides/slide65.xml"/><Relationship Id="rId5" Type="http://schemas.openxmlformats.org/officeDocument/2006/relationships/slide" Target="slides/slide13.xml"/><Relationship Id="rId10" Type="http://schemas.openxmlformats.org/officeDocument/2006/relationships/slide" Target="slides/slide19.xml"/><Relationship Id="rId4" Type="http://schemas.openxmlformats.org/officeDocument/2006/relationships/slide" Target="slides/slide12.xml"/><Relationship Id="rId9" Type="http://schemas.openxmlformats.org/officeDocument/2006/relationships/slide" Target="slides/slide18.xml"/><Relationship Id="rId14" Type="http://schemas.openxmlformats.org/officeDocument/2006/relationships/slide" Target="slides/slide7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bwMode="auto">
          <a:xfrm>
            <a:off x="0"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pitchFamily="1" charset="-128"/>
              </a:defRPr>
            </a:lvl1pPr>
          </a:lstStyle>
          <a:p>
            <a:pPr>
              <a:defRPr/>
            </a:pPr>
            <a:endParaRPr lang="en-US"/>
          </a:p>
        </p:txBody>
      </p:sp>
      <p:sp>
        <p:nvSpPr>
          <p:cNvPr id="91139" name="Rectangle 3"/>
          <p:cNvSpPr>
            <a:spLocks noGrp="1" noChangeArrowheads="1"/>
          </p:cNvSpPr>
          <p:nvPr>
            <p:ph type="dt" sz="quarter" idx="1"/>
          </p:nvPr>
        </p:nvSpPr>
        <p:spPr bwMode="auto">
          <a:xfrm>
            <a:off x="3856038"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fld id="{E7D06B1D-D8B2-4B68-84C2-2C4B2550E85D}" type="datetime1">
              <a:rPr lang="en-US"/>
              <a:pPr>
                <a:defRPr/>
              </a:pPr>
              <a:t>1/6/2011</a:t>
            </a:fld>
            <a:endParaRPr lang="en-US"/>
          </a:p>
        </p:txBody>
      </p:sp>
      <p:sp>
        <p:nvSpPr>
          <p:cNvPr id="91140" name="Rectangle 4"/>
          <p:cNvSpPr>
            <a:spLocks noGrp="1" noChangeArrowheads="1"/>
          </p:cNvSpPr>
          <p:nvPr>
            <p:ph type="ftr" sz="quarter" idx="2"/>
          </p:nvPr>
        </p:nvSpPr>
        <p:spPr bwMode="auto">
          <a:xfrm>
            <a:off x="0" y="9442450"/>
            <a:ext cx="2949575"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1" charset="-128"/>
              </a:defRPr>
            </a:lvl1pPr>
          </a:lstStyle>
          <a:p>
            <a:pPr>
              <a:defRPr/>
            </a:pPr>
            <a:endParaRPr lang="en-US"/>
          </a:p>
        </p:txBody>
      </p:sp>
      <p:sp>
        <p:nvSpPr>
          <p:cNvPr id="91141" name="Rectangle 5"/>
          <p:cNvSpPr>
            <a:spLocks noGrp="1" noChangeArrowheads="1"/>
          </p:cNvSpPr>
          <p:nvPr>
            <p:ph type="sldNum" sz="quarter" idx="3"/>
          </p:nvPr>
        </p:nvSpPr>
        <p:spPr bwMode="auto">
          <a:xfrm>
            <a:off x="3856038" y="9442450"/>
            <a:ext cx="2949575"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ＭＳ Ｐゴシック" pitchFamily="1" charset="-128"/>
              </a:defRPr>
            </a:lvl1pPr>
          </a:lstStyle>
          <a:p>
            <a:pPr>
              <a:defRPr/>
            </a:pPr>
            <a:fld id="{9DE99EB6-CEDE-4D1B-B33C-CE297364222C}"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9575" cy="496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b="0">
                <a:latin typeface="Arial" charset="0"/>
                <a:ea typeface="ＭＳ Ｐゴシック" pitchFamily="1" charset="-128"/>
              </a:defRPr>
            </a:lvl1pPr>
          </a:lstStyle>
          <a:p>
            <a:pPr>
              <a:defRPr/>
            </a:pPr>
            <a:endParaRPr lang="en-US"/>
          </a:p>
        </p:txBody>
      </p:sp>
      <p:sp>
        <p:nvSpPr>
          <p:cNvPr id="4099" name="Rectangle 3"/>
          <p:cNvSpPr>
            <a:spLocks noGrp="1" noChangeArrowheads="1"/>
          </p:cNvSpPr>
          <p:nvPr>
            <p:ph type="dt" idx="1"/>
          </p:nvPr>
        </p:nvSpPr>
        <p:spPr bwMode="auto">
          <a:xfrm>
            <a:off x="3856038" y="0"/>
            <a:ext cx="2949575" cy="496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b="0">
                <a:latin typeface="Arial" charset="0"/>
                <a:ea typeface="ＭＳ Ｐゴシック" pitchFamily="1" charset="-128"/>
              </a:defRPr>
            </a:lvl1pPr>
          </a:lstStyle>
          <a:p>
            <a:pPr>
              <a:defRPr/>
            </a:pPr>
            <a:fld id="{2BE5A956-F79D-4D99-8F93-6296B527E490}" type="datetime1">
              <a:rPr lang="en-US"/>
              <a:pPr>
                <a:defRPr/>
              </a:pPr>
              <a:t>1/6/2011</a:t>
            </a:fld>
            <a:endParaRPr lang="en-US"/>
          </a:p>
        </p:txBody>
      </p:sp>
      <p:sp>
        <p:nvSpPr>
          <p:cNvPr id="33796" name="Rectangle 4"/>
          <p:cNvSpPr>
            <a:spLocks noGrp="1" noRot="1" noChangeAspect="1" noChangeArrowheads="1" noTextEdit="1"/>
          </p:cNvSpPr>
          <p:nvPr>
            <p:ph type="sldImg" idx="2"/>
          </p:nvPr>
        </p:nvSpPr>
        <p:spPr bwMode="auto">
          <a:xfrm>
            <a:off x="920750" y="746125"/>
            <a:ext cx="4965700" cy="3725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08050" y="4721225"/>
            <a:ext cx="4989513" cy="44719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9442450"/>
            <a:ext cx="2949575" cy="496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b="0">
                <a:latin typeface="Arial" charset="0"/>
                <a:ea typeface="ＭＳ Ｐゴシック" pitchFamily="1" charset="-128"/>
              </a:defRPr>
            </a:lvl1pPr>
          </a:lstStyle>
          <a:p>
            <a:pPr>
              <a:defRPr/>
            </a:pPr>
            <a:endParaRPr lang="en-US"/>
          </a:p>
        </p:txBody>
      </p:sp>
      <p:sp>
        <p:nvSpPr>
          <p:cNvPr id="4103" name="Rectangle 7"/>
          <p:cNvSpPr>
            <a:spLocks noGrp="1" noChangeArrowheads="1"/>
          </p:cNvSpPr>
          <p:nvPr>
            <p:ph type="sldNum" sz="quarter" idx="5"/>
          </p:nvPr>
        </p:nvSpPr>
        <p:spPr bwMode="auto">
          <a:xfrm>
            <a:off x="3856038" y="9442450"/>
            <a:ext cx="2949575" cy="496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b="0">
                <a:latin typeface="Arial" charset="0"/>
                <a:ea typeface="ＭＳ Ｐゴシック" pitchFamily="16" charset="-128"/>
              </a:defRPr>
            </a:lvl1pPr>
          </a:lstStyle>
          <a:p>
            <a:pPr>
              <a:defRPr/>
            </a:pPr>
            <a:fld id="{2FC36C76-B5C8-4AD9-9647-C549E0ADBD5F}" type="slidenum">
              <a:rPr lang="en-US"/>
              <a:pPr>
                <a:defRPr/>
              </a:pPr>
              <a:t>‹#›</a:t>
            </a:fld>
            <a:endParaRPr lang="en-US"/>
          </a:p>
        </p:txBody>
      </p:sp>
      <p:sp>
        <p:nvSpPr>
          <p:cNvPr id="30728" name="Text Box 8"/>
          <p:cNvSpPr txBox="1">
            <a:spLocks noChangeArrowheads="1"/>
          </p:cNvSpPr>
          <p:nvPr/>
        </p:nvSpPr>
        <p:spPr bwMode="auto">
          <a:xfrm>
            <a:off x="869950" y="9028113"/>
            <a:ext cx="5065713" cy="538162"/>
          </a:xfrm>
          <a:prstGeom prst="rect">
            <a:avLst/>
          </a:prstGeom>
          <a:noFill/>
          <a:ln w="9525">
            <a:noFill/>
            <a:miter lim="800000"/>
            <a:headEnd/>
            <a:tailEnd/>
          </a:ln>
          <a:effectLst/>
        </p:spPr>
        <p:txBody>
          <a:bodyPr lIns="0" tIns="0" rIns="0" bIns="0" anchor="b">
            <a:spAutoFit/>
          </a:bodyPr>
          <a:lstStyle/>
          <a:p>
            <a:pPr eaLnBrk="1" hangingPunct="1">
              <a:defRPr/>
            </a:pPr>
            <a:r>
              <a:rPr lang="en-US" sz="700" b="0">
                <a:ea typeface="ＭＳ Ｐゴシック" pitchFamily="48" charset="-128"/>
              </a:rPr>
              <a:t>©2008 Microsoft Corporation. All rights reserved.</a:t>
            </a:r>
          </a:p>
          <a:p>
            <a:pPr eaLnBrk="1" hangingPunct="1">
              <a:defRPr/>
            </a:pPr>
            <a:r>
              <a:rPr lang="en-US" sz="700" b="0">
                <a:ea typeface="ＭＳ Ｐゴシック" pitchFamily="48" charset="-128"/>
              </a:rPr>
              <a:t>This presentation is for informational purposes only. Microsoft makes no warranties, express or implied, in this summary.</a:t>
            </a:r>
            <a:endParaRPr lang="en-GB" sz="700" b="0">
              <a:solidFill>
                <a:srgbClr val="000000"/>
              </a:solidFill>
              <a:ea typeface="ＭＳ Ｐゴシック" pitchFamily="48" charset="-128"/>
            </a:endParaRPr>
          </a:p>
          <a:p>
            <a:pPr eaLnBrk="1" hangingPunct="1">
              <a:defRPr/>
            </a:pPr>
            <a:r>
              <a:rPr lang="en-GB" sz="700" b="0">
                <a:solidFill>
                  <a:srgbClr val="000000"/>
                </a:solidFill>
                <a:ea typeface="ＭＳ Ｐゴシック" pitchFamily="48" charset="-128"/>
              </a:rPr>
              <a:t>Microsoft, the Microsoft logo, Microsoft Live@edu, Windows Live, Hotmail, Microsoft Office, Outlook, and SmartScreen are either registered trademarks or trademarks of Microsoft Corporation in the United States and/or other countries. 11282-0308/MS-APAC</a:t>
            </a:r>
            <a:endParaRPr lang="en-US" sz="700">
              <a:ea typeface="ＭＳ Ｐゴシック" pitchFamily="48" charset="-128"/>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ECCDA592-0334-416B-A302-BF156FC4FD65}" type="slidenum">
              <a:rPr lang="en-US" smtClean="0">
                <a:ea typeface="ＭＳ Ｐゴシック" charset="-128"/>
              </a:rPr>
              <a:pPr/>
              <a:t>1</a:t>
            </a:fld>
            <a:endParaRPr lang="en-US" smtClean="0">
              <a:ea typeface="ＭＳ Ｐゴシック" charset="-128"/>
            </a:endParaRPr>
          </a:p>
        </p:txBody>
      </p:sp>
      <p:sp>
        <p:nvSpPr>
          <p:cNvPr id="34819" name="Rectangle 7"/>
          <p:cNvSpPr txBox="1">
            <a:spLocks noGrp="1" noChangeArrowheads="1"/>
          </p:cNvSpPr>
          <p:nvPr/>
        </p:nvSpPr>
        <p:spPr bwMode="auto">
          <a:xfrm>
            <a:off x="3856038" y="9442450"/>
            <a:ext cx="2949575" cy="496888"/>
          </a:xfrm>
          <a:prstGeom prst="rect">
            <a:avLst/>
          </a:prstGeom>
          <a:noFill/>
          <a:ln w="9525">
            <a:noFill/>
            <a:miter lim="800000"/>
            <a:headEnd/>
            <a:tailEnd/>
          </a:ln>
        </p:spPr>
        <p:txBody>
          <a:bodyPr anchor="b"/>
          <a:lstStyle/>
          <a:p>
            <a:pPr algn="r"/>
            <a:fld id="{C3FE4478-BA13-443C-95B4-F3C13F14C7B2}" type="slidenum">
              <a:rPr lang="en-US" sz="1200" b="0"/>
              <a:pPr algn="r"/>
              <a:t>1</a:t>
            </a:fld>
            <a:endParaRPr lang="en-US" sz="1200" b="0"/>
          </a:p>
        </p:txBody>
      </p:sp>
      <p:sp>
        <p:nvSpPr>
          <p:cNvPr id="34820" name="Rectangle 2"/>
          <p:cNvSpPr>
            <a:spLocks noGrp="1" noRot="1" noChangeAspect="1" noChangeArrowheads="1" noTextEdit="1"/>
          </p:cNvSpPr>
          <p:nvPr>
            <p:ph type="sldImg"/>
          </p:nvPr>
        </p:nvSpPr>
        <p:spPr>
          <a:solidFill>
            <a:srgbClr val="FFFFFF"/>
          </a:solid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EC3B69E5-C29D-4C32-83C4-D814DAA44076}" type="slidenum">
              <a:rPr lang="en-US"/>
              <a:pPr/>
              <a:t>17</a:t>
            </a:fld>
            <a:endParaRPr lang="en-US"/>
          </a:p>
        </p:txBody>
      </p:sp>
      <p:sp>
        <p:nvSpPr>
          <p:cNvPr id="90114"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90115"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90116" name="Rectangle 4"/>
          <p:cNvSpPr>
            <a:spLocks noGrp="1" noRot="1" noChangeAspect="1" noChangeArrowheads="1" noTextEdit="1"/>
          </p:cNvSpPr>
          <p:nvPr>
            <p:ph type="sldImg"/>
          </p:nvPr>
        </p:nvSpPr>
        <p:spPr>
          <a:xfrm>
            <a:off x="1027113" y="611188"/>
            <a:ext cx="4764087" cy="3575050"/>
          </a:xfrm>
          <a:ln/>
        </p:spPr>
      </p:sp>
      <p:sp>
        <p:nvSpPr>
          <p:cNvPr id="90117" name="Rectangle 5"/>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EC3B69E5-C29D-4C32-83C4-D814DAA44076}" type="slidenum">
              <a:rPr lang="en-US"/>
              <a:pPr/>
              <a:t>18</a:t>
            </a:fld>
            <a:endParaRPr lang="en-US"/>
          </a:p>
        </p:txBody>
      </p:sp>
      <p:sp>
        <p:nvSpPr>
          <p:cNvPr id="90114"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90115"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90116" name="Rectangle 4"/>
          <p:cNvSpPr>
            <a:spLocks noGrp="1" noRot="1" noChangeAspect="1" noChangeArrowheads="1" noTextEdit="1"/>
          </p:cNvSpPr>
          <p:nvPr>
            <p:ph type="sldImg"/>
          </p:nvPr>
        </p:nvSpPr>
        <p:spPr>
          <a:xfrm>
            <a:off x="1027113" y="611188"/>
            <a:ext cx="4764087" cy="3575050"/>
          </a:xfrm>
          <a:ln/>
        </p:spPr>
      </p:sp>
      <p:sp>
        <p:nvSpPr>
          <p:cNvPr id="90117" name="Rectangle 5"/>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EC3B69E5-C29D-4C32-83C4-D814DAA44076}" type="slidenum">
              <a:rPr lang="en-US"/>
              <a:pPr/>
              <a:t>19</a:t>
            </a:fld>
            <a:endParaRPr lang="en-US"/>
          </a:p>
        </p:txBody>
      </p:sp>
      <p:sp>
        <p:nvSpPr>
          <p:cNvPr id="90114"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90115"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90116" name="Rectangle 4"/>
          <p:cNvSpPr>
            <a:spLocks noGrp="1" noRot="1" noChangeAspect="1" noChangeArrowheads="1" noTextEdit="1"/>
          </p:cNvSpPr>
          <p:nvPr>
            <p:ph type="sldImg"/>
          </p:nvPr>
        </p:nvSpPr>
        <p:spPr>
          <a:xfrm>
            <a:off x="1027113" y="611188"/>
            <a:ext cx="4764087" cy="3575050"/>
          </a:xfrm>
          <a:ln/>
        </p:spPr>
      </p:sp>
      <p:sp>
        <p:nvSpPr>
          <p:cNvPr id="90117" name="Rectangle 5"/>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A34ADBD1-DBAF-4CAC-B64C-868EBF4949CD}" type="slidenum">
              <a:rPr lang="en-US"/>
              <a:pPr/>
              <a:t>49</a:t>
            </a:fld>
            <a:endParaRPr lang="en-US"/>
          </a:p>
        </p:txBody>
      </p:sp>
      <p:sp>
        <p:nvSpPr>
          <p:cNvPr id="26627" name="Rectangle 2"/>
          <p:cNvSpPr>
            <a:spLocks noGrp="1" noRot="1" noChangeAspect="1" noChangeArrowheads="1" noTextEdit="1"/>
          </p:cNvSpPr>
          <p:nvPr>
            <p:ph type="sldImg"/>
          </p:nvPr>
        </p:nvSpPr>
        <p:spPr>
          <a:xfrm>
            <a:off x="922338" y="746125"/>
            <a:ext cx="4964112" cy="3724275"/>
          </a:xfrm>
          <a:ln/>
        </p:spPr>
      </p:sp>
      <p:sp>
        <p:nvSpPr>
          <p:cNvPr id="266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97726671-D5CA-4587-B6DE-E9960FD3D501}" type="slidenum">
              <a:rPr lang="en-US"/>
              <a:pPr/>
              <a:t>50</a:t>
            </a:fld>
            <a:endParaRPr lang="en-US"/>
          </a:p>
        </p:txBody>
      </p:sp>
      <p:sp>
        <p:nvSpPr>
          <p:cNvPr id="27651" name="Rectangle 2"/>
          <p:cNvSpPr>
            <a:spLocks noGrp="1" noRot="1" noChangeAspect="1" noChangeArrowheads="1" noTextEdit="1"/>
          </p:cNvSpPr>
          <p:nvPr>
            <p:ph type="sldImg"/>
          </p:nvPr>
        </p:nvSpPr>
        <p:spPr>
          <a:xfrm>
            <a:off x="922338" y="746125"/>
            <a:ext cx="4964112" cy="3724275"/>
          </a:xfrm>
          <a:ln/>
        </p:spPr>
      </p:sp>
      <p:sp>
        <p:nvSpPr>
          <p:cNvPr id="276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DAE6EB4D-B2FD-4B21-8ECE-284B5CB86BF2}" type="slidenum">
              <a:rPr lang="en-US"/>
              <a:pPr/>
              <a:t>51</a:t>
            </a:fld>
            <a:endParaRPr lang="en-US"/>
          </a:p>
        </p:txBody>
      </p:sp>
      <p:sp>
        <p:nvSpPr>
          <p:cNvPr id="28675" name="Rectangle 2"/>
          <p:cNvSpPr>
            <a:spLocks noGrp="1" noRot="1" noChangeAspect="1" noChangeArrowheads="1" noTextEdit="1"/>
          </p:cNvSpPr>
          <p:nvPr>
            <p:ph type="sldImg"/>
          </p:nvPr>
        </p:nvSpPr>
        <p:spPr>
          <a:xfrm>
            <a:off x="922338" y="746125"/>
            <a:ext cx="4964112" cy="3724275"/>
          </a:xfrm>
          <a:ln/>
        </p:spPr>
      </p:sp>
      <p:sp>
        <p:nvSpPr>
          <p:cNvPr id="28676" name="Rectangle 3"/>
          <p:cNvSpPr>
            <a:spLocks noGrp="1" noChangeArrowheads="1"/>
          </p:cNvSpPr>
          <p:nvPr>
            <p:ph type="body" idx="1"/>
          </p:nvPr>
        </p:nvSpPr>
        <p:spPr>
          <a:noFill/>
          <a:ln/>
        </p:spPr>
        <p:txBody>
          <a:bodyPr/>
          <a:lstStyle/>
          <a:p>
            <a:pPr marL="228600" indent="-228600"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76BB923E-9BAA-4897-9DE1-70FFE6D3872A}" type="slidenum">
              <a:rPr lang="en-US"/>
              <a:pPr/>
              <a:t>52</a:t>
            </a:fld>
            <a:endParaRPr lang="en-US"/>
          </a:p>
        </p:txBody>
      </p:sp>
      <p:sp>
        <p:nvSpPr>
          <p:cNvPr id="29699" name="Rectangle 2"/>
          <p:cNvSpPr>
            <a:spLocks noGrp="1" noRot="1" noChangeAspect="1" noChangeArrowheads="1" noTextEdit="1"/>
          </p:cNvSpPr>
          <p:nvPr>
            <p:ph type="sldImg"/>
          </p:nvPr>
        </p:nvSpPr>
        <p:spPr>
          <a:xfrm>
            <a:off x="922338" y="746125"/>
            <a:ext cx="4964112" cy="3724275"/>
          </a:xfrm>
          <a:ln/>
        </p:spPr>
      </p:sp>
      <p:sp>
        <p:nvSpPr>
          <p:cNvPr id="297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1C05CFDE-F025-430D-B638-6F1AA01D257A}" type="slidenum">
              <a:rPr lang="en-US"/>
              <a:pPr/>
              <a:t>58</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C4CDE5AA-DCD6-43CC-B030-A0AEED49F457}" type="slidenum">
              <a:rPr lang="en-US"/>
              <a:pPr/>
              <a:t>59</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D98078BA-33F2-425F-B96B-AD4866207E83}" type="slidenum">
              <a:rPr lang="en-US"/>
              <a:pPr/>
              <a:t>60</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9CDFD15C-9FC0-41E3-A9CE-3A09C0998329}" type="slidenum">
              <a:rPr lang="en-US"/>
              <a:pPr/>
              <a:t>9</a:t>
            </a:fld>
            <a:endParaRPr lang="en-US"/>
          </a:p>
        </p:txBody>
      </p:sp>
      <p:sp>
        <p:nvSpPr>
          <p:cNvPr id="125954"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125955"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125956" name="Rectangle 4"/>
          <p:cNvSpPr>
            <a:spLocks noGrp="1" noRot="1" noChangeAspect="1" noChangeArrowheads="1" noTextEdit="1"/>
          </p:cNvSpPr>
          <p:nvPr>
            <p:ph type="sldImg"/>
          </p:nvPr>
        </p:nvSpPr>
        <p:spPr>
          <a:xfrm>
            <a:off x="1027113" y="611188"/>
            <a:ext cx="4764087" cy="3575050"/>
          </a:xfrm>
          <a:ln/>
        </p:spPr>
      </p:sp>
      <p:sp>
        <p:nvSpPr>
          <p:cNvPr id="125957" name="Rectangle 5"/>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68029403-4720-4A80-83F1-E9FCAEF94FFB}" type="slidenum">
              <a:rPr lang="en-US"/>
              <a:pPr/>
              <a:t>61</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DF4036ED-825C-4DF5-8737-00ACFB5CCDE2}" type="slidenum">
              <a:rPr lang="en-US"/>
              <a:pPr/>
              <a:t>62</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B6F447E4-D51D-4D7F-8ACF-55FCD9D7C939}" type="slidenum">
              <a:rPr lang="en-US" smtClean="0">
                <a:ea typeface="ＭＳ Ｐゴシック" charset="-128"/>
              </a:rPr>
              <a:pPr/>
              <a:t>65</a:t>
            </a:fld>
            <a:endParaRPr lang="en-US" smtClean="0">
              <a:ea typeface="ＭＳ Ｐゴシック" charset="-128"/>
            </a:endParaRPr>
          </a:p>
        </p:txBody>
      </p:sp>
      <p:sp>
        <p:nvSpPr>
          <p:cNvPr id="86019" name="Rectangle 2"/>
          <p:cNvSpPr>
            <a:spLocks noGrp="1" noRot="1" noChangeAspect="1" noChangeArrowheads="1" noTextEdit="1"/>
          </p:cNvSpPr>
          <p:nvPr>
            <p:ph type="sldImg"/>
          </p:nvPr>
        </p:nvSpPr>
        <p:spPr>
          <a:xfrm>
            <a:off x="920750" y="744538"/>
            <a:ext cx="4967288" cy="3727450"/>
          </a:xfrm>
          <a:ln/>
        </p:spPr>
      </p:sp>
      <p:sp>
        <p:nvSpPr>
          <p:cNvPr id="86020" name="Rectangle 3"/>
          <p:cNvSpPr>
            <a:spLocks noGrp="1" noChangeArrowheads="1"/>
          </p:cNvSpPr>
          <p:nvPr>
            <p:ph type="body" idx="1"/>
          </p:nvPr>
        </p:nvSpPr>
        <p:spPr>
          <a:noFill/>
          <a:ln/>
        </p:spPr>
        <p:txBody>
          <a:bodyPr/>
          <a:lstStyle/>
          <a:p>
            <a:pPr marL="231775" indent="-231775">
              <a:lnSpc>
                <a:spcPct val="80000"/>
              </a:lnSpc>
            </a:pPr>
            <a:endParaRPr lang="en-US" smtClean="0">
              <a:ea typeface="ＭＳ Ｐゴシック"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17529ADD-53A4-4DC7-B19A-67223CFDEE57}" type="slidenum">
              <a:rPr lang="en-US"/>
              <a:pPr/>
              <a:t>66</a:t>
            </a:fld>
            <a:endParaRPr lang="en-US"/>
          </a:p>
        </p:txBody>
      </p:sp>
      <p:sp>
        <p:nvSpPr>
          <p:cNvPr id="25603" name="Rectangle 2"/>
          <p:cNvSpPr>
            <a:spLocks noGrp="1" noRot="1" noChangeAspect="1" noChangeArrowheads="1" noTextEdit="1"/>
          </p:cNvSpPr>
          <p:nvPr>
            <p:ph type="sldImg"/>
          </p:nvPr>
        </p:nvSpPr>
        <p:spPr>
          <a:xfrm>
            <a:off x="920750" y="746125"/>
            <a:ext cx="4965700" cy="3725863"/>
          </a:xfrm>
          <a:ln/>
        </p:spPr>
      </p:sp>
      <p:sp>
        <p:nvSpPr>
          <p:cNvPr id="25604" name="Rectangle 3"/>
          <p:cNvSpPr>
            <a:spLocks noGrp="1" noChangeArrowheads="1"/>
          </p:cNvSpPr>
          <p:nvPr>
            <p:ph type="body" idx="1"/>
          </p:nvPr>
        </p:nvSpPr>
        <p:spPr>
          <a:noFill/>
          <a:ln/>
        </p:spPr>
        <p:txBody>
          <a:bodyPr/>
          <a:lstStyle/>
          <a:p>
            <a:pPr marL="228600" indent="-228600" eaLnBrk="1" hangingPunct="1">
              <a:lnSpc>
                <a:spcPct val="80000"/>
              </a:lnSpc>
            </a:pPr>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87403267-E532-4551-8202-F141F80E85A8}" type="slidenum">
              <a:rPr lang="en-US"/>
              <a:pPr/>
              <a:t>67</a:t>
            </a:fld>
            <a:endParaRPr lang="en-US"/>
          </a:p>
        </p:txBody>
      </p:sp>
      <p:sp>
        <p:nvSpPr>
          <p:cNvPr id="26627" name="Rectangle 2"/>
          <p:cNvSpPr>
            <a:spLocks noGrp="1" noRot="1" noChangeAspect="1" noChangeArrowheads="1" noTextEdit="1"/>
          </p:cNvSpPr>
          <p:nvPr>
            <p:ph type="sldImg"/>
          </p:nvPr>
        </p:nvSpPr>
        <p:spPr>
          <a:xfrm>
            <a:off x="920750" y="746125"/>
            <a:ext cx="4965700" cy="3725863"/>
          </a:xfrm>
          <a:ln/>
        </p:spPr>
      </p:sp>
      <p:sp>
        <p:nvSpPr>
          <p:cNvPr id="26628" name="Rectangle 3"/>
          <p:cNvSpPr>
            <a:spLocks noGrp="1" noChangeArrowheads="1"/>
          </p:cNvSpPr>
          <p:nvPr>
            <p:ph type="body" idx="1"/>
          </p:nvPr>
        </p:nvSpPr>
        <p:spPr>
          <a:noFill/>
          <a:ln/>
        </p:spPr>
        <p:txBody>
          <a:bodyPr/>
          <a:lstStyle/>
          <a:p>
            <a:pPr eaLnBrk="1" hangingPunct="1">
              <a:lnSpc>
                <a:spcPct val="80000"/>
              </a:lnSpc>
            </a:pPr>
            <a:endParaRPr lang="en-US" sz="80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5BDA27E2-E236-47BF-9F42-1F2A17FC4B96}" type="slidenum">
              <a:rPr lang="en-US"/>
              <a:pPr/>
              <a:t>68</a:t>
            </a:fld>
            <a:endParaRPr lang="en-US"/>
          </a:p>
        </p:txBody>
      </p:sp>
      <p:sp>
        <p:nvSpPr>
          <p:cNvPr id="27651" name="Rectangle 2"/>
          <p:cNvSpPr>
            <a:spLocks noGrp="1" noRot="1" noChangeAspect="1" noChangeArrowheads="1" noTextEdit="1"/>
          </p:cNvSpPr>
          <p:nvPr>
            <p:ph type="sldImg"/>
          </p:nvPr>
        </p:nvSpPr>
        <p:spPr>
          <a:xfrm>
            <a:off x="920750" y="746125"/>
            <a:ext cx="4965700" cy="3725863"/>
          </a:xfrm>
          <a:ln/>
        </p:spPr>
      </p:sp>
      <p:sp>
        <p:nvSpPr>
          <p:cNvPr id="27652" name="Rectangle 3"/>
          <p:cNvSpPr>
            <a:spLocks noGrp="1" noChangeArrowheads="1"/>
          </p:cNvSpPr>
          <p:nvPr>
            <p:ph type="body" idx="1"/>
          </p:nvPr>
        </p:nvSpPr>
        <p:spPr>
          <a:noFill/>
          <a:ln/>
        </p:spPr>
        <p:txBody>
          <a:bodyPr/>
          <a:lstStyle/>
          <a:p>
            <a:pPr eaLnBrk="1" hangingPunct="1">
              <a:lnSpc>
                <a:spcPct val="80000"/>
              </a:lnSpc>
            </a:pPr>
            <a:endParaRPr lang="en-US" sz="800" b="1"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0FDE0C2B-2822-4C5A-8632-C4E66B5410D2}" type="slidenum">
              <a:rPr lang="en-US"/>
              <a:pPr/>
              <a:t>72</a:t>
            </a:fld>
            <a:endParaRPr lang="en-US"/>
          </a:p>
        </p:txBody>
      </p:sp>
      <p:sp>
        <p:nvSpPr>
          <p:cNvPr id="28675" name="Rectangle 2"/>
          <p:cNvSpPr>
            <a:spLocks noGrp="1" noRot="1" noChangeAspect="1" noChangeArrowheads="1" noTextEdit="1"/>
          </p:cNvSpPr>
          <p:nvPr>
            <p:ph type="sldImg"/>
          </p:nvPr>
        </p:nvSpPr>
        <p:spPr>
          <a:xfrm>
            <a:off x="920750" y="746125"/>
            <a:ext cx="4965700" cy="3725863"/>
          </a:xfrm>
          <a:ln/>
        </p:spPr>
      </p:sp>
      <p:sp>
        <p:nvSpPr>
          <p:cNvPr id="286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805931FB-AD88-4CCA-A710-ACCDD1AD734B}" type="slidenum">
              <a:rPr lang="en-US"/>
              <a:pPr/>
              <a:t>73</a:t>
            </a:fld>
            <a:endParaRPr lang="en-US"/>
          </a:p>
        </p:txBody>
      </p:sp>
      <p:sp>
        <p:nvSpPr>
          <p:cNvPr id="29699" name="Rectangle 2"/>
          <p:cNvSpPr>
            <a:spLocks noGrp="1" noRot="1" noChangeAspect="1" noChangeArrowheads="1" noTextEdit="1"/>
          </p:cNvSpPr>
          <p:nvPr>
            <p:ph type="sldImg"/>
          </p:nvPr>
        </p:nvSpPr>
        <p:spPr>
          <a:xfrm>
            <a:off x="920750" y="746125"/>
            <a:ext cx="4965700" cy="3725863"/>
          </a:xfrm>
          <a:ln/>
        </p:spPr>
      </p:sp>
      <p:sp>
        <p:nvSpPr>
          <p:cNvPr id="297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056EE3E3-A498-4871-A760-6B0A90C24E69}" type="slidenum">
              <a:rPr lang="en-US"/>
              <a:pPr/>
              <a:t>74</a:t>
            </a:fld>
            <a:endParaRPr lang="en-US"/>
          </a:p>
        </p:txBody>
      </p:sp>
      <p:sp>
        <p:nvSpPr>
          <p:cNvPr id="30723" name="Rectangle 2"/>
          <p:cNvSpPr>
            <a:spLocks noGrp="1" noRot="1" noChangeAspect="1" noChangeArrowheads="1" noTextEdit="1"/>
          </p:cNvSpPr>
          <p:nvPr>
            <p:ph type="sldImg"/>
          </p:nvPr>
        </p:nvSpPr>
        <p:spPr>
          <a:xfrm>
            <a:off x="920750" y="746125"/>
            <a:ext cx="4965700" cy="3725863"/>
          </a:xfrm>
          <a:ln/>
        </p:spPr>
      </p:sp>
      <p:sp>
        <p:nvSpPr>
          <p:cNvPr id="307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8EAC5318-F6DA-4208-B855-F0EDB21F2D69}" type="slidenum">
              <a:rPr lang="en-US"/>
              <a:pPr/>
              <a:t>75</a:t>
            </a:fld>
            <a:endParaRPr lang="en-US"/>
          </a:p>
        </p:txBody>
      </p:sp>
      <p:sp>
        <p:nvSpPr>
          <p:cNvPr id="31747" name="Rectangle 2"/>
          <p:cNvSpPr>
            <a:spLocks noGrp="1" noRot="1" noChangeAspect="1" noChangeArrowheads="1" noTextEdit="1"/>
          </p:cNvSpPr>
          <p:nvPr>
            <p:ph type="sldImg"/>
          </p:nvPr>
        </p:nvSpPr>
        <p:spPr>
          <a:xfrm>
            <a:off x="920750" y="746125"/>
            <a:ext cx="4965700" cy="3725863"/>
          </a:xfrm>
          <a:ln/>
        </p:spPr>
      </p:sp>
      <p:sp>
        <p:nvSpPr>
          <p:cNvPr id="317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9CDFD15C-9FC0-41E3-A9CE-3A09C0998329}" type="slidenum">
              <a:rPr lang="en-US"/>
              <a:pPr/>
              <a:t>10</a:t>
            </a:fld>
            <a:endParaRPr lang="en-US"/>
          </a:p>
        </p:txBody>
      </p:sp>
      <p:sp>
        <p:nvSpPr>
          <p:cNvPr id="125954"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125955"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125956" name="Rectangle 4"/>
          <p:cNvSpPr>
            <a:spLocks noGrp="1" noRot="1" noChangeAspect="1" noChangeArrowheads="1" noTextEdit="1"/>
          </p:cNvSpPr>
          <p:nvPr>
            <p:ph type="sldImg"/>
          </p:nvPr>
        </p:nvSpPr>
        <p:spPr>
          <a:xfrm>
            <a:off x="1027113" y="611188"/>
            <a:ext cx="4764087" cy="3575050"/>
          </a:xfrm>
          <a:ln/>
        </p:spPr>
      </p:sp>
      <p:sp>
        <p:nvSpPr>
          <p:cNvPr id="125957" name="Rectangle 5"/>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C58316DC-7C2D-40A3-9FF0-9F7E8434CCB5}" type="slidenum">
              <a:rPr lang="en-US" smtClean="0">
                <a:ea typeface="ＭＳ Ｐゴシック" charset="-128"/>
              </a:rPr>
              <a:pPr/>
              <a:t>95</a:t>
            </a:fld>
            <a:endParaRPr lang="en-US" smtClean="0">
              <a:ea typeface="ＭＳ Ｐゴシック" charset="-128"/>
            </a:endParaRPr>
          </a:p>
        </p:txBody>
      </p:sp>
      <p:sp>
        <p:nvSpPr>
          <p:cNvPr id="37891" name="Rectangle 2"/>
          <p:cNvSpPr>
            <a:spLocks noGrp="1" noRot="1" noChangeAspect="1" noChangeArrowheads="1" noTextEdit="1"/>
          </p:cNvSpPr>
          <p:nvPr>
            <p:ph type="sldImg"/>
          </p:nvPr>
        </p:nvSpPr>
        <p:spPr>
          <a:solidFill>
            <a:srgbClr val="FFFFFF"/>
          </a:solid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9CDFD15C-9FC0-41E3-A9CE-3A09C0998329}" type="slidenum">
              <a:rPr lang="en-US"/>
              <a:pPr/>
              <a:t>11</a:t>
            </a:fld>
            <a:endParaRPr lang="en-US"/>
          </a:p>
        </p:txBody>
      </p:sp>
      <p:sp>
        <p:nvSpPr>
          <p:cNvPr id="125954"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125955"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125956" name="Rectangle 4"/>
          <p:cNvSpPr>
            <a:spLocks noGrp="1" noRot="1" noChangeAspect="1" noChangeArrowheads="1" noTextEdit="1"/>
          </p:cNvSpPr>
          <p:nvPr>
            <p:ph type="sldImg"/>
          </p:nvPr>
        </p:nvSpPr>
        <p:spPr>
          <a:xfrm>
            <a:off x="1027113" y="611188"/>
            <a:ext cx="4764087" cy="3575050"/>
          </a:xfrm>
          <a:ln/>
        </p:spPr>
      </p:sp>
      <p:sp>
        <p:nvSpPr>
          <p:cNvPr id="125957" name="Rectangle 5"/>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7C51086C-26B2-45F3-85CA-45371478DF58}" type="slidenum">
              <a:rPr lang="en-US"/>
              <a:pPr/>
              <a:t>12</a:t>
            </a:fld>
            <a:endParaRPr lang="en-US"/>
          </a:p>
        </p:txBody>
      </p:sp>
      <p:sp>
        <p:nvSpPr>
          <p:cNvPr id="45058"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45059"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45060" name="Rectangle 4"/>
          <p:cNvSpPr>
            <a:spLocks noGrp="1" noRot="1" noChangeAspect="1" noChangeArrowheads="1" noTextEdit="1"/>
          </p:cNvSpPr>
          <p:nvPr>
            <p:ph type="sldImg"/>
          </p:nvPr>
        </p:nvSpPr>
        <p:spPr>
          <a:xfrm>
            <a:off x="1027113" y="611188"/>
            <a:ext cx="4764087" cy="3575050"/>
          </a:xfrm>
          <a:ln/>
        </p:spPr>
      </p:sp>
      <p:sp>
        <p:nvSpPr>
          <p:cNvPr id="45061" name="Rectangle 5"/>
          <p:cNvSpPr>
            <a:spLocks noGrp="1" noChangeArrowheads="1"/>
          </p:cNvSpPr>
          <p:nvPr>
            <p:ph type="body" idx="1"/>
          </p:nvPr>
        </p:nvSpPr>
        <p:spPr>
          <a:xfrm>
            <a:off x="852246" y="4344212"/>
            <a:ext cx="5121193" cy="4682435"/>
          </a:xfrm>
        </p:spPr>
        <p:txBody>
          <a:bodyPr lIns="91285" tIns="45643" rIns="91285" bIns="45643"/>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B0A73105-13AF-4D31-BB44-78BDEA900203}" type="slidenum">
              <a:rPr lang="en-US"/>
              <a:pPr/>
              <a:t>13</a:t>
            </a:fld>
            <a:endParaRPr lang="en-US"/>
          </a:p>
        </p:txBody>
      </p:sp>
      <p:sp>
        <p:nvSpPr>
          <p:cNvPr id="47106"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47107"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47108" name="Rectangle 4"/>
          <p:cNvSpPr>
            <a:spLocks noGrp="1" noRot="1" noChangeAspect="1" noChangeArrowheads="1" noTextEdit="1"/>
          </p:cNvSpPr>
          <p:nvPr>
            <p:ph type="sldImg"/>
          </p:nvPr>
        </p:nvSpPr>
        <p:spPr>
          <a:xfrm>
            <a:off x="1027113" y="611188"/>
            <a:ext cx="4764087" cy="3575050"/>
          </a:xfrm>
          <a:ln/>
        </p:spPr>
      </p:sp>
      <p:sp>
        <p:nvSpPr>
          <p:cNvPr id="47109" name="Rectangle 5"/>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721750E-5F4D-454F-9203-A00696EF0C36}" type="slidenum">
              <a:rPr lang="en-US"/>
              <a:pPr/>
              <a:t>14</a:t>
            </a:fld>
            <a:endParaRPr lang="en-US"/>
          </a:p>
        </p:txBody>
      </p:sp>
      <p:sp>
        <p:nvSpPr>
          <p:cNvPr id="63490"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63491"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63492" name="Rectangle 4"/>
          <p:cNvSpPr>
            <a:spLocks noGrp="1" noRot="1" noChangeAspect="1" noChangeArrowheads="1" noTextEdit="1"/>
          </p:cNvSpPr>
          <p:nvPr>
            <p:ph type="sldImg"/>
          </p:nvPr>
        </p:nvSpPr>
        <p:spPr>
          <a:xfrm>
            <a:off x="1027113" y="611188"/>
            <a:ext cx="4764087" cy="3575050"/>
          </a:xfrm>
          <a:ln/>
        </p:spPr>
      </p:sp>
      <p:sp>
        <p:nvSpPr>
          <p:cNvPr id="63493" name="Rectangle 5"/>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6F6D7ADC-011C-43FD-BEF3-9FEFD05E00EC}" type="slidenum">
              <a:rPr lang="en-US"/>
              <a:pPr/>
              <a:t>15</a:t>
            </a:fld>
            <a:endParaRPr lang="en-US"/>
          </a:p>
        </p:txBody>
      </p:sp>
      <p:sp>
        <p:nvSpPr>
          <p:cNvPr id="49154" name="Rectangle 1026"/>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49155" name="Rectangle 1027"/>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49156" name="Rectangle 1028"/>
          <p:cNvSpPr>
            <a:spLocks noGrp="1" noRot="1" noChangeAspect="1" noChangeArrowheads="1" noTextEdit="1"/>
          </p:cNvSpPr>
          <p:nvPr>
            <p:ph type="sldImg"/>
          </p:nvPr>
        </p:nvSpPr>
        <p:spPr>
          <a:xfrm>
            <a:off x="1027113" y="611188"/>
            <a:ext cx="4764087" cy="3575050"/>
          </a:xfrm>
          <a:ln/>
        </p:spPr>
      </p:sp>
      <p:sp>
        <p:nvSpPr>
          <p:cNvPr id="49157" name="Rectangle 1029"/>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6562072F-8AFB-46AA-A507-6DC766190292}" type="slidenum">
              <a:rPr lang="en-US"/>
              <a:pPr/>
              <a:t>16</a:t>
            </a:fld>
            <a:endParaRPr lang="en-US"/>
          </a:p>
        </p:txBody>
      </p:sp>
      <p:sp>
        <p:nvSpPr>
          <p:cNvPr id="51202"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51203"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51204" name="Rectangle 4"/>
          <p:cNvSpPr>
            <a:spLocks noGrp="1" noRot="1" noChangeAspect="1" noChangeArrowheads="1" noTextEdit="1"/>
          </p:cNvSpPr>
          <p:nvPr>
            <p:ph type="sldImg"/>
          </p:nvPr>
        </p:nvSpPr>
        <p:spPr>
          <a:xfrm>
            <a:off x="1027113" y="611188"/>
            <a:ext cx="4764087" cy="3575050"/>
          </a:xfrm>
          <a:ln/>
        </p:spPr>
      </p:sp>
      <p:sp>
        <p:nvSpPr>
          <p:cNvPr id="51205" name="Rectangle 5"/>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4" name="Picture 66" descr="banner"/>
          <p:cNvPicPr>
            <a:picLocks noChangeAspect="1" noChangeArrowheads="1"/>
          </p:cNvPicPr>
          <p:nvPr userDrawn="1"/>
        </p:nvPicPr>
        <p:blipFill>
          <a:blip r:embed="rId2"/>
          <a:srcRect/>
          <a:stretch>
            <a:fillRect/>
          </a:stretch>
        </p:blipFill>
        <p:spPr bwMode="auto">
          <a:xfrm>
            <a:off x="0" y="6172200"/>
            <a:ext cx="9144000" cy="685800"/>
          </a:xfrm>
          <a:prstGeom prst="rect">
            <a:avLst/>
          </a:prstGeom>
          <a:noFill/>
          <a:ln w="9525">
            <a:noFill/>
            <a:miter lim="800000"/>
            <a:headEnd/>
            <a:tailEnd/>
          </a:ln>
        </p:spPr>
      </p:pic>
      <p:pic>
        <p:nvPicPr>
          <p:cNvPr id="5" name="Picture 65" descr="banner"/>
          <p:cNvPicPr>
            <a:picLocks noChangeAspect="1" noChangeArrowheads="1"/>
          </p:cNvPicPr>
          <p:nvPr userDrawn="1"/>
        </p:nvPicPr>
        <p:blipFill>
          <a:blip r:embed="rId3"/>
          <a:srcRect/>
          <a:stretch>
            <a:fillRect/>
          </a:stretch>
        </p:blipFill>
        <p:spPr bwMode="auto">
          <a:xfrm>
            <a:off x="0" y="74613"/>
            <a:ext cx="9144000" cy="687387"/>
          </a:xfrm>
          <a:prstGeom prst="rect">
            <a:avLst/>
          </a:prstGeom>
          <a:noFill/>
          <a:ln w="9525">
            <a:noFill/>
            <a:miter lim="800000"/>
            <a:headEnd/>
            <a:tailEnd/>
          </a:ln>
        </p:spPr>
      </p:pic>
      <p:sp>
        <p:nvSpPr>
          <p:cNvPr id="6" name="Rectangle 67590"/>
          <p:cNvSpPr>
            <a:spLocks noChangeArrowheads="1"/>
          </p:cNvSpPr>
          <p:nvPr userDrawn="1"/>
        </p:nvSpPr>
        <p:spPr bwMode="auto">
          <a:xfrm>
            <a:off x="0" y="0"/>
            <a:ext cx="9144000" cy="76200"/>
          </a:xfrm>
          <a:prstGeom prst="rect">
            <a:avLst/>
          </a:prstGeom>
          <a:gradFill rotWithShape="1">
            <a:gsLst>
              <a:gs pos="0">
                <a:srgbClr val="0099FF">
                  <a:gamma/>
                  <a:tint val="0"/>
                  <a:invGamma/>
                </a:srgbClr>
              </a:gs>
              <a:gs pos="100000">
                <a:srgbClr val="0099FF">
                  <a:alpha val="25000"/>
                </a:srgbClr>
              </a:gs>
            </a:gsLst>
            <a:lin ang="0" scaled="1"/>
          </a:gradFill>
          <a:ln w="9525">
            <a:noFill/>
            <a:miter lim="800000"/>
            <a:headEnd/>
            <a:tailEnd/>
          </a:ln>
        </p:spPr>
        <p:txBody>
          <a:bodyPr wrap="none" lIns="0" tIns="0" rIns="0" bIns="0" anchor="ctr"/>
          <a:lstStyle/>
          <a:p>
            <a:pPr eaLnBrk="1" hangingPunct="1">
              <a:defRPr/>
            </a:pPr>
            <a:endParaRPr lang="en-US" sz="1800" b="0">
              <a:solidFill>
                <a:srgbClr val="000000"/>
              </a:solidFill>
              <a:latin typeface="Segoe" pitchFamily="8" charset="0"/>
              <a:ea typeface="+mn-ea"/>
            </a:endParaRPr>
          </a:p>
        </p:txBody>
      </p:sp>
      <p:sp>
        <p:nvSpPr>
          <p:cNvPr id="7" name="Rectangle 6"/>
          <p:cNvSpPr>
            <a:spLocks noChangeArrowheads="1"/>
          </p:cNvSpPr>
          <p:nvPr userDrawn="1"/>
        </p:nvSpPr>
        <p:spPr bwMode="auto">
          <a:xfrm>
            <a:off x="381000" y="6526213"/>
            <a:ext cx="592138" cy="331787"/>
          </a:xfrm>
          <a:prstGeom prst="rect">
            <a:avLst/>
          </a:prstGeom>
          <a:noFill/>
          <a:ln w="9525" algn="ctr">
            <a:noFill/>
            <a:miter lim="800000"/>
            <a:headEnd/>
            <a:tailEnd/>
          </a:ln>
        </p:spPr>
        <p:txBody>
          <a:bodyPr/>
          <a:lstStyle/>
          <a:p>
            <a:pPr eaLnBrk="1" hangingPunct="1">
              <a:defRPr/>
            </a:pPr>
            <a:endParaRPr lang="en-US" sz="1000" b="0">
              <a:ea typeface="ＭＳ Ｐゴシック" pitchFamily="16" charset="-128"/>
            </a:endParaRPr>
          </a:p>
        </p:txBody>
      </p:sp>
      <p:sp>
        <p:nvSpPr>
          <p:cNvPr id="8" name="Rectangle 67589"/>
          <p:cNvSpPr>
            <a:spLocks noChangeArrowheads="1"/>
          </p:cNvSpPr>
          <p:nvPr userDrawn="1"/>
        </p:nvSpPr>
        <p:spPr bwMode="auto">
          <a:xfrm>
            <a:off x="450850" y="6450013"/>
            <a:ext cx="592138" cy="331787"/>
          </a:xfrm>
          <a:prstGeom prst="rect">
            <a:avLst/>
          </a:prstGeom>
          <a:noFill/>
          <a:ln w="9525" algn="ctr">
            <a:noFill/>
            <a:miter lim="800000"/>
            <a:headEnd/>
            <a:tailEnd/>
          </a:ln>
        </p:spPr>
        <p:txBody>
          <a:bodyPr/>
          <a:lstStyle/>
          <a:p>
            <a:pPr eaLnBrk="1" hangingPunct="1">
              <a:defRPr/>
            </a:pPr>
            <a:fld id="{431DBC19-DD8C-4BA4-875B-F96216C84717}" type="slidenum">
              <a:rPr lang="en-US" sz="1000" b="0">
                <a:solidFill>
                  <a:schemeClr val="bg1"/>
                </a:solidFill>
                <a:ea typeface="ＭＳ Ｐゴシック" pitchFamily="1" charset="-128"/>
              </a:rPr>
              <a:pPr eaLnBrk="1" hangingPunct="1">
                <a:defRPr/>
              </a:pPr>
              <a:t>‹#›</a:t>
            </a:fld>
            <a:endParaRPr lang="en-US" sz="1000" b="0">
              <a:solidFill>
                <a:schemeClr val="bg1"/>
              </a:solidFill>
              <a:ea typeface="ＭＳ Ｐゴシック" pitchFamily="1" charset="-128"/>
            </a:endParaRPr>
          </a:p>
          <a:p>
            <a:pPr eaLnBrk="1" hangingPunct="1">
              <a:defRPr/>
            </a:pPr>
            <a:endParaRPr lang="en-US" sz="1000" b="0">
              <a:ea typeface="ＭＳ Ｐゴシック" pitchFamily="1" charset="-128"/>
            </a:endParaRPr>
          </a:p>
        </p:txBody>
      </p:sp>
      <p:sp>
        <p:nvSpPr>
          <p:cNvPr id="68613" name="Rectangle 21"/>
          <p:cNvSpPr>
            <a:spLocks noGrp="1" noChangeArrowheads="1"/>
          </p:cNvSpPr>
          <p:nvPr>
            <p:ph type="subTitle" idx="1"/>
          </p:nvPr>
        </p:nvSpPr>
        <p:spPr>
          <a:xfrm>
            <a:off x="1371600" y="3886200"/>
            <a:ext cx="6400800" cy="1752600"/>
          </a:xfrm>
        </p:spPr>
        <p:txBody>
          <a:bodyPr/>
          <a:lstStyle>
            <a:lvl1pPr marL="0" indent="0" algn="ctr">
              <a:buFontTx/>
              <a:buNone/>
              <a:defRPr smtClean="0"/>
            </a:lvl1pPr>
          </a:lstStyle>
          <a:p>
            <a:r>
              <a:rPr lang="en-US" smtClean="0"/>
              <a:t>Click to edit Master subtitle style</a:t>
            </a:r>
          </a:p>
        </p:txBody>
      </p:sp>
      <p:sp>
        <p:nvSpPr>
          <p:cNvPr id="68619" name="Rectangle 11"/>
          <p:cNvSpPr>
            <a:spLocks noGrp="1" noChangeArrowheads="1"/>
          </p:cNvSpPr>
          <p:nvPr>
            <p:ph type="ctrTitle"/>
          </p:nvPr>
        </p:nvSpPr>
        <p:spPr>
          <a:xfrm>
            <a:off x="685800" y="2286000"/>
            <a:ext cx="7772400" cy="1143000"/>
          </a:xfrm>
        </p:spPr>
        <p:txBody>
          <a:bodyPr/>
          <a:lstStyle>
            <a:lvl1pPr>
              <a:defRPr smtClean="0"/>
            </a:lvl1pPr>
          </a:lstStyle>
          <a:p>
            <a:r>
              <a:rPr lang="en-US" dirty="0" smtClean="0"/>
              <a:t>Click to edit Master title style</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62927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629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7251CFF-E543-48D9-A5DE-452464674EFA}" type="datetimeFigureOut">
              <a:rPr lang="en-US"/>
              <a:pPr>
                <a:defRPr/>
              </a:pPr>
              <a:t>1/6/2011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8BDA3D3-6DBD-423C-BD79-1A3B4B87B44F}"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5FD52AD-A53A-461F-8F79-B480D1603A11}" type="datetimeFigureOut">
              <a:rPr lang="en-US"/>
              <a:pPr>
                <a:defRPr/>
              </a:pPr>
              <a:t>1/6/2011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35C96AF-1DDD-4A8C-9D2A-22620B02334E}"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9159E4C-E943-4BFE-88DC-980EA47FC2EF}" type="datetimeFigureOut">
              <a:rPr lang="en-US"/>
              <a:pPr>
                <a:defRPr/>
              </a:pPr>
              <a:t>1/6/2011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2B7075C-65E6-45BE-BA6B-09EAADC7D780}"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BB4656B-DE1D-481E-A197-4552E86F753A}" type="datetimeFigureOut">
              <a:rPr lang="en-US"/>
              <a:pPr>
                <a:defRPr/>
              </a:pPr>
              <a:t>1/6/2011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3B9CC7B-C4E0-4858-9B1A-EB1B6485A0D6}"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C5918B8E-C6F0-431A-9C49-BF46C430A65A}" type="datetimeFigureOut">
              <a:rPr lang="en-US"/>
              <a:pPr>
                <a:defRPr/>
              </a:pPr>
              <a:t>1/6/2011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0349323-59BE-434C-9C5E-157D4C34143A}"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144DA11-36CF-41C6-8C12-8ADE606AFE6C}" type="datetimeFigureOut">
              <a:rPr lang="en-US"/>
              <a:pPr>
                <a:defRPr/>
              </a:pPr>
              <a:t>1/6/2011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6C2B16C-CA42-4925-A039-1B42CBB31D5D}"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60BAAB6-D427-491F-B62A-92D51EB000C9}" type="datetimeFigureOut">
              <a:rPr lang="en-US"/>
              <a:pPr>
                <a:defRPr/>
              </a:pPr>
              <a:t>1/6/2011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5ADF038-537A-4D5B-AC9A-7C8FBEF7E7C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0942C64-7BE3-4C0B-84CB-915DFD8D2628}" type="datetimeFigureOut">
              <a:rPr lang="en-US"/>
              <a:pPr>
                <a:defRPr/>
              </a:pPr>
              <a:t>1/6/2011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B22E39D-3015-43C3-A22E-0E66C222406E}"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050F22E-6C1C-4F19-9F8E-B9DAE6D8C86F}" type="datetimeFigureOut">
              <a:rPr lang="en-US"/>
              <a:pPr>
                <a:defRPr/>
              </a:pPr>
              <a:t>1/6/2011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F8C2A3C-8418-4404-B970-A10CDE10DD1E}"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43A1F79-C340-4446-A571-77AF961C7DA5}" type="datetimeFigureOut">
              <a:rPr lang="en-US"/>
              <a:pPr>
                <a:defRPr/>
              </a:pPr>
              <a:t>1/6/2011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A239ED4-46B6-47E7-BF84-E2A4A1CB6099}"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4A816E4-2533-48D3-BD20-B40F8E51FC17}" type="datetimeFigureOut">
              <a:rPr lang="en-US"/>
              <a:pPr>
                <a:defRPr/>
              </a:pPr>
              <a:t>1/6/2011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42A5934-CE14-4CB1-A4AC-AA94E76FC24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533400" y="1752600"/>
            <a:ext cx="8077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752600"/>
            <a:ext cx="3810000" cy="4151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3810000" cy="4151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6" descr="banner"/>
          <p:cNvPicPr>
            <a:picLocks noChangeAspect="1" noChangeArrowheads="1"/>
          </p:cNvPicPr>
          <p:nvPr userDrawn="1"/>
        </p:nvPicPr>
        <p:blipFill>
          <a:blip r:embed="rId14"/>
          <a:srcRect/>
          <a:stretch>
            <a:fillRect/>
          </a:stretch>
        </p:blipFill>
        <p:spPr bwMode="auto">
          <a:xfrm>
            <a:off x="0" y="6172200"/>
            <a:ext cx="9144000" cy="685800"/>
          </a:xfrm>
          <a:prstGeom prst="rect">
            <a:avLst/>
          </a:prstGeom>
          <a:noFill/>
          <a:ln w="9525">
            <a:noFill/>
            <a:miter lim="800000"/>
            <a:headEnd/>
            <a:tailEnd/>
          </a:ln>
        </p:spPr>
      </p:pic>
      <p:pic>
        <p:nvPicPr>
          <p:cNvPr id="1027" name="Picture 65" descr="banner"/>
          <p:cNvPicPr>
            <a:picLocks noChangeAspect="1" noChangeArrowheads="1"/>
          </p:cNvPicPr>
          <p:nvPr userDrawn="1"/>
        </p:nvPicPr>
        <p:blipFill>
          <a:blip r:embed="rId15"/>
          <a:srcRect/>
          <a:stretch>
            <a:fillRect/>
          </a:stretch>
        </p:blipFill>
        <p:spPr bwMode="auto">
          <a:xfrm>
            <a:off x="0" y="74613"/>
            <a:ext cx="9144000" cy="687387"/>
          </a:xfrm>
          <a:prstGeom prst="rect">
            <a:avLst/>
          </a:prstGeom>
          <a:noFill/>
          <a:ln w="9525">
            <a:noFill/>
            <a:miter lim="800000"/>
            <a:headEnd/>
            <a:tailEnd/>
          </a:ln>
        </p:spPr>
      </p:pic>
      <p:sp>
        <p:nvSpPr>
          <p:cNvPr id="17" name="Rectangle 67590"/>
          <p:cNvSpPr>
            <a:spLocks noChangeArrowheads="1"/>
          </p:cNvSpPr>
          <p:nvPr userDrawn="1"/>
        </p:nvSpPr>
        <p:spPr bwMode="auto">
          <a:xfrm>
            <a:off x="0" y="0"/>
            <a:ext cx="9144000" cy="76200"/>
          </a:xfrm>
          <a:prstGeom prst="rect">
            <a:avLst/>
          </a:prstGeom>
          <a:gradFill rotWithShape="1">
            <a:gsLst>
              <a:gs pos="0">
                <a:srgbClr val="0099FF">
                  <a:gamma/>
                  <a:tint val="0"/>
                  <a:invGamma/>
                </a:srgbClr>
              </a:gs>
              <a:gs pos="100000">
                <a:srgbClr val="0099FF">
                  <a:alpha val="25000"/>
                </a:srgbClr>
              </a:gs>
            </a:gsLst>
            <a:lin ang="0" scaled="1"/>
          </a:gradFill>
          <a:ln w="9525">
            <a:noFill/>
            <a:miter lim="800000"/>
            <a:headEnd/>
            <a:tailEnd/>
          </a:ln>
        </p:spPr>
        <p:txBody>
          <a:bodyPr wrap="none" lIns="0" tIns="0" rIns="0" bIns="0" anchor="ctr"/>
          <a:lstStyle/>
          <a:p>
            <a:pPr eaLnBrk="1" hangingPunct="1">
              <a:defRPr/>
            </a:pPr>
            <a:endParaRPr lang="en-US" sz="1800" b="0">
              <a:solidFill>
                <a:srgbClr val="000000"/>
              </a:solidFill>
            </a:endParaRPr>
          </a:p>
        </p:txBody>
      </p:sp>
      <p:sp>
        <p:nvSpPr>
          <p:cNvPr id="1029" name="Rectangle 21"/>
          <p:cNvSpPr>
            <a:spLocks noGrp="1" noChangeArrowheads="1"/>
          </p:cNvSpPr>
          <p:nvPr>
            <p:ph type="body" idx="1"/>
          </p:nvPr>
        </p:nvSpPr>
        <p:spPr bwMode="auto">
          <a:xfrm>
            <a:off x="533400" y="1371600"/>
            <a:ext cx="8077200" cy="4343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7590" name="Rectangle 67589"/>
          <p:cNvSpPr>
            <a:spLocks noChangeArrowheads="1"/>
          </p:cNvSpPr>
          <p:nvPr userDrawn="1"/>
        </p:nvSpPr>
        <p:spPr bwMode="auto">
          <a:xfrm>
            <a:off x="381000" y="6526213"/>
            <a:ext cx="592138" cy="331787"/>
          </a:xfrm>
          <a:prstGeom prst="rect">
            <a:avLst/>
          </a:prstGeom>
          <a:noFill/>
          <a:ln w="9525" algn="ctr">
            <a:noFill/>
            <a:miter lim="800000"/>
            <a:headEnd/>
            <a:tailEnd/>
          </a:ln>
        </p:spPr>
        <p:txBody>
          <a:bodyPr/>
          <a:lstStyle/>
          <a:p>
            <a:pPr eaLnBrk="1" hangingPunct="1">
              <a:defRPr/>
            </a:pPr>
            <a:endParaRPr lang="en-US" sz="1000" b="0">
              <a:ea typeface="ＭＳ Ｐゴシック" pitchFamily="16" charset="-128"/>
            </a:endParaRPr>
          </a:p>
        </p:txBody>
      </p:sp>
      <p:sp>
        <p:nvSpPr>
          <p:cNvPr id="2" name="Rectangle 67589"/>
          <p:cNvSpPr>
            <a:spLocks noChangeArrowheads="1"/>
          </p:cNvSpPr>
          <p:nvPr userDrawn="1"/>
        </p:nvSpPr>
        <p:spPr bwMode="auto">
          <a:xfrm>
            <a:off x="450850" y="6450013"/>
            <a:ext cx="592138" cy="331787"/>
          </a:xfrm>
          <a:prstGeom prst="rect">
            <a:avLst/>
          </a:prstGeom>
          <a:noFill/>
          <a:ln w="9525" algn="ctr">
            <a:noFill/>
            <a:miter lim="800000"/>
            <a:headEnd/>
            <a:tailEnd/>
          </a:ln>
        </p:spPr>
        <p:txBody>
          <a:bodyPr/>
          <a:lstStyle/>
          <a:p>
            <a:pPr eaLnBrk="1" hangingPunct="1">
              <a:defRPr/>
            </a:pPr>
            <a:fld id="{E2FFF7BB-A780-497E-BD67-EB265FAA58B0}" type="slidenum">
              <a:rPr lang="en-US" sz="1000" b="0">
                <a:solidFill>
                  <a:schemeClr val="bg1"/>
                </a:solidFill>
                <a:ea typeface="ＭＳ Ｐゴシック" pitchFamily="1" charset="-128"/>
              </a:rPr>
              <a:pPr eaLnBrk="1" hangingPunct="1">
                <a:defRPr/>
              </a:pPr>
              <a:t>‹#›</a:t>
            </a:fld>
            <a:endParaRPr lang="en-US" sz="1000" b="0">
              <a:solidFill>
                <a:schemeClr val="bg1"/>
              </a:solidFill>
              <a:ea typeface="ＭＳ Ｐゴシック" pitchFamily="1" charset="-128"/>
            </a:endParaRPr>
          </a:p>
          <a:p>
            <a:pPr eaLnBrk="1" hangingPunct="1">
              <a:defRPr/>
            </a:pPr>
            <a:endParaRPr lang="en-US" sz="1000" b="0">
              <a:ea typeface="ＭＳ Ｐゴシック" pitchFamily="1" charset="-128"/>
            </a:endParaRPr>
          </a:p>
        </p:txBody>
      </p:sp>
      <p:sp>
        <p:nvSpPr>
          <p:cNvPr id="1032" name="Rectangle 11"/>
          <p:cNvSpPr>
            <a:spLocks noGrp="1" noChangeArrowheads="1"/>
          </p:cNvSpPr>
          <p:nvPr>
            <p:ph type="title"/>
          </p:nvPr>
        </p:nvSpPr>
        <p:spPr bwMode="auto">
          <a:xfrm>
            <a:off x="76200" y="2286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9" name="Rectangle 67589"/>
          <p:cNvSpPr>
            <a:spLocks noChangeArrowheads="1"/>
          </p:cNvSpPr>
          <p:nvPr userDrawn="1"/>
        </p:nvSpPr>
        <p:spPr bwMode="auto">
          <a:xfrm>
            <a:off x="5943600" y="6248401"/>
            <a:ext cx="2971800" cy="457200"/>
          </a:xfrm>
          <a:prstGeom prst="rect">
            <a:avLst/>
          </a:prstGeom>
          <a:noFill/>
          <a:ln w="9525" algn="ctr">
            <a:noFill/>
            <a:miter lim="800000"/>
            <a:headEnd/>
            <a:tailEnd/>
          </a:ln>
        </p:spPr>
        <p:txBody>
          <a:bodyPr/>
          <a:lstStyle/>
          <a:p>
            <a:pPr algn="r" eaLnBrk="1" hangingPunct="1">
              <a:spcBef>
                <a:spcPts val="300"/>
              </a:spcBef>
              <a:spcAft>
                <a:spcPts val="300"/>
              </a:spcAft>
              <a:defRPr/>
            </a:pPr>
            <a:r>
              <a:rPr lang="en-US" sz="1600" b="0" i="1" smtClean="0">
                <a:solidFill>
                  <a:schemeClr val="bg1"/>
                </a:solidFill>
                <a:ea typeface="ＭＳ Ｐゴシック" pitchFamily="1" charset="-128"/>
              </a:rPr>
              <a:t>Huynh</a:t>
            </a:r>
            <a:r>
              <a:rPr lang="en-US" sz="1600" b="0" i="1" baseline="0" smtClean="0">
                <a:solidFill>
                  <a:schemeClr val="bg1"/>
                </a:solidFill>
                <a:ea typeface="ＭＳ Ｐゴシック" pitchFamily="1" charset="-128"/>
              </a:rPr>
              <a:t> Nguyen Chinh</a:t>
            </a:r>
            <a:endParaRPr lang="en-US" sz="1600" b="0" i="1">
              <a:solidFill>
                <a:schemeClr val="bg1"/>
              </a:solidFill>
              <a:ea typeface="ＭＳ Ｐゴシック" pitchFamily="1" charset="-128"/>
            </a:endParaRPr>
          </a:p>
          <a:p>
            <a:pPr algn="r" eaLnBrk="1" hangingPunct="1">
              <a:defRPr/>
            </a:pPr>
            <a:endParaRPr lang="en-US" sz="1600" b="0" i="1">
              <a:ea typeface="ＭＳ Ｐゴシック" pitchFamily="1" charset="-128"/>
            </a:endParaRPr>
          </a:p>
        </p:txBody>
      </p:sp>
    </p:spTree>
  </p:cSld>
  <p:clrMap bg1="lt1" tx1="dk1" bg2="lt2" tx2="dk2" accent1="accent1" accent2="accent2" accent3="accent3" accent4="accent4" accent5="accent5" accent6="accent6" hlink="hlink" folHlink="folHlink"/>
  <p:sldLayoutIdLst>
    <p:sldLayoutId id="2147484255" r:id="rId1"/>
    <p:sldLayoutId id="2147484233" r:id="rId2"/>
    <p:sldLayoutId id="2147484234" r:id="rId3"/>
    <p:sldLayoutId id="2147484235" r:id="rId4"/>
    <p:sldLayoutId id="2147484236" r:id="rId5"/>
    <p:sldLayoutId id="2147484237" r:id="rId6"/>
    <p:sldLayoutId id="2147484238" r:id="rId7"/>
    <p:sldLayoutId id="2147484239" r:id="rId8"/>
    <p:sldLayoutId id="2147484240" r:id="rId9"/>
    <p:sldLayoutId id="2147484241" r:id="rId10"/>
    <p:sldLayoutId id="2147484242" r:id="rId11"/>
    <p:sldLayoutId id="2147484243" r:id="rId12"/>
  </p:sldLayoutIdLst>
  <p:transition>
    <p:fade/>
  </p:transition>
  <p:hf hdr="0" ftr="0"/>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charset="0"/>
          <a:ea typeface="ＭＳ Ｐゴシック" pitchFamily="16" charset="-128"/>
        </a:defRPr>
      </a:lvl2pPr>
      <a:lvl3pPr algn="l" rtl="0" eaLnBrk="0" fontAlgn="base" hangingPunct="0">
        <a:spcBef>
          <a:spcPct val="0"/>
        </a:spcBef>
        <a:spcAft>
          <a:spcPct val="0"/>
        </a:spcAft>
        <a:defRPr sz="3600" b="1">
          <a:solidFill>
            <a:schemeClr val="tx1"/>
          </a:solidFill>
          <a:latin typeface="Arial" charset="0"/>
          <a:ea typeface="ＭＳ Ｐゴシック" pitchFamily="16" charset="-128"/>
        </a:defRPr>
      </a:lvl3pPr>
      <a:lvl4pPr algn="l" rtl="0" eaLnBrk="0" fontAlgn="base" hangingPunct="0">
        <a:spcBef>
          <a:spcPct val="0"/>
        </a:spcBef>
        <a:spcAft>
          <a:spcPct val="0"/>
        </a:spcAft>
        <a:defRPr sz="3600" b="1">
          <a:solidFill>
            <a:schemeClr val="tx1"/>
          </a:solidFill>
          <a:latin typeface="Arial" charset="0"/>
          <a:ea typeface="ＭＳ Ｐゴシック" pitchFamily="16" charset="-128"/>
        </a:defRPr>
      </a:lvl4pPr>
      <a:lvl5pPr algn="l" rtl="0" eaLnBrk="0" fontAlgn="base" hangingPunct="0">
        <a:spcBef>
          <a:spcPct val="0"/>
        </a:spcBef>
        <a:spcAft>
          <a:spcPct val="0"/>
        </a:spcAft>
        <a:defRPr sz="3600" b="1">
          <a:solidFill>
            <a:schemeClr val="tx1"/>
          </a:solidFill>
          <a:latin typeface="Arial" charset="0"/>
          <a:ea typeface="ＭＳ Ｐゴシック" pitchFamily="16" charset="-128"/>
        </a:defRPr>
      </a:lvl5pPr>
      <a:lvl6pPr marL="457200" algn="ctr" rtl="0" fontAlgn="base">
        <a:spcBef>
          <a:spcPct val="0"/>
        </a:spcBef>
        <a:spcAft>
          <a:spcPct val="0"/>
        </a:spcAft>
        <a:defRPr sz="4400">
          <a:solidFill>
            <a:schemeClr val="tx2"/>
          </a:solidFill>
          <a:latin typeface="Arial" charset="0"/>
          <a:ea typeface="ＭＳ Ｐゴシック" pitchFamily="16" charset="-128"/>
        </a:defRPr>
      </a:lvl6pPr>
      <a:lvl7pPr marL="914400" algn="ctr" rtl="0" fontAlgn="base">
        <a:spcBef>
          <a:spcPct val="0"/>
        </a:spcBef>
        <a:spcAft>
          <a:spcPct val="0"/>
        </a:spcAft>
        <a:defRPr sz="4400">
          <a:solidFill>
            <a:schemeClr val="tx2"/>
          </a:solidFill>
          <a:latin typeface="Arial" charset="0"/>
          <a:ea typeface="ＭＳ Ｐゴシック" pitchFamily="16" charset="-128"/>
        </a:defRPr>
      </a:lvl7pPr>
      <a:lvl8pPr marL="1371600" algn="ctr" rtl="0" fontAlgn="base">
        <a:spcBef>
          <a:spcPct val="0"/>
        </a:spcBef>
        <a:spcAft>
          <a:spcPct val="0"/>
        </a:spcAft>
        <a:defRPr sz="4400">
          <a:solidFill>
            <a:schemeClr val="tx2"/>
          </a:solidFill>
          <a:latin typeface="Arial" charset="0"/>
          <a:ea typeface="ＭＳ Ｐゴシック" pitchFamily="16" charset="-128"/>
        </a:defRPr>
      </a:lvl8pPr>
      <a:lvl9pPr marL="1828800" algn="ctr" rtl="0" fontAlgn="base">
        <a:spcBef>
          <a:spcPct val="0"/>
        </a:spcBef>
        <a:spcAft>
          <a:spcPct val="0"/>
        </a:spcAft>
        <a:defRPr sz="4400">
          <a:solidFill>
            <a:schemeClr val="tx2"/>
          </a:solidFill>
          <a:latin typeface="Arial" charset="0"/>
          <a:ea typeface="ＭＳ Ｐゴシック" pitchFamily="16" charset="-128"/>
        </a:defRPr>
      </a:lvl9pPr>
    </p:titleStyle>
    <p:bodyStyle>
      <a:lvl1pPr marL="195263" indent="-195263" algn="l" rtl="0" eaLnBrk="0" fontAlgn="base" hangingPunct="0">
        <a:spcBef>
          <a:spcPct val="25000"/>
        </a:spcBef>
        <a:spcAft>
          <a:spcPct val="0"/>
        </a:spcAft>
        <a:buBlip>
          <a:blip r:embed="rId16"/>
        </a:buBlip>
        <a:defRPr sz="3000">
          <a:solidFill>
            <a:schemeClr val="tx1"/>
          </a:solidFill>
          <a:latin typeface="+mn-lt"/>
          <a:ea typeface="+mn-ea"/>
          <a:cs typeface="+mn-cs"/>
        </a:defRPr>
      </a:lvl1pPr>
      <a:lvl2pPr marL="576263" indent="-190500" algn="l" rtl="0" eaLnBrk="0" fontAlgn="base" hangingPunct="0">
        <a:spcBef>
          <a:spcPct val="25000"/>
        </a:spcBef>
        <a:spcAft>
          <a:spcPct val="0"/>
        </a:spcAft>
        <a:buBlip>
          <a:blip r:embed="rId16"/>
        </a:buBlip>
        <a:defRPr sz="2600">
          <a:solidFill>
            <a:schemeClr val="tx1"/>
          </a:solidFill>
          <a:latin typeface="+mn-lt"/>
          <a:ea typeface="+mn-ea"/>
        </a:defRPr>
      </a:lvl2pPr>
      <a:lvl3pPr marL="957263" indent="-190500" algn="l" rtl="0" eaLnBrk="0" fontAlgn="base" hangingPunct="0">
        <a:spcBef>
          <a:spcPct val="25000"/>
        </a:spcBef>
        <a:spcAft>
          <a:spcPct val="0"/>
        </a:spcAft>
        <a:buBlip>
          <a:blip r:embed="rId16"/>
        </a:buBlip>
        <a:defRPr sz="2400">
          <a:solidFill>
            <a:schemeClr val="tx1"/>
          </a:solidFill>
          <a:latin typeface="+mn-lt"/>
          <a:ea typeface="+mn-ea"/>
        </a:defRPr>
      </a:lvl3pPr>
      <a:lvl4pPr marL="1338263" indent="-190500" algn="l" rtl="0" eaLnBrk="0" fontAlgn="base" hangingPunct="0">
        <a:spcBef>
          <a:spcPct val="25000"/>
        </a:spcBef>
        <a:spcAft>
          <a:spcPct val="0"/>
        </a:spcAft>
        <a:buBlip>
          <a:blip r:embed="rId16"/>
        </a:buBlip>
        <a:defRPr sz="1600">
          <a:solidFill>
            <a:schemeClr val="tx1"/>
          </a:solidFill>
          <a:latin typeface="+mn-lt"/>
          <a:ea typeface="+mn-ea"/>
        </a:defRPr>
      </a:lvl4pPr>
      <a:lvl5pPr marL="1719263" indent="-190500" algn="l" rtl="0" eaLnBrk="0" fontAlgn="base" hangingPunct="0">
        <a:spcBef>
          <a:spcPct val="25000"/>
        </a:spcBef>
        <a:spcAft>
          <a:spcPct val="0"/>
        </a:spcAft>
        <a:buBlip>
          <a:blip r:embed="rId16"/>
        </a:buBlip>
        <a:defRPr sz="1400">
          <a:solidFill>
            <a:schemeClr val="tx1"/>
          </a:solidFill>
          <a:latin typeface="+mn-lt"/>
          <a:ea typeface="+mn-ea"/>
        </a:defRPr>
      </a:lvl5pPr>
      <a:lvl6pPr marL="2438400" indent="-228600" algn="l" rtl="0" fontAlgn="base">
        <a:spcBef>
          <a:spcPct val="20000"/>
        </a:spcBef>
        <a:spcAft>
          <a:spcPct val="0"/>
        </a:spcAft>
        <a:buBlip>
          <a:blip r:embed="rId16"/>
        </a:buBlip>
        <a:defRPr sz="1200">
          <a:solidFill>
            <a:schemeClr val="tx1"/>
          </a:solidFill>
          <a:latin typeface="+mn-lt"/>
          <a:ea typeface="+mn-ea"/>
        </a:defRPr>
      </a:lvl6pPr>
      <a:lvl7pPr marL="2895600" indent="-228600" algn="l" rtl="0" fontAlgn="base">
        <a:spcBef>
          <a:spcPct val="20000"/>
        </a:spcBef>
        <a:spcAft>
          <a:spcPct val="0"/>
        </a:spcAft>
        <a:buBlip>
          <a:blip r:embed="rId16"/>
        </a:buBlip>
        <a:defRPr sz="1200">
          <a:solidFill>
            <a:schemeClr val="tx1"/>
          </a:solidFill>
          <a:latin typeface="+mn-lt"/>
          <a:ea typeface="+mn-ea"/>
        </a:defRPr>
      </a:lvl7pPr>
      <a:lvl8pPr marL="3352800" indent="-228600" algn="l" rtl="0" fontAlgn="base">
        <a:spcBef>
          <a:spcPct val="20000"/>
        </a:spcBef>
        <a:spcAft>
          <a:spcPct val="0"/>
        </a:spcAft>
        <a:buBlip>
          <a:blip r:embed="rId16"/>
        </a:buBlip>
        <a:defRPr sz="1200">
          <a:solidFill>
            <a:schemeClr val="tx1"/>
          </a:solidFill>
          <a:latin typeface="+mn-lt"/>
          <a:ea typeface="+mn-ea"/>
        </a:defRPr>
      </a:lvl8pPr>
      <a:lvl9pPr marL="3810000" indent="-228600" algn="l" rtl="0" fontAlgn="base">
        <a:spcBef>
          <a:spcPct val="20000"/>
        </a:spcBef>
        <a:spcAft>
          <a:spcPct val="0"/>
        </a:spcAft>
        <a:buBlip>
          <a:blip r:embed="rId16"/>
        </a:buBlip>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DA58C6AA-4CDF-43E0-9611-123CB6CFA869}" type="datetimeFigureOut">
              <a:rPr lang="en-US"/>
              <a:pPr>
                <a:defRPr/>
              </a:pPr>
              <a:t>1/6/2011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B4E62AD-BDFC-4F0D-A5FC-996334F584D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244" r:id="rId1"/>
    <p:sldLayoutId id="2147484245" r:id="rId2"/>
    <p:sldLayoutId id="2147484246" r:id="rId3"/>
    <p:sldLayoutId id="2147484247" r:id="rId4"/>
    <p:sldLayoutId id="2147484248" r:id="rId5"/>
    <p:sldLayoutId id="2147484249" r:id="rId6"/>
    <p:sldLayoutId id="2147484250" r:id="rId7"/>
    <p:sldLayoutId id="2147484251" r:id="rId8"/>
    <p:sldLayoutId id="2147484252" r:id="rId9"/>
    <p:sldLayoutId id="2147484253" r:id="rId10"/>
    <p:sldLayoutId id="214748425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5.gif"/><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gif"/><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8.xml"/><Relationship Id="rId5" Type="http://schemas.openxmlformats.org/officeDocument/2006/relationships/image" Target="../media/image37.png"/><Relationship Id="rId4" Type="http://schemas.openxmlformats.org/officeDocument/2006/relationships/image" Target="../media/image36.png"/></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8.xml"/><Relationship Id="rId6" Type="http://schemas.openxmlformats.org/officeDocument/2006/relationships/image" Target="../media/image38.png"/><Relationship Id="rId5" Type="http://schemas.openxmlformats.org/officeDocument/2006/relationships/image" Target="../media/image35.png"/><Relationship Id="rId4" Type="http://schemas.openxmlformats.org/officeDocument/2006/relationships/image" Target="../media/image34.png"/></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40.png"/><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44.png"/><Relationship Id="rId4" Type="http://schemas.openxmlformats.org/officeDocument/2006/relationships/image" Target="../media/image43.png"/></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53.png"/></Relationships>
</file>

<file path=ppt/slides/_rels/slide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56.png"/><Relationship Id="rId4" Type="http://schemas.openxmlformats.org/officeDocument/2006/relationships/image" Target="../media/image55.png"/></Relationships>
</file>

<file path=ppt/slides/_rels/slide66.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9.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5.png"/></Relationships>
</file>

<file path=ppt/slides/_rels/slide67.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 Id="rId9" Type="http://schemas.openxmlformats.org/officeDocument/2006/relationships/image" Target="../media/image66.pn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68.png"/><Relationship Id="rId4" Type="http://schemas.openxmlformats.org/officeDocument/2006/relationships/image" Target="../media/image67.png"/></Relationships>
</file>

<file path=ppt/slides/_rels/slide6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7.png"/><Relationship Id="rId1" Type="http://schemas.openxmlformats.org/officeDocument/2006/relationships/slideLayout" Target="../slideLayouts/slideLayout3.xml"/><Relationship Id="rId4" Type="http://schemas.openxmlformats.org/officeDocument/2006/relationships/image" Target="../media/image6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72.png"/><Relationship Id="rId4" Type="http://schemas.openxmlformats.org/officeDocument/2006/relationships/image" Target="../media/image71.png"/></Relationships>
</file>

<file path=ppt/slides/_rels/slide7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74.png"/><Relationship Id="rId4" Type="http://schemas.openxmlformats.org/officeDocument/2006/relationships/image" Target="../media/image73.png"/></Relationships>
</file>

<file path=ppt/slides/_rels/slide7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74.png"/><Relationship Id="rId4" Type="http://schemas.openxmlformats.org/officeDocument/2006/relationships/image" Target="../media/image75.png"/></Relationships>
</file>

<file path=ppt/slides/_rels/slide7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76.png"/><Relationship Id="rId4" Type="http://schemas.openxmlformats.org/officeDocument/2006/relationships/image" Target="../media/image70.png"/></Relationships>
</file>

<file path=ppt/slides/_rels/slide7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7"/>
          <p:cNvSpPr>
            <a:spLocks noChangeArrowheads="1"/>
          </p:cNvSpPr>
          <p:nvPr/>
        </p:nvSpPr>
        <p:spPr bwMode="auto">
          <a:xfrm>
            <a:off x="5808663" y="217488"/>
            <a:ext cx="184150" cy="457200"/>
          </a:xfrm>
          <a:prstGeom prst="rect">
            <a:avLst/>
          </a:prstGeom>
          <a:noFill/>
          <a:ln w="9525">
            <a:noFill/>
            <a:miter lim="800000"/>
            <a:headEnd/>
            <a:tailEnd/>
          </a:ln>
        </p:spPr>
        <p:txBody>
          <a:bodyPr wrap="none">
            <a:spAutoFit/>
          </a:bodyPr>
          <a:lstStyle/>
          <a:p>
            <a:endParaRPr lang="en-US" b="0" dirty="0"/>
          </a:p>
        </p:txBody>
      </p:sp>
      <p:sp>
        <p:nvSpPr>
          <p:cNvPr id="2052" name="Text Box 7"/>
          <p:cNvSpPr txBox="1">
            <a:spLocks noChangeArrowheads="1"/>
          </p:cNvSpPr>
          <p:nvPr/>
        </p:nvSpPr>
        <p:spPr bwMode="auto">
          <a:xfrm>
            <a:off x="1295400" y="4191000"/>
            <a:ext cx="6324600" cy="846386"/>
          </a:xfrm>
          <a:prstGeom prst="rect">
            <a:avLst/>
          </a:prstGeom>
          <a:noFill/>
          <a:ln w="9525">
            <a:noFill/>
            <a:miter lim="800000"/>
            <a:headEnd/>
            <a:tailEnd/>
          </a:ln>
        </p:spPr>
        <p:txBody>
          <a:bodyPr wrap="square">
            <a:spAutoFit/>
          </a:bodyPr>
          <a:lstStyle/>
          <a:p>
            <a:pPr algn="ctr">
              <a:spcBef>
                <a:spcPts val="600"/>
              </a:spcBef>
              <a:spcAft>
                <a:spcPts val="600"/>
              </a:spcAft>
            </a:pPr>
            <a:r>
              <a:rPr lang="en-US" sz="2000" smtClean="0">
                <a:solidFill>
                  <a:srgbClr val="002060"/>
                </a:solidFill>
              </a:rPr>
              <a:t>Huynh Nguyen Chinh</a:t>
            </a:r>
          </a:p>
          <a:p>
            <a:pPr algn="ctr"/>
            <a:endParaRPr lang="en-US" dirty="0">
              <a:solidFill>
                <a:srgbClr val="002060"/>
              </a:solidFill>
            </a:endParaRPr>
          </a:p>
        </p:txBody>
      </p:sp>
      <p:sp>
        <p:nvSpPr>
          <p:cNvPr id="6" name="Rectangle 5"/>
          <p:cNvSpPr/>
          <p:nvPr/>
        </p:nvSpPr>
        <p:spPr>
          <a:xfrm>
            <a:off x="76200" y="1863725"/>
            <a:ext cx="8991600" cy="1981200"/>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0" y="1752600"/>
            <a:ext cx="9067800" cy="205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mtClean="0"/>
              <a:t>Chapter 4. </a:t>
            </a:r>
          </a:p>
          <a:p>
            <a:pPr algn="ctr" fontAlgn="auto">
              <a:spcBef>
                <a:spcPts val="0"/>
              </a:spcBef>
              <a:spcAft>
                <a:spcPts val="0"/>
              </a:spcAft>
              <a:defRPr/>
            </a:pPr>
            <a:r>
              <a:rPr lang="en-US" sz="4000" smtClean="0"/>
              <a:t>Managing – Maintaining – Network Infrastructure</a:t>
            </a:r>
            <a:endParaRPr lang="en-US" sz="32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0" name="Rectangle 9"/>
          <p:cNvSpPr/>
          <p:nvPr/>
        </p:nvSpPr>
        <p:spPr>
          <a:xfrm>
            <a:off x="0" y="76200"/>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University of Technical Education of Ho Chi Minh City</a:t>
            </a:r>
            <a:endParaRPr lang="en-US" sz="28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358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Text Box 7"/>
          <p:cNvSpPr txBox="1">
            <a:spLocks noChangeArrowheads="1"/>
          </p:cNvSpPr>
          <p:nvPr/>
        </p:nvSpPr>
        <p:spPr bwMode="auto">
          <a:xfrm>
            <a:off x="0" y="1143000"/>
            <a:ext cx="8991600" cy="369332"/>
          </a:xfrm>
          <a:prstGeom prst="rect">
            <a:avLst/>
          </a:prstGeom>
          <a:noFill/>
          <a:ln w="9525">
            <a:noFill/>
            <a:miter lim="800000"/>
            <a:headEnd/>
            <a:tailEnd/>
          </a:ln>
        </p:spPr>
        <p:txBody>
          <a:bodyPr wrap="square">
            <a:spAutoFit/>
          </a:bodyPr>
          <a:lstStyle/>
          <a:p>
            <a:pPr algn="ctr">
              <a:spcBef>
                <a:spcPts val="600"/>
              </a:spcBef>
              <a:spcAft>
                <a:spcPts val="600"/>
              </a:spcAft>
            </a:pPr>
            <a:r>
              <a:rPr lang="en-US" sz="1800" smtClean="0"/>
              <a:t>NETWORKING ESSENTIALS</a:t>
            </a:r>
            <a:endParaRPr lang="en-US" sz="2000">
              <a:solidFill>
                <a:srgbClr val="002060"/>
              </a:solidFil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type="title"/>
          </p:nvPr>
        </p:nvSpPr>
        <p:spPr>
          <a:xfrm>
            <a:off x="304800" y="152400"/>
            <a:ext cx="8142288" cy="838200"/>
          </a:xfrm>
        </p:spPr>
        <p:txBody>
          <a:bodyPr/>
          <a:lstStyle/>
          <a:p>
            <a:r>
              <a:rPr lang="en-US" smtClean="0">
                <a:solidFill>
                  <a:schemeClr val="bg1"/>
                </a:solidFill>
              </a:rPr>
              <a:t>Các thành phần của Active Directory</a:t>
            </a:r>
            <a:endParaRPr lang="en-US">
              <a:solidFill>
                <a:schemeClr val="bg1"/>
              </a:solidFill>
            </a:endParaRPr>
          </a:p>
        </p:txBody>
      </p:sp>
      <p:sp>
        <p:nvSpPr>
          <p:cNvPr id="5" name="Rectangle 1"/>
          <p:cNvSpPr>
            <a:spLocks noChangeArrowheads="1"/>
          </p:cNvSpPr>
          <p:nvPr/>
        </p:nvSpPr>
        <p:spPr bwMode="auto">
          <a:xfrm>
            <a:off x="457200" y="838201"/>
            <a:ext cx="8686800" cy="38933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smtClean="0">
                <a:solidFill>
                  <a:srgbClr val="FF0000"/>
                </a:solidFill>
              </a:rPr>
              <a:t>Forest</a:t>
            </a:r>
          </a:p>
          <a:p>
            <a:endParaRPr kumimoji="0" lang="en-US" sz="1200" b="0" i="0" u="none" strike="noStrike" cap="none" normalizeH="0" baseline="0" smtClean="0">
              <a:ln>
                <a:noFill/>
              </a:ln>
              <a:solidFill>
                <a:schemeClr val="tx1"/>
              </a:solidFill>
              <a:effectLst/>
              <a:latin typeface="Arial" pitchFamily="34" charset="0"/>
              <a:cs typeface="Arial" pitchFamily="34" charset="0"/>
            </a:endParaRPr>
          </a:p>
          <a:p>
            <a:r>
              <a:rPr lang="en-US" sz="2000" smtClean="0"/>
              <a:t>Là một nhóm hoặc một cấu trúc gồm một hoặc nhiều cây domain độc lập nhau. Forest có các đặc điểm sau </a:t>
            </a:r>
          </a:p>
          <a:p>
            <a:endParaRPr lang="en-US" sz="1000" b="0" smtClean="0"/>
          </a:p>
          <a:p>
            <a:pPr marL="344488" lvl="0" indent="-284163">
              <a:spcBef>
                <a:spcPts val="300"/>
              </a:spcBef>
              <a:spcAft>
                <a:spcPts val="300"/>
              </a:spcAft>
              <a:buFont typeface="Wingdings" pitchFamily="2" charset="2"/>
              <a:buChar char="§"/>
            </a:pPr>
            <a:r>
              <a:rPr lang="en-US" sz="2000" b="0" smtClean="0"/>
              <a:t>Mọi Tree trong một Forest sử dụng chung một </a:t>
            </a:r>
            <a:r>
              <a:rPr lang="en-US" sz="2000" smtClean="0"/>
              <a:t>schema</a:t>
            </a:r>
            <a:r>
              <a:rPr lang="en-US" sz="2000" b="0" smtClean="0"/>
              <a:t>,</a:t>
            </a:r>
          </a:p>
          <a:p>
            <a:pPr marL="344488" lvl="0" indent="-284163">
              <a:spcBef>
                <a:spcPts val="300"/>
              </a:spcBef>
              <a:spcAft>
                <a:spcPts val="300"/>
              </a:spcAft>
              <a:buFont typeface="Wingdings" pitchFamily="2" charset="2"/>
              <a:buChar char="§"/>
            </a:pPr>
            <a:r>
              <a:rPr lang="en-US" sz="2000" b="0" smtClean="0"/>
              <a:t>Các Tree trong một Forest có cách viết tên khác nhau, phụ thuộc vào tổ chức domain.</a:t>
            </a:r>
          </a:p>
          <a:p>
            <a:pPr marL="344488" lvl="0" indent="-284163">
              <a:spcBef>
                <a:spcPts val="300"/>
              </a:spcBef>
              <a:spcAft>
                <a:spcPts val="300"/>
              </a:spcAft>
              <a:buFont typeface="Wingdings" pitchFamily="2" charset="2"/>
              <a:buChar char="§"/>
            </a:pPr>
            <a:r>
              <a:rPr lang="en-US" sz="2000" b="0" smtClean="0"/>
              <a:t>Mọi tree trong một Forest sử dụng chung một </a:t>
            </a:r>
            <a:r>
              <a:rPr lang="en-US" sz="2000" smtClean="0"/>
              <a:t>global catalog</a:t>
            </a:r>
            <a:r>
              <a:rPr lang="en-US" sz="2000" b="0" smtClean="0"/>
              <a:t>,</a:t>
            </a:r>
          </a:p>
          <a:p>
            <a:pPr marL="344488" indent="-284163">
              <a:spcBef>
                <a:spcPts val="300"/>
              </a:spcBef>
              <a:spcAft>
                <a:spcPts val="300"/>
              </a:spcAft>
              <a:buFont typeface="Wingdings" pitchFamily="2" charset="2"/>
              <a:buChar char="§"/>
            </a:pPr>
            <a:r>
              <a:rPr lang="en-US" sz="2000" b="0" smtClean="0"/>
              <a:t>Domain và Forest hoạt động độc lập với nhau nhưng Forest cho phép liên lạc trên toàn bộ cấu trúc</a:t>
            </a:r>
          </a:p>
          <a:p>
            <a:pPr marL="344488" lvl="0" indent="-284163" algn="just" eaLnBrk="1" hangingPunct="1">
              <a:spcBef>
                <a:spcPts val="600"/>
              </a:spcBef>
              <a:spcAft>
                <a:spcPts val="600"/>
              </a:spcAft>
            </a:pP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pic>
        <p:nvPicPr>
          <p:cNvPr id="41985" name="Picture 1"/>
          <p:cNvPicPr>
            <a:picLocks noChangeAspect="1" noChangeArrowheads="1"/>
          </p:cNvPicPr>
          <p:nvPr/>
        </p:nvPicPr>
        <p:blipFill>
          <a:blip r:embed="rId3"/>
          <a:srcRect/>
          <a:stretch>
            <a:fillRect/>
          </a:stretch>
        </p:blipFill>
        <p:spPr bwMode="auto">
          <a:xfrm>
            <a:off x="4114800" y="4097520"/>
            <a:ext cx="5029200" cy="205656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type="title"/>
          </p:nvPr>
        </p:nvSpPr>
        <p:spPr>
          <a:xfrm>
            <a:off x="304800" y="152400"/>
            <a:ext cx="8142288" cy="838200"/>
          </a:xfrm>
        </p:spPr>
        <p:txBody>
          <a:bodyPr/>
          <a:lstStyle/>
          <a:p>
            <a:r>
              <a:rPr lang="en-US" smtClean="0">
                <a:solidFill>
                  <a:schemeClr val="bg1"/>
                </a:solidFill>
              </a:rPr>
              <a:t>Các thành phần của Active Directory</a:t>
            </a:r>
            <a:endParaRPr lang="en-US">
              <a:solidFill>
                <a:schemeClr val="bg1"/>
              </a:solidFill>
            </a:endParaRPr>
          </a:p>
        </p:txBody>
      </p:sp>
      <p:sp>
        <p:nvSpPr>
          <p:cNvPr id="4" name="Rectangle 9"/>
          <p:cNvSpPr txBox="1">
            <a:spLocks noChangeArrowheads="1"/>
          </p:cNvSpPr>
          <p:nvPr/>
        </p:nvSpPr>
        <p:spPr>
          <a:xfrm>
            <a:off x="228600" y="990600"/>
            <a:ext cx="8534400" cy="5410200"/>
          </a:xfrm>
          <a:prstGeom prst="rect">
            <a:avLst/>
          </a:prstGeom>
        </p:spPr>
        <p:txBody>
          <a:bodyPr/>
          <a:lstStyle/>
          <a:p>
            <a:pPr lvl="1" algn="ctr"/>
            <a:r>
              <a:rPr lang="en-US" smtClean="0"/>
              <a:t>Cấu trúc vật lý</a:t>
            </a:r>
          </a:p>
          <a:p>
            <a:pPr>
              <a:spcBef>
                <a:spcPts val="600"/>
              </a:spcBef>
              <a:spcAft>
                <a:spcPts val="600"/>
              </a:spcAft>
            </a:pPr>
            <a:r>
              <a:rPr lang="en-US" smtClean="0">
                <a:solidFill>
                  <a:srgbClr val="FF0000"/>
                </a:solidFill>
              </a:rPr>
              <a:t>Sites</a:t>
            </a:r>
            <a:endParaRPr lang="en-US" sz="2000" smtClean="0">
              <a:solidFill>
                <a:srgbClr val="FF0000"/>
              </a:solidFill>
            </a:endParaRPr>
          </a:p>
          <a:p>
            <a:r>
              <a:rPr lang="en-US" sz="2000" b="0" smtClean="0"/>
              <a:t>Là tập hợp của một nhóm máy tính trên cùng một Subnet, nhóm các Subnet và Domain Controller có kết nối tốc độ cao. Một site có thể thuộc về nhiều domain; một cách tương tự, một domain có thể chứa nhiều site</a:t>
            </a:r>
          </a:p>
          <a:p>
            <a:endParaRPr lang="en-US" sz="2000" b="0" smtClean="0"/>
          </a:p>
          <a:p>
            <a:r>
              <a:rPr lang="en-US" sz="2000" b="0" smtClean="0"/>
              <a:t>Site còn được sử dụng để tối ưu hóa hoạt động sao chép (replication) trên thư mục. Người quản trị có thể lập lịch để việc sao chép giữa các site (intersite) được thực hiện vào các giờ mạng rãnh còn việc sao chép trong cùng site (intrasite) có thể thực hiện thường xuyên hơn</a:t>
            </a:r>
          </a:p>
          <a:p>
            <a:endParaRPr lang="en-US" sz="3600" b="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04800" y="152400"/>
            <a:ext cx="8142288" cy="838200"/>
          </a:xfrm>
        </p:spPr>
        <p:txBody>
          <a:bodyPr/>
          <a:lstStyle/>
          <a:p>
            <a:r>
              <a:rPr lang="en-US" smtClean="0">
                <a:solidFill>
                  <a:schemeClr val="bg1"/>
                </a:solidFill>
              </a:rPr>
              <a:t>Các thành phần của Active Directory</a:t>
            </a:r>
            <a:endParaRPr lang="en-US">
              <a:solidFill>
                <a:schemeClr val="bg1"/>
              </a:solidFill>
            </a:endParaRPr>
          </a:p>
        </p:txBody>
      </p:sp>
      <p:sp>
        <p:nvSpPr>
          <p:cNvPr id="5" name="Rectangle 9"/>
          <p:cNvSpPr txBox="1">
            <a:spLocks noChangeArrowheads="1"/>
          </p:cNvSpPr>
          <p:nvPr/>
        </p:nvSpPr>
        <p:spPr>
          <a:xfrm>
            <a:off x="228600" y="762000"/>
            <a:ext cx="8534400" cy="5181600"/>
          </a:xfrm>
          <a:prstGeom prst="rect">
            <a:avLst/>
          </a:prstGeom>
        </p:spPr>
        <p:txBody>
          <a:bodyPr/>
          <a:lstStyle/>
          <a:p>
            <a:r>
              <a:rPr lang="en-US" smtClean="0">
                <a:solidFill>
                  <a:srgbClr val="FF0000"/>
                </a:solidFill>
              </a:rPr>
              <a:t>Domain controllers</a:t>
            </a:r>
          </a:p>
          <a:p>
            <a:pPr>
              <a:spcBef>
                <a:spcPts val="600"/>
              </a:spcBef>
              <a:spcAft>
                <a:spcPts val="600"/>
              </a:spcAft>
            </a:pPr>
            <a:r>
              <a:rPr lang="en-US" sz="2000" smtClean="0"/>
              <a:t>Là một máy tính chạy windows server chứa cơ sở dữ liệu domain. Domain controller có các chức năng sau</a:t>
            </a:r>
          </a:p>
          <a:p>
            <a:pPr marL="284163" lvl="0" indent="-284163">
              <a:spcBef>
                <a:spcPts val="600"/>
              </a:spcBef>
              <a:spcAft>
                <a:spcPts val="600"/>
              </a:spcAft>
              <a:buFont typeface="Wingdings" pitchFamily="2" charset="2"/>
              <a:buChar char="§"/>
            </a:pPr>
            <a:r>
              <a:rPr lang="en-US" sz="2000" b="0" smtClean="0"/>
              <a:t>Mỗi Domain controller chứa thông tin về </a:t>
            </a:r>
            <a:r>
              <a:rPr lang="en-US" sz="2000" smtClean="0">
                <a:solidFill>
                  <a:srgbClr val="002060"/>
                </a:solidFill>
              </a:rPr>
              <a:t>Active Directory </a:t>
            </a:r>
            <a:r>
              <a:rPr lang="en-US" sz="2000" b="0" smtClean="0"/>
              <a:t>của domain và sao chép thông tin đó cho các Domain controller khác thuộc domain.</a:t>
            </a:r>
          </a:p>
          <a:p>
            <a:pPr marL="284163" lvl="0" indent="-284163">
              <a:spcBef>
                <a:spcPts val="600"/>
              </a:spcBef>
              <a:spcAft>
                <a:spcPts val="600"/>
              </a:spcAft>
              <a:buFont typeface="Wingdings" pitchFamily="2" charset="2"/>
              <a:buChar char="§"/>
            </a:pPr>
            <a:r>
              <a:rPr lang="en-US" sz="2000" b="0" smtClean="0"/>
              <a:t>Các Domain controllers trong một domain </a:t>
            </a:r>
            <a:r>
              <a:rPr lang="en-US" sz="2000" smtClean="0">
                <a:solidFill>
                  <a:srgbClr val="002060"/>
                </a:solidFill>
              </a:rPr>
              <a:t>tự động sao chép thông tin về các đối tượng thuộc domain cho nhau</a:t>
            </a:r>
            <a:r>
              <a:rPr lang="en-US" sz="2000" b="0" smtClean="0"/>
              <a:t>. Khi có một thay đổi trên Active Directory, thay đổi đó được tự động cập nhật cho các Domain controller trong domain.</a:t>
            </a:r>
          </a:p>
          <a:p>
            <a:pPr marL="284163" lvl="0" indent="-284163">
              <a:spcBef>
                <a:spcPts val="600"/>
              </a:spcBef>
              <a:spcAft>
                <a:spcPts val="600"/>
              </a:spcAft>
              <a:buFont typeface="Wingdings" pitchFamily="2" charset="2"/>
              <a:buChar char="§"/>
            </a:pPr>
            <a:r>
              <a:rPr lang="en-US" sz="2000" b="0" smtClean="0"/>
              <a:t>Sử dụng nhiều Domain controller trong một domain cho </a:t>
            </a:r>
            <a:r>
              <a:rPr lang="en-US" sz="2000" smtClean="0">
                <a:solidFill>
                  <a:srgbClr val="002060"/>
                </a:solidFill>
              </a:rPr>
              <a:t>phép tăng cường khả năng chịu lỗ</a:t>
            </a:r>
            <a:r>
              <a:rPr lang="en-US" sz="2000" b="0" smtClean="0"/>
              <a:t>i.</a:t>
            </a:r>
          </a:p>
          <a:p>
            <a:pPr marL="284163" indent="-284163">
              <a:buFont typeface="Wingdings" pitchFamily="2" charset="2"/>
              <a:buChar char="§"/>
            </a:pPr>
            <a:r>
              <a:rPr lang="en-US" sz="2000" b="0" smtClean="0"/>
              <a:t>Domain controllers quản lý tất các các tương tác của user trên domain như xác nhận đăng nhập mạng hoặc tìm kiếm đối tượng trên Active Directory</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28600" y="152400"/>
            <a:ext cx="8763000" cy="609600"/>
          </a:xfrm>
        </p:spPr>
        <p:txBody>
          <a:bodyPr/>
          <a:lstStyle/>
          <a:p>
            <a:r>
              <a:rPr lang="en-US" sz="3200" smtClean="0">
                <a:solidFill>
                  <a:schemeClr val="bg1"/>
                </a:solidFill>
              </a:rPr>
              <a:t>Một số khái niệm trên Active Directory</a:t>
            </a:r>
            <a:endParaRPr lang="en-US" sz="3200">
              <a:solidFill>
                <a:schemeClr val="bg1"/>
              </a:solidFill>
            </a:endParaRPr>
          </a:p>
        </p:txBody>
      </p:sp>
      <p:sp>
        <p:nvSpPr>
          <p:cNvPr id="7" name="Rectangle 9"/>
          <p:cNvSpPr txBox="1">
            <a:spLocks noChangeArrowheads="1"/>
          </p:cNvSpPr>
          <p:nvPr/>
        </p:nvSpPr>
        <p:spPr>
          <a:xfrm>
            <a:off x="228600" y="1219200"/>
            <a:ext cx="8534400" cy="4267200"/>
          </a:xfrm>
          <a:prstGeom prst="rect">
            <a:avLst/>
          </a:prstGeom>
        </p:spPr>
        <p:txBody>
          <a:bodyPr/>
          <a:lstStyle/>
          <a:p>
            <a:pPr lvl="0">
              <a:spcBef>
                <a:spcPts val="600"/>
              </a:spcBef>
              <a:spcAft>
                <a:spcPts val="600"/>
              </a:spcAft>
            </a:pPr>
            <a:r>
              <a:rPr lang="en-US" smtClean="0">
                <a:solidFill>
                  <a:srgbClr val="FF0000"/>
                </a:solidFill>
              </a:rPr>
              <a:t>Schema</a:t>
            </a:r>
            <a:endParaRPr lang="en-US" sz="2000" smtClean="0">
              <a:solidFill>
                <a:srgbClr val="FF0000"/>
              </a:solidFill>
            </a:endParaRPr>
          </a:p>
          <a:p>
            <a:r>
              <a:rPr lang="en-US" sz="2000" smtClean="0">
                <a:solidFill>
                  <a:srgbClr val="002060"/>
                </a:solidFill>
              </a:rPr>
              <a:t>Là danh sách các qui tắc định nghĩa các loại đối tượng và các loại thông tin về đối tượng có thể chứa trong Active Directory</a:t>
            </a:r>
            <a:r>
              <a:rPr lang="en-US" sz="2000" smtClean="0"/>
              <a:t>. Nói một cách khác schema bao gồm một tập các qui tắc định nghĩa nội dung và cấu trúc của Active Directory</a:t>
            </a:r>
          </a:p>
          <a:p>
            <a:endParaRPr lang="en-US" sz="2000" b="0" smtClean="0"/>
          </a:p>
          <a:p>
            <a:pPr lvl="0">
              <a:spcBef>
                <a:spcPts val="600"/>
              </a:spcBef>
              <a:spcAft>
                <a:spcPts val="600"/>
              </a:spcAft>
            </a:pPr>
            <a:r>
              <a:rPr lang="en-US" smtClean="0">
                <a:solidFill>
                  <a:srgbClr val="FF0000"/>
                </a:solidFill>
              </a:rPr>
              <a:t>Global Catalog</a:t>
            </a:r>
          </a:p>
          <a:p>
            <a:r>
              <a:rPr lang="en-US" sz="2000" smtClean="0">
                <a:solidFill>
                  <a:srgbClr val="002060"/>
                </a:solidFill>
              </a:rPr>
              <a:t>Global Catalog là cơ sở dữ liệu quản lý thông tin về các đối tượng trên một Tree hoặc Forest</a:t>
            </a:r>
            <a:r>
              <a:rPr lang="en-US" sz="2000" smtClean="0"/>
              <a:t>. Mặc định Global Catalog được tạo ra một cách tự động trên Domain controller trong một Forest. Server chứa Global Catalog được gọi là Global Catalog server</a:t>
            </a:r>
            <a:endParaRPr lang="en-US" sz="3200" b="0"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5" name="Picture 3"/>
          <p:cNvPicPr>
            <a:picLocks noChangeAspect="1" noChangeArrowheads="1"/>
          </p:cNvPicPr>
          <p:nvPr/>
        </p:nvPicPr>
        <p:blipFill>
          <a:blip r:embed="rId3"/>
          <a:srcRect/>
          <a:stretch>
            <a:fillRect/>
          </a:stretch>
        </p:blipFill>
        <p:spPr bwMode="auto">
          <a:xfrm>
            <a:off x="1828800" y="3810000"/>
            <a:ext cx="4216400" cy="2805113"/>
          </a:xfrm>
          <a:prstGeom prst="rect">
            <a:avLst/>
          </a:prstGeom>
          <a:noFill/>
          <a:ln w="9525">
            <a:noFill/>
            <a:miter lim="800000"/>
            <a:headEnd/>
            <a:tailEnd/>
          </a:ln>
        </p:spPr>
      </p:pic>
      <p:sp>
        <p:nvSpPr>
          <p:cNvPr id="62466" name="Rectangle 2"/>
          <p:cNvSpPr>
            <a:spLocks noGrp="1" noChangeArrowheads="1"/>
          </p:cNvSpPr>
          <p:nvPr>
            <p:ph type="title"/>
          </p:nvPr>
        </p:nvSpPr>
        <p:spPr>
          <a:xfrm>
            <a:off x="381000" y="152400"/>
            <a:ext cx="8763000" cy="838200"/>
          </a:xfrm>
        </p:spPr>
        <p:txBody>
          <a:bodyPr/>
          <a:lstStyle/>
          <a:p>
            <a:r>
              <a:rPr lang="en-US" smtClean="0">
                <a:solidFill>
                  <a:schemeClr val="bg1"/>
                </a:solidFill>
              </a:rPr>
              <a:t>Một số khái niệm trên Active Directory</a:t>
            </a:r>
            <a:endParaRPr lang="en-US">
              <a:solidFill>
                <a:schemeClr val="bg1"/>
              </a:solidFill>
            </a:endParaRPr>
          </a:p>
        </p:txBody>
      </p:sp>
      <p:sp>
        <p:nvSpPr>
          <p:cNvPr id="6" name="Rectangle 9"/>
          <p:cNvSpPr txBox="1">
            <a:spLocks noChangeArrowheads="1"/>
          </p:cNvSpPr>
          <p:nvPr/>
        </p:nvSpPr>
        <p:spPr>
          <a:xfrm>
            <a:off x="0" y="762000"/>
            <a:ext cx="9144000" cy="1295400"/>
          </a:xfrm>
          <a:prstGeom prst="rect">
            <a:avLst/>
          </a:prstGeom>
        </p:spPr>
        <p:txBody>
          <a:bodyPr/>
          <a:lstStyle/>
          <a:p>
            <a:pPr lvl="0"/>
            <a:r>
              <a:rPr lang="en-US" smtClean="0"/>
              <a:t>Global Catalog (tt)</a:t>
            </a:r>
            <a:endParaRPr lang="en-US" sz="2000"/>
          </a:p>
        </p:txBody>
      </p:sp>
      <p:pic>
        <p:nvPicPr>
          <p:cNvPr id="33793" name="Picture 1"/>
          <p:cNvPicPr>
            <a:picLocks noChangeAspect="1" noChangeArrowheads="1"/>
          </p:cNvPicPr>
          <p:nvPr/>
        </p:nvPicPr>
        <p:blipFill>
          <a:blip r:embed="rId4"/>
          <a:srcRect/>
          <a:stretch>
            <a:fillRect/>
          </a:stretch>
        </p:blipFill>
        <p:spPr bwMode="auto">
          <a:xfrm>
            <a:off x="0" y="1282013"/>
            <a:ext cx="3505200" cy="2622842"/>
          </a:xfrm>
          <a:prstGeom prst="rect">
            <a:avLst/>
          </a:prstGeom>
          <a:noFill/>
          <a:ln w="9525">
            <a:noFill/>
            <a:miter lim="800000"/>
            <a:headEnd/>
            <a:tailEnd/>
          </a:ln>
        </p:spPr>
      </p:pic>
      <p:sp>
        <p:nvSpPr>
          <p:cNvPr id="33794" name="Rectangle 2"/>
          <p:cNvSpPr>
            <a:spLocks noChangeArrowheads="1"/>
          </p:cNvSpPr>
          <p:nvPr/>
        </p:nvSpPr>
        <p:spPr bwMode="auto">
          <a:xfrm>
            <a:off x="3581400" y="944701"/>
            <a:ext cx="51816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ts val="600"/>
              </a:spcBef>
              <a:spcAft>
                <a:spcPts val="600"/>
              </a:spcAft>
              <a:buClrTx/>
              <a:buSzTx/>
              <a:buFontTx/>
              <a:buNone/>
              <a:tabLst>
                <a:tab pos="571500" algn="l"/>
              </a:tabLst>
            </a:pPr>
            <a:r>
              <a:rPr kumimoji="0" lang="en-US" sz="2000" b="0" i="0" u="none" strike="noStrike" cap="none" normalizeH="0" baseline="0" smtClean="0">
                <a:ln>
                  <a:noFill/>
                </a:ln>
                <a:solidFill>
                  <a:srgbClr val="002060"/>
                </a:solidFill>
                <a:effectLst/>
                <a:latin typeface="Arial" pitchFamily="34" charset="0"/>
                <a:ea typeface="Times New Roman" pitchFamily="18" charset="0"/>
                <a:cs typeface="Arial" pitchFamily="34" charset="0"/>
              </a:rPr>
              <a:t>Global Catalog thực hiện hai chức năng chính trên Active Directory đó là:</a:t>
            </a:r>
            <a:endParaRPr kumimoji="0" lang="en-US" sz="1800" b="0" i="0" u="none" strike="noStrike" cap="none" normalizeH="0" baseline="0" smtClean="0">
              <a:ln>
                <a:noFill/>
              </a:ln>
              <a:solidFill>
                <a:srgbClr val="002060"/>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ts val="600"/>
              </a:spcBef>
              <a:spcAft>
                <a:spcPts val="600"/>
              </a:spcAft>
              <a:buClrTx/>
              <a:buSzTx/>
              <a:buFont typeface="Wingdings" pitchFamily="2" charset="2"/>
              <a:buChar char="§"/>
              <a:tabLst>
                <a:tab pos="571500" algn="l"/>
              </a:tabLst>
            </a:pPr>
            <a:r>
              <a:rPr kumimoji="0" lang="en-US" sz="2000" b="0" i="0" u="none" strike="noStrike" cap="none" normalizeH="0" baseline="0" smtClean="0">
                <a:ln>
                  <a:noFill/>
                </a:ln>
                <a:solidFill>
                  <a:schemeClr val="accent4"/>
                </a:solidFill>
                <a:effectLst/>
                <a:latin typeface="Arial" pitchFamily="34" charset="0"/>
                <a:ea typeface="Times New Roman" pitchFamily="18" charset="0"/>
                <a:cs typeface="Arial" pitchFamily="34" charset="0"/>
              </a:rPr>
              <a:t> Cho phép user thực hiện các thao tác đăng nhập (logon) bằng cách cung cấp thông tin về thành viên nhóm cho Active Directory,</a:t>
            </a:r>
          </a:p>
          <a:p>
            <a:pPr marL="0" marR="0" lvl="0" indent="0" algn="l" defTabSz="914400" rtl="0" eaLnBrk="0" fontAlgn="base" latinLnBrk="0" hangingPunct="0">
              <a:lnSpc>
                <a:spcPct val="100000"/>
              </a:lnSpc>
              <a:spcBef>
                <a:spcPts val="600"/>
              </a:spcBef>
              <a:spcAft>
                <a:spcPts val="600"/>
              </a:spcAft>
              <a:buClrTx/>
              <a:buSzTx/>
              <a:buFont typeface="Wingdings" pitchFamily="2" charset="2"/>
              <a:buChar char="§"/>
              <a:tabLst>
                <a:tab pos="571500" algn="l"/>
              </a:tabLst>
            </a:pPr>
            <a: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Cho phép tìm kiếm thông tin trên Active Directory bất kể domain nào trong Forest chứa dữ liệu thực sự</a:t>
            </a:r>
            <a:r>
              <a:rPr kumimoji="0" lang="en-US" sz="1800" b="0" i="0" u="none" strike="noStrike" cap="none" normalizeH="0" baseline="0" smtClean="0">
                <a:ln>
                  <a:noFill/>
                </a:ln>
                <a:solidFill>
                  <a:schemeClr val="tx1"/>
                </a:solidFill>
                <a:effectLst/>
                <a:latin typeface="Arial" pitchFamily="34" charset="0"/>
                <a:cs typeface="Arial" pitchFamily="34" charset="0"/>
              </a:rPr>
              <a:t> </a:t>
            </a:r>
            <a:endParaRPr kumimoji="0" lang="en-US" sz="32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04800" y="152400"/>
            <a:ext cx="8610600" cy="838200"/>
          </a:xfrm>
        </p:spPr>
        <p:txBody>
          <a:bodyPr/>
          <a:lstStyle/>
          <a:p>
            <a:pPr lvl="1"/>
            <a:r>
              <a:rPr lang="en-US" smtClean="0">
                <a:solidFill>
                  <a:schemeClr val="bg1"/>
                </a:solidFill>
              </a:rPr>
              <a:t>Một số khái niệm trên Active Directory</a:t>
            </a:r>
            <a:endParaRPr lang="en-US">
              <a:solidFill>
                <a:schemeClr val="bg1"/>
              </a:solidFill>
            </a:endParaRPr>
          </a:p>
        </p:txBody>
      </p:sp>
      <p:sp>
        <p:nvSpPr>
          <p:cNvPr id="4" name="Rectangle 9"/>
          <p:cNvSpPr txBox="1">
            <a:spLocks noChangeArrowheads="1"/>
          </p:cNvSpPr>
          <p:nvPr/>
        </p:nvSpPr>
        <p:spPr>
          <a:xfrm>
            <a:off x="76200" y="838200"/>
            <a:ext cx="8915400" cy="3733800"/>
          </a:xfrm>
          <a:prstGeom prst="rect">
            <a:avLst/>
          </a:prstGeom>
        </p:spPr>
        <p:txBody>
          <a:bodyPr/>
          <a:lstStyle/>
          <a:p>
            <a:pPr lvl="0"/>
            <a:r>
              <a:rPr lang="en-US" sz="2000" smtClean="0">
                <a:solidFill>
                  <a:srgbClr val="FF0000"/>
                </a:solidFill>
              </a:rPr>
              <a:t>Replication</a:t>
            </a:r>
          </a:p>
          <a:p>
            <a:pPr lvl="0"/>
            <a:endParaRPr lang="en-US" sz="2000" b="0" smtClean="0"/>
          </a:p>
          <a:p>
            <a:pPr marL="344488" indent="-284163">
              <a:spcBef>
                <a:spcPts val="600"/>
              </a:spcBef>
              <a:spcAft>
                <a:spcPts val="600"/>
              </a:spcAft>
              <a:buFont typeface="Wingdings" pitchFamily="2" charset="2"/>
              <a:buChar char="§"/>
            </a:pPr>
            <a:r>
              <a:rPr lang="en-US" sz="2000" b="0" smtClean="0"/>
              <a:t>Tài khoản user và các dịch vụ trên phải được truy xuất vào mọi lúc và mọi nơi từ bất kỳ máy tính nào trên domain, tree hoặc forest</a:t>
            </a:r>
          </a:p>
          <a:p>
            <a:pPr marL="344488" indent="-284163">
              <a:spcBef>
                <a:spcPts val="600"/>
              </a:spcBef>
              <a:spcAft>
                <a:spcPts val="600"/>
              </a:spcAft>
              <a:buFont typeface="Wingdings" pitchFamily="2" charset="2"/>
              <a:buChar char="§"/>
            </a:pPr>
            <a:r>
              <a:rPr lang="en-US" sz="2000" b="0" smtClean="0"/>
              <a:t>Chính vì thế Replication nhằm </a:t>
            </a:r>
            <a:r>
              <a:rPr lang="en-US" sz="2000" smtClean="0">
                <a:solidFill>
                  <a:srgbClr val="002060"/>
                </a:solidFill>
              </a:rPr>
              <a:t>đảm bảo cho những thay đổi trên một Domain controller được phản ảnh trên mọi Domain controller trong một domain</a:t>
            </a:r>
            <a:r>
              <a:rPr lang="en-US" sz="2000" b="0" smtClean="0"/>
              <a:t>. Thông tin trong Active Directory được sao chép cho tất cả các Domain controller trong một site hoặc giữa các sites</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p:cNvSpPr>
            <a:spLocks noGrp="1" noChangeArrowheads="1"/>
          </p:cNvSpPr>
          <p:nvPr>
            <p:ph type="title"/>
          </p:nvPr>
        </p:nvSpPr>
        <p:spPr>
          <a:xfrm>
            <a:off x="381000" y="152400"/>
            <a:ext cx="8142288" cy="838200"/>
          </a:xfrm>
        </p:spPr>
        <p:txBody>
          <a:bodyPr/>
          <a:lstStyle/>
          <a:p>
            <a:pPr lvl="1"/>
            <a:r>
              <a:rPr lang="en-US" sz="2800" smtClean="0">
                <a:solidFill>
                  <a:schemeClr val="bg1"/>
                </a:solidFill>
              </a:rPr>
              <a:t>Qui tắc viết tên đối tượng trên Active Directory</a:t>
            </a:r>
            <a:endParaRPr lang="en-US" sz="2800">
              <a:solidFill>
                <a:schemeClr val="bg1"/>
              </a:solidFill>
            </a:endParaRPr>
          </a:p>
        </p:txBody>
      </p:sp>
      <p:sp>
        <p:nvSpPr>
          <p:cNvPr id="4" name="Rectangle 9"/>
          <p:cNvSpPr txBox="1">
            <a:spLocks noChangeArrowheads="1"/>
          </p:cNvSpPr>
          <p:nvPr/>
        </p:nvSpPr>
        <p:spPr>
          <a:xfrm>
            <a:off x="0" y="762000"/>
            <a:ext cx="9144000" cy="3733800"/>
          </a:xfrm>
          <a:prstGeom prst="rect">
            <a:avLst/>
          </a:prstGeom>
        </p:spPr>
        <p:txBody>
          <a:bodyPr/>
          <a:lstStyle/>
          <a:p>
            <a:pPr marL="0" lvl="1"/>
            <a:r>
              <a:rPr lang="en-US" sz="2000" smtClean="0"/>
              <a:t>Mỗi đối tượng trên Active Directory được xác định thông qua tên. Active Directory sử dụng các qui tắc viết tên đó là:</a:t>
            </a:r>
            <a:r>
              <a:rPr lang="en-US" sz="2000" u="sng" smtClean="0"/>
              <a:t> </a:t>
            </a:r>
            <a:r>
              <a:rPr lang="en-US" sz="2000" u="sng" smtClean="0">
                <a:solidFill>
                  <a:srgbClr val="002060"/>
                </a:solidFill>
              </a:rPr>
              <a:t>tên đầy đủ</a:t>
            </a:r>
            <a:r>
              <a:rPr lang="en-US" sz="2000" smtClean="0"/>
              <a:t> (distinguished name), </a:t>
            </a:r>
            <a:r>
              <a:rPr lang="en-US" sz="2000" u="sng" smtClean="0">
                <a:solidFill>
                  <a:srgbClr val="002060"/>
                </a:solidFill>
              </a:rPr>
              <a:t>tên tương đối </a:t>
            </a:r>
            <a:r>
              <a:rPr lang="en-US" sz="2000" smtClean="0"/>
              <a:t>(relative distinguished name), </a:t>
            </a:r>
            <a:r>
              <a:rPr lang="en-US" sz="2000" u="sng" smtClean="0">
                <a:solidFill>
                  <a:srgbClr val="002060"/>
                </a:solidFill>
              </a:rPr>
              <a:t>tên định danh duy nhất toàn cục</a:t>
            </a:r>
            <a:r>
              <a:rPr lang="en-US" sz="2000" smtClean="0"/>
              <a:t> (globally unique identifier)</a:t>
            </a:r>
          </a:p>
          <a:p>
            <a:pPr marL="0" lvl="1"/>
            <a:endParaRPr lang="en-US" sz="2000" b="0" smtClean="0"/>
          </a:p>
          <a:p>
            <a:pPr lvl="0">
              <a:spcBef>
                <a:spcPts val="600"/>
              </a:spcBef>
              <a:spcAft>
                <a:spcPts val="600"/>
              </a:spcAft>
              <a:buFont typeface="Wingdings" pitchFamily="2" charset="2"/>
              <a:buChar char="§"/>
            </a:pPr>
            <a:r>
              <a:rPr lang="en-US" sz="2000" smtClean="0"/>
              <a:t> </a:t>
            </a:r>
            <a:r>
              <a:rPr lang="en-US" sz="2000" smtClean="0">
                <a:solidFill>
                  <a:srgbClr val="FF0000"/>
                </a:solidFill>
              </a:rPr>
              <a:t>Tên đầy đủ (DN)</a:t>
            </a:r>
            <a:endParaRPr lang="en-US" sz="1800" smtClean="0">
              <a:solidFill>
                <a:srgbClr val="FF0000"/>
              </a:solidFill>
            </a:endParaRPr>
          </a:p>
          <a:p>
            <a:r>
              <a:rPr lang="en-US" sz="2000" smtClean="0"/>
              <a:t>Là cách viết tên đầy đủ nhất, tên đầy đủ bao gồm tên domain chứa đối tượng và toàn bộ đường dẫn trên cấu trúc cây domain đến đối tượng.</a:t>
            </a:r>
            <a:endParaRPr lang="en-US" sz="1800" smtClean="0"/>
          </a:p>
          <a:p>
            <a:r>
              <a:rPr lang="en-US" sz="2000" b="0" u="sng" smtClean="0"/>
              <a:t>Ví dụ</a:t>
            </a:r>
            <a:r>
              <a:rPr lang="en-US" sz="2000" b="0" smtClean="0"/>
              <a:t>:</a:t>
            </a:r>
            <a:endParaRPr lang="en-US" sz="1800" b="0" smtClean="0"/>
          </a:p>
          <a:p>
            <a:r>
              <a:rPr lang="en-US" sz="2000" b="0" smtClean="0">
                <a:solidFill>
                  <a:srgbClr val="FF3300"/>
                </a:solidFill>
              </a:rPr>
              <a:t>DC=com,DC=microsoft,OU=dev,CN=Users,CN=</a:t>
            </a:r>
            <a:r>
              <a:rPr lang="en-US" sz="2000" b="0" i="1" smtClean="0">
                <a:solidFill>
                  <a:srgbClr val="FF3300"/>
                </a:solidFill>
              </a:rPr>
              <a:t>Firstname</a:t>
            </a:r>
            <a:r>
              <a:rPr lang="en-US" sz="2000" b="0" smtClean="0"/>
              <a:t> </a:t>
            </a:r>
            <a:endParaRPr lang="en-US" sz="1800" b="0" smtClean="0"/>
          </a:p>
          <a:p>
            <a:r>
              <a:rPr lang="en-US" sz="2000" b="0" smtClean="0"/>
              <a:t>Trong đó DC, OU và CN là các thuộc tính của tên đầy đủ, nghĩa của các ký hiệu như sau</a:t>
            </a:r>
            <a:endParaRPr lang="en-US" sz="2800" b="0" smtClean="0"/>
          </a:p>
        </p:txBody>
      </p:sp>
      <p:graphicFrame>
        <p:nvGraphicFramePr>
          <p:cNvPr id="5" name="Table 4"/>
          <p:cNvGraphicFramePr>
            <a:graphicFrameLocks noGrp="1"/>
          </p:cNvGraphicFramePr>
          <p:nvPr/>
        </p:nvGraphicFramePr>
        <p:xfrm>
          <a:off x="2895600" y="4572000"/>
          <a:ext cx="5181600" cy="1371600"/>
        </p:xfrm>
        <a:graphic>
          <a:graphicData uri="http://schemas.openxmlformats.org/drawingml/2006/table">
            <a:tbl>
              <a:tblPr/>
              <a:tblGrid>
                <a:gridCol w="1657037"/>
                <a:gridCol w="3524563"/>
              </a:tblGrid>
              <a:tr h="342900">
                <a:tc>
                  <a:txBody>
                    <a:bodyPr/>
                    <a:lstStyle/>
                    <a:p>
                      <a:pPr marL="0" marR="0" algn="just">
                        <a:lnSpc>
                          <a:spcPct val="120000"/>
                        </a:lnSpc>
                        <a:spcBef>
                          <a:spcPts val="0"/>
                        </a:spcBef>
                        <a:spcAft>
                          <a:spcPts val="0"/>
                        </a:spcAft>
                        <a:tabLst>
                          <a:tab pos="571500" algn="l"/>
                        </a:tabLst>
                      </a:pPr>
                      <a:r>
                        <a:rPr lang="en-US" sz="1600">
                          <a:latin typeface="+mj-lt"/>
                          <a:ea typeface="Times New Roman"/>
                        </a:rPr>
                        <a:t>Thuộc tính</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tabLst>
                          <a:tab pos="571500" algn="l"/>
                        </a:tabLst>
                      </a:pPr>
                      <a:r>
                        <a:rPr lang="en-US" sz="1600">
                          <a:latin typeface="+mj-lt"/>
                          <a:ea typeface="Times New Roman"/>
                        </a:rPr>
                        <a:t>Ý nghĩa</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900">
                <a:tc>
                  <a:txBody>
                    <a:bodyPr/>
                    <a:lstStyle/>
                    <a:p>
                      <a:pPr marL="0" marR="0" algn="just">
                        <a:lnSpc>
                          <a:spcPct val="120000"/>
                        </a:lnSpc>
                        <a:spcBef>
                          <a:spcPts val="0"/>
                        </a:spcBef>
                        <a:spcAft>
                          <a:spcPts val="0"/>
                        </a:spcAft>
                        <a:tabLst>
                          <a:tab pos="571500" algn="l"/>
                        </a:tabLst>
                      </a:pPr>
                      <a:r>
                        <a:rPr lang="en-US" sz="1600">
                          <a:latin typeface="+mj-lt"/>
                          <a:ea typeface="Times New Roman"/>
                        </a:rPr>
                        <a:t>DC</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just">
                        <a:lnSpc>
                          <a:spcPct val="120000"/>
                        </a:lnSpc>
                        <a:spcBef>
                          <a:spcPts val="0"/>
                        </a:spcBef>
                        <a:spcAft>
                          <a:spcPts val="0"/>
                        </a:spcAft>
                        <a:tabLst>
                          <a:tab pos="571500" algn="l"/>
                        </a:tabLst>
                      </a:pPr>
                      <a:r>
                        <a:rPr lang="en-US" sz="1600">
                          <a:latin typeface="+mj-lt"/>
                          <a:ea typeface="Times New Roman"/>
                        </a:rPr>
                        <a:t>Domain Component Name</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342900">
                <a:tc>
                  <a:txBody>
                    <a:bodyPr/>
                    <a:lstStyle/>
                    <a:p>
                      <a:pPr marL="0" marR="0" algn="just">
                        <a:lnSpc>
                          <a:spcPct val="120000"/>
                        </a:lnSpc>
                        <a:spcBef>
                          <a:spcPts val="0"/>
                        </a:spcBef>
                        <a:spcAft>
                          <a:spcPts val="0"/>
                        </a:spcAft>
                        <a:tabLst>
                          <a:tab pos="571500" algn="l"/>
                        </a:tabLst>
                      </a:pPr>
                      <a:r>
                        <a:rPr lang="en-US" sz="1600">
                          <a:latin typeface="+mj-lt"/>
                          <a:ea typeface="Times New Roman"/>
                        </a:rPr>
                        <a:t>OU</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tabLst>
                          <a:tab pos="571500" algn="l"/>
                        </a:tabLst>
                      </a:pPr>
                      <a:r>
                        <a:rPr lang="en-US" sz="1600">
                          <a:latin typeface="+mj-lt"/>
                          <a:ea typeface="Times New Roman"/>
                        </a:rPr>
                        <a:t>Organizational Unit Name</a:t>
                      </a:r>
                    </a:p>
                  </a:txBody>
                  <a:tcPr marL="68580" marR="68580" marT="0" marB="0">
                    <a:lnL>
                      <a:noFill/>
                    </a:lnL>
                    <a:lnR>
                      <a:noFill/>
                    </a:lnR>
                    <a:lnT>
                      <a:noFill/>
                    </a:lnT>
                    <a:lnB>
                      <a:noFill/>
                    </a:lnB>
                  </a:tcPr>
                </a:tc>
              </a:tr>
              <a:tr h="342900">
                <a:tc>
                  <a:txBody>
                    <a:bodyPr/>
                    <a:lstStyle/>
                    <a:p>
                      <a:pPr marL="0" marR="0" algn="just">
                        <a:lnSpc>
                          <a:spcPct val="120000"/>
                        </a:lnSpc>
                        <a:spcBef>
                          <a:spcPts val="0"/>
                        </a:spcBef>
                        <a:spcAft>
                          <a:spcPts val="0"/>
                        </a:spcAft>
                        <a:tabLst>
                          <a:tab pos="571500" algn="l"/>
                        </a:tabLst>
                      </a:pPr>
                      <a:r>
                        <a:rPr lang="en-US" sz="1600">
                          <a:latin typeface="+mj-lt"/>
                          <a:ea typeface="Times New Roman"/>
                        </a:rPr>
                        <a:t>CN</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tabLst>
                          <a:tab pos="571500" algn="l"/>
                        </a:tabLst>
                      </a:pPr>
                      <a:r>
                        <a:rPr lang="en-US" sz="1600">
                          <a:latin typeface="+mj-lt"/>
                          <a:ea typeface="Times New Roman"/>
                        </a:rPr>
                        <a:t>Common Name</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14" name="Rectangle 26"/>
          <p:cNvSpPr>
            <a:spLocks noGrp="1" noChangeArrowheads="1"/>
          </p:cNvSpPr>
          <p:nvPr>
            <p:ph type="title"/>
          </p:nvPr>
        </p:nvSpPr>
        <p:spPr>
          <a:xfrm>
            <a:off x="152400" y="152400"/>
            <a:ext cx="8915400" cy="563562"/>
          </a:xfrm>
        </p:spPr>
        <p:txBody>
          <a:bodyPr/>
          <a:lstStyle/>
          <a:p>
            <a:r>
              <a:rPr lang="en-US" sz="2800" smtClean="0">
                <a:solidFill>
                  <a:schemeClr val="bg1"/>
                </a:solidFill>
              </a:rPr>
              <a:t>Qui tắc viết tên đối tượng trên Active Directory</a:t>
            </a:r>
            <a:endParaRPr lang="en-US" sz="2800">
              <a:solidFill>
                <a:schemeClr val="bg1"/>
              </a:solidFill>
            </a:endParaRPr>
          </a:p>
        </p:txBody>
      </p:sp>
      <p:sp>
        <p:nvSpPr>
          <p:cNvPr id="18" name="Rectangle 9"/>
          <p:cNvSpPr txBox="1">
            <a:spLocks noChangeArrowheads="1"/>
          </p:cNvSpPr>
          <p:nvPr/>
        </p:nvSpPr>
        <p:spPr>
          <a:xfrm>
            <a:off x="4191000" y="914400"/>
            <a:ext cx="4953000" cy="4800600"/>
          </a:xfrm>
          <a:prstGeom prst="rect">
            <a:avLst/>
          </a:prstGeom>
        </p:spPr>
        <p:txBody>
          <a:bodyPr/>
          <a:lstStyle/>
          <a:p>
            <a:pPr lvl="0"/>
            <a:r>
              <a:rPr lang="en-US" sz="2000" smtClean="0">
                <a:solidFill>
                  <a:srgbClr val="FF0000"/>
                </a:solidFill>
              </a:rPr>
              <a:t>Tên tương đối (RDN)</a:t>
            </a:r>
          </a:p>
          <a:p>
            <a:pPr lvl="0"/>
            <a:endParaRPr lang="en-US" sz="1800" smtClean="0"/>
          </a:p>
          <a:p>
            <a:pPr marL="344488" indent="-284163">
              <a:buFont typeface="Wingdings" pitchFamily="2" charset="2"/>
              <a:buChar char="§"/>
            </a:pPr>
            <a:r>
              <a:rPr lang="en-US" sz="2000" smtClean="0"/>
              <a:t>Tên tương đối của một đối tượng là phần của tên đầy đủ mà cũng chính là một thuộc tính của đối tượng đó. Ví dụ tên tương dối của firstname của một đối tượng user là Firstname, tên tương đối của đối tượng cha là Users</a:t>
            </a:r>
          </a:p>
          <a:p>
            <a:pPr marL="344488" indent="-284163">
              <a:buFont typeface="Wingdings" pitchFamily="2" charset="2"/>
              <a:buChar char="§"/>
            </a:pPr>
            <a:endParaRPr lang="en-US" sz="2000" b="0" smtClean="0"/>
          </a:p>
          <a:p>
            <a:pPr marL="344488" indent="-284163">
              <a:buFont typeface="Wingdings" pitchFamily="2" charset="2"/>
              <a:buChar char="§"/>
            </a:pPr>
            <a:r>
              <a:rPr lang="en-US" sz="2000" smtClean="0"/>
              <a:t>Tên tương đối các đối tượng có thể trùng trên Active Directory nhưng không thể có hai đối tượng cùng tên tương đối trong cùng OU</a:t>
            </a:r>
            <a:endParaRPr lang="en-US" sz="3200" b="0" smtClean="0"/>
          </a:p>
        </p:txBody>
      </p:sp>
      <p:pic>
        <p:nvPicPr>
          <p:cNvPr id="27649" name="Picture 1"/>
          <p:cNvPicPr>
            <a:picLocks noChangeAspect="1" noChangeArrowheads="1"/>
          </p:cNvPicPr>
          <p:nvPr/>
        </p:nvPicPr>
        <p:blipFill>
          <a:blip r:embed="rId3"/>
          <a:srcRect/>
          <a:stretch>
            <a:fillRect/>
          </a:stretch>
        </p:blipFill>
        <p:spPr bwMode="auto">
          <a:xfrm>
            <a:off x="76200" y="1676400"/>
            <a:ext cx="4427838" cy="3276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14" name="Rectangle 26"/>
          <p:cNvSpPr>
            <a:spLocks noGrp="1" noChangeArrowheads="1"/>
          </p:cNvSpPr>
          <p:nvPr>
            <p:ph type="title"/>
          </p:nvPr>
        </p:nvSpPr>
        <p:spPr>
          <a:xfrm>
            <a:off x="152400" y="152400"/>
            <a:ext cx="8915400" cy="563562"/>
          </a:xfrm>
        </p:spPr>
        <p:txBody>
          <a:bodyPr/>
          <a:lstStyle/>
          <a:p>
            <a:r>
              <a:rPr lang="en-US" sz="2800" smtClean="0">
                <a:solidFill>
                  <a:schemeClr val="bg1"/>
                </a:solidFill>
              </a:rPr>
              <a:t>Qui tắc viết tên đối tượng trên Active Directory</a:t>
            </a:r>
            <a:endParaRPr lang="en-US" sz="2800">
              <a:solidFill>
                <a:schemeClr val="bg1"/>
              </a:solidFill>
            </a:endParaRPr>
          </a:p>
        </p:txBody>
      </p:sp>
      <p:sp>
        <p:nvSpPr>
          <p:cNvPr id="18" name="Rectangle 9"/>
          <p:cNvSpPr txBox="1">
            <a:spLocks noChangeArrowheads="1"/>
          </p:cNvSpPr>
          <p:nvPr/>
        </p:nvSpPr>
        <p:spPr>
          <a:xfrm>
            <a:off x="4191000" y="914400"/>
            <a:ext cx="4953000" cy="4800600"/>
          </a:xfrm>
          <a:prstGeom prst="rect">
            <a:avLst/>
          </a:prstGeom>
        </p:spPr>
        <p:txBody>
          <a:bodyPr/>
          <a:lstStyle/>
          <a:p>
            <a:pPr lvl="0"/>
            <a:r>
              <a:rPr lang="en-US" sz="2000" smtClean="0">
                <a:solidFill>
                  <a:srgbClr val="FF0000"/>
                </a:solidFill>
              </a:rPr>
              <a:t>Tên tương đối (RDN)</a:t>
            </a:r>
          </a:p>
          <a:p>
            <a:pPr lvl="0"/>
            <a:endParaRPr lang="en-US" sz="1800" smtClean="0"/>
          </a:p>
          <a:p>
            <a:pPr marL="344488" indent="-284163">
              <a:buFont typeface="Wingdings" pitchFamily="2" charset="2"/>
              <a:buChar char="§"/>
            </a:pPr>
            <a:r>
              <a:rPr lang="en-US" sz="2000" smtClean="0"/>
              <a:t>Tên tương đối của một đối tượng là phần của tên đầy đủ mà cũng chính là một thuộc tính của đối tượng đó. Ví dụ tên tương dối của firstname của một đối tượng user là Firstname, tên tương đối của đối tượng cha là Users</a:t>
            </a:r>
          </a:p>
          <a:p>
            <a:pPr marL="344488" indent="-284163">
              <a:buFont typeface="Wingdings" pitchFamily="2" charset="2"/>
              <a:buChar char="§"/>
            </a:pPr>
            <a:endParaRPr lang="en-US" sz="2000" b="0" smtClean="0"/>
          </a:p>
          <a:p>
            <a:pPr marL="344488" indent="-284163">
              <a:buFont typeface="Wingdings" pitchFamily="2" charset="2"/>
              <a:buChar char="§"/>
            </a:pPr>
            <a:r>
              <a:rPr lang="en-US" sz="2000" smtClean="0"/>
              <a:t>Tên tương đối các đối tượng có thể trùng trên Active Directory nhưng không thể có hai đối tượng cùng tên tương đối trong cùng OU</a:t>
            </a:r>
            <a:endParaRPr lang="en-US" sz="3200" b="0" smtClean="0"/>
          </a:p>
        </p:txBody>
      </p:sp>
      <p:pic>
        <p:nvPicPr>
          <p:cNvPr id="27649" name="Picture 1"/>
          <p:cNvPicPr>
            <a:picLocks noChangeAspect="1" noChangeArrowheads="1"/>
          </p:cNvPicPr>
          <p:nvPr/>
        </p:nvPicPr>
        <p:blipFill>
          <a:blip r:embed="rId3"/>
          <a:srcRect/>
          <a:stretch>
            <a:fillRect/>
          </a:stretch>
        </p:blipFill>
        <p:spPr bwMode="auto">
          <a:xfrm>
            <a:off x="76200" y="1676400"/>
            <a:ext cx="4427838" cy="3276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14" name="Rectangle 26"/>
          <p:cNvSpPr>
            <a:spLocks noGrp="1" noChangeArrowheads="1"/>
          </p:cNvSpPr>
          <p:nvPr>
            <p:ph type="title"/>
          </p:nvPr>
        </p:nvSpPr>
        <p:spPr>
          <a:xfrm>
            <a:off x="152400" y="152400"/>
            <a:ext cx="8915400" cy="563562"/>
          </a:xfrm>
        </p:spPr>
        <p:txBody>
          <a:bodyPr/>
          <a:lstStyle/>
          <a:p>
            <a:r>
              <a:rPr lang="en-US" sz="2800" smtClean="0">
                <a:solidFill>
                  <a:schemeClr val="bg1"/>
                </a:solidFill>
              </a:rPr>
              <a:t>Qui tắc viết tên đối tượng trên Active Directory</a:t>
            </a:r>
            <a:endParaRPr lang="en-US" sz="2800">
              <a:solidFill>
                <a:schemeClr val="bg1"/>
              </a:solidFill>
            </a:endParaRPr>
          </a:p>
        </p:txBody>
      </p:sp>
      <p:sp>
        <p:nvSpPr>
          <p:cNvPr id="18" name="Rectangle 9"/>
          <p:cNvSpPr txBox="1">
            <a:spLocks noChangeArrowheads="1"/>
          </p:cNvSpPr>
          <p:nvPr/>
        </p:nvSpPr>
        <p:spPr>
          <a:xfrm>
            <a:off x="457200" y="914400"/>
            <a:ext cx="8458200" cy="4800600"/>
          </a:xfrm>
          <a:prstGeom prst="rect">
            <a:avLst/>
          </a:prstGeom>
        </p:spPr>
        <p:txBody>
          <a:bodyPr/>
          <a:lstStyle/>
          <a:p>
            <a:r>
              <a:rPr lang="en-US" sz="2000" smtClean="0">
                <a:solidFill>
                  <a:srgbClr val="FF0000"/>
                </a:solidFill>
              </a:rPr>
              <a:t>T</a:t>
            </a:r>
            <a:r>
              <a:rPr lang="vi-VN" sz="2000" smtClean="0">
                <a:solidFill>
                  <a:srgbClr val="FF0000"/>
                </a:solidFill>
              </a:rPr>
              <a:t>ên</a:t>
            </a:r>
            <a:r>
              <a:rPr lang="en-US" sz="2000" smtClean="0">
                <a:solidFill>
                  <a:srgbClr val="FF0000"/>
                </a:solidFill>
              </a:rPr>
              <a:t>  Định danh duy nhất toàn cục (GUID)</a:t>
            </a:r>
          </a:p>
          <a:p>
            <a:pPr lvl="0"/>
            <a:endParaRPr lang="en-US" sz="2000" smtClean="0">
              <a:solidFill>
                <a:srgbClr val="FF0000"/>
              </a:solidFill>
            </a:endParaRPr>
          </a:p>
          <a:p>
            <a:pPr lvl="0"/>
            <a:endParaRPr lang="en-US" sz="1800" smtClean="0"/>
          </a:p>
          <a:p>
            <a:pPr marL="344488" indent="-284163"/>
            <a:r>
              <a:rPr lang="vi-VN" smtClean="0"/>
              <a:t>   </a:t>
            </a:r>
            <a:r>
              <a:rPr lang="en-US" smtClean="0"/>
              <a:t>Là một giá trị 128 bit được gán cho mỗi đối tượng mỗi khi đối tượng được tạo ra trên Active Directory. Đối tượng trên Active Directory  có thể bị di chuyển hoặc đổi tên nhưng giá trị này không bao giờ thay đổi</a:t>
            </a:r>
            <a:endParaRPr lang="en-US" sz="3600" b="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ChangeArrowheads="1"/>
          </p:cNvSpPr>
          <p:nvPr/>
        </p:nvSpPr>
        <p:spPr bwMode="auto">
          <a:xfrm>
            <a:off x="304800" y="2667000"/>
            <a:ext cx="3657600" cy="1752600"/>
          </a:xfrm>
          <a:prstGeom prst="rect">
            <a:avLst/>
          </a:prstGeom>
          <a:noFill/>
          <a:ln w="9525">
            <a:noFill/>
            <a:miter lim="800000"/>
            <a:headEnd/>
            <a:tailEnd/>
          </a:ln>
          <a:effectLst/>
        </p:spPr>
        <p:txBody>
          <a:bodyPr lIns="82121" tIns="41059" rIns="82121" bIns="41059" anchor="b"/>
          <a:lstStyle/>
          <a:p>
            <a:pPr defTabSz="814388">
              <a:buClr>
                <a:schemeClr val="folHlink"/>
              </a:buClr>
              <a:buFontTx/>
              <a:buChar char="•"/>
            </a:pPr>
            <a:endParaRPr lang="en-US"/>
          </a:p>
        </p:txBody>
      </p:sp>
      <p:sp>
        <p:nvSpPr>
          <p:cNvPr id="38919" name="Rectangle 7"/>
          <p:cNvSpPr>
            <a:spLocks noGrp="1" noChangeArrowheads="1"/>
          </p:cNvSpPr>
          <p:nvPr>
            <p:ph type="title"/>
          </p:nvPr>
        </p:nvSpPr>
        <p:spPr>
          <a:xfrm>
            <a:off x="228600" y="152400"/>
            <a:ext cx="8229600" cy="563562"/>
          </a:xfrm>
        </p:spPr>
        <p:txBody>
          <a:bodyPr/>
          <a:lstStyle/>
          <a:p>
            <a:r>
              <a:rPr lang="en-US" smtClean="0">
                <a:solidFill>
                  <a:schemeClr val="bg1"/>
                </a:solidFill>
              </a:rPr>
              <a:t>Content</a:t>
            </a:r>
            <a:endParaRPr lang="en-US">
              <a:solidFill>
                <a:schemeClr val="bg1"/>
              </a:solidFill>
            </a:endParaRPr>
          </a:p>
        </p:txBody>
      </p:sp>
      <p:sp>
        <p:nvSpPr>
          <p:cNvPr id="5" name="Rectangle 9"/>
          <p:cNvSpPr txBox="1">
            <a:spLocks noChangeArrowheads="1"/>
          </p:cNvSpPr>
          <p:nvPr/>
        </p:nvSpPr>
        <p:spPr>
          <a:xfrm>
            <a:off x="533400" y="1371600"/>
            <a:ext cx="8077200" cy="4267200"/>
          </a:xfrm>
          <a:prstGeom prst="rect">
            <a:avLst/>
          </a:prstGeom>
        </p:spPr>
        <p:txBody>
          <a:bodyPr/>
          <a:lstStyle/>
          <a:p>
            <a:pPr marL="576263" marR="0" lvl="1" indent="-190500" algn="l" defTabSz="914400" rtl="0" eaLnBrk="0" fontAlgn="base" latinLnBrk="0" hangingPunct="0">
              <a:lnSpc>
                <a:spcPct val="100000"/>
              </a:lnSpc>
              <a:spcBef>
                <a:spcPct val="25000"/>
              </a:spcBef>
              <a:spcAft>
                <a:spcPct val="0"/>
              </a:spcAft>
              <a:buClrTx/>
              <a:buSzTx/>
              <a:buFontTx/>
              <a:buBlip>
                <a:blip r:embed="rId2"/>
              </a:buBlip>
              <a:tabLst/>
              <a:defRPr/>
            </a:pPr>
            <a:r>
              <a:rPr kumimoji="0" lang="en-US" sz="2600" b="0" i="0" u="none" strike="noStrike" kern="0" cap="none" spc="0" normalizeH="0" baseline="0" noProof="0" smtClean="0">
                <a:ln>
                  <a:noFill/>
                </a:ln>
                <a:solidFill>
                  <a:schemeClr val="tx1"/>
                </a:solidFill>
                <a:effectLst/>
                <a:uLnTx/>
                <a:uFillTx/>
                <a:latin typeface="+mn-lt"/>
                <a:ea typeface="+mn-ea"/>
              </a:rPr>
              <a:t>Active</a:t>
            </a:r>
            <a:r>
              <a:rPr kumimoji="0" lang="en-US" sz="2600" b="0" i="0" u="none" strike="noStrike" kern="0" cap="none" spc="0" normalizeH="0" noProof="0" smtClean="0">
                <a:ln>
                  <a:noFill/>
                </a:ln>
                <a:solidFill>
                  <a:schemeClr val="tx1"/>
                </a:solidFill>
                <a:effectLst/>
                <a:uLnTx/>
                <a:uFillTx/>
                <a:latin typeface="+mn-lt"/>
                <a:ea typeface="+mn-ea"/>
              </a:rPr>
              <a:t> Directory</a:t>
            </a:r>
          </a:p>
          <a:p>
            <a:pPr marL="576263" marR="0" lvl="1" indent="-190500" algn="l" defTabSz="914400" rtl="0" eaLnBrk="0" fontAlgn="base" latinLnBrk="0" hangingPunct="0">
              <a:lnSpc>
                <a:spcPct val="100000"/>
              </a:lnSpc>
              <a:spcBef>
                <a:spcPct val="25000"/>
              </a:spcBef>
              <a:spcAft>
                <a:spcPct val="0"/>
              </a:spcAft>
              <a:buClrTx/>
              <a:buSzTx/>
              <a:buFontTx/>
              <a:buBlip>
                <a:blip r:embed="rId2"/>
              </a:buBlip>
              <a:tabLst/>
              <a:defRPr/>
            </a:pPr>
            <a:r>
              <a:rPr lang="en-US" sz="2600" b="0" kern="0" baseline="0" smtClean="0">
                <a:latin typeface="+mn-lt"/>
                <a:ea typeface="+mn-ea"/>
              </a:rPr>
              <a:t>Networking</a:t>
            </a:r>
            <a:r>
              <a:rPr lang="en-US" sz="2600" b="0" kern="0" smtClean="0">
                <a:latin typeface="+mn-lt"/>
                <a:ea typeface="+mn-ea"/>
              </a:rPr>
              <a:t> Services</a:t>
            </a:r>
            <a:endParaRPr kumimoji="0" lang="en-US" sz="2600" b="0" i="0" u="none" strike="noStrike" kern="0" cap="none" spc="0" normalizeH="0" baseline="0" noProof="0" smtClean="0">
              <a:ln>
                <a:noFill/>
              </a:ln>
              <a:solidFill>
                <a:schemeClr val="tx1"/>
              </a:solidFill>
              <a:effectLst/>
              <a:uLnTx/>
              <a:uFillTx/>
              <a:latin typeface="+mn-lt"/>
              <a:ea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228600" y="838200"/>
            <a:ext cx="8763000" cy="461963"/>
          </a:xfrm>
          <a:prstGeom prst="rect">
            <a:avLst/>
          </a:prstGeom>
          <a:noFill/>
          <a:ln w="9525">
            <a:noFill/>
            <a:miter lim="800000"/>
            <a:headEnd/>
            <a:tailEnd/>
          </a:ln>
        </p:spPr>
        <p:txBody>
          <a:bodyPr>
            <a:spAutoFit/>
          </a:bodyPr>
          <a:lstStyle/>
          <a:p>
            <a:r>
              <a:rPr lang="en-US"/>
              <a:t>Quản lý tài khoản người dùng trên </a:t>
            </a:r>
            <a:r>
              <a:rPr lang="vi-VN"/>
              <a:t>ACTIVE</a:t>
            </a:r>
            <a:r>
              <a:rPr lang="en-US"/>
              <a:t> DIRECTORY</a:t>
            </a:r>
          </a:p>
        </p:txBody>
      </p:sp>
      <p:sp>
        <p:nvSpPr>
          <p:cNvPr id="17411" name="Rectangle 2"/>
          <p:cNvSpPr>
            <a:spLocks noChangeArrowheads="1"/>
          </p:cNvSpPr>
          <p:nvPr/>
        </p:nvSpPr>
        <p:spPr bwMode="auto">
          <a:xfrm>
            <a:off x="304800" y="1554163"/>
            <a:ext cx="5105400" cy="1570037"/>
          </a:xfrm>
          <a:prstGeom prst="rect">
            <a:avLst/>
          </a:prstGeom>
          <a:noFill/>
          <a:ln w="9525">
            <a:noFill/>
            <a:miter lim="800000"/>
            <a:headEnd/>
            <a:tailEnd/>
          </a:ln>
        </p:spPr>
        <p:txBody>
          <a:bodyPr>
            <a:spAutoFit/>
          </a:bodyPr>
          <a:lstStyle/>
          <a:p>
            <a:pPr>
              <a:buFontTx/>
              <a:buBlip>
                <a:blip r:embed="rId2"/>
              </a:buBlip>
            </a:pPr>
            <a:r>
              <a:rPr lang="vi-VN"/>
              <a:t>Tạo mới tài khoản người dùng</a:t>
            </a:r>
            <a:endParaRPr lang="en-US"/>
          </a:p>
          <a:p>
            <a:endParaRPr lang="en-US"/>
          </a:p>
          <a:p>
            <a:pPr>
              <a:buFontTx/>
              <a:buBlip>
                <a:blip r:embed="rId2"/>
              </a:buBlip>
            </a:pPr>
            <a:r>
              <a:rPr lang="en-US"/>
              <a:t> </a:t>
            </a:r>
            <a:r>
              <a:rPr lang="vi-VN"/>
              <a:t>Các thuộc tính của tài khoản người dùng</a:t>
            </a:r>
            <a:endParaRPr lang="en-US"/>
          </a:p>
        </p:txBody>
      </p:sp>
      <p:pic>
        <p:nvPicPr>
          <p:cNvPr id="17412" name="Picture 2"/>
          <p:cNvPicPr>
            <a:picLocks noChangeAspect="1" noChangeArrowheads="1"/>
          </p:cNvPicPr>
          <p:nvPr/>
        </p:nvPicPr>
        <p:blipFill>
          <a:blip r:embed="rId3"/>
          <a:srcRect l="30624" t="17000" r="38126" b="23000"/>
          <a:stretch>
            <a:fillRect/>
          </a:stretch>
        </p:blipFill>
        <p:spPr bwMode="auto">
          <a:xfrm>
            <a:off x="5181600" y="1524000"/>
            <a:ext cx="3810000" cy="4572000"/>
          </a:xfrm>
          <a:prstGeom prst="rect">
            <a:avLst/>
          </a:prstGeom>
          <a:noFill/>
          <a:ln w="9525">
            <a:noFill/>
            <a:miter lim="800000"/>
            <a:headEnd/>
            <a:tailEnd/>
          </a:ln>
        </p:spPr>
      </p:pic>
      <p:sp>
        <p:nvSpPr>
          <p:cNvPr id="17413" name="Rectangle 1"/>
          <p:cNvSpPr>
            <a:spLocks noChangeArrowheads="1"/>
          </p:cNvSpPr>
          <p:nvPr/>
        </p:nvSpPr>
        <p:spPr bwMode="auto">
          <a:xfrm>
            <a:off x="0" y="147638"/>
            <a:ext cx="7924800" cy="461962"/>
          </a:xfrm>
          <a:prstGeom prst="rect">
            <a:avLst/>
          </a:prstGeom>
          <a:noFill/>
          <a:ln w="9525">
            <a:noFill/>
            <a:miter lim="800000"/>
            <a:headEnd/>
            <a:tailEnd/>
          </a:ln>
        </p:spPr>
        <p:txBody>
          <a:bodyPr>
            <a:spAutoFit/>
          </a:bodyPr>
          <a:lstStyle/>
          <a:p>
            <a:r>
              <a:rPr lang="en-US" smtClean="0">
                <a:solidFill>
                  <a:schemeClr val="bg1"/>
                </a:solidFill>
              </a:rPr>
              <a:t>Quản </a:t>
            </a:r>
            <a:r>
              <a:rPr lang="en-US">
                <a:solidFill>
                  <a:schemeClr val="bg1"/>
                </a:solidFill>
              </a:rPr>
              <a:t>trị người dùng và nhóm người </a:t>
            </a:r>
            <a:r>
              <a:rPr lang="en-US" smtClean="0">
                <a:solidFill>
                  <a:schemeClr val="bg1"/>
                </a:solidFill>
              </a:rPr>
              <a:t>dùng</a:t>
            </a:r>
            <a:endParaRPr lang="en-US">
              <a:solidFill>
                <a:schemeClr val="bg1"/>
              </a:solidFill>
            </a:endParaRP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1338" y="1600200"/>
            <a:ext cx="8145462" cy="4343400"/>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a:defRPr/>
            </a:pPr>
            <a:endParaRPr lang="en-US" dirty="0"/>
          </a:p>
        </p:txBody>
      </p:sp>
      <p:sp>
        <p:nvSpPr>
          <p:cNvPr id="6" name="AutoShape 6"/>
          <p:cNvSpPr>
            <a:spLocks noChangeArrowheads="1"/>
          </p:cNvSpPr>
          <p:nvPr/>
        </p:nvSpPr>
        <p:spPr bwMode="auto">
          <a:xfrm>
            <a:off x="754063" y="2222500"/>
            <a:ext cx="7704137" cy="227330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anchor="ctr"/>
          <a:lstStyle/>
          <a:p>
            <a:pPr marL="231775" indent="-231775">
              <a:lnSpc>
                <a:spcPct val="150000"/>
              </a:lnSpc>
              <a:spcBef>
                <a:spcPct val="40000"/>
              </a:spcBef>
              <a:buSzPct val="80000"/>
              <a:buFontTx/>
              <a:buBlip>
                <a:blip r:embed="rId2"/>
              </a:buBlip>
              <a:defRPr/>
            </a:pPr>
            <a:r>
              <a:rPr lang="en-US" sz="2200" dirty="0"/>
              <a:t>Active Directory Users and Computers</a:t>
            </a:r>
          </a:p>
          <a:p>
            <a:pPr marL="231775" indent="-231775">
              <a:lnSpc>
                <a:spcPct val="150000"/>
              </a:lnSpc>
              <a:spcBef>
                <a:spcPct val="40000"/>
              </a:spcBef>
              <a:buSzPct val="80000"/>
              <a:buFontTx/>
              <a:buBlip>
                <a:blip r:embed="rId2"/>
              </a:buBlip>
              <a:defRPr/>
            </a:pPr>
            <a:r>
              <a:rPr lang="en-US" sz="2200"/>
              <a:t>Command-line utilities: Dsadd</a:t>
            </a:r>
            <a:endParaRPr lang="en-US" sz="2200" dirty="0"/>
          </a:p>
          <a:p>
            <a:pPr marL="231775" indent="-231775">
              <a:lnSpc>
                <a:spcPct val="150000"/>
              </a:lnSpc>
              <a:spcBef>
                <a:spcPct val="40000"/>
              </a:spcBef>
              <a:buSzPct val="80000"/>
              <a:buFontTx/>
              <a:buBlip>
                <a:blip r:embed="rId2"/>
              </a:buBlip>
              <a:defRPr/>
            </a:pPr>
            <a:r>
              <a:rPr lang="en-US" sz="2200"/>
              <a:t>Computer </a:t>
            </a:r>
            <a:r>
              <a:rPr lang="en-US" sz="2200" dirty="0"/>
              <a:t>Management MMC to create local users</a:t>
            </a:r>
          </a:p>
        </p:txBody>
      </p:sp>
      <p:pic>
        <p:nvPicPr>
          <p:cNvPr id="18436" name="Picture 4" descr="UserAccount_UserAccountA01"/>
          <p:cNvPicPr>
            <a:picLocks noChangeAspect="1" noChangeArrowheads="1"/>
          </p:cNvPicPr>
          <p:nvPr/>
        </p:nvPicPr>
        <p:blipFill>
          <a:blip r:embed="rId3"/>
          <a:srcRect/>
          <a:stretch>
            <a:fillRect/>
          </a:stretch>
        </p:blipFill>
        <p:spPr bwMode="auto">
          <a:xfrm>
            <a:off x="5257800" y="4495800"/>
            <a:ext cx="1838325" cy="1765300"/>
          </a:xfrm>
          <a:prstGeom prst="rect">
            <a:avLst/>
          </a:prstGeom>
          <a:noFill/>
          <a:ln w="9525">
            <a:noFill/>
            <a:miter lim="800000"/>
            <a:headEnd/>
            <a:tailEnd/>
          </a:ln>
        </p:spPr>
      </p:pic>
      <p:sp>
        <p:nvSpPr>
          <p:cNvPr id="18437" name="Rectangle 2"/>
          <p:cNvSpPr txBox="1">
            <a:spLocks noChangeArrowheads="1"/>
          </p:cNvSpPr>
          <p:nvPr/>
        </p:nvSpPr>
        <p:spPr bwMode="auto">
          <a:xfrm>
            <a:off x="304800" y="152400"/>
            <a:ext cx="8305800" cy="685800"/>
          </a:xfrm>
          <a:prstGeom prst="rect">
            <a:avLst/>
          </a:prstGeom>
          <a:noFill/>
          <a:ln w="9525">
            <a:noFill/>
            <a:miter lim="800000"/>
            <a:headEnd/>
            <a:tailEnd/>
          </a:ln>
        </p:spPr>
        <p:txBody>
          <a:bodyPr/>
          <a:lstStyle/>
          <a:p>
            <a:r>
              <a:rPr lang="en-US" smtClean="0">
                <a:solidFill>
                  <a:schemeClr val="bg1"/>
                </a:solidFill>
              </a:rPr>
              <a:t>Quản </a:t>
            </a:r>
            <a:r>
              <a:rPr lang="en-US">
                <a:solidFill>
                  <a:schemeClr val="bg1"/>
                </a:solidFill>
              </a:rPr>
              <a:t>trị người dùng và nhóm người dùng (tt)</a:t>
            </a:r>
          </a:p>
        </p:txBody>
      </p:sp>
      <p:sp>
        <p:nvSpPr>
          <p:cNvPr id="18438" name="Rectangle 2"/>
          <p:cNvSpPr>
            <a:spLocks noChangeArrowheads="1"/>
          </p:cNvSpPr>
          <p:nvPr/>
        </p:nvSpPr>
        <p:spPr bwMode="auto">
          <a:xfrm>
            <a:off x="152400" y="793750"/>
            <a:ext cx="8610600" cy="646113"/>
          </a:xfrm>
          <a:prstGeom prst="rect">
            <a:avLst/>
          </a:prstGeom>
          <a:noFill/>
          <a:ln w="9525">
            <a:noFill/>
            <a:miter lim="800000"/>
            <a:headEnd/>
            <a:tailEnd/>
          </a:ln>
        </p:spPr>
        <p:txBody>
          <a:bodyPr>
            <a:spAutoFit/>
          </a:bodyPr>
          <a:lstStyle/>
          <a:p>
            <a:pPr>
              <a:lnSpc>
                <a:spcPct val="150000"/>
              </a:lnSpc>
              <a:buFontTx/>
              <a:buBlip>
                <a:blip r:embed="rId2"/>
              </a:buBlip>
            </a:pPr>
            <a:r>
              <a:rPr lang="en-US">
                <a:solidFill>
                  <a:srgbClr val="0070C0"/>
                </a:solidFill>
              </a:rPr>
              <a:t>  Các công cụ hỗ trợ tạo tài khoản người dùng </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txBox="1">
            <a:spLocks noChangeArrowheads="1"/>
          </p:cNvSpPr>
          <p:nvPr/>
        </p:nvSpPr>
        <p:spPr bwMode="auto">
          <a:xfrm>
            <a:off x="304800" y="152400"/>
            <a:ext cx="8305800" cy="685800"/>
          </a:xfrm>
          <a:prstGeom prst="rect">
            <a:avLst/>
          </a:prstGeom>
          <a:noFill/>
          <a:ln w="9525">
            <a:noFill/>
            <a:miter lim="800000"/>
            <a:headEnd/>
            <a:tailEnd/>
          </a:ln>
        </p:spPr>
        <p:txBody>
          <a:bodyPr/>
          <a:lstStyle/>
          <a:p>
            <a:r>
              <a:rPr lang="en-US" smtClean="0">
                <a:solidFill>
                  <a:schemeClr val="bg1"/>
                </a:solidFill>
              </a:rPr>
              <a:t>Quản </a:t>
            </a:r>
            <a:r>
              <a:rPr lang="en-US">
                <a:solidFill>
                  <a:schemeClr val="bg1"/>
                </a:solidFill>
              </a:rPr>
              <a:t>trị người dùng và nhóm người dùng (tt)</a:t>
            </a:r>
          </a:p>
        </p:txBody>
      </p:sp>
      <p:sp>
        <p:nvSpPr>
          <p:cNvPr id="19459" name="Rectangle 2"/>
          <p:cNvSpPr>
            <a:spLocks noChangeArrowheads="1"/>
          </p:cNvSpPr>
          <p:nvPr/>
        </p:nvSpPr>
        <p:spPr bwMode="auto">
          <a:xfrm>
            <a:off x="152400" y="793750"/>
            <a:ext cx="8686800" cy="1200150"/>
          </a:xfrm>
          <a:prstGeom prst="rect">
            <a:avLst/>
          </a:prstGeom>
          <a:noFill/>
          <a:ln w="9525">
            <a:noFill/>
            <a:miter lim="800000"/>
            <a:headEnd/>
            <a:tailEnd/>
          </a:ln>
        </p:spPr>
        <p:txBody>
          <a:bodyPr>
            <a:spAutoFit/>
          </a:bodyPr>
          <a:lstStyle/>
          <a:p>
            <a:pPr>
              <a:lnSpc>
                <a:spcPct val="150000"/>
              </a:lnSpc>
              <a:buFontTx/>
              <a:buBlip>
                <a:blip r:embed="rId2"/>
              </a:buBlip>
            </a:pPr>
            <a:r>
              <a:rPr lang="en-US">
                <a:solidFill>
                  <a:srgbClr val="0070C0"/>
                </a:solidFill>
              </a:rPr>
              <a:t>  Tạo tài khoản người dùng bằng </a:t>
            </a:r>
            <a:r>
              <a:rPr lang="en-US"/>
              <a:t>Active Directory Users and Computers</a:t>
            </a:r>
          </a:p>
        </p:txBody>
      </p:sp>
      <p:pic>
        <p:nvPicPr>
          <p:cNvPr id="19460" name="Picture 2"/>
          <p:cNvPicPr>
            <a:picLocks noChangeAspect="1" noChangeArrowheads="1"/>
          </p:cNvPicPr>
          <p:nvPr/>
        </p:nvPicPr>
        <p:blipFill>
          <a:blip r:embed="rId3"/>
          <a:srcRect/>
          <a:stretch>
            <a:fillRect/>
          </a:stretch>
        </p:blipFill>
        <p:spPr bwMode="auto">
          <a:xfrm>
            <a:off x="914400" y="1987550"/>
            <a:ext cx="7162800" cy="410845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srcRect/>
          <a:stretch>
            <a:fillRect/>
          </a:stretch>
        </p:blipFill>
        <p:spPr bwMode="auto">
          <a:xfrm>
            <a:off x="1295400" y="1066800"/>
            <a:ext cx="5867400" cy="2019300"/>
          </a:xfrm>
          <a:prstGeom prst="rect">
            <a:avLst/>
          </a:prstGeom>
          <a:noFill/>
          <a:ln w="9525">
            <a:noFill/>
            <a:miter lim="800000"/>
            <a:headEnd/>
            <a:tailEnd/>
          </a:ln>
        </p:spPr>
      </p:pic>
      <p:pic>
        <p:nvPicPr>
          <p:cNvPr id="20483" name="Picture 3"/>
          <p:cNvPicPr>
            <a:picLocks noChangeAspect="1" noChangeArrowheads="1"/>
          </p:cNvPicPr>
          <p:nvPr/>
        </p:nvPicPr>
        <p:blipFill>
          <a:blip r:embed="rId3"/>
          <a:srcRect/>
          <a:stretch>
            <a:fillRect/>
          </a:stretch>
        </p:blipFill>
        <p:spPr bwMode="auto">
          <a:xfrm>
            <a:off x="238125" y="2514600"/>
            <a:ext cx="4181475" cy="3495675"/>
          </a:xfrm>
          <a:prstGeom prst="rect">
            <a:avLst/>
          </a:prstGeom>
          <a:noFill/>
          <a:ln w="9525">
            <a:noFill/>
            <a:miter lim="800000"/>
            <a:headEnd/>
            <a:tailEnd/>
          </a:ln>
        </p:spPr>
      </p:pic>
      <p:pic>
        <p:nvPicPr>
          <p:cNvPr id="20484" name="Picture 4"/>
          <p:cNvPicPr>
            <a:picLocks noChangeAspect="1" noChangeArrowheads="1"/>
          </p:cNvPicPr>
          <p:nvPr/>
        </p:nvPicPr>
        <p:blipFill>
          <a:blip r:embed="rId4"/>
          <a:srcRect/>
          <a:stretch>
            <a:fillRect/>
          </a:stretch>
        </p:blipFill>
        <p:spPr bwMode="auto">
          <a:xfrm>
            <a:off x="4648200" y="2533650"/>
            <a:ext cx="4171950" cy="3486150"/>
          </a:xfrm>
          <a:prstGeom prst="rect">
            <a:avLst/>
          </a:prstGeom>
          <a:noFill/>
          <a:ln w="9525">
            <a:noFill/>
            <a:miter lim="800000"/>
            <a:headEnd/>
            <a:tailEnd/>
          </a:ln>
        </p:spPr>
      </p:pic>
      <p:sp>
        <p:nvSpPr>
          <p:cNvPr id="20485" name="Rectangle 2"/>
          <p:cNvSpPr txBox="1">
            <a:spLocks noChangeArrowheads="1"/>
          </p:cNvSpPr>
          <p:nvPr/>
        </p:nvSpPr>
        <p:spPr bwMode="auto">
          <a:xfrm>
            <a:off x="304800" y="152400"/>
            <a:ext cx="8305800" cy="685800"/>
          </a:xfrm>
          <a:prstGeom prst="rect">
            <a:avLst/>
          </a:prstGeom>
          <a:noFill/>
          <a:ln w="9525">
            <a:noFill/>
            <a:miter lim="800000"/>
            <a:headEnd/>
            <a:tailEnd/>
          </a:ln>
        </p:spPr>
        <p:txBody>
          <a:bodyPr/>
          <a:lstStyle/>
          <a:p>
            <a:r>
              <a:rPr lang="en-US" smtClean="0">
                <a:solidFill>
                  <a:schemeClr val="bg1"/>
                </a:solidFill>
              </a:rPr>
              <a:t>Quản </a:t>
            </a:r>
            <a:r>
              <a:rPr lang="en-US">
                <a:solidFill>
                  <a:schemeClr val="bg1"/>
                </a:solidFill>
              </a:rPr>
              <a:t>trị người dùng và nhóm người dùng (tt)</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ChangeArrowheads="1"/>
          </p:cNvSpPr>
          <p:nvPr/>
        </p:nvSpPr>
        <p:spPr bwMode="auto">
          <a:xfrm>
            <a:off x="0" y="1065213"/>
            <a:ext cx="8686800" cy="1754187"/>
          </a:xfrm>
          <a:prstGeom prst="rect">
            <a:avLst/>
          </a:prstGeom>
          <a:noFill/>
          <a:ln w="9525">
            <a:noFill/>
            <a:miter lim="800000"/>
            <a:headEnd/>
            <a:tailEnd/>
          </a:ln>
        </p:spPr>
        <p:txBody>
          <a:bodyPr>
            <a:spAutoFit/>
          </a:bodyPr>
          <a:lstStyle/>
          <a:p>
            <a:pPr>
              <a:lnSpc>
                <a:spcPct val="150000"/>
              </a:lnSpc>
              <a:buFontTx/>
              <a:buBlip>
                <a:blip r:embed="rId2"/>
              </a:buBlip>
            </a:pPr>
            <a:r>
              <a:rPr lang="en-US">
                <a:solidFill>
                  <a:srgbClr val="0070C0"/>
                </a:solidFill>
              </a:rPr>
              <a:t>  Tạo tài khoản người dùng bằng </a:t>
            </a:r>
            <a:r>
              <a:rPr lang="en-US"/>
              <a:t>Command line</a:t>
            </a:r>
          </a:p>
          <a:p>
            <a:pPr>
              <a:lnSpc>
                <a:spcPct val="150000"/>
              </a:lnSpc>
              <a:buFontTx/>
              <a:buBlip>
                <a:blip r:embed="rId2"/>
              </a:buBlip>
            </a:pPr>
            <a:r>
              <a:rPr lang="en-US"/>
              <a:t>   Để thực hiện các lệnh, chúng ta vào Start\Run </a:t>
            </a:r>
            <a:r>
              <a:rPr lang="en-US">
                <a:sym typeface="Wingdings" pitchFamily="2" charset="2"/>
              </a:rPr>
              <a:t></a:t>
            </a:r>
            <a:r>
              <a:rPr lang="en-US"/>
              <a:t> gõ cmd</a:t>
            </a:r>
          </a:p>
        </p:txBody>
      </p:sp>
      <p:sp>
        <p:nvSpPr>
          <p:cNvPr id="21507" name="Rectangle 2"/>
          <p:cNvSpPr txBox="1">
            <a:spLocks noChangeArrowheads="1"/>
          </p:cNvSpPr>
          <p:nvPr/>
        </p:nvSpPr>
        <p:spPr bwMode="auto">
          <a:xfrm>
            <a:off x="304800" y="152400"/>
            <a:ext cx="8305800" cy="685800"/>
          </a:xfrm>
          <a:prstGeom prst="rect">
            <a:avLst/>
          </a:prstGeom>
          <a:noFill/>
          <a:ln w="9525">
            <a:noFill/>
            <a:miter lim="800000"/>
            <a:headEnd/>
            <a:tailEnd/>
          </a:ln>
        </p:spPr>
        <p:txBody>
          <a:bodyPr/>
          <a:lstStyle/>
          <a:p>
            <a:r>
              <a:rPr lang="en-US" smtClean="0">
                <a:solidFill>
                  <a:schemeClr val="bg1"/>
                </a:solidFill>
              </a:rPr>
              <a:t>Quản </a:t>
            </a:r>
            <a:r>
              <a:rPr lang="en-US">
                <a:solidFill>
                  <a:schemeClr val="bg1"/>
                </a:solidFill>
              </a:rPr>
              <a:t>trị người dùng và nhóm người dùng (tt)</a:t>
            </a:r>
          </a:p>
        </p:txBody>
      </p:sp>
      <p:sp>
        <p:nvSpPr>
          <p:cNvPr id="21508" name="Rectangle 1"/>
          <p:cNvSpPr>
            <a:spLocks noChangeArrowheads="1"/>
          </p:cNvSpPr>
          <p:nvPr/>
        </p:nvSpPr>
        <p:spPr bwMode="auto">
          <a:xfrm>
            <a:off x="228600" y="3276600"/>
            <a:ext cx="8610600" cy="1323975"/>
          </a:xfrm>
          <a:prstGeom prst="rect">
            <a:avLst/>
          </a:prstGeom>
          <a:noFill/>
          <a:ln w="9525">
            <a:noFill/>
            <a:miter lim="800000"/>
            <a:headEnd/>
            <a:tailEnd/>
          </a:ln>
        </p:spPr>
        <p:txBody>
          <a:bodyPr anchor="ctr">
            <a:spAutoFit/>
          </a:bodyPr>
          <a:lstStyle/>
          <a:p>
            <a:pPr algn="ctr"/>
            <a:r>
              <a:rPr lang="en-US" sz="2000"/>
              <a:t>Ví dụ: Tạo user có tên là sale01 trong OU NewStar thuộc domain newstar.vn</a:t>
            </a:r>
          </a:p>
          <a:p>
            <a:pPr algn="ctr"/>
            <a:endParaRPr lang="en-US" sz="2000"/>
          </a:p>
          <a:p>
            <a:pPr algn="ctr"/>
            <a:r>
              <a:rPr lang="en-US" sz="2000">
                <a:solidFill>
                  <a:srgbClr val="0070C0"/>
                </a:solidFill>
              </a:rPr>
              <a:t>Dsadd user  “cn=sale01,ou=NewStar,dc=newstar,dc=vn”</a:t>
            </a: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0" y="1065213"/>
            <a:ext cx="8686800" cy="1200150"/>
          </a:xfrm>
          <a:prstGeom prst="rect">
            <a:avLst/>
          </a:prstGeom>
          <a:noFill/>
          <a:ln w="9525">
            <a:noFill/>
            <a:miter lim="800000"/>
            <a:headEnd/>
            <a:tailEnd/>
          </a:ln>
        </p:spPr>
        <p:txBody>
          <a:bodyPr>
            <a:spAutoFit/>
          </a:bodyPr>
          <a:lstStyle/>
          <a:p>
            <a:pPr>
              <a:lnSpc>
                <a:spcPct val="150000"/>
              </a:lnSpc>
              <a:buFontTx/>
              <a:buBlip>
                <a:blip r:embed="rId2"/>
              </a:buBlip>
            </a:pPr>
            <a:r>
              <a:rPr lang="en-US">
                <a:solidFill>
                  <a:srgbClr val="0070C0"/>
                </a:solidFill>
              </a:rPr>
              <a:t>  Tạo tài khoản người dùng bằng </a:t>
            </a:r>
            <a:r>
              <a:rPr lang="en-US"/>
              <a:t>Command line</a:t>
            </a:r>
          </a:p>
          <a:p>
            <a:pPr>
              <a:lnSpc>
                <a:spcPct val="150000"/>
              </a:lnSpc>
              <a:buFontTx/>
              <a:buBlip>
                <a:blip r:embed="rId2"/>
              </a:buBlip>
            </a:pPr>
            <a:r>
              <a:rPr lang="en-US"/>
              <a:t>   Một số ví dụ:</a:t>
            </a:r>
          </a:p>
        </p:txBody>
      </p:sp>
      <p:sp>
        <p:nvSpPr>
          <p:cNvPr id="22531" name="Rectangle 2"/>
          <p:cNvSpPr>
            <a:spLocks noChangeArrowheads="1"/>
          </p:cNvSpPr>
          <p:nvPr/>
        </p:nvSpPr>
        <p:spPr bwMode="auto">
          <a:xfrm>
            <a:off x="609600" y="2514600"/>
            <a:ext cx="8382000" cy="708025"/>
          </a:xfrm>
          <a:prstGeom prst="rect">
            <a:avLst/>
          </a:prstGeom>
          <a:noFill/>
          <a:ln w="9525">
            <a:noFill/>
            <a:miter lim="800000"/>
            <a:headEnd/>
            <a:tailEnd/>
          </a:ln>
        </p:spPr>
        <p:txBody>
          <a:bodyPr>
            <a:spAutoFit/>
          </a:bodyPr>
          <a:lstStyle/>
          <a:p>
            <a:pPr marL="285750" indent="-285750">
              <a:buFont typeface="Wingdings" pitchFamily="2" charset="2"/>
              <a:buChar char="Ø"/>
            </a:pPr>
            <a:r>
              <a:rPr lang="en-US" sz="2000" b="0">
                <a:solidFill>
                  <a:srgbClr val="00B050"/>
                </a:solidFill>
              </a:rPr>
              <a:t>Tạo domain user account </a:t>
            </a:r>
            <a:r>
              <a:rPr lang="en-US" sz="2000" b="0">
                <a:solidFill>
                  <a:srgbClr val="FF0000"/>
                </a:solidFill>
              </a:rPr>
              <a:t>sale03@newstar.vn</a:t>
            </a:r>
            <a:r>
              <a:rPr lang="en-US" sz="2000" b="0">
                <a:solidFill>
                  <a:srgbClr val="00B050"/>
                </a:solidFill>
              </a:rPr>
              <a:t> trong </a:t>
            </a:r>
            <a:r>
              <a:rPr lang="en-US" sz="2000" b="0">
                <a:solidFill>
                  <a:srgbClr val="FF0000"/>
                </a:solidFill>
              </a:rPr>
              <a:t>OU NewStar </a:t>
            </a:r>
            <a:r>
              <a:rPr lang="en-US" sz="2000" b="0">
                <a:solidFill>
                  <a:srgbClr val="00B050"/>
                </a:solidFill>
              </a:rPr>
              <a:t>với tùy chọn </a:t>
            </a:r>
            <a:r>
              <a:rPr lang="en-US" sz="2000" b="0">
                <a:solidFill>
                  <a:srgbClr val="FF0000"/>
                </a:solidFill>
              </a:rPr>
              <a:t>"User cannot change password" </a:t>
            </a:r>
          </a:p>
        </p:txBody>
      </p:sp>
      <p:sp>
        <p:nvSpPr>
          <p:cNvPr id="22532" name="Rectangle 4"/>
          <p:cNvSpPr>
            <a:spLocks noChangeArrowheads="1"/>
          </p:cNvSpPr>
          <p:nvPr/>
        </p:nvSpPr>
        <p:spPr bwMode="auto">
          <a:xfrm>
            <a:off x="304800" y="3429000"/>
            <a:ext cx="8610600" cy="338138"/>
          </a:xfrm>
          <a:prstGeom prst="rect">
            <a:avLst/>
          </a:prstGeom>
          <a:noFill/>
          <a:ln w="9525">
            <a:noFill/>
            <a:miter lim="800000"/>
            <a:headEnd/>
            <a:tailEnd/>
          </a:ln>
        </p:spPr>
        <p:txBody>
          <a:bodyPr>
            <a:spAutoFit/>
          </a:bodyPr>
          <a:lstStyle/>
          <a:p>
            <a:r>
              <a:rPr lang="en-US" sz="1600"/>
              <a:t>dsadd user "cn=sale03,ou=NewStar,dc=newstar,dc=vn" -pwd viet$1980 -canchpwd no</a:t>
            </a:r>
          </a:p>
        </p:txBody>
      </p:sp>
      <p:sp>
        <p:nvSpPr>
          <p:cNvPr id="22533" name="Rectangle 5"/>
          <p:cNvSpPr>
            <a:spLocks noChangeArrowheads="1"/>
          </p:cNvSpPr>
          <p:nvPr/>
        </p:nvSpPr>
        <p:spPr bwMode="auto">
          <a:xfrm>
            <a:off x="609600" y="4110038"/>
            <a:ext cx="8001000" cy="400050"/>
          </a:xfrm>
          <a:prstGeom prst="rect">
            <a:avLst/>
          </a:prstGeom>
          <a:noFill/>
          <a:ln w="9525">
            <a:noFill/>
            <a:miter lim="800000"/>
            <a:headEnd/>
            <a:tailEnd/>
          </a:ln>
        </p:spPr>
        <p:txBody>
          <a:bodyPr>
            <a:spAutoFit/>
          </a:bodyPr>
          <a:lstStyle/>
          <a:p>
            <a:pPr>
              <a:buFont typeface="Wingdings" pitchFamily="2" charset="2"/>
              <a:buChar char="Ø"/>
            </a:pPr>
            <a:r>
              <a:rPr lang="en-US" sz="2000" b="0">
                <a:solidFill>
                  <a:srgbClr val="00B050"/>
                </a:solidFill>
              </a:rPr>
              <a:t> </a:t>
            </a:r>
            <a:r>
              <a:rPr lang="en-US" sz="2000" b="0">
                <a:solidFill>
                  <a:srgbClr val="FF0000"/>
                </a:solidFill>
              </a:rPr>
              <a:t>Disble account</a:t>
            </a:r>
            <a:r>
              <a:rPr lang="en-US" sz="2000" b="0">
                <a:solidFill>
                  <a:srgbClr val="00B050"/>
                </a:solidFill>
              </a:rPr>
              <a:t> sale01@newstar.vn trong OU NewStar</a:t>
            </a:r>
          </a:p>
        </p:txBody>
      </p:sp>
      <p:sp>
        <p:nvSpPr>
          <p:cNvPr id="22534" name="Rectangle 1"/>
          <p:cNvSpPr>
            <a:spLocks noChangeArrowheads="1"/>
          </p:cNvSpPr>
          <p:nvPr/>
        </p:nvSpPr>
        <p:spPr bwMode="auto">
          <a:xfrm>
            <a:off x="304800" y="4724400"/>
            <a:ext cx="8534400" cy="338138"/>
          </a:xfrm>
          <a:prstGeom prst="rect">
            <a:avLst/>
          </a:prstGeom>
          <a:noFill/>
          <a:ln w="9525">
            <a:noFill/>
            <a:miter lim="800000"/>
            <a:headEnd/>
            <a:tailEnd/>
          </a:ln>
        </p:spPr>
        <p:txBody>
          <a:bodyPr anchor="ctr">
            <a:spAutoFit/>
          </a:bodyPr>
          <a:lstStyle/>
          <a:p>
            <a:pPr algn="ctr"/>
            <a:r>
              <a:rPr lang="en-US" sz="1600"/>
              <a:t>dsmod user "cn=sale01,ou=NewStar,dc=newstar,dc=vn" -disabled yes</a:t>
            </a:r>
          </a:p>
        </p:txBody>
      </p:sp>
      <p:sp>
        <p:nvSpPr>
          <p:cNvPr id="22535" name="Rectangle 2"/>
          <p:cNvSpPr txBox="1">
            <a:spLocks noChangeArrowheads="1"/>
          </p:cNvSpPr>
          <p:nvPr/>
        </p:nvSpPr>
        <p:spPr bwMode="auto">
          <a:xfrm>
            <a:off x="304800" y="152400"/>
            <a:ext cx="8305800" cy="685800"/>
          </a:xfrm>
          <a:prstGeom prst="rect">
            <a:avLst/>
          </a:prstGeom>
          <a:noFill/>
          <a:ln w="9525">
            <a:noFill/>
            <a:miter lim="800000"/>
            <a:headEnd/>
            <a:tailEnd/>
          </a:ln>
        </p:spPr>
        <p:txBody>
          <a:bodyPr/>
          <a:lstStyle/>
          <a:p>
            <a:r>
              <a:rPr lang="en-US" smtClean="0">
                <a:solidFill>
                  <a:schemeClr val="bg1"/>
                </a:solidFill>
              </a:rPr>
              <a:t>Quản </a:t>
            </a:r>
            <a:r>
              <a:rPr lang="en-US">
                <a:solidFill>
                  <a:schemeClr val="bg1"/>
                </a:solidFill>
              </a:rPr>
              <a:t>trị người dùng và nhóm người dùng (tt)</a:t>
            </a: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txBox="1">
            <a:spLocks noChangeArrowheads="1"/>
          </p:cNvSpPr>
          <p:nvPr/>
        </p:nvSpPr>
        <p:spPr bwMode="auto">
          <a:xfrm>
            <a:off x="304800" y="152400"/>
            <a:ext cx="8305800" cy="685800"/>
          </a:xfrm>
          <a:prstGeom prst="rect">
            <a:avLst/>
          </a:prstGeom>
          <a:noFill/>
          <a:ln w="9525">
            <a:noFill/>
            <a:miter lim="800000"/>
            <a:headEnd/>
            <a:tailEnd/>
          </a:ln>
        </p:spPr>
        <p:txBody>
          <a:bodyPr/>
          <a:lstStyle/>
          <a:p>
            <a:r>
              <a:rPr lang="en-US" smtClean="0">
                <a:solidFill>
                  <a:schemeClr val="bg1"/>
                </a:solidFill>
              </a:rPr>
              <a:t>Quản </a:t>
            </a:r>
            <a:r>
              <a:rPr lang="en-US">
                <a:solidFill>
                  <a:schemeClr val="bg1"/>
                </a:solidFill>
              </a:rPr>
              <a:t>trị người dùng và nhóm người dùng (tt)</a:t>
            </a:r>
          </a:p>
        </p:txBody>
      </p:sp>
      <p:sp>
        <p:nvSpPr>
          <p:cNvPr id="23555" name="Rectangle 2"/>
          <p:cNvSpPr>
            <a:spLocks noChangeArrowheads="1"/>
          </p:cNvSpPr>
          <p:nvPr/>
        </p:nvSpPr>
        <p:spPr bwMode="auto">
          <a:xfrm>
            <a:off x="0" y="685800"/>
            <a:ext cx="8686800" cy="577850"/>
          </a:xfrm>
          <a:prstGeom prst="rect">
            <a:avLst/>
          </a:prstGeom>
          <a:noFill/>
          <a:ln w="9525">
            <a:noFill/>
            <a:miter lim="800000"/>
            <a:headEnd/>
            <a:tailEnd/>
          </a:ln>
        </p:spPr>
        <p:txBody>
          <a:bodyPr>
            <a:spAutoFit/>
          </a:bodyPr>
          <a:lstStyle/>
          <a:p>
            <a:pPr>
              <a:lnSpc>
                <a:spcPct val="150000"/>
              </a:lnSpc>
              <a:buFontTx/>
              <a:buBlip>
                <a:blip r:embed="rId2"/>
              </a:buBlip>
            </a:pPr>
            <a:r>
              <a:rPr lang="en-US">
                <a:solidFill>
                  <a:srgbClr val="0070C0"/>
                </a:solidFill>
              </a:rPr>
              <a:t>  Tạo tài khoản người dùng bằng </a:t>
            </a:r>
            <a:r>
              <a:rPr lang="en-US"/>
              <a:t>MMC</a:t>
            </a:r>
          </a:p>
        </p:txBody>
      </p:sp>
      <p:pic>
        <p:nvPicPr>
          <p:cNvPr id="23556" name="Picture 2"/>
          <p:cNvPicPr>
            <a:picLocks noChangeAspect="1" noChangeArrowheads="1"/>
          </p:cNvPicPr>
          <p:nvPr/>
        </p:nvPicPr>
        <p:blipFill>
          <a:blip r:embed="rId3"/>
          <a:srcRect l="11250" t="11000" r="54375" b="53999"/>
          <a:stretch>
            <a:fillRect/>
          </a:stretch>
        </p:blipFill>
        <p:spPr bwMode="auto">
          <a:xfrm>
            <a:off x="304800" y="1981200"/>
            <a:ext cx="4191000" cy="2667000"/>
          </a:xfrm>
          <a:prstGeom prst="rect">
            <a:avLst/>
          </a:prstGeom>
          <a:noFill/>
          <a:ln w="9525">
            <a:noFill/>
            <a:miter lim="800000"/>
            <a:headEnd/>
            <a:tailEnd/>
          </a:ln>
        </p:spPr>
      </p:pic>
      <p:pic>
        <p:nvPicPr>
          <p:cNvPr id="23557" name="Picture 3"/>
          <p:cNvPicPr>
            <a:picLocks noChangeAspect="1" noChangeArrowheads="1"/>
          </p:cNvPicPr>
          <p:nvPr/>
        </p:nvPicPr>
        <p:blipFill>
          <a:blip r:embed="rId4"/>
          <a:srcRect l="15625" t="17999" r="51875" b="24001"/>
          <a:stretch>
            <a:fillRect/>
          </a:stretch>
        </p:blipFill>
        <p:spPr bwMode="auto">
          <a:xfrm>
            <a:off x="4876800" y="1524000"/>
            <a:ext cx="3962400" cy="44196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228600" y="1143000"/>
            <a:ext cx="4065588" cy="4675188"/>
          </a:xfrm>
          <a:prstGeom prst="rect">
            <a:avLst/>
          </a:prstGeom>
        </p:spPr>
        <p:txBody>
          <a:bodyPr/>
          <a:lstStyle/>
          <a:p>
            <a:pPr marL="195263" indent="-195263">
              <a:spcBef>
                <a:spcPct val="25000"/>
              </a:spcBef>
              <a:defRPr/>
            </a:pPr>
            <a:endParaRPr lang="en-US" sz="2200" b="0" kern="0">
              <a:latin typeface="+mn-lt"/>
              <a:ea typeface="+mn-ea"/>
            </a:endParaRPr>
          </a:p>
          <a:p>
            <a:pPr marL="195263" indent="-195263">
              <a:spcBef>
                <a:spcPct val="25000"/>
              </a:spcBef>
              <a:buFontTx/>
              <a:buBlip>
                <a:blip r:embed="rId2"/>
              </a:buBlip>
              <a:defRPr/>
            </a:pPr>
            <a:r>
              <a:rPr lang="en-US" sz="2200" b="0" kern="0">
                <a:latin typeface="+mn-lt"/>
                <a:ea typeface="+mn-ea"/>
              </a:rPr>
              <a:t>Khóa  Account </a:t>
            </a:r>
            <a:endParaRPr lang="en-US" sz="2200" b="0" kern="0" dirty="0">
              <a:latin typeface="+mn-lt"/>
              <a:ea typeface="+mn-ea"/>
            </a:endParaRPr>
          </a:p>
          <a:p>
            <a:pPr marL="576263" lvl="1" indent="-190500">
              <a:lnSpc>
                <a:spcPct val="90000"/>
              </a:lnSpc>
              <a:spcBef>
                <a:spcPct val="25000"/>
              </a:spcBef>
              <a:buFont typeface="Arial" pitchFamily="34" charset="0"/>
              <a:buChar char="•"/>
              <a:defRPr/>
            </a:pPr>
            <a:r>
              <a:rPr lang="en-US" sz="2200" b="0" kern="0">
                <a:latin typeface="+mn-lt"/>
                <a:ea typeface="+mn-ea"/>
              </a:rPr>
              <a:t>Xác định số lần logon thất bại</a:t>
            </a:r>
            <a:endParaRPr lang="en-US" sz="2200" b="0" kern="0" dirty="0">
              <a:latin typeface="+mn-lt"/>
              <a:ea typeface="+mn-ea"/>
            </a:endParaRPr>
          </a:p>
          <a:p>
            <a:pPr marL="576263" lvl="1" indent="-190500">
              <a:lnSpc>
                <a:spcPct val="90000"/>
              </a:lnSpc>
              <a:spcBef>
                <a:spcPct val="25000"/>
              </a:spcBef>
              <a:buFont typeface="Arial" pitchFamily="34" charset="0"/>
              <a:buChar char="•"/>
              <a:defRPr/>
            </a:pPr>
            <a:r>
              <a:rPr lang="en-US" sz="2200" b="0" kern="0">
                <a:latin typeface="+mn-lt"/>
                <a:ea typeface="+mn-ea"/>
              </a:rPr>
              <a:t>Tránh các hacker sử dụng các chương trình dò password</a:t>
            </a:r>
          </a:p>
          <a:p>
            <a:pPr marL="576263" lvl="1" indent="-190500">
              <a:lnSpc>
                <a:spcPct val="90000"/>
              </a:lnSpc>
              <a:spcBef>
                <a:spcPct val="25000"/>
              </a:spcBef>
              <a:defRPr/>
            </a:pPr>
            <a:endParaRPr lang="en-US" sz="2200" b="0" kern="0" dirty="0">
              <a:latin typeface="+mn-lt"/>
              <a:ea typeface="+mn-ea"/>
            </a:endParaRPr>
          </a:p>
          <a:p>
            <a:pPr marL="195263" indent="-195263">
              <a:spcBef>
                <a:spcPct val="25000"/>
              </a:spcBef>
              <a:buFontTx/>
              <a:buBlip>
                <a:blip r:embed="rId2"/>
              </a:buBlip>
              <a:defRPr/>
            </a:pPr>
            <a:r>
              <a:rPr lang="en-US" sz="2200" b="0" kern="0">
                <a:latin typeface="+mn-lt"/>
                <a:ea typeface="+mn-ea"/>
              </a:rPr>
              <a:t>Logon Hours</a:t>
            </a:r>
          </a:p>
          <a:p>
            <a:pPr marL="566738" indent="-195263">
              <a:spcBef>
                <a:spcPct val="25000"/>
              </a:spcBef>
              <a:buFont typeface="Arial" pitchFamily="34" charset="0"/>
              <a:buChar char="•"/>
              <a:defRPr/>
            </a:pPr>
            <a:r>
              <a:rPr lang="en-US" sz="2200" b="0" kern="0">
                <a:latin typeface="+mn-lt"/>
                <a:ea typeface="+mn-ea"/>
              </a:rPr>
              <a:t> Xác định thời gian làm việc của user</a:t>
            </a:r>
            <a:endParaRPr lang="en-US" sz="2200" b="0" kern="0" dirty="0">
              <a:latin typeface="+mn-lt"/>
              <a:ea typeface="+mn-ea"/>
            </a:endParaRPr>
          </a:p>
        </p:txBody>
      </p:sp>
      <p:pic>
        <p:nvPicPr>
          <p:cNvPr id="24579" name="Picture 4"/>
          <p:cNvPicPr>
            <a:picLocks noChangeAspect="1" noChangeArrowheads="1"/>
          </p:cNvPicPr>
          <p:nvPr/>
        </p:nvPicPr>
        <p:blipFill>
          <a:blip r:embed="rId3"/>
          <a:srcRect/>
          <a:stretch>
            <a:fillRect/>
          </a:stretch>
        </p:blipFill>
        <p:spPr bwMode="auto">
          <a:xfrm>
            <a:off x="4483100" y="1050925"/>
            <a:ext cx="3838575" cy="4664075"/>
          </a:xfrm>
          <a:prstGeom prst="rect">
            <a:avLst/>
          </a:prstGeom>
          <a:noFill/>
          <a:ln w="9525">
            <a:noFill/>
            <a:miter lim="800000"/>
            <a:headEnd/>
            <a:tailEnd/>
          </a:ln>
        </p:spPr>
      </p:pic>
      <p:sp>
        <p:nvSpPr>
          <p:cNvPr id="24580" name="Oval 5"/>
          <p:cNvSpPr>
            <a:spLocks noChangeArrowheads="1"/>
          </p:cNvSpPr>
          <p:nvPr/>
        </p:nvSpPr>
        <p:spPr bwMode="auto">
          <a:xfrm>
            <a:off x="4500563" y="2886075"/>
            <a:ext cx="1535112" cy="342900"/>
          </a:xfrm>
          <a:prstGeom prst="ellipse">
            <a:avLst/>
          </a:prstGeom>
          <a:noFill/>
          <a:ln w="57150" algn="ctr">
            <a:solidFill>
              <a:srgbClr val="CC0000">
                <a:alpha val="74901"/>
              </a:srgbClr>
            </a:solidFill>
            <a:round/>
            <a:headEnd/>
            <a:tailEnd/>
          </a:ln>
        </p:spPr>
        <p:txBody>
          <a:bodyPr wrap="none" anchor="ctr"/>
          <a:lstStyle/>
          <a:p>
            <a:endParaRPr lang="en-US"/>
          </a:p>
        </p:txBody>
      </p:sp>
      <p:sp>
        <p:nvSpPr>
          <p:cNvPr id="24581" name="Rectangle 2"/>
          <p:cNvSpPr txBox="1">
            <a:spLocks noChangeArrowheads="1"/>
          </p:cNvSpPr>
          <p:nvPr/>
        </p:nvSpPr>
        <p:spPr bwMode="auto">
          <a:xfrm>
            <a:off x="304800" y="152400"/>
            <a:ext cx="8305800" cy="685800"/>
          </a:xfrm>
          <a:prstGeom prst="rect">
            <a:avLst/>
          </a:prstGeom>
          <a:noFill/>
          <a:ln w="9525">
            <a:noFill/>
            <a:miter lim="800000"/>
            <a:headEnd/>
            <a:tailEnd/>
          </a:ln>
        </p:spPr>
        <p:txBody>
          <a:bodyPr/>
          <a:lstStyle/>
          <a:p>
            <a:r>
              <a:rPr lang="en-US" smtClean="0">
                <a:solidFill>
                  <a:schemeClr val="bg1"/>
                </a:solidFill>
              </a:rPr>
              <a:t>Quản </a:t>
            </a:r>
            <a:r>
              <a:rPr lang="en-US">
                <a:solidFill>
                  <a:schemeClr val="bg1"/>
                </a:solidFill>
              </a:rPr>
              <a:t>trị người dùng và nhóm người dùng (tt)</a:t>
            </a: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3200400" y="1905000"/>
            <a:ext cx="5943600" cy="3886200"/>
          </a:xfrm>
          <a:prstGeom prst="rect">
            <a:avLst/>
          </a:prstGeom>
        </p:spPr>
        <p:txBody>
          <a:bodyPr/>
          <a:lstStyle/>
          <a:p>
            <a:pPr marL="195263" indent="-195263">
              <a:spcBef>
                <a:spcPct val="25000"/>
              </a:spcBef>
              <a:buFontTx/>
              <a:buBlip>
                <a:blip r:embed="rId2"/>
              </a:buBlip>
              <a:defRPr/>
            </a:pPr>
            <a:r>
              <a:rPr lang="en-US" b="0" kern="0" dirty="0">
                <a:latin typeface="+mn-lt"/>
                <a:ea typeface="+mn-ea"/>
              </a:rPr>
              <a:t>Reset a </a:t>
            </a:r>
            <a:r>
              <a:rPr lang="en-US" b="0" kern="0">
                <a:latin typeface="+mn-lt"/>
                <a:ea typeface="+mn-ea"/>
              </a:rPr>
              <a:t>password khi user quên password</a:t>
            </a:r>
            <a:endParaRPr lang="en-US" b="0" kern="0" dirty="0">
              <a:latin typeface="+mn-lt"/>
              <a:ea typeface="+mn-ea"/>
            </a:endParaRPr>
          </a:p>
        </p:txBody>
      </p:sp>
      <p:pic>
        <p:nvPicPr>
          <p:cNvPr id="25603" name="Picture 5" descr="Enabled_user_menu"/>
          <p:cNvPicPr>
            <a:picLocks noChangeAspect="1" noChangeArrowheads="1"/>
          </p:cNvPicPr>
          <p:nvPr/>
        </p:nvPicPr>
        <p:blipFill>
          <a:blip r:embed="rId3"/>
          <a:srcRect/>
          <a:stretch>
            <a:fillRect/>
          </a:stretch>
        </p:blipFill>
        <p:spPr bwMode="auto">
          <a:xfrm>
            <a:off x="914400" y="1828800"/>
            <a:ext cx="1752600" cy="3960813"/>
          </a:xfrm>
          <a:prstGeom prst="rect">
            <a:avLst/>
          </a:prstGeom>
          <a:noFill/>
          <a:ln w="9525">
            <a:noFill/>
            <a:miter lim="800000"/>
            <a:headEnd/>
            <a:tailEnd/>
          </a:ln>
        </p:spPr>
      </p:pic>
      <p:grpSp>
        <p:nvGrpSpPr>
          <p:cNvPr id="2" name="Group 6"/>
          <p:cNvGrpSpPr>
            <a:grpSpLocks/>
          </p:cNvGrpSpPr>
          <p:nvPr/>
        </p:nvGrpSpPr>
        <p:grpSpPr bwMode="auto">
          <a:xfrm>
            <a:off x="692150" y="2833688"/>
            <a:ext cx="1736725" cy="236537"/>
            <a:chOff x="1988" y="2061"/>
            <a:chExt cx="1459" cy="186"/>
          </a:xfrm>
        </p:grpSpPr>
        <p:sp>
          <p:nvSpPr>
            <p:cNvPr id="25610" name="Line 7"/>
            <p:cNvSpPr>
              <a:spLocks noChangeShapeType="1"/>
            </p:cNvSpPr>
            <p:nvPr/>
          </p:nvSpPr>
          <p:spPr bwMode="auto">
            <a:xfrm flipH="1">
              <a:off x="1988" y="2158"/>
              <a:ext cx="332" cy="0"/>
            </a:xfrm>
            <a:prstGeom prst="line">
              <a:avLst/>
            </a:prstGeom>
            <a:noFill/>
            <a:ln w="57150">
              <a:solidFill>
                <a:srgbClr val="CC0000">
                  <a:alpha val="74901"/>
                </a:srgbClr>
              </a:solidFill>
              <a:round/>
              <a:headEnd/>
              <a:tailEnd/>
            </a:ln>
          </p:spPr>
          <p:txBody>
            <a:bodyPr wrap="none" anchor="ctr"/>
            <a:lstStyle/>
            <a:p>
              <a:endParaRPr lang="en-US"/>
            </a:p>
          </p:txBody>
        </p:sp>
        <p:sp>
          <p:nvSpPr>
            <p:cNvPr id="25611" name="AutoShape 8"/>
            <p:cNvSpPr>
              <a:spLocks noChangeArrowheads="1"/>
            </p:cNvSpPr>
            <p:nvPr/>
          </p:nvSpPr>
          <p:spPr bwMode="auto">
            <a:xfrm>
              <a:off x="2311" y="2061"/>
              <a:ext cx="1136" cy="186"/>
            </a:xfrm>
            <a:prstGeom prst="roundRect">
              <a:avLst>
                <a:gd name="adj" fmla="val 47657"/>
              </a:avLst>
            </a:prstGeom>
            <a:noFill/>
            <a:ln w="57150" algn="ctr">
              <a:solidFill>
                <a:srgbClr val="CC0000">
                  <a:alpha val="74901"/>
                </a:srgbClr>
              </a:solidFill>
              <a:round/>
              <a:headEnd/>
              <a:tailEnd/>
            </a:ln>
          </p:spPr>
          <p:txBody>
            <a:bodyPr wrap="none" anchor="ctr"/>
            <a:lstStyle/>
            <a:p>
              <a:endParaRPr lang="en-US"/>
            </a:p>
          </p:txBody>
        </p:sp>
      </p:grpSp>
      <p:grpSp>
        <p:nvGrpSpPr>
          <p:cNvPr id="3" name="Group 9"/>
          <p:cNvGrpSpPr>
            <a:grpSpLocks/>
          </p:cNvGrpSpPr>
          <p:nvPr/>
        </p:nvGrpSpPr>
        <p:grpSpPr bwMode="auto">
          <a:xfrm>
            <a:off x="228600" y="2665413"/>
            <a:ext cx="558800" cy="798512"/>
            <a:chOff x="1598" y="1704"/>
            <a:chExt cx="470" cy="625"/>
          </a:xfrm>
        </p:grpSpPr>
        <p:sp>
          <p:nvSpPr>
            <p:cNvPr id="25608" name="AutoShape 10"/>
            <p:cNvSpPr>
              <a:spLocks noChangeArrowheads="1"/>
            </p:cNvSpPr>
            <p:nvPr/>
          </p:nvSpPr>
          <p:spPr bwMode="auto">
            <a:xfrm>
              <a:off x="1598" y="1704"/>
              <a:ext cx="470" cy="625"/>
            </a:xfrm>
            <a:prstGeom prst="roundRect">
              <a:avLst>
                <a:gd name="adj" fmla="val 16667"/>
              </a:avLst>
            </a:prstGeom>
            <a:solidFill>
              <a:schemeClr val="bg1"/>
            </a:solidFill>
            <a:ln w="9525" algn="ctr">
              <a:solidFill>
                <a:srgbClr val="333333"/>
              </a:solidFill>
              <a:round/>
              <a:headEnd/>
              <a:tailEnd/>
            </a:ln>
          </p:spPr>
          <p:txBody>
            <a:bodyPr wrap="none" anchor="ctr"/>
            <a:lstStyle/>
            <a:p>
              <a:endParaRPr lang="en-US"/>
            </a:p>
          </p:txBody>
        </p:sp>
        <p:pic>
          <p:nvPicPr>
            <p:cNvPr id="25609" name="Picture 11" descr="Enabled_user_icon"/>
            <p:cNvPicPr>
              <a:picLocks noChangeAspect="1" noChangeArrowheads="1"/>
            </p:cNvPicPr>
            <p:nvPr/>
          </p:nvPicPr>
          <p:blipFill>
            <a:blip r:embed="rId4"/>
            <a:srcRect l="27541" t="5423" r="18361" b="13559"/>
            <a:stretch>
              <a:fillRect/>
            </a:stretch>
          </p:blipFill>
          <p:spPr bwMode="auto">
            <a:xfrm>
              <a:off x="1640" y="1748"/>
              <a:ext cx="386" cy="559"/>
            </a:xfrm>
            <a:prstGeom prst="rect">
              <a:avLst/>
            </a:prstGeom>
            <a:noFill/>
            <a:ln w="9525">
              <a:noFill/>
              <a:miter lim="800000"/>
              <a:headEnd/>
              <a:tailEnd/>
            </a:ln>
          </p:spPr>
        </p:pic>
      </p:grpSp>
      <p:sp>
        <p:nvSpPr>
          <p:cNvPr id="13" name="Rectangle 2"/>
          <p:cNvSpPr txBox="1">
            <a:spLocks noChangeArrowheads="1"/>
          </p:cNvSpPr>
          <p:nvPr/>
        </p:nvSpPr>
        <p:spPr>
          <a:xfrm>
            <a:off x="228600" y="990600"/>
            <a:ext cx="7399338" cy="533400"/>
          </a:xfrm>
          <a:prstGeom prst="rect">
            <a:avLst/>
          </a:prstGeom>
          <a:noFill/>
          <a:ln/>
        </p:spPr>
        <p:txBody>
          <a:bodyPr/>
          <a:lstStyle/>
          <a:p>
            <a:pPr>
              <a:defRPr/>
            </a:pPr>
            <a:r>
              <a:rPr lang="en-US" sz="2800" kern="0">
                <a:solidFill>
                  <a:srgbClr val="0070C0"/>
                </a:solidFill>
                <a:latin typeface="+mj-lt"/>
                <a:ea typeface="+mj-ea"/>
                <a:cs typeface="+mj-cs"/>
              </a:rPr>
              <a:t>Khi nào phải Reset Password cho User</a:t>
            </a:r>
            <a:endParaRPr lang="en-US" sz="2800" kern="0" dirty="0">
              <a:solidFill>
                <a:srgbClr val="0070C0"/>
              </a:solidFill>
              <a:latin typeface="+mj-lt"/>
              <a:ea typeface="+mj-ea"/>
              <a:cs typeface="+mj-cs"/>
            </a:endParaRPr>
          </a:p>
        </p:txBody>
      </p:sp>
      <p:sp>
        <p:nvSpPr>
          <p:cNvPr id="25607" name="Rectangle 2"/>
          <p:cNvSpPr txBox="1">
            <a:spLocks noChangeArrowheads="1"/>
          </p:cNvSpPr>
          <p:nvPr/>
        </p:nvSpPr>
        <p:spPr bwMode="auto">
          <a:xfrm>
            <a:off x="304800" y="152400"/>
            <a:ext cx="8305800" cy="685800"/>
          </a:xfrm>
          <a:prstGeom prst="rect">
            <a:avLst/>
          </a:prstGeom>
          <a:noFill/>
          <a:ln w="9525">
            <a:noFill/>
            <a:miter lim="800000"/>
            <a:headEnd/>
            <a:tailEnd/>
          </a:ln>
        </p:spPr>
        <p:txBody>
          <a:bodyPr/>
          <a:lstStyle/>
          <a:p>
            <a:r>
              <a:rPr lang="en-US" smtClean="0">
                <a:solidFill>
                  <a:schemeClr val="bg1"/>
                </a:solidFill>
              </a:rPr>
              <a:t>Quản </a:t>
            </a:r>
            <a:r>
              <a:rPr lang="en-US">
                <a:solidFill>
                  <a:schemeClr val="bg1"/>
                </a:solidFill>
              </a:rPr>
              <a:t>trị người dùng và nhóm người dùng (tt)</a:t>
            </a: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066800" y="1219200"/>
            <a:ext cx="6443663" cy="1476375"/>
          </a:xfrm>
          <a:prstGeom prst="rect">
            <a:avLst/>
          </a:prstGeom>
        </p:spPr>
        <p:txBody>
          <a:bodyPr/>
          <a:lstStyle/>
          <a:p>
            <a:pPr algn="ctr">
              <a:defRPr/>
            </a:pPr>
            <a:r>
              <a:rPr lang="en-US" sz="3600" kern="0">
                <a:latin typeface="+mj-lt"/>
                <a:ea typeface="+mj-ea"/>
                <a:cs typeface="+mj-cs"/>
              </a:rPr>
              <a:t>Quản trị Group</a:t>
            </a:r>
            <a:endParaRPr lang="en-US" sz="3600" kern="0" dirty="0">
              <a:latin typeface="+mj-lt"/>
              <a:ea typeface="+mj-ea"/>
              <a:cs typeface="+mj-cs"/>
            </a:endParaRPr>
          </a:p>
        </p:txBody>
      </p:sp>
      <p:pic>
        <p:nvPicPr>
          <p:cNvPr id="26627" name="Picture 3" descr="2274_Intro_Splash"/>
          <p:cNvPicPr>
            <a:picLocks noChangeAspect="1" noChangeArrowheads="1"/>
          </p:cNvPicPr>
          <p:nvPr/>
        </p:nvPicPr>
        <p:blipFill>
          <a:blip r:embed="rId2"/>
          <a:srcRect/>
          <a:stretch>
            <a:fillRect/>
          </a:stretch>
        </p:blipFill>
        <p:spPr bwMode="auto">
          <a:xfrm>
            <a:off x="1981200" y="3429000"/>
            <a:ext cx="5041900" cy="2032000"/>
          </a:xfrm>
          <a:prstGeom prst="rect">
            <a:avLst/>
          </a:prstGeom>
          <a:noFill/>
          <a:ln w="9525">
            <a:noFill/>
            <a:miter lim="800000"/>
            <a:headEnd/>
            <a:tailEnd/>
          </a:ln>
        </p:spPr>
      </p:pic>
      <p:sp>
        <p:nvSpPr>
          <p:cNvPr id="26628" name="Rectangle 2"/>
          <p:cNvSpPr txBox="1">
            <a:spLocks noChangeArrowheads="1"/>
          </p:cNvSpPr>
          <p:nvPr/>
        </p:nvSpPr>
        <p:spPr bwMode="auto">
          <a:xfrm>
            <a:off x="304800" y="152400"/>
            <a:ext cx="8305800" cy="685800"/>
          </a:xfrm>
          <a:prstGeom prst="rect">
            <a:avLst/>
          </a:prstGeom>
          <a:noFill/>
          <a:ln w="9525">
            <a:noFill/>
            <a:miter lim="800000"/>
            <a:headEnd/>
            <a:tailEnd/>
          </a:ln>
        </p:spPr>
        <p:txBody>
          <a:bodyPr/>
          <a:lstStyle/>
          <a:p>
            <a:r>
              <a:rPr lang="en-US" smtClean="0">
                <a:solidFill>
                  <a:schemeClr val="bg1"/>
                </a:solidFill>
              </a:rPr>
              <a:t>Quản </a:t>
            </a:r>
            <a:r>
              <a:rPr lang="en-US">
                <a:solidFill>
                  <a:schemeClr val="bg1"/>
                </a:solidFill>
              </a:rPr>
              <a:t>trị người dùng và nhóm người dùng (tt)</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ChangeArrowheads="1"/>
          </p:cNvSpPr>
          <p:nvPr/>
        </p:nvSpPr>
        <p:spPr bwMode="auto">
          <a:xfrm>
            <a:off x="228600" y="147638"/>
            <a:ext cx="8229600" cy="461665"/>
          </a:xfrm>
          <a:prstGeom prst="rect">
            <a:avLst/>
          </a:prstGeom>
          <a:noFill/>
          <a:ln w="9525">
            <a:noFill/>
            <a:miter lim="800000"/>
            <a:headEnd/>
            <a:tailEnd/>
          </a:ln>
        </p:spPr>
        <p:txBody>
          <a:bodyPr>
            <a:spAutoFit/>
          </a:bodyPr>
          <a:lstStyle/>
          <a:p>
            <a:r>
              <a:rPr lang="en-US" smtClean="0">
                <a:solidFill>
                  <a:schemeClr val="bg1"/>
                </a:solidFill>
                <a:cs typeface="Arial" charset="0"/>
              </a:rPr>
              <a:t>Giới thiệu</a:t>
            </a:r>
            <a:endParaRPr lang="en-US">
              <a:solidFill>
                <a:schemeClr val="bg1"/>
              </a:solidFill>
            </a:endParaRPr>
          </a:p>
        </p:txBody>
      </p:sp>
      <p:sp>
        <p:nvSpPr>
          <p:cNvPr id="9219" name="Rectangle 2"/>
          <p:cNvSpPr>
            <a:spLocks noChangeArrowheads="1"/>
          </p:cNvSpPr>
          <p:nvPr/>
        </p:nvSpPr>
        <p:spPr bwMode="auto">
          <a:xfrm>
            <a:off x="152400" y="914400"/>
            <a:ext cx="3079750" cy="461963"/>
          </a:xfrm>
          <a:prstGeom prst="rect">
            <a:avLst/>
          </a:prstGeom>
          <a:noFill/>
          <a:ln w="9525">
            <a:noFill/>
            <a:miter lim="800000"/>
            <a:headEnd/>
            <a:tailEnd/>
          </a:ln>
        </p:spPr>
        <p:txBody>
          <a:bodyPr wrap="none">
            <a:spAutoFit/>
          </a:bodyPr>
          <a:lstStyle/>
          <a:p>
            <a:r>
              <a:rPr lang="en-US"/>
              <a:t>Mô hình Workgroup</a:t>
            </a:r>
          </a:p>
        </p:txBody>
      </p:sp>
      <p:sp>
        <p:nvSpPr>
          <p:cNvPr id="9220" name="Rectangle 3"/>
          <p:cNvSpPr>
            <a:spLocks noChangeArrowheads="1"/>
          </p:cNvSpPr>
          <p:nvPr/>
        </p:nvSpPr>
        <p:spPr bwMode="auto">
          <a:xfrm>
            <a:off x="457200" y="1447800"/>
            <a:ext cx="8686800" cy="3786188"/>
          </a:xfrm>
          <a:prstGeom prst="rect">
            <a:avLst/>
          </a:prstGeom>
          <a:noFill/>
          <a:ln w="9525">
            <a:noFill/>
            <a:miter lim="800000"/>
            <a:headEnd/>
            <a:tailEnd/>
          </a:ln>
        </p:spPr>
        <p:txBody>
          <a:bodyPr wrap="square">
            <a:spAutoFit/>
          </a:bodyPr>
          <a:lstStyle/>
          <a:p>
            <a:pPr marL="338138" indent="-338138">
              <a:buFontTx/>
              <a:buBlip>
                <a:blip r:embed="rId2"/>
              </a:buBlip>
            </a:pPr>
            <a:r>
              <a:rPr lang="vi-VN">
                <a:solidFill>
                  <a:srgbClr val="0070C0"/>
                </a:solidFill>
              </a:rPr>
              <a:t>Mô hình mạng workgroup còn gọi là mô hình mạng</a:t>
            </a:r>
            <a:r>
              <a:rPr lang="vi-VN">
                <a:solidFill>
                  <a:srgbClr val="FF0000"/>
                </a:solidFill>
              </a:rPr>
              <a:t> peer-to-peer</a:t>
            </a:r>
            <a:r>
              <a:rPr lang="vi-VN">
                <a:solidFill>
                  <a:srgbClr val="0070C0"/>
                </a:solidFill>
              </a:rPr>
              <a:t>, là mô hình mà trong đó các máy</a:t>
            </a:r>
            <a:r>
              <a:rPr lang="en-US">
                <a:solidFill>
                  <a:srgbClr val="0070C0"/>
                </a:solidFill>
              </a:rPr>
              <a:t> </a:t>
            </a:r>
            <a:r>
              <a:rPr lang="vi-VN">
                <a:solidFill>
                  <a:srgbClr val="0070C0"/>
                </a:solidFill>
              </a:rPr>
              <a:t>tính có vai trò như nhau được nối kết với nhau. Các dữ liệu và tài nguyên được </a:t>
            </a:r>
            <a:r>
              <a:rPr lang="vi-VN">
                <a:solidFill>
                  <a:srgbClr val="FF0000"/>
                </a:solidFill>
              </a:rPr>
              <a:t>lưu trữ phân tán tại các</a:t>
            </a:r>
            <a:r>
              <a:rPr lang="en-US">
                <a:solidFill>
                  <a:srgbClr val="FF0000"/>
                </a:solidFill>
              </a:rPr>
              <a:t> máy cục bộ</a:t>
            </a:r>
            <a:r>
              <a:rPr lang="en-US">
                <a:solidFill>
                  <a:srgbClr val="0070C0"/>
                </a:solidFill>
              </a:rPr>
              <a:t>, các máy tự quản lý tài nguyên cục bộ của mình</a:t>
            </a:r>
          </a:p>
          <a:p>
            <a:pPr marL="338138" indent="-338138">
              <a:buFontTx/>
              <a:buBlip>
                <a:blip r:embed="rId2"/>
              </a:buBlip>
            </a:pPr>
            <a:endParaRPr lang="en-US"/>
          </a:p>
          <a:p>
            <a:pPr marL="338138" indent="-338138">
              <a:buFontTx/>
              <a:buBlip>
                <a:blip r:embed="rId2"/>
              </a:buBlip>
            </a:pPr>
            <a:r>
              <a:rPr lang="vi-VN">
                <a:solidFill>
                  <a:srgbClr val="0070C0"/>
                </a:solidFill>
              </a:rPr>
              <a:t>Đồng thời trong mô hình mạng này các máy tính sử dụng hệ điều hành hỗ trợ đa người dùng </a:t>
            </a:r>
            <a:r>
              <a:rPr lang="vi-VN">
                <a:solidFill>
                  <a:srgbClr val="FF0000"/>
                </a:solidFill>
              </a:rPr>
              <a:t>lưu trữ</a:t>
            </a:r>
            <a:r>
              <a:rPr lang="en-US">
                <a:solidFill>
                  <a:srgbClr val="FF0000"/>
                </a:solidFill>
              </a:rPr>
              <a:t> </a:t>
            </a:r>
            <a:r>
              <a:rPr lang="vi-VN">
                <a:solidFill>
                  <a:srgbClr val="FF0000"/>
                </a:solidFill>
              </a:rPr>
              <a:t>thông tin người dùng trong một tập tin</a:t>
            </a:r>
            <a:r>
              <a:rPr lang="vi-VN">
                <a:solidFill>
                  <a:srgbClr val="0070C0"/>
                </a:solidFill>
              </a:rPr>
              <a:t> </a:t>
            </a:r>
            <a:r>
              <a:rPr lang="vi-VN">
                <a:solidFill>
                  <a:srgbClr val="FF0000"/>
                </a:solidFill>
              </a:rPr>
              <a:t>SAM</a:t>
            </a:r>
            <a:r>
              <a:rPr lang="vi-VN">
                <a:solidFill>
                  <a:srgbClr val="0070C0"/>
                </a:solidFill>
              </a:rPr>
              <a:t> (Security Accounts Manager) ngay chính trên máy tính</a:t>
            </a:r>
            <a:r>
              <a:rPr lang="en-US">
                <a:solidFill>
                  <a:srgbClr val="0070C0"/>
                </a:solidFill>
              </a:rPr>
              <a:t> cục bộ</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2"/>
          <p:cNvSpPr>
            <a:spLocks noChangeArrowheads="1"/>
          </p:cNvSpPr>
          <p:nvPr/>
        </p:nvSpPr>
        <p:spPr bwMode="auto">
          <a:xfrm>
            <a:off x="228600" y="1143000"/>
            <a:ext cx="8534400" cy="4894263"/>
          </a:xfrm>
          <a:prstGeom prst="rect">
            <a:avLst/>
          </a:prstGeom>
          <a:noFill/>
          <a:ln w="9525">
            <a:noFill/>
            <a:miter lim="800000"/>
            <a:headEnd/>
            <a:tailEnd/>
          </a:ln>
        </p:spPr>
        <p:txBody>
          <a:bodyPr>
            <a:spAutoFit/>
          </a:bodyPr>
          <a:lstStyle/>
          <a:p>
            <a:pPr>
              <a:buFontTx/>
              <a:buBlip>
                <a:blip r:embed="rId2"/>
              </a:buBlip>
            </a:pPr>
            <a:r>
              <a:rPr lang="vi-VN">
                <a:solidFill>
                  <a:srgbClr val="0070C0"/>
                </a:solidFill>
              </a:rPr>
              <a:t>Tài khoản nhóm (group account) là một đối tượng đại diện cho một nhóm người nào đó, dùng cho</a:t>
            </a:r>
            <a:r>
              <a:rPr lang="en-US">
                <a:solidFill>
                  <a:srgbClr val="0070C0"/>
                </a:solidFill>
              </a:rPr>
              <a:t> </a:t>
            </a:r>
            <a:r>
              <a:rPr lang="vi-VN">
                <a:solidFill>
                  <a:srgbClr val="0070C0"/>
                </a:solidFill>
              </a:rPr>
              <a:t>việc quản lý chung các đối tượng người dùng. </a:t>
            </a:r>
            <a:endParaRPr lang="en-US">
              <a:solidFill>
                <a:srgbClr val="0070C0"/>
              </a:solidFill>
            </a:endParaRPr>
          </a:p>
          <a:p>
            <a:pPr>
              <a:buFontTx/>
              <a:buBlip>
                <a:blip r:embed="rId2"/>
              </a:buBlip>
            </a:pPr>
            <a:endParaRPr lang="en-US">
              <a:solidFill>
                <a:srgbClr val="0070C0"/>
              </a:solidFill>
            </a:endParaRPr>
          </a:p>
          <a:p>
            <a:pPr>
              <a:buFontTx/>
              <a:buBlip>
                <a:blip r:embed="rId2"/>
              </a:buBlip>
            </a:pPr>
            <a:r>
              <a:rPr lang="vi-VN">
                <a:solidFill>
                  <a:srgbClr val="0070C0"/>
                </a:solidFill>
              </a:rPr>
              <a:t>Việc phân bổ các người dùng vào nhóm giúp chúng ta</a:t>
            </a:r>
            <a:r>
              <a:rPr lang="en-US">
                <a:solidFill>
                  <a:srgbClr val="0070C0"/>
                </a:solidFill>
              </a:rPr>
              <a:t> </a:t>
            </a:r>
            <a:r>
              <a:rPr lang="vi-VN">
                <a:solidFill>
                  <a:srgbClr val="0070C0"/>
                </a:solidFill>
              </a:rPr>
              <a:t>dễ dàng cấp quyền trên các tài nguyên mạng như thư mục chia sẻ, máy in. </a:t>
            </a:r>
            <a:endParaRPr lang="en-US">
              <a:solidFill>
                <a:srgbClr val="0070C0"/>
              </a:solidFill>
            </a:endParaRPr>
          </a:p>
          <a:p>
            <a:pPr>
              <a:buFontTx/>
              <a:buBlip>
                <a:blip r:embed="rId2"/>
              </a:buBlip>
            </a:pPr>
            <a:endParaRPr lang="en-US">
              <a:solidFill>
                <a:srgbClr val="0070C0"/>
              </a:solidFill>
            </a:endParaRPr>
          </a:p>
          <a:p>
            <a:pPr>
              <a:buFontTx/>
              <a:buBlip>
                <a:blip r:embed="rId2"/>
              </a:buBlip>
            </a:pPr>
            <a:r>
              <a:rPr lang="vi-VN">
                <a:solidFill>
                  <a:srgbClr val="0070C0"/>
                </a:solidFill>
              </a:rPr>
              <a:t>Chú ý là tài khoản người</a:t>
            </a:r>
            <a:r>
              <a:rPr lang="en-US">
                <a:solidFill>
                  <a:srgbClr val="0070C0"/>
                </a:solidFill>
              </a:rPr>
              <a:t> </a:t>
            </a:r>
            <a:r>
              <a:rPr lang="vi-VN">
                <a:solidFill>
                  <a:srgbClr val="0070C0"/>
                </a:solidFill>
              </a:rPr>
              <a:t>dùng có thể đăng nhập vào mạng nhưng tài khoản nhóm không được phép đăng nhập mà chỉ dùng để</a:t>
            </a:r>
            <a:r>
              <a:rPr lang="en-US">
                <a:solidFill>
                  <a:srgbClr val="0070C0"/>
                </a:solidFill>
              </a:rPr>
              <a:t> </a:t>
            </a:r>
            <a:r>
              <a:rPr lang="vi-VN">
                <a:solidFill>
                  <a:srgbClr val="0070C0"/>
                </a:solidFill>
              </a:rPr>
              <a:t>quản lý. Tài khoản nhóm được chia làm hai loại: </a:t>
            </a:r>
            <a:r>
              <a:rPr lang="vi-VN">
                <a:solidFill>
                  <a:srgbClr val="FF3300"/>
                </a:solidFill>
              </a:rPr>
              <a:t>nhóm bảo mật </a:t>
            </a:r>
            <a:r>
              <a:rPr lang="vi-VN">
                <a:solidFill>
                  <a:srgbClr val="0070C0"/>
                </a:solidFill>
              </a:rPr>
              <a:t>(security group) và </a:t>
            </a:r>
            <a:r>
              <a:rPr lang="vi-VN">
                <a:solidFill>
                  <a:srgbClr val="FF3300"/>
                </a:solidFill>
              </a:rPr>
              <a:t>nhóm phân phối</a:t>
            </a:r>
            <a:r>
              <a:rPr lang="en-US">
                <a:solidFill>
                  <a:srgbClr val="0070C0"/>
                </a:solidFill>
              </a:rPr>
              <a:t> (distribution group).</a:t>
            </a:r>
          </a:p>
        </p:txBody>
      </p:sp>
      <p:sp>
        <p:nvSpPr>
          <p:cNvPr id="27651" name="Rectangle 2"/>
          <p:cNvSpPr txBox="1">
            <a:spLocks noChangeArrowheads="1"/>
          </p:cNvSpPr>
          <p:nvPr/>
        </p:nvSpPr>
        <p:spPr bwMode="auto">
          <a:xfrm>
            <a:off x="304800" y="152400"/>
            <a:ext cx="8305800" cy="685800"/>
          </a:xfrm>
          <a:prstGeom prst="rect">
            <a:avLst/>
          </a:prstGeom>
          <a:noFill/>
          <a:ln w="9525">
            <a:noFill/>
            <a:miter lim="800000"/>
            <a:headEnd/>
            <a:tailEnd/>
          </a:ln>
        </p:spPr>
        <p:txBody>
          <a:bodyPr/>
          <a:lstStyle/>
          <a:p>
            <a:r>
              <a:rPr lang="en-US" smtClean="0">
                <a:solidFill>
                  <a:schemeClr val="bg1"/>
                </a:solidFill>
              </a:rPr>
              <a:t>Quản </a:t>
            </a:r>
            <a:r>
              <a:rPr lang="en-US">
                <a:solidFill>
                  <a:schemeClr val="bg1"/>
                </a:solidFill>
              </a:rPr>
              <a:t>trị người dùng và nhóm người dùng (tt)</a:t>
            </a: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27"/>
          <p:cNvSpPr>
            <a:spLocks noChangeArrowheads="1"/>
          </p:cNvSpPr>
          <p:nvPr/>
        </p:nvSpPr>
        <p:spPr bwMode="auto">
          <a:xfrm>
            <a:off x="7467600" y="3657600"/>
            <a:ext cx="1009650" cy="287338"/>
          </a:xfrm>
          <a:prstGeom prst="roundRect">
            <a:avLst>
              <a:gd name="adj" fmla="val 12060"/>
            </a:avLst>
          </a:prstGeom>
          <a:solidFill>
            <a:schemeClr val="bg1"/>
          </a:solidFill>
          <a:ln w="9525">
            <a:solidFill>
              <a:srgbClr val="4D4D4D"/>
            </a:solidFill>
            <a:round/>
            <a:headEnd/>
            <a:tailEnd/>
          </a:ln>
          <a:effectLst>
            <a:outerShdw dist="35921" dir="2700000" algn="ctr" rotWithShape="0">
              <a:srgbClr val="AFAFAF"/>
            </a:outerShdw>
          </a:effectLst>
        </p:spPr>
        <p:txBody>
          <a:bodyPr wrap="none" anchor="ctr"/>
          <a:lstStyle/>
          <a:p>
            <a:pPr>
              <a:defRPr/>
            </a:pPr>
            <a:r>
              <a:rPr lang="en-US" dirty="0"/>
              <a:t>Group</a:t>
            </a:r>
          </a:p>
        </p:txBody>
      </p:sp>
      <p:pic>
        <p:nvPicPr>
          <p:cNvPr id="28675" name="Picture 22" descr="Collection_SecurityGroup01"/>
          <p:cNvPicPr>
            <a:picLocks noChangeAspect="1" noChangeArrowheads="1"/>
          </p:cNvPicPr>
          <p:nvPr/>
        </p:nvPicPr>
        <p:blipFill>
          <a:blip r:embed="rId2"/>
          <a:srcRect/>
          <a:stretch>
            <a:fillRect/>
          </a:stretch>
        </p:blipFill>
        <p:spPr bwMode="auto">
          <a:xfrm>
            <a:off x="7467600" y="2743200"/>
            <a:ext cx="1014413" cy="795338"/>
          </a:xfrm>
          <a:prstGeom prst="rect">
            <a:avLst/>
          </a:prstGeom>
          <a:noFill/>
          <a:ln w="9525">
            <a:noFill/>
            <a:miter lim="800000"/>
            <a:headEnd/>
            <a:tailEnd/>
          </a:ln>
        </p:spPr>
      </p:pic>
      <p:sp>
        <p:nvSpPr>
          <p:cNvPr id="28676" name="Rectangle 10"/>
          <p:cNvSpPr>
            <a:spLocks noChangeArrowheads="1"/>
          </p:cNvSpPr>
          <p:nvPr/>
        </p:nvSpPr>
        <p:spPr bwMode="auto">
          <a:xfrm>
            <a:off x="228600" y="1295400"/>
            <a:ext cx="7086600" cy="3786188"/>
          </a:xfrm>
          <a:prstGeom prst="rect">
            <a:avLst/>
          </a:prstGeom>
          <a:noFill/>
          <a:ln w="9525">
            <a:noFill/>
            <a:miter lim="800000"/>
            <a:headEnd/>
            <a:tailEnd/>
          </a:ln>
        </p:spPr>
        <p:txBody>
          <a:bodyPr>
            <a:spAutoFit/>
          </a:bodyPr>
          <a:lstStyle/>
          <a:p>
            <a:pPr>
              <a:buFontTx/>
              <a:buBlip>
                <a:blip r:embed="rId3"/>
              </a:buBlip>
            </a:pPr>
            <a:r>
              <a:rPr lang="en-US">
                <a:solidFill>
                  <a:srgbClr val="0070C0"/>
                </a:solidFill>
              </a:rPr>
              <a:t> </a:t>
            </a:r>
            <a:r>
              <a:rPr lang="vi-VN">
                <a:solidFill>
                  <a:srgbClr val="00B050"/>
                </a:solidFill>
              </a:rPr>
              <a:t>Nhóm bảo mật </a:t>
            </a:r>
            <a:r>
              <a:rPr lang="vi-VN">
                <a:solidFill>
                  <a:srgbClr val="0070C0"/>
                </a:solidFill>
              </a:rPr>
              <a:t>là loại nhóm được dùng để cấp phát các quyền hệ thống (rights) và quyền truy cập</a:t>
            </a:r>
            <a:r>
              <a:rPr lang="en-US">
                <a:solidFill>
                  <a:srgbClr val="0070C0"/>
                </a:solidFill>
              </a:rPr>
              <a:t> </a:t>
            </a:r>
            <a:r>
              <a:rPr lang="vi-VN">
                <a:solidFill>
                  <a:srgbClr val="0070C0"/>
                </a:solidFill>
              </a:rPr>
              <a:t>(permission). Giống như các tài khoản người dùng, các nhóm bảo mật đều được chỉ định các SID. </a:t>
            </a:r>
            <a:endParaRPr lang="en-US">
              <a:solidFill>
                <a:srgbClr val="0070C0"/>
              </a:solidFill>
            </a:endParaRPr>
          </a:p>
          <a:p>
            <a:pPr>
              <a:buFontTx/>
              <a:buBlip>
                <a:blip r:embed="rId3"/>
              </a:buBlip>
            </a:pPr>
            <a:endParaRPr lang="en-US"/>
          </a:p>
          <a:p>
            <a:pPr>
              <a:buFontTx/>
              <a:buBlip>
                <a:blip r:embed="rId3"/>
              </a:buBlip>
            </a:pPr>
            <a:r>
              <a:rPr lang="vi-VN"/>
              <a:t>Có</a:t>
            </a:r>
            <a:r>
              <a:rPr lang="en-US"/>
              <a:t> ba loại nhóm bảo mật chính là: </a:t>
            </a:r>
            <a:r>
              <a:rPr lang="en-US">
                <a:solidFill>
                  <a:srgbClr val="FF3300"/>
                </a:solidFill>
              </a:rPr>
              <a:t>local, global và universal</a:t>
            </a:r>
            <a:r>
              <a:rPr lang="en-US"/>
              <a:t>. Tuy nhiên nếu chúng ta khảo sát kỹ thì có </a:t>
            </a:r>
            <a:r>
              <a:rPr lang="vi-VN"/>
              <a:t>thể phân thành bốn loại như sau: </a:t>
            </a:r>
            <a:r>
              <a:rPr lang="vi-VN">
                <a:solidFill>
                  <a:srgbClr val="FF3300"/>
                </a:solidFill>
              </a:rPr>
              <a:t>local, domain local, global và universal</a:t>
            </a:r>
            <a:r>
              <a:rPr lang="vi-VN"/>
              <a:t>.</a:t>
            </a:r>
            <a:endParaRPr lang="en-US"/>
          </a:p>
        </p:txBody>
      </p:sp>
      <p:sp>
        <p:nvSpPr>
          <p:cNvPr id="28677" name="Rectangle 2"/>
          <p:cNvSpPr txBox="1">
            <a:spLocks noChangeArrowheads="1"/>
          </p:cNvSpPr>
          <p:nvPr/>
        </p:nvSpPr>
        <p:spPr bwMode="auto">
          <a:xfrm>
            <a:off x="304800" y="152400"/>
            <a:ext cx="8305800" cy="685800"/>
          </a:xfrm>
          <a:prstGeom prst="rect">
            <a:avLst/>
          </a:prstGeom>
          <a:noFill/>
          <a:ln w="9525">
            <a:noFill/>
            <a:miter lim="800000"/>
            <a:headEnd/>
            <a:tailEnd/>
          </a:ln>
        </p:spPr>
        <p:txBody>
          <a:bodyPr/>
          <a:lstStyle/>
          <a:p>
            <a:r>
              <a:rPr lang="en-US" smtClean="0">
                <a:solidFill>
                  <a:schemeClr val="bg1"/>
                </a:solidFill>
              </a:rPr>
              <a:t>Quản </a:t>
            </a:r>
            <a:r>
              <a:rPr lang="en-US">
                <a:solidFill>
                  <a:schemeClr val="bg1"/>
                </a:solidFill>
              </a:rPr>
              <a:t>trị người dùng và nhóm người dùng (tt)</a:t>
            </a: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1"/>
          <p:cNvSpPr>
            <a:spLocks noChangeArrowheads="1"/>
          </p:cNvSpPr>
          <p:nvPr/>
        </p:nvSpPr>
        <p:spPr bwMode="auto">
          <a:xfrm>
            <a:off x="304800" y="1219200"/>
            <a:ext cx="6477000" cy="1938338"/>
          </a:xfrm>
          <a:prstGeom prst="rect">
            <a:avLst/>
          </a:prstGeom>
          <a:noFill/>
          <a:ln w="9525">
            <a:noFill/>
            <a:miter lim="800000"/>
            <a:headEnd/>
            <a:tailEnd/>
          </a:ln>
        </p:spPr>
        <p:txBody>
          <a:bodyPr>
            <a:spAutoFit/>
          </a:bodyPr>
          <a:lstStyle/>
          <a:p>
            <a:pPr>
              <a:buFontTx/>
              <a:buBlip>
                <a:blip r:embed="rId2"/>
              </a:buBlip>
            </a:pPr>
            <a:r>
              <a:rPr lang="en-US">
                <a:solidFill>
                  <a:srgbClr val="00B050"/>
                </a:solidFill>
              </a:rPr>
              <a:t> Local group: </a:t>
            </a:r>
            <a:r>
              <a:rPr lang="en-US">
                <a:solidFill>
                  <a:srgbClr val="0070C0"/>
                </a:solidFill>
              </a:rPr>
              <a:t>là loại nhóm có trên các máy stand-alone Server, member server</a:t>
            </a:r>
            <a:r>
              <a:rPr lang="vi-VN">
                <a:solidFill>
                  <a:srgbClr val="0070C0"/>
                </a:solidFill>
              </a:rPr>
              <a:t>. Các nhóm cục bộ này chỉ có ý nghĩa và phạm vi hoạt động ngay tại trên máy</a:t>
            </a:r>
            <a:r>
              <a:rPr lang="en-US">
                <a:solidFill>
                  <a:srgbClr val="0070C0"/>
                </a:solidFill>
              </a:rPr>
              <a:t> chứa nó thôi</a:t>
            </a:r>
          </a:p>
        </p:txBody>
      </p:sp>
      <p:sp>
        <p:nvSpPr>
          <p:cNvPr id="29699" name="Rectangle 12"/>
          <p:cNvSpPr>
            <a:spLocks noChangeArrowheads="1"/>
          </p:cNvSpPr>
          <p:nvPr/>
        </p:nvSpPr>
        <p:spPr bwMode="auto">
          <a:xfrm>
            <a:off x="304800" y="3406775"/>
            <a:ext cx="7924800" cy="2308225"/>
          </a:xfrm>
          <a:prstGeom prst="rect">
            <a:avLst/>
          </a:prstGeom>
          <a:noFill/>
          <a:ln w="9525">
            <a:noFill/>
            <a:miter lim="800000"/>
            <a:headEnd/>
            <a:tailEnd/>
          </a:ln>
        </p:spPr>
        <p:txBody>
          <a:bodyPr>
            <a:spAutoFit/>
          </a:bodyPr>
          <a:lstStyle/>
          <a:p>
            <a:pPr>
              <a:buFontTx/>
              <a:buBlip>
                <a:blip r:embed="rId2"/>
              </a:buBlip>
            </a:pPr>
            <a:r>
              <a:rPr lang="en-US">
                <a:solidFill>
                  <a:srgbClr val="00B050"/>
                </a:solidFill>
              </a:rPr>
              <a:t> </a:t>
            </a:r>
            <a:r>
              <a:rPr lang="vi-VN">
                <a:solidFill>
                  <a:srgbClr val="00B050"/>
                </a:solidFill>
              </a:rPr>
              <a:t>Domain local group</a:t>
            </a:r>
            <a:r>
              <a:rPr lang="en-US">
                <a:solidFill>
                  <a:srgbClr val="0070C0"/>
                </a:solidFill>
              </a:rPr>
              <a:t>: </a:t>
            </a:r>
            <a:r>
              <a:rPr lang="vi-VN">
                <a:solidFill>
                  <a:srgbClr val="0070C0"/>
                </a:solidFill>
              </a:rPr>
              <a:t>là loại nhóm cục bộ đặc biệt vì chúng là local group nhưng</a:t>
            </a:r>
            <a:r>
              <a:rPr lang="en-US">
                <a:solidFill>
                  <a:srgbClr val="0070C0"/>
                </a:solidFill>
              </a:rPr>
              <a:t> </a:t>
            </a:r>
            <a:r>
              <a:rPr lang="vi-VN">
                <a:solidFill>
                  <a:srgbClr val="0070C0"/>
                </a:solidFill>
              </a:rPr>
              <a:t>nằm trên máy Domain Controller. Các máy Domain Controller có một cơ sở dữ liệu Active</a:t>
            </a:r>
            <a:r>
              <a:rPr lang="en-US">
                <a:solidFill>
                  <a:srgbClr val="0070C0"/>
                </a:solidFill>
              </a:rPr>
              <a:t> </a:t>
            </a:r>
            <a:r>
              <a:rPr lang="vi-VN">
                <a:solidFill>
                  <a:srgbClr val="0070C0"/>
                </a:solidFill>
              </a:rPr>
              <a:t>Directory chung và được sao chép đồng bộ với nhau</a:t>
            </a:r>
            <a:r>
              <a:rPr lang="en-US">
                <a:solidFill>
                  <a:srgbClr val="0070C0"/>
                </a:solidFill>
              </a:rPr>
              <a:t>. </a:t>
            </a:r>
            <a:r>
              <a:rPr lang="vi-VN">
                <a:solidFill>
                  <a:srgbClr val="0070C0"/>
                </a:solidFill>
              </a:rPr>
              <a:t>Các nhóm trong mục Built-in của</a:t>
            </a:r>
          </a:p>
          <a:p>
            <a:r>
              <a:rPr lang="en-US">
                <a:solidFill>
                  <a:srgbClr val="0070C0"/>
                </a:solidFill>
              </a:rPr>
              <a:t>Active Directory là các domain local.</a:t>
            </a:r>
          </a:p>
        </p:txBody>
      </p:sp>
      <p:sp>
        <p:nvSpPr>
          <p:cNvPr id="29700" name="Rectangle 2"/>
          <p:cNvSpPr txBox="1">
            <a:spLocks noChangeArrowheads="1"/>
          </p:cNvSpPr>
          <p:nvPr/>
        </p:nvSpPr>
        <p:spPr bwMode="auto">
          <a:xfrm>
            <a:off x="304800" y="152400"/>
            <a:ext cx="8305800" cy="685800"/>
          </a:xfrm>
          <a:prstGeom prst="rect">
            <a:avLst/>
          </a:prstGeom>
          <a:noFill/>
          <a:ln w="9525">
            <a:noFill/>
            <a:miter lim="800000"/>
            <a:headEnd/>
            <a:tailEnd/>
          </a:ln>
        </p:spPr>
        <p:txBody>
          <a:bodyPr/>
          <a:lstStyle/>
          <a:p>
            <a:r>
              <a:rPr lang="en-US" smtClean="0">
                <a:solidFill>
                  <a:schemeClr val="bg1"/>
                </a:solidFill>
              </a:rPr>
              <a:t>Quản </a:t>
            </a:r>
            <a:r>
              <a:rPr lang="en-US">
                <a:solidFill>
                  <a:schemeClr val="bg1"/>
                </a:solidFill>
              </a:rPr>
              <a:t>trị người dùng và nhóm người dùng (tt)</a:t>
            </a:r>
          </a:p>
        </p:txBody>
      </p:sp>
      <p:sp>
        <p:nvSpPr>
          <p:cNvPr id="15" name="AutoShape 27"/>
          <p:cNvSpPr>
            <a:spLocks noChangeArrowheads="1"/>
          </p:cNvSpPr>
          <p:nvPr/>
        </p:nvSpPr>
        <p:spPr bwMode="auto">
          <a:xfrm>
            <a:off x="7772400" y="1846263"/>
            <a:ext cx="1009650" cy="287337"/>
          </a:xfrm>
          <a:prstGeom prst="roundRect">
            <a:avLst>
              <a:gd name="adj" fmla="val 12060"/>
            </a:avLst>
          </a:prstGeom>
          <a:solidFill>
            <a:schemeClr val="bg1"/>
          </a:solidFill>
          <a:ln w="9525">
            <a:solidFill>
              <a:srgbClr val="4D4D4D"/>
            </a:solidFill>
            <a:round/>
            <a:headEnd/>
            <a:tailEnd/>
          </a:ln>
          <a:effectLst>
            <a:outerShdw dist="35921" dir="2700000" algn="ctr" rotWithShape="0">
              <a:srgbClr val="AFAFAF"/>
            </a:outerShdw>
          </a:effectLst>
        </p:spPr>
        <p:txBody>
          <a:bodyPr wrap="none" anchor="ctr"/>
          <a:lstStyle/>
          <a:p>
            <a:pPr>
              <a:defRPr/>
            </a:pPr>
            <a:r>
              <a:rPr lang="en-US" dirty="0"/>
              <a:t>Group</a:t>
            </a:r>
          </a:p>
        </p:txBody>
      </p:sp>
      <p:pic>
        <p:nvPicPr>
          <p:cNvPr id="29702" name="Picture 22" descr="Collection_SecurityGroup01"/>
          <p:cNvPicPr>
            <a:picLocks noChangeAspect="1" noChangeArrowheads="1"/>
          </p:cNvPicPr>
          <p:nvPr/>
        </p:nvPicPr>
        <p:blipFill>
          <a:blip r:embed="rId3"/>
          <a:srcRect/>
          <a:stretch>
            <a:fillRect/>
          </a:stretch>
        </p:blipFill>
        <p:spPr bwMode="auto">
          <a:xfrm>
            <a:off x="7772400" y="931863"/>
            <a:ext cx="1014413" cy="795337"/>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ChangeArrowheads="1"/>
          </p:cNvSpPr>
          <p:nvPr/>
        </p:nvSpPr>
        <p:spPr bwMode="auto">
          <a:xfrm>
            <a:off x="304800" y="1143000"/>
            <a:ext cx="8001000" cy="1938338"/>
          </a:xfrm>
          <a:prstGeom prst="rect">
            <a:avLst/>
          </a:prstGeom>
          <a:noFill/>
          <a:ln w="9525">
            <a:noFill/>
            <a:miter lim="800000"/>
            <a:headEnd/>
            <a:tailEnd/>
          </a:ln>
        </p:spPr>
        <p:txBody>
          <a:bodyPr>
            <a:spAutoFit/>
          </a:bodyPr>
          <a:lstStyle/>
          <a:p>
            <a:pPr>
              <a:buFontTx/>
              <a:buBlip>
                <a:blip r:embed="rId2"/>
              </a:buBlip>
            </a:pPr>
            <a:r>
              <a:rPr lang="en-US">
                <a:solidFill>
                  <a:srgbClr val="00B050"/>
                </a:solidFill>
              </a:rPr>
              <a:t> </a:t>
            </a:r>
            <a:r>
              <a:rPr lang="vi-VN">
                <a:solidFill>
                  <a:srgbClr val="00B050"/>
                </a:solidFill>
              </a:rPr>
              <a:t>Global group</a:t>
            </a:r>
            <a:r>
              <a:rPr lang="en-US">
                <a:solidFill>
                  <a:srgbClr val="0070C0"/>
                </a:solidFill>
              </a:rPr>
              <a:t>: </a:t>
            </a:r>
            <a:r>
              <a:rPr lang="vi-VN">
                <a:solidFill>
                  <a:srgbClr val="0070C0"/>
                </a:solidFill>
              </a:rPr>
              <a:t>là loại nhóm nằm trong Active Directory và được</a:t>
            </a:r>
            <a:r>
              <a:rPr lang="en-US">
                <a:solidFill>
                  <a:srgbClr val="0070C0"/>
                </a:solidFill>
              </a:rPr>
              <a:t> </a:t>
            </a:r>
            <a:r>
              <a:rPr lang="vi-VN">
                <a:solidFill>
                  <a:srgbClr val="0070C0"/>
                </a:solidFill>
              </a:rPr>
              <a:t>tạo trên các Domain Controller. Chúng dùng để cấp phát những quyền hệ thống và quyền truy cập</a:t>
            </a:r>
            <a:r>
              <a:rPr lang="en-US">
                <a:solidFill>
                  <a:srgbClr val="0070C0"/>
                </a:solidFill>
              </a:rPr>
              <a:t> </a:t>
            </a:r>
            <a:r>
              <a:rPr lang="vi-VN">
                <a:solidFill>
                  <a:srgbClr val="0070C0"/>
                </a:solidFill>
              </a:rPr>
              <a:t>vượt qua những ranh giới của một miền. </a:t>
            </a:r>
            <a:endParaRPr lang="en-US">
              <a:solidFill>
                <a:srgbClr val="0070C0"/>
              </a:solidFill>
            </a:endParaRPr>
          </a:p>
        </p:txBody>
      </p:sp>
      <p:sp>
        <p:nvSpPr>
          <p:cNvPr id="30723" name="Rectangle 2"/>
          <p:cNvSpPr>
            <a:spLocks noChangeArrowheads="1"/>
          </p:cNvSpPr>
          <p:nvPr/>
        </p:nvSpPr>
        <p:spPr bwMode="auto">
          <a:xfrm>
            <a:off x="228600" y="3429000"/>
            <a:ext cx="8305800" cy="2308225"/>
          </a:xfrm>
          <a:prstGeom prst="rect">
            <a:avLst/>
          </a:prstGeom>
          <a:noFill/>
          <a:ln w="9525">
            <a:noFill/>
            <a:miter lim="800000"/>
            <a:headEnd/>
            <a:tailEnd/>
          </a:ln>
        </p:spPr>
        <p:txBody>
          <a:bodyPr>
            <a:spAutoFit/>
          </a:bodyPr>
          <a:lstStyle/>
          <a:p>
            <a:pPr>
              <a:buFontTx/>
              <a:buBlip>
                <a:blip r:embed="rId2"/>
              </a:buBlip>
            </a:pPr>
            <a:r>
              <a:rPr lang="en-US">
                <a:solidFill>
                  <a:srgbClr val="00B050"/>
                </a:solidFill>
              </a:rPr>
              <a:t> </a:t>
            </a:r>
            <a:r>
              <a:rPr lang="vi-VN">
                <a:solidFill>
                  <a:srgbClr val="00B050"/>
                </a:solidFill>
              </a:rPr>
              <a:t>Universal group</a:t>
            </a:r>
            <a:r>
              <a:rPr lang="en-US">
                <a:solidFill>
                  <a:srgbClr val="0070C0"/>
                </a:solidFill>
              </a:rPr>
              <a:t>:</a:t>
            </a:r>
            <a:r>
              <a:rPr lang="vi-VN">
                <a:solidFill>
                  <a:srgbClr val="0070C0"/>
                </a:solidFill>
              </a:rPr>
              <a:t> là loại nhóm có chức năng giống như global group nhưng nó dùng</a:t>
            </a:r>
            <a:r>
              <a:rPr lang="en-US">
                <a:solidFill>
                  <a:srgbClr val="0070C0"/>
                </a:solidFill>
              </a:rPr>
              <a:t> </a:t>
            </a:r>
            <a:r>
              <a:rPr lang="vi-VN">
                <a:solidFill>
                  <a:srgbClr val="0070C0"/>
                </a:solidFill>
              </a:rPr>
              <a:t>để cấp quyền cho các đối tượng trên khắp các miền trong một rừng và giữa các miền có thiết lập quan</a:t>
            </a:r>
            <a:r>
              <a:rPr lang="en-US">
                <a:solidFill>
                  <a:srgbClr val="0070C0"/>
                </a:solidFill>
              </a:rPr>
              <a:t> </a:t>
            </a:r>
            <a:r>
              <a:rPr lang="vi-VN">
                <a:solidFill>
                  <a:srgbClr val="0070C0"/>
                </a:solidFill>
              </a:rPr>
              <a:t>hệ tin cậy với nhau. Loại nhóm này tiện lợi hơn hai nhóm global group và local group vì chúng dễ</a:t>
            </a:r>
            <a:r>
              <a:rPr lang="en-US">
                <a:solidFill>
                  <a:srgbClr val="0070C0"/>
                </a:solidFill>
              </a:rPr>
              <a:t> </a:t>
            </a:r>
            <a:r>
              <a:rPr lang="vi-VN">
                <a:solidFill>
                  <a:srgbClr val="0070C0"/>
                </a:solidFill>
              </a:rPr>
              <a:t>dàng lồng các nhóm vào nhau. </a:t>
            </a:r>
            <a:endParaRPr lang="en-US">
              <a:solidFill>
                <a:srgbClr val="0070C0"/>
              </a:solidFill>
            </a:endParaRPr>
          </a:p>
        </p:txBody>
      </p:sp>
      <p:sp>
        <p:nvSpPr>
          <p:cNvPr id="30724" name="Rectangle 2"/>
          <p:cNvSpPr txBox="1">
            <a:spLocks noChangeArrowheads="1"/>
          </p:cNvSpPr>
          <p:nvPr/>
        </p:nvSpPr>
        <p:spPr bwMode="auto">
          <a:xfrm>
            <a:off x="304800" y="152400"/>
            <a:ext cx="8305800" cy="685800"/>
          </a:xfrm>
          <a:prstGeom prst="rect">
            <a:avLst/>
          </a:prstGeom>
          <a:noFill/>
          <a:ln w="9525">
            <a:noFill/>
            <a:miter lim="800000"/>
            <a:headEnd/>
            <a:tailEnd/>
          </a:ln>
        </p:spPr>
        <p:txBody>
          <a:bodyPr/>
          <a:lstStyle/>
          <a:p>
            <a:r>
              <a:rPr lang="en-US" smtClean="0">
                <a:solidFill>
                  <a:schemeClr val="bg1"/>
                </a:solidFill>
              </a:rPr>
              <a:t>Quản </a:t>
            </a:r>
            <a:r>
              <a:rPr lang="en-US">
                <a:solidFill>
                  <a:schemeClr val="bg1"/>
                </a:solidFill>
              </a:rPr>
              <a:t>trị người dùng và nhóm người dùng (tt)</a:t>
            </a:r>
          </a:p>
        </p:txBody>
      </p:sp>
      <p:sp>
        <p:nvSpPr>
          <p:cNvPr id="5" name="AutoShape 27"/>
          <p:cNvSpPr>
            <a:spLocks noChangeArrowheads="1"/>
          </p:cNvSpPr>
          <p:nvPr/>
        </p:nvSpPr>
        <p:spPr bwMode="auto">
          <a:xfrm>
            <a:off x="7900988" y="1752600"/>
            <a:ext cx="1009650" cy="287338"/>
          </a:xfrm>
          <a:prstGeom prst="roundRect">
            <a:avLst>
              <a:gd name="adj" fmla="val 12060"/>
            </a:avLst>
          </a:prstGeom>
          <a:solidFill>
            <a:schemeClr val="bg1"/>
          </a:solidFill>
          <a:ln w="9525">
            <a:solidFill>
              <a:srgbClr val="4D4D4D"/>
            </a:solidFill>
            <a:round/>
            <a:headEnd/>
            <a:tailEnd/>
          </a:ln>
          <a:effectLst>
            <a:outerShdw dist="35921" dir="2700000" algn="ctr" rotWithShape="0">
              <a:srgbClr val="AFAFAF"/>
            </a:outerShdw>
          </a:effectLst>
        </p:spPr>
        <p:txBody>
          <a:bodyPr wrap="none" anchor="ctr"/>
          <a:lstStyle/>
          <a:p>
            <a:pPr>
              <a:defRPr/>
            </a:pPr>
            <a:r>
              <a:rPr lang="en-US" dirty="0"/>
              <a:t>Group</a:t>
            </a:r>
          </a:p>
        </p:txBody>
      </p:sp>
      <p:pic>
        <p:nvPicPr>
          <p:cNvPr id="30726" name="Picture 22" descr="Collection_SecurityGroup01"/>
          <p:cNvPicPr>
            <a:picLocks noChangeAspect="1" noChangeArrowheads="1"/>
          </p:cNvPicPr>
          <p:nvPr/>
        </p:nvPicPr>
        <p:blipFill>
          <a:blip r:embed="rId3"/>
          <a:srcRect/>
          <a:stretch>
            <a:fillRect/>
          </a:stretch>
        </p:blipFill>
        <p:spPr bwMode="auto">
          <a:xfrm>
            <a:off x="7900988" y="838200"/>
            <a:ext cx="1014412" cy="795338"/>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ChangeArrowheads="1"/>
          </p:cNvSpPr>
          <p:nvPr/>
        </p:nvSpPr>
        <p:spPr bwMode="auto">
          <a:xfrm>
            <a:off x="304800" y="1014413"/>
            <a:ext cx="7239000" cy="4524315"/>
          </a:xfrm>
          <a:prstGeom prst="rect">
            <a:avLst/>
          </a:prstGeom>
          <a:noFill/>
          <a:ln w="9525">
            <a:noFill/>
            <a:miter lim="800000"/>
            <a:headEnd/>
            <a:tailEnd/>
          </a:ln>
        </p:spPr>
        <p:txBody>
          <a:bodyPr>
            <a:spAutoFit/>
          </a:bodyPr>
          <a:lstStyle/>
          <a:p>
            <a:pPr>
              <a:buFontTx/>
              <a:buBlip>
                <a:blip r:embed="rId2"/>
              </a:buBlip>
            </a:pPr>
            <a:r>
              <a:rPr lang="en-US">
                <a:solidFill>
                  <a:srgbClr val="00B050"/>
                </a:solidFill>
              </a:rPr>
              <a:t> Nhóm phân phối: </a:t>
            </a:r>
            <a:r>
              <a:rPr lang="en-US">
                <a:solidFill>
                  <a:srgbClr val="0070C0"/>
                </a:solidFill>
              </a:rPr>
              <a:t>là một loại nhóm phi bảo mật, không có SID và không xuất hiện trong các </a:t>
            </a:r>
            <a:r>
              <a:rPr lang="en-US" smtClean="0">
                <a:solidFill>
                  <a:srgbClr val="0070C0"/>
                </a:solidFill>
              </a:rPr>
              <a:t>ACL</a:t>
            </a:r>
            <a:r>
              <a:rPr lang="vi-VN" smtClean="0">
                <a:solidFill>
                  <a:srgbClr val="0070C0"/>
                </a:solidFill>
              </a:rPr>
              <a:t> (Access </a:t>
            </a:r>
            <a:r>
              <a:rPr lang="vi-VN">
                <a:solidFill>
                  <a:srgbClr val="0070C0"/>
                </a:solidFill>
              </a:rPr>
              <a:t>Control List). </a:t>
            </a:r>
            <a:endParaRPr lang="en-US">
              <a:solidFill>
                <a:srgbClr val="0070C0"/>
              </a:solidFill>
            </a:endParaRPr>
          </a:p>
          <a:p>
            <a:endParaRPr lang="en-US">
              <a:solidFill>
                <a:srgbClr val="0070C0"/>
              </a:solidFill>
            </a:endParaRPr>
          </a:p>
          <a:p>
            <a:r>
              <a:rPr lang="vi-VN">
                <a:solidFill>
                  <a:srgbClr val="0070C0"/>
                </a:solidFill>
              </a:rPr>
              <a:t>Loại nhóm này không được dùng bởi các nhà quản trị mà được dùng bởi các</a:t>
            </a:r>
            <a:r>
              <a:rPr lang="en-US">
                <a:solidFill>
                  <a:srgbClr val="0070C0"/>
                </a:solidFill>
              </a:rPr>
              <a:t> </a:t>
            </a:r>
            <a:r>
              <a:rPr lang="vi-VN">
                <a:solidFill>
                  <a:srgbClr val="0070C0"/>
                </a:solidFill>
              </a:rPr>
              <a:t>phần mềm và dịch vụ. </a:t>
            </a:r>
            <a:endParaRPr lang="en-US">
              <a:solidFill>
                <a:srgbClr val="0070C0"/>
              </a:solidFill>
            </a:endParaRPr>
          </a:p>
          <a:p>
            <a:endParaRPr lang="en-US">
              <a:solidFill>
                <a:srgbClr val="0070C0"/>
              </a:solidFill>
            </a:endParaRPr>
          </a:p>
          <a:p>
            <a:r>
              <a:rPr lang="vi-VN">
                <a:solidFill>
                  <a:srgbClr val="0070C0"/>
                </a:solidFill>
              </a:rPr>
              <a:t>Chúng được dùng để phân phố thư (e-mail) hoặc các tin nhắn (message). Bạn</a:t>
            </a:r>
            <a:r>
              <a:rPr lang="en-US">
                <a:solidFill>
                  <a:srgbClr val="0070C0"/>
                </a:solidFill>
              </a:rPr>
              <a:t> sẽ gặp lại loại nhóm này khi làm việc với phần mềm MS Exchange…</a:t>
            </a:r>
          </a:p>
        </p:txBody>
      </p:sp>
      <p:sp>
        <p:nvSpPr>
          <p:cNvPr id="3" name="AutoShape 27"/>
          <p:cNvSpPr>
            <a:spLocks noChangeArrowheads="1"/>
          </p:cNvSpPr>
          <p:nvPr/>
        </p:nvSpPr>
        <p:spPr bwMode="auto">
          <a:xfrm>
            <a:off x="7424738" y="2235200"/>
            <a:ext cx="1238250" cy="355600"/>
          </a:xfrm>
          <a:prstGeom prst="roundRect">
            <a:avLst>
              <a:gd name="adj" fmla="val 12060"/>
            </a:avLst>
          </a:prstGeom>
          <a:solidFill>
            <a:schemeClr val="bg1"/>
          </a:solidFill>
          <a:ln w="9525">
            <a:solidFill>
              <a:srgbClr val="4D4D4D"/>
            </a:solidFill>
            <a:round/>
            <a:headEnd/>
            <a:tailEnd/>
          </a:ln>
          <a:effectLst>
            <a:outerShdw dist="35921" dir="2700000" algn="ctr" rotWithShape="0">
              <a:srgbClr val="AFAFAF"/>
            </a:outerShdw>
          </a:effectLst>
        </p:spPr>
        <p:txBody>
          <a:bodyPr wrap="none" anchor="ctr"/>
          <a:lstStyle/>
          <a:p>
            <a:pPr>
              <a:defRPr/>
            </a:pPr>
            <a:r>
              <a:rPr lang="en-US" dirty="0"/>
              <a:t>Group</a:t>
            </a:r>
          </a:p>
        </p:txBody>
      </p:sp>
      <p:pic>
        <p:nvPicPr>
          <p:cNvPr id="31748" name="Picture 23" descr="Collection_DistributionGroup01"/>
          <p:cNvPicPr>
            <a:picLocks noChangeAspect="1" noChangeArrowheads="1"/>
          </p:cNvPicPr>
          <p:nvPr/>
        </p:nvPicPr>
        <p:blipFill>
          <a:blip r:embed="rId3"/>
          <a:srcRect/>
          <a:stretch>
            <a:fillRect/>
          </a:stretch>
        </p:blipFill>
        <p:spPr bwMode="auto">
          <a:xfrm>
            <a:off x="7543800" y="990600"/>
            <a:ext cx="1014413" cy="795338"/>
          </a:xfrm>
          <a:prstGeom prst="rect">
            <a:avLst/>
          </a:prstGeom>
          <a:noFill/>
          <a:ln w="9525">
            <a:noFill/>
            <a:miter lim="800000"/>
            <a:headEnd/>
            <a:tailEnd/>
          </a:ln>
        </p:spPr>
      </p:pic>
      <p:sp>
        <p:nvSpPr>
          <p:cNvPr id="31749" name="Rectangle 2"/>
          <p:cNvSpPr txBox="1">
            <a:spLocks noChangeArrowheads="1"/>
          </p:cNvSpPr>
          <p:nvPr/>
        </p:nvSpPr>
        <p:spPr bwMode="auto">
          <a:xfrm>
            <a:off x="304800" y="152400"/>
            <a:ext cx="8305800" cy="685800"/>
          </a:xfrm>
          <a:prstGeom prst="rect">
            <a:avLst/>
          </a:prstGeom>
          <a:noFill/>
          <a:ln w="9525">
            <a:noFill/>
            <a:miter lim="800000"/>
            <a:headEnd/>
            <a:tailEnd/>
          </a:ln>
        </p:spPr>
        <p:txBody>
          <a:bodyPr/>
          <a:lstStyle/>
          <a:p>
            <a:r>
              <a:rPr lang="en-US" smtClean="0">
                <a:solidFill>
                  <a:schemeClr val="bg1"/>
                </a:solidFill>
              </a:rPr>
              <a:t>Quản </a:t>
            </a:r>
            <a:r>
              <a:rPr lang="en-US">
                <a:solidFill>
                  <a:schemeClr val="bg1"/>
                </a:solidFill>
              </a:rPr>
              <a:t>trị người dùng và nhóm người dùng (tt)</a:t>
            </a: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ChangeArrowheads="1"/>
          </p:cNvSpPr>
          <p:nvPr/>
        </p:nvSpPr>
        <p:spPr bwMode="auto">
          <a:xfrm>
            <a:off x="304800" y="990600"/>
            <a:ext cx="3975100" cy="461963"/>
          </a:xfrm>
          <a:prstGeom prst="rect">
            <a:avLst/>
          </a:prstGeom>
          <a:noFill/>
          <a:ln w="9525">
            <a:noFill/>
            <a:miter lim="800000"/>
            <a:headEnd/>
            <a:tailEnd/>
          </a:ln>
        </p:spPr>
        <p:txBody>
          <a:bodyPr wrap="none">
            <a:spAutoFit/>
          </a:bodyPr>
          <a:lstStyle/>
          <a:p>
            <a:r>
              <a:rPr lang="en-US"/>
              <a:t>Số nhận diện bảo mật SID</a:t>
            </a:r>
          </a:p>
        </p:txBody>
      </p:sp>
      <p:sp>
        <p:nvSpPr>
          <p:cNvPr id="32771" name="Rectangle 2"/>
          <p:cNvSpPr>
            <a:spLocks noChangeArrowheads="1"/>
          </p:cNvSpPr>
          <p:nvPr/>
        </p:nvSpPr>
        <p:spPr bwMode="auto">
          <a:xfrm>
            <a:off x="304800" y="1524000"/>
            <a:ext cx="8305800" cy="4154488"/>
          </a:xfrm>
          <a:prstGeom prst="rect">
            <a:avLst/>
          </a:prstGeom>
          <a:noFill/>
          <a:ln w="9525">
            <a:noFill/>
            <a:miter lim="800000"/>
            <a:headEnd/>
            <a:tailEnd/>
          </a:ln>
        </p:spPr>
        <p:txBody>
          <a:bodyPr>
            <a:spAutoFit/>
          </a:bodyPr>
          <a:lstStyle/>
          <a:p>
            <a:pPr>
              <a:buFontTx/>
              <a:buBlip>
                <a:blip r:embed="rId2"/>
              </a:buBlip>
            </a:pPr>
            <a:r>
              <a:rPr lang="vi-VN">
                <a:solidFill>
                  <a:srgbClr val="0070C0"/>
                </a:solidFill>
              </a:rPr>
              <a:t>Tuy hệ thống Windows Server dựa vào tài khoản người dùng (user account) để mô tả các</a:t>
            </a:r>
            <a:r>
              <a:rPr lang="en-US">
                <a:solidFill>
                  <a:srgbClr val="0070C0"/>
                </a:solidFill>
              </a:rPr>
              <a:t> </a:t>
            </a:r>
            <a:r>
              <a:rPr lang="vi-VN">
                <a:solidFill>
                  <a:srgbClr val="0070C0"/>
                </a:solidFill>
              </a:rPr>
              <a:t>quyền hệ thống (rights) và quyền truy cập (permission) nhưng thực sự bên trong hệ thống mỗi tài</a:t>
            </a:r>
            <a:r>
              <a:rPr lang="en-US">
                <a:solidFill>
                  <a:srgbClr val="0070C0"/>
                </a:solidFill>
              </a:rPr>
              <a:t> </a:t>
            </a:r>
            <a:r>
              <a:rPr lang="vi-VN">
                <a:solidFill>
                  <a:srgbClr val="0070C0"/>
                </a:solidFill>
              </a:rPr>
              <a:t>khoản được đặc trưng bởi một con </a:t>
            </a:r>
            <a:r>
              <a:rPr lang="vi-VN">
                <a:solidFill>
                  <a:srgbClr val="00B050"/>
                </a:solidFill>
              </a:rPr>
              <a:t>số nhận dạng bảo mật SID </a:t>
            </a:r>
            <a:r>
              <a:rPr lang="vi-VN">
                <a:solidFill>
                  <a:srgbClr val="0070C0"/>
                </a:solidFill>
              </a:rPr>
              <a:t>(Security Identifier). </a:t>
            </a:r>
            <a:endParaRPr lang="en-US">
              <a:solidFill>
                <a:srgbClr val="0070C0"/>
              </a:solidFill>
            </a:endParaRPr>
          </a:p>
          <a:p>
            <a:pPr>
              <a:buFontTx/>
              <a:buBlip>
                <a:blip r:embed="rId2"/>
              </a:buBlip>
            </a:pPr>
            <a:endParaRPr lang="en-US">
              <a:solidFill>
                <a:srgbClr val="0070C0"/>
              </a:solidFill>
            </a:endParaRPr>
          </a:p>
          <a:p>
            <a:pPr>
              <a:buFontTx/>
              <a:buBlip>
                <a:blip r:embed="rId2"/>
              </a:buBlip>
            </a:pPr>
            <a:r>
              <a:rPr lang="vi-VN">
                <a:solidFill>
                  <a:srgbClr val="00B050"/>
                </a:solidFill>
              </a:rPr>
              <a:t>SID là thành phần</a:t>
            </a:r>
            <a:r>
              <a:rPr lang="en-US">
                <a:solidFill>
                  <a:srgbClr val="00B050"/>
                </a:solidFill>
              </a:rPr>
              <a:t> </a:t>
            </a:r>
            <a:r>
              <a:rPr lang="vi-VN">
                <a:solidFill>
                  <a:srgbClr val="00B050"/>
                </a:solidFill>
              </a:rPr>
              <a:t>nhận dạng không trùng lặp</a:t>
            </a:r>
            <a:r>
              <a:rPr lang="vi-VN">
                <a:solidFill>
                  <a:srgbClr val="0070C0"/>
                </a:solidFill>
              </a:rPr>
              <a:t>, được hệ thống tạo ra đồng thời với tài khoản và dùng riêng cho hệ thống</a:t>
            </a:r>
            <a:r>
              <a:rPr lang="en-US">
                <a:solidFill>
                  <a:srgbClr val="0070C0"/>
                </a:solidFill>
              </a:rPr>
              <a:t> </a:t>
            </a:r>
            <a:r>
              <a:rPr lang="vi-VN">
                <a:solidFill>
                  <a:srgbClr val="0070C0"/>
                </a:solidFill>
              </a:rPr>
              <a:t>xử lý, người dùng không quan tâm đến các giá trị này.</a:t>
            </a:r>
            <a:endParaRPr lang="en-US">
              <a:solidFill>
                <a:srgbClr val="0070C0"/>
              </a:solidFill>
            </a:endParaRPr>
          </a:p>
        </p:txBody>
      </p:sp>
      <p:sp>
        <p:nvSpPr>
          <p:cNvPr id="32772" name="Rectangle 2"/>
          <p:cNvSpPr txBox="1">
            <a:spLocks noChangeArrowheads="1"/>
          </p:cNvSpPr>
          <p:nvPr/>
        </p:nvSpPr>
        <p:spPr bwMode="auto">
          <a:xfrm>
            <a:off x="304800" y="152400"/>
            <a:ext cx="8305800" cy="685800"/>
          </a:xfrm>
          <a:prstGeom prst="rect">
            <a:avLst/>
          </a:prstGeom>
          <a:noFill/>
          <a:ln w="9525">
            <a:noFill/>
            <a:miter lim="800000"/>
            <a:headEnd/>
            <a:tailEnd/>
          </a:ln>
        </p:spPr>
        <p:txBody>
          <a:bodyPr/>
          <a:lstStyle/>
          <a:p>
            <a:r>
              <a:rPr lang="en-US" smtClean="0">
                <a:solidFill>
                  <a:schemeClr val="bg1"/>
                </a:solidFill>
              </a:rPr>
              <a:t>Quản </a:t>
            </a:r>
            <a:r>
              <a:rPr lang="en-US">
                <a:solidFill>
                  <a:schemeClr val="bg1"/>
                </a:solidFill>
              </a:rPr>
              <a:t>trị người dùng và nhóm người dùng (tt)</a:t>
            </a: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ChangeArrowheads="1"/>
          </p:cNvSpPr>
          <p:nvPr/>
        </p:nvSpPr>
        <p:spPr bwMode="auto">
          <a:xfrm>
            <a:off x="304800" y="914400"/>
            <a:ext cx="8686800" cy="461963"/>
          </a:xfrm>
          <a:prstGeom prst="rect">
            <a:avLst/>
          </a:prstGeom>
          <a:noFill/>
          <a:ln w="9525">
            <a:noFill/>
            <a:miter lim="800000"/>
            <a:headEnd/>
            <a:tailEnd/>
          </a:ln>
        </p:spPr>
        <p:txBody>
          <a:bodyPr>
            <a:spAutoFit/>
          </a:bodyPr>
          <a:lstStyle/>
          <a:p>
            <a:r>
              <a:rPr lang="vi-VN"/>
              <a:t>Hai mục đích chính của</a:t>
            </a:r>
            <a:r>
              <a:rPr lang="en-US"/>
              <a:t> việc hệ thống sử dụng SID là:</a:t>
            </a:r>
          </a:p>
        </p:txBody>
      </p:sp>
      <p:sp>
        <p:nvSpPr>
          <p:cNvPr id="33795" name="Rectangle 2"/>
          <p:cNvSpPr>
            <a:spLocks noChangeArrowheads="1"/>
          </p:cNvSpPr>
          <p:nvPr/>
        </p:nvSpPr>
        <p:spPr bwMode="auto">
          <a:xfrm>
            <a:off x="304800" y="1524000"/>
            <a:ext cx="8458200" cy="3046413"/>
          </a:xfrm>
          <a:prstGeom prst="rect">
            <a:avLst/>
          </a:prstGeom>
          <a:noFill/>
          <a:ln w="9525">
            <a:noFill/>
            <a:miter lim="800000"/>
            <a:headEnd/>
            <a:tailEnd/>
          </a:ln>
        </p:spPr>
        <p:txBody>
          <a:bodyPr>
            <a:spAutoFit/>
          </a:bodyPr>
          <a:lstStyle/>
          <a:p>
            <a:pPr>
              <a:buFontTx/>
              <a:buBlip>
                <a:blip r:embed="rId2"/>
              </a:buBlip>
            </a:pPr>
            <a:r>
              <a:rPr lang="en-US">
                <a:solidFill>
                  <a:srgbClr val="0070C0"/>
                </a:solidFill>
              </a:rPr>
              <a:t> </a:t>
            </a:r>
            <a:r>
              <a:rPr lang="vi-VN">
                <a:solidFill>
                  <a:srgbClr val="00B050"/>
                </a:solidFill>
              </a:rPr>
              <a:t>Dễ dàng thay đổi tên tài khoản người dùng </a:t>
            </a:r>
            <a:r>
              <a:rPr lang="vi-VN">
                <a:solidFill>
                  <a:srgbClr val="0070C0"/>
                </a:solidFill>
              </a:rPr>
              <a:t>mà các quyền hệ thống và quyền truy cập không thay</a:t>
            </a:r>
            <a:r>
              <a:rPr lang="en-US">
                <a:solidFill>
                  <a:srgbClr val="0070C0"/>
                </a:solidFill>
              </a:rPr>
              <a:t> </a:t>
            </a:r>
            <a:r>
              <a:rPr lang="vi-VN">
                <a:solidFill>
                  <a:srgbClr val="0070C0"/>
                </a:solidFill>
              </a:rPr>
              <a:t>đổi.</a:t>
            </a:r>
            <a:endParaRPr lang="en-US">
              <a:solidFill>
                <a:srgbClr val="0070C0"/>
              </a:solidFill>
            </a:endParaRPr>
          </a:p>
          <a:p>
            <a:pPr>
              <a:buFontTx/>
              <a:buBlip>
                <a:blip r:embed="rId2"/>
              </a:buBlip>
            </a:pPr>
            <a:endParaRPr lang="vi-VN">
              <a:solidFill>
                <a:srgbClr val="0070C0"/>
              </a:solidFill>
            </a:endParaRPr>
          </a:p>
          <a:p>
            <a:pPr>
              <a:buFontTx/>
              <a:buBlip>
                <a:blip r:embed="rId2"/>
              </a:buBlip>
            </a:pPr>
            <a:r>
              <a:rPr lang="en-US">
                <a:solidFill>
                  <a:srgbClr val="0070C0"/>
                </a:solidFill>
              </a:rPr>
              <a:t> </a:t>
            </a:r>
            <a:r>
              <a:rPr lang="vi-VN">
                <a:solidFill>
                  <a:srgbClr val="00B050"/>
                </a:solidFill>
              </a:rPr>
              <a:t>Khi xóa một tài khoản thì SID của tài khoản đó không còn giá trị nữa</a:t>
            </a:r>
            <a:r>
              <a:rPr lang="vi-VN">
                <a:solidFill>
                  <a:srgbClr val="0070C0"/>
                </a:solidFill>
              </a:rPr>
              <a:t>, nếu chúng ta có tạo một tài</a:t>
            </a:r>
            <a:r>
              <a:rPr lang="en-US">
                <a:solidFill>
                  <a:srgbClr val="0070C0"/>
                </a:solidFill>
              </a:rPr>
              <a:t> </a:t>
            </a:r>
            <a:r>
              <a:rPr lang="vi-VN">
                <a:solidFill>
                  <a:srgbClr val="0070C0"/>
                </a:solidFill>
              </a:rPr>
              <a:t>khoản mới cùng tên với tài khoản vừa xóa thì các quyền cũ cũng không sử dụng được bởi vì khi</a:t>
            </a:r>
            <a:r>
              <a:rPr lang="en-US">
                <a:solidFill>
                  <a:srgbClr val="0070C0"/>
                </a:solidFill>
              </a:rPr>
              <a:t> tạo tài khoản mới thì giá trị SID của tài khoản này là một giá trị mới.</a:t>
            </a:r>
          </a:p>
        </p:txBody>
      </p:sp>
      <p:sp>
        <p:nvSpPr>
          <p:cNvPr id="33796" name="Rectangle 2"/>
          <p:cNvSpPr txBox="1">
            <a:spLocks noChangeArrowheads="1"/>
          </p:cNvSpPr>
          <p:nvPr/>
        </p:nvSpPr>
        <p:spPr bwMode="auto">
          <a:xfrm>
            <a:off x="304800" y="152400"/>
            <a:ext cx="8305800" cy="685800"/>
          </a:xfrm>
          <a:prstGeom prst="rect">
            <a:avLst/>
          </a:prstGeom>
          <a:noFill/>
          <a:ln w="9525">
            <a:noFill/>
            <a:miter lim="800000"/>
            <a:headEnd/>
            <a:tailEnd/>
          </a:ln>
        </p:spPr>
        <p:txBody>
          <a:bodyPr/>
          <a:lstStyle/>
          <a:p>
            <a:r>
              <a:rPr lang="en-US" smtClean="0">
                <a:solidFill>
                  <a:schemeClr val="bg1"/>
                </a:solidFill>
              </a:rPr>
              <a:t>Quản </a:t>
            </a:r>
            <a:r>
              <a:rPr lang="en-US">
                <a:solidFill>
                  <a:schemeClr val="bg1"/>
                </a:solidFill>
              </a:rPr>
              <a:t>trị người dùng và nhóm người dùng (tt)</a:t>
            </a: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457200" y="1571625"/>
            <a:ext cx="8001000" cy="4448175"/>
          </a:xfrm>
          <a:prstGeom prst="rect">
            <a:avLst/>
          </a:prstGeom>
        </p:spPr>
        <p:txBody>
          <a:bodyPr/>
          <a:lstStyle/>
          <a:p>
            <a:pPr marL="195263" indent="-195263">
              <a:spcBef>
                <a:spcPct val="25000"/>
              </a:spcBef>
              <a:buFontTx/>
              <a:buBlip>
                <a:blip r:embed="rId2"/>
              </a:buBlip>
              <a:defRPr/>
            </a:pPr>
            <a:r>
              <a:rPr lang="en-US" sz="2800" b="0" kern="0">
                <a:solidFill>
                  <a:srgbClr val="00B050"/>
                </a:solidFill>
                <a:latin typeface="+mn-lt"/>
                <a:ea typeface="+mn-ea"/>
              </a:rPr>
              <a:t>Trên môi trường domain</a:t>
            </a:r>
            <a:r>
              <a:rPr lang="en-US" sz="2800" b="0" kern="0" dirty="0">
                <a:latin typeface="+mn-lt"/>
                <a:ea typeface="+mn-ea"/>
              </a:rPr>
              <a:t>: </a:t>
            </a:r>
          </a:p>
          <a:p>
            <a:pPr marL="576263" lvl="1" indent="-190500">
              <a:spcBef>
                <a:spcPct val="25000"/>
              </a:spcBef>
              <a:buFont typeface="Arial" pitchFamily="34" charset="0"/>
              <a:buChar char="•"/>
              <a:defRPr/>
            </a:pPr>
            <a:r>
              <a:rPr lang="en-US" b="0" kern="0" dirty="0">
                <a:latin typeface="+mn-lt"/>
                <a:ea typeface="+mn-ea"/>
              </a:rPr>
              <a:t>Account Operators group</a:t>
            </a:r>
          </a:p>
          <a:p>
            <a:pPr marL="576263" lvl="1" indent="-190500">
              <a:spcBef>
                <a:spcPct val="25000"/>
              </a:spcBef>
              <a:buFont typeface="Arial" pitchFamily="34" charset="0"/>
              <a:buChar char="•"/>
              <a:defRPr/>
            </a:pPr>
            <a:r>
              <a:rPr lang="en-US" b="0" kern="0" dirty="0">
                <a:latin typeface="+mn-lt"/>
                <a:ea typeface="+mn-ea"/>
              </a:rPr>
              <a:t>Domain </a:t>
            </a:r>
            <a:r>
              <a:rPr lang="en-US" b="0" kern="0" dirty="0" err="1">
                <a:latin typeface="+mn-lt"/>
                <a:ea typeface="+mn-ea"/>
              </a:rPr>
              <a:t>Admins</a:t>
            </a:r>
            <a:r>
              <a:rPr lang="en-US" b="0" kern="0" dirty="0">
                <a:latin typeface="+mn-lt"/>
                <a:ea typeface="+mn-ea"/>
              </a:rPr>
              <a:t> group</a:t>
            </a:r>
          </a:p>
          <a:p>
            <a:pPr marL="576263" lvl="1" indent="-190500">
              <a:spcBef>
                <a:spcPct val="25000"/>
              </a:spcBef>
              <a:buFont typeface="Arial" pitchFamily="34" charset="0"/>
              <a:buChar char="•"/>
              <a:defRPr/>
            </a:pPr>
            <a:r>
              <a:rPr lang="en-US" b="0" kern="0" dirty="0">
                <a:latin typeface="+mn-lt"/>
                <a:ea typeface="+mn-ea"/>
              </a:rPr>
              <a:t>Enterprise </a:t>
            </a:r>
            <a:r>
              <a:rPr lang="en-US" b="0" kern="0" dirty="0" err="1">
                <a:latin typeface="+mn-lt"/>
                <a:ea typeface="+mn-ea"/>
              </a:rPr>
              <a:t>Admins</a:t>
            </a:r>
            <a:r>
              <a:rPr lang="en-US" b="0" kern="0" dirty="0">
                <a:latin typeface="+mn-lt"/>
                <a:ea typeface="+mn-ea"/>
              </a:rPr>
              <a:t> group</a:t>
            </a:r>
          </a:p>
          <a:p>
            <a:pPr marL="576263" lvl="1" indent="-190500">
              <a:spcBef>
                <a:spcPct val="25000"/>
              </a:spcBef>
              <a:buFont typeface="Arial" pitchFamily="34" charset="0"/>
              <a:buChar char="•"/>
              <a:defRPr/>
            </a:pPr>
            <a:r>
              <a:rPr lang="en-US" b="0" kern="0">
                <a:latin typeface="+mn-lt"/>
                <a:ea typeface="+mn-ea"/>
              </a:rPr>
              <a:t>Hoặc User đã được ủy quyền</a:t>
            </a:r>
            <a:endParaRPr lang="en-US" b="0" kern="0" dirty="0">
              <a:latin typeface="+mn-lt"/>
              <a:ea typeface="+mn-ea"/>
            </a:endParaRPr>
          </a:p>
          <a:p>
            <a:pPr marL="195263" indent="-195263">
              <a:spcBef>
                <a:spcPct val="25000"/>
              </a:spcBef>
              <a:buFontTx/>
              <a:buBlip>
                <a:blip r:embed="rId2"/>
              </a:buBlip>
              <a:defRPr/>
            </a:pPr>
            <a:r>
              <a:rPr lang="en-US" sz="2800" b="0" kern="0">
                <a:solidFill>
                  <a:srgbClr val="00B050"/>
                </a:solidFill>
                <a:latin typeface="+mn-lt"/>
                <a:ea typeface="+mn-ea"/>
              </a:rPr>
              <a:t>Trên local </a:t>
            </a:r>
            <a:r>
              <a:rPr lang="en-US" sz="2800" b="0" kern="0" dirty="0">
                <a:solidFill>
                  <a:srgbClr val="00B050"/>
                </a:solidFill>
                <a:latin typeface="+mn-lt"/>
                <a:ea typeface="+mn-ea"/>
              </a:rPr>
              <a:t>computer:</a:t>
            </a:r>
          </a:p>
          <a:p>
            <a:pPr marL="576263" lvl="1" indent="-190500">
              <a:spcBef>
                <a:spcPct val="25000"/>
              </a:spcBef>
              <a:buFont typeface="Arial" pitchFamily="34" charset="0"/>
              <a:buChar char="•"/>
              <a:defRPr/>
            </a:pPr>
            <a:r>
              <a:rPr lang="en-US" b="0" kern="0" dirty="0">
                <a:latin typeface="+mn-lt"/>
                <a:ea typeface="+mn-ea"/>
              </a:rPr>
              <a:t>Power Users group</a:t>
            </a:r>
          </a:p>
          <a:p>
            <a:pPr marL="576263" lvl="1" indent="-190500">
              <a:spcBef>
                <a:spcPct val="25000"/>
              </a:spcBef>
              <a:buFont typeface="Arial" pitchFamily="34" charset="0"/>
              <a:buChar char="•"/>
              <a:defRPr/>
            </a:pPr>
            <a:r>
              <a:rPr lang="en-US" b="0" kern="0">
                <a:latin typeface="+mn-lt"/>
                <a:ea typeface="+mn-ea"/>
              </a:rPr>
              <a:t>Administrators group</a:t>
            </a:r>
            <a:endParaRPr lang="en-US" b="0" kern="0" dirty="0">
              <a:latin typeface="+mn-lt"/>
              <a:ea typeface="+mn-ea"/>
            </a:endParaRPr>
          </a:p>
          <a:p>
            <a:pPr marL="576263" lvl="1" indent="-190500">
              <a:spcBef>
                <a:spcPct val="25000"/>
              </a:spcBef>
              <a:buFont typeface="Arial" pitchFamily="34" charset="0"/>
              <a:buChar char="•"/>
              <a:defRPr/>
            </a:pPr>
            <a:r>
              <a:rPr lang="en-US" b="0" kern="0"/>
              <a:t>Hoặc User đã được ủy quyền</a:t>
            </a:r>
            <a:endParaRPr lang="en-US" b="0" kern="0" dirty="0">
              <a:latin typeface="+mn-lt"/>
              <a:ea typeface="+mn-ea"/>
            </a:endParaRPr>
          </a:p>
        </p:txBody>
      </p:sp>
      <p:sp>
        <p:nvSpPr>
          <p:cNvPr id="3" name="Rectangle 2"/>
          <p:cNvSpPr txBox="1">
            <a:spLocks noChangeArrowheads="1"/>
          </p:cNvSpPr>
          <p:nvPr/>
        </p:nvSpPr>
        <p:spPr>
          <a:xfrm>
            <a:off x="304800" y="914400"/>
            <a:ext cx="7399338" cy="533400"/>
          </a:xfrm>
          <a:prstGeom prst="rect">
            <a:avLst/>
          </a:prstGeom>
        </p:spPr>
        <p:txBody>
          <a:bodyPr/>
          <a:lstStyle/>
          <a:p>
            <a:pPr>
              <a:defRPr/>
            </a:pPr>
            <a:r>
              <a:rPr lang="en-US" sz="2800" kern="0">
                <a:solidFill>
                  <a:srgbClr val="002060"/>
                </a:solidFill>
                <a:latin typeface="+mj-lt"/>
                <a:ea typeface="+mj-ea"/>
                <a:cs typeface="+mj-cs"/>
              </a:rPr>
              <a:t>Ai có quyền tạo Group ?</a:t>
            </a:r>
            <a:endParaRPr lang="en-US" sz="2800" kern="0" dirty="0">
              <a:solidFill>
                <a:srgbClr val="002060"/>
              </a:solidFill>
              <a:latin typeface="+mj-lt"/>
              <a:ea typeface="+mj-ea"/>
              <a:cs typeface="+mj-cs"/>
            </a:endParaRPr>
          </a:p>
        </p:txBody>
      </p:sp>
      <p:sp>
        <p:nvSpPr>
          <p:cNvPr id="34820" name="Rectangle 2"/>
          <p:cNvSpPr txBox="1">
            <a:spLocks noChangeArrowheads="1"/>
          </p:cNvSpPr>
          <p:nvPr/>
        </p:nvSpPr>
        <p:spPr bwMode="auto">
          <a:xfrm>
            <a:off x="304800" y="152400"/>
            <a:ext cx="8305800" cy="685800"/>
          </a:xfrm>
          <a:prstGeom prst="rect">
            <a:avLst/>
          </a:prstGeom>
          <a:noFill/>
          <a:ln w="9525">
            <a:noFill/>
            <a:miter lim="800000"/>
            <a:headEnd/>
            <a:tailEnd/>
          </a:ln>
        </p:spPr>
        <p:txBody>
          <a:bodyPr/>
          <a:lstStyle/>
          <a:p>
            <a:r>
              <a:rPr lang="en-US" smtClean="0">
                <a:solidFill>
                  <a:schemeClr val="bg1"/>
                </a:solidFill>
              </a:rPr>
              <a:t>Quản </a:t>
            </a:r>
            <a:r>
              <a:rPr lang="en-US">
                <a:solidFill>
                  <a:schemeClr val="bg1"/>
                </a:solidFill>
              </a:rPr>
              <a:t>trị người dùng và nhóm người dùng (tt)</a:t>
            </a:r>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
          <p:cNvSpPr>
            <a:spLocks noChangeArrowheads="1"/>
          </p:cNvSpPr>
          <p:nvPr/>
        </p:nvSpPr>
        <p:spPr bwMode="auto">
          <a:xfrm>
            <a:off x="0" y="914400"/>
            <a:ext cx="9144000" cy="1143000"/>
          </a:xfrm>
          <a:prstGeom prst="roundRect">
            <a:avLst>
              <a:gd name="adj" fmla="val 9218"/>
            </a:avLst>
          </a:prstGeom>
          <a:solidFill>
            <a:srgbClr val="BBCDE3"/>
          </a:solidFill>
          <a:ln w="9525">
            <a:solidFill>
              <a:srgbClr val="4D4D4D"/>
            </a:solidFill>
            <a:round/>
            <a:headEnd/>
            <a:tailEnd/>
          </a:ln>
          <a:effectLst>
            <a:outerShdw dist="35921" dir="2700000" algn="ctr" rotWithShape="0">
              <a:srgbClr val="AFAFAF"/>
            </a:outerShdw>
          </a:effectLst>
        </p:spPr>
        <p:txBody>
          <a:bodyPr>
            <a:spAutoFit/>
          </a:bodyPr>
          <a:lstStyle/>
          <a:p>
            <a:pPr>
              <a:lnSpc>
                <a:spcPct val="90000"/>
              </a:lnSpc>
              <a:spcBef>
                <a:spcPct val="40000"/>
              </a:spcBef>
              <a:buClr>
                <a:srgbClr val="8DACD0"/>
              </a:buClr>
              <a:buSzPct val="70000"/>
              <a:buFont typeface="Wingdings" pitchFamily="2" charset="2"/>
              <a:buNone/>
              <a:defRPr/>
            </a:pPr>
            <a:r>
              <a:rPr lang="en-US"/>
              <a:t>Các thành viên của Group có thể được hỉnh sửa bằng cách sử dụng </a:t>
            </a:r>
            <a:r>
              <a:rPr lang="en-US" dirty="0"/>
              <a:t>Active Directory Users and </a:t>
            </a:r>
            <a:r>
              <a:rPr lang="en-US"/>
              <a:t>Computers hoặc lệnh </a:t>
            </a:r>
            <a:r>
              <a:rPr lang="en-US" err="1"/>
              <a:t>dsmod</a:t>
            </a:r>
            <a:r>
              <a:rPr lang="en-US"/>
              <a:t> </a:t>
            </a:r>
            <a:endParaRPr lang="en-US" b="0" dirty="0"/>
          </a:p>
        </p:txBody>
      </p:sp>
      <p:pic>
        <p:nvPicPr>
          <p:cNvPr id="35843" name="Picture 4" descr="group members tab"/>
          <p:cNvPicPr>
            <a:picLocks noChangeAspect="1" noChangeArrowheads="1"/>
          </p:cNvPicPr>
          <p:nvPr/>
        </p:nvPicPr>
        <p:blipFill>
          <a:blip r:embed="rId2"/>
          <a:srcRect/>
          <a:stretch>
            <a:fillRect/>
          </a:stretch>
        </p:blipFill>
        <p:spPr bwMode="auto">
          <a:xfrm>
            <a:off x="554038" y="2174875"/>
            <a:ext cx="3848100" cy="4225925"/>
          </a:xfrm>
          <a:prstGeom prst="rect">
            <a:avLst/>
          </a:prstGeom>
          <a:noFill/>
          <a:ln w="9525">
            <a:noFill/>
            <a:miter lim="800000"/>
            <a:headEnd/>
            <a:tailEnd/>
          </a:ln>
        </p:spPr>
      </p:pic>
      <p:pic>
        <p:nvPicPr>
          <p:cNvPr id="35844" name="Picture 5" descr="users member of tab"/>
          <p:cNvPicPr>
            <a:picLocks noChangeAspect="1" noChangeArrowheads="1"/>
          </p:cNvPicPr>
          <p:nvPr/>
        </p:nvPicPr>
        <p:blipFill>
          <a:blip r:embed="rId3"/>
          <a:srcRect/>
          <a:stretch>
            <a:fillRect/>
          </a:stretch>
        </p:blipFill>
        <p:spPr bwMode="auto">
          <a:xfrm>
            <a:off x="4598988" y="2174875"/>
            <a:ext cx="3848100" cy="4213225"/>
          </a:xfrm>
          <a:prstGeom prst="rect">
            <a:avLst/>
          </a:prstGeom>
          <a:noFill/>
          <a:ln w="9525">
            <a:noFill/>
            <a:miter lim="800000"/>
            <a:headEnd/>
            <a:tailEnd/>
          </a:ln>
        </p:spPr>
      </p:pic>
      <p:sp>
        <p:nvSpPr>
          <p:cNvPr id="35845" name="Rectangle 2"/>
          <p:cNvSpPr txBox="1">
            <a:spLocks noChangeArrowheads="1"/>
          </p:cNvSpPr>
          <p:nvPr/>
        </p:nvSpPr>
        <p:spPr bwMode="auto">
          <a:xfrm>
            <a:off x="304800" y="152400"/>
            <a:ext cx="8305800" cy="685800"/>
          </a:xfrm>
          <a:prstGeom prst="rect">
            <a:avLst/>
          </a:prstGeom>
          <a:noFill/>
          <a:ln w="9525">
            <a:noFill/>
            <a:miter lim="800000"/>
            <a:headEnd/>
            <a:tailEnd/>
          </a:ln>
        </p:spPr>
        <p:txBody>
          <a:bodyPr/>
          <a:lstStyle/>
          <a:p>
            <a:r>
              <a:rPr lang="en-US" smtClean="0">
                <a:solidFill>
                  <a:schemeClr val="bg1"/>
                </a:solidFill>
              </a:rPr>
              <a:t>Quản </a:t>
            </a:r>
            <a:r>
              <a:rPr lang="en-US">
                <a:solidFill>
                  <a:schemeClr val="bg1"/>
                </a:solidFill>
              </a:rPr>
              <a:t>trị người dùng và nhóm người dùng (tt)</a:t>
            </a:r>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a:srcRect l="27499" t="25999" r="28751" b="25999"/>
          <a:stretch>
            <a:fillRect/>
          </a:stretch>
        </p:blipFill>
        <p:spPr bwMode="auto">
          <a:xfrm>
            <a:off x="1066800" y="1236663"/>
            <a:ext cx="7086600" cy="4859337"/>
          </a:xfrm>
          <a:prstGeom prst="rect">
            <a:avLst/>
          </a:prstGeom>
          <a:noFill/>
          <a:ln w="9525">
            <a:noFill/>
            <a:miter lim="800000"/>
            <a:headEnd/>
            <a:tailEnd/>
          </a:ln>
        </p:spPr>
      </p:pic>
      <p:sp>
        <p:nvSpPr>
          <p:cNvPr id="3" name="Rectangle 2"/>
          <p:cNvSpPr txBox="1">
            <a:spLocks noChangeArrowheads="1"/>
          </p:cNvSpPr>
          <p:nvPr/>
        </p:nvSpPr>
        <p:spPr>
          <a:xfrm>
            <a:off x="304800" y="762000"/>
            <a:ext cx="7856538" cy="609600"/>
          </a:xfrm>
          <a:prstGeom prst="rect">
            <a:avLst/>
          </a:prstGeom>
        </p:spPr>
        <p:txBody>
          <a:bodyPr/>
          <a:lstStyle/>
          <a:p>
            <a:pPr>
              <a:defRPr/>
            </a:pPr>
            <a:r>
              <a:rPr lang="en-US" sz="2800" kern="0">
                <a:solidFill>
                  <a:srgbClr val="00B050"/>
                </a:solidFill>
                <a:latin typeface="+mj-lt"/>
                <a:ea typeface="+mj-ea"/>
                <a:cs typeface="+mj-cs"/>
              </a:rPr>
              <a:t>Các Group </a:t>
            </a:r>
            <a:r>
              <a:rPr lang="en-US" sz="2800" kern="0">
                <a:solidFill>
                  <a:srgbClr val="00B050"/>
                </a:solidFill>
              </a:rPr>
              <a:t>Default </a:t>
            </a:r>
            <a:r>
              <a:rPr lang="en-US" sz="2800" kern="0">
                <a:solidFill>
                  <a:srgbClr val="00B050"/>
                </a:solidFill>
                <a:latin typeface="+mj-lt"/>
                <a:ea typeface="+mj-ea"/>
                <a:cs typeface="+mj-cs"/>
              </a:rPr>
              <a:t>trên </a:t>
            </a:r>
            <a:r>
              <a:rPr lang="en-US" sz="2800" kern="0" dirty="0">
                <a:solidFill>
                  <a:srgbClr val="00B050"/>
                </a:solidFill>
                <a:latin typeface="+mj-lt"/>
                <a:ea typeface="+mj-ea"/>
                <a:cs typeface="+mj-cs"/>
              </a:rPr>
              <a:t>Member Servers</a:t>
            </a:r>
          </a:p>
        </p:txBody>
      </p:sp>
      <p:sp>
        <p:nvSpPr>
          <p:cNvPr id="36868" name="Rectangle 2"/>
          <p:cNvSpPr txBox="1">
            <a:spLocks noChangeArrowheads="1"/>
          </p:cNvSpPr>
          <p:nvPr/>
        </p:nvSpPr>
        <p:spPr bwMode="auto">
          <a:xfrm>
            <a:off x="304800" y="152400"/>
            <a:ext cx="8305800" cy="685800"/>
          </a:xfrm>
          <a:prstGeom prst="rect">
            <a:avLst/>
          </a:prstGeom>
          <a:noFill/>
          <a:ln w="9525">
            <a:noFill/>
            <a:miter lim="800000"/>
            <a:headEnd/>
            <a:tailEnd/>
          </a:ln>
        </p:spPr>
        <p:txBody>
          <a:bodyPr/>
          <a:lstStyle/>
          <a:p>
            <a:r>
              <a:rPr lang="en-US" smtClean="0">
                <a:solidFill>
                  <a:schemeClr val="bg1"/>
                </a:solidFill>
              </a:rPr>
              <a:t>Quản </a:t>
            </a:r>
            <a:r>
              <a:rPr lang="en-US">
                <a:solidFill>
                  <a:schemeClr val="bg1"/>
                </a:solidFill>
              </a:rPr>
              <a:t>trị người dùng và nhóm người dùng (tt)</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228600" y="147638"/>
            <a:ext cx="8686800" cy="461665"/>
          </a:xfrm>
          <a:prstGeom prst="rect">
            <a:avLst/>
          </a:prstGeom>
          <a:noFill/>
          <a:ln w="9525">
            <a:noFill/>
            <a:miter lim="800000"/>
            <a:headEnd/>
            <a:tailEnd/>
          </a:ln>
        </p:spPr>
        <p:txBody>
          <a:bodyPr>
            <a:spAutoFit/>
          </a:bodyPr>
          <a:lstStyle/>
          <a:p>
            <a:r>
              <a:rPr lang="en-US" smtClean="0">
                <a:solidFill>
                  <a:schemeClr val="bg1"/>
                </a:solidFill>
                <a:cs typeface="Arial" charset="0"/>
              </a:rPr>
              <a:t>Giới thiệu</a:t>
            </a:r>
            <a:endParaRPr lang="en-US">
              <a:solidFill>
                <a:schemeClr val="bg1"/>
              </a:solidFill>
            </a:endParaRPr>
          </a:p>
        </p:txBody>
      </p:sp>
      <p:sp>
        <p:nvSpPr>
          <p:cNvPr id="10243" name="Rectangle 2"/>
          <p:cNvSpPr>
            <a:spLocks noChangeArrowheads="1"/>
          </p:cNvSpPr>
          <p:nvPr/>
        </p:nvSpPr>
        <p:spPr bwMode="auto">
          <a:xfrm>
            <a:off x="76200" y="762000"/>
            <a:ext cx="2659063" cy="461963"/>
          </a:xfrm>
          <a:prstGeom prst="rect">
            <a:avLst/>
          </a:prstGeom>
          <a:noFill/>
          <a:ln w="9525">
            <a:noFill/>
            <a:miter lim="800000"/>
            <a:headEnd/>
            <a:tailEnd/>
          </a:ln>
        </p:spPr>
        <p:txBody>
          <a:bodyPr wrap="none">
            <a:spAutoFit/>
          </a:bodyPr>
          <a:lstStyle/>
          <a:p>
            <a:r>
              <a:rPr lang="en-US"/>
              <a:t>Mô hình Domain</a:t>
            </a:r>
          </a:p>
        </p:txBody>
      </p:sp>
      <p:sp>
        <p:nvSpPr>
          <p:cNvPr id="10244" name="Rectangle 3"/>
          <p:cNvSpPr>
            <a:spLocks noChangeArrowheads="1"/>
          </p:cNvSpPr>
          <p:nvPr/>
        </p:nvSpPr>
        <p:spPr bwMode="auto">
          <a:xfrm>
            <a:off x="609600" y="1219200"/>
            <a:ext cx="8153400" cy="4832350"/>
          </a:xfrm>
          <a:prstGeom prst="rect">
            <a:avLst/>
          </a:prstGeom>
          <a:noFill/>
          <a:ln w="9525">
            <a:noFill/>
            <a:miter lim="800000"/>
            <a:headEnd/>
            <a:tailEnd/>
          </a:ln>
        </p:spPr>
        <p:txBody>
          <a:bodyPr>
            <a:spAutoFit/>
          </a:bodyPr>
          <a:lstStyle/>
          <a:p>
            <a:pPr marL="338138" indent="-338138">
              <a:buFontTx/>
              <a:buBlip>
                <a:blip r:embed="rId2"/>
              </a:buBlip>
            </a:pPr>
            <a:r>
              <a:rPr lang="vi-VN" sz="2300" b="0" smtClean="0">
                <a:solidFill>
                  <a:srgbClr val="0070C0"/>
                </a:solidFill>
              </a:rPr>
              <a:t>Khác </a:t>
            </a:r>
            <a:r>
              <a:rPr lang="vi-VN" sz="2300" b="0">
                <a:solidFill>
                  <a:srgbClr val="0070C0"/>
                </a:solidFill>
              </a:rPr>
              <a:t>với mô hình Workgroup, mô hình Domain hoạt động theo cơ chế </a:t>
            </a:r>
            <a:r>
              <a:rPr lang="vi-VN" sz="2300">
                <a:solidFill>
                  <a:srgbClr val="FF3300"/>
                </a:solidFill>
              </a:rPr>
              <a:t>client-server</a:t>
            </a:r>
            <a:r>
              <a:rPr lang="vi-VN" sz="2300" b="0">
                <a:solidFill>
                  <a:srgbClr val="0070C0"/>
                </a:solidFill>
              </a:rPr>
              <a:t>, trong hệ thống</a:t>
            </a:r>
            <a:r>
              <a:rPr lang="en-US" sz="2300" b="0">
                <a:solidFill>
                  <a:srgbClr val="0070C0"/>
                </a:solidFill>
              </a:rPr>
              <a:t> </a:t>
            </a:r>
            <a:r>
              <a:rPr lang="vi-VN" sz="2300" b="0">
                <a:solidFill>
                  <a:srgbClr val="0070C0"/>
                </a:solidFill>
              </a:rPr>
              <a:t>mạng phải có ít nhất một máy tính làm chức năng điều khiển vùng (Domain Controller), máy tính này</a:t>
            </a:r>
            <a:r>
              <a:rPr lang="en-US" sz="2300" b="0">
                <a:solidFill>
                  <a:srgbClr val="0070C0"/>
                </a:solidFill>
              </a:rPr>
              <a:t> </a:t>
            </a:r>
            <a:r>
              <a:rPr lang="vi-VN" sz="2300" b="0">
                <a:solidFill>
                  <a:srgbClr val="0070C0"/>
                </a:solidFill>
              </a:rPr>
              <a:t>sẽ điều khiển toàn bộ hoạt động của hệ thống mạng. </a:t>
            </a:r>
            <a:endParaRPr lang="en-US" sz="2300" b="0">
              <a:solidFill>
                <a:srgbClr val="0070C0"/>
              </a:solidFill>
            </a:endParaRPr>
          </a:p>
          <a:p>
            <a:pPr marL="338138" indent="-338138">
              <a:buFontTx/>
              <a:buBlip>
                <a:blip r:embed="rId2"/>
              </a:buBlip>
            </a:pPr>
            <a:endParaRPr lang="en-US" sz="1600" b="0">
              <a:solidFill>
                <a:srgbClr val="0070C0"/>
              </a:solidFill>
            </a:endParaRPr>
          </a:p>
          <a:p>
            <a:pPr marL="338138" indent="-338138">
              <a:buFontTx/>
              <a:buBlip>
                <a:blip r:embed="rId2"/>
              </a:buBlip>
            </a:pPr>
            <a:r>
              <a:rPr lang="vi-VN" sz="2300" b="0" smtClean="0">
                <a:solidFill>
                  <a:srgbClr val="0070C0"/>
                </a:solidFill>
              </a:rPr>
              <a:t>Việc </a:t>
            </a:r>
            <a:r>
              <a:rPr lang="vi-VN" sz="2300" b="0">
                <a:solidFill>
                  <a:srgbClr val="0070C0"/>
                </a:solidFill>
              </a:rPr>
              <a:t>chứng thực người dùng và quản lý tài</a:t>
            </a:r>
            <a:r>
              <a:rPr lang="en-US" sz="2300" b="0">
                <a:solidFill>
                  <a:srgbClr val="0070C0"/>
                </a:solidFill>
              </a:rPr>
              <a:t> </a:t>
            </a:r>
            <a:r>
              <a:rPr lang="vi-VN" sz="2300" b="0">
                <a:solidFill>
                  <a:srgbClr val="0070C0"/>
                </a:solidFill>
              </a:rPr>
              <a:t>nguyên mạng được </a:t>
            </a:r>
            <a:r>
              <a:rPr lang="vi-VN" sz="2300">
                <a:solidFill>
                  <a:srgbClr val="FF0000"/>
                </a:solidFill>
              </a:rPr>
              <a:t>tập trung lại tại các Server trong miền</a:t>
            </a:r>
            <a:r>
              <a:rPr lang="vi-VN" sz="2300" b="0">
                <a:solidFill>
                  <a:srgbClr val="0070C0"/>
                </a:solidFill>
              </a:rPr>
              <a:t>. Mô hình này được áp dụng cho các công ty</a:t>
            </a:r>
            <a:r>
              <a:rPr lang="en-US" sz="2300" b="0">
                <a:solidFill>
                  <a:srgbClr val="0070C0"/>
                </a:solidFill>
              </a:rPr>
              <a:t> vừa và lớn.</a:t>
            </a:r>
          </a:p>
          <a:p>
            <a:pPr marL="338138" indent="-338138">
              <a:buFontTx/>
              <a:buBlip>
                <a:blip r:embed="rId2"/>
              </a:buBlip>
            </a:pPr>
            <a:endParaRPr lang="en-US" sz="1600" b="0">
              <a:solidFill>
                <a:srgbClr val="0070C0"/>
              </a:solidFill>
            </a:endParaRPr>
          </a:p>
          <a:p>
            <a:pPr marL="338138" indent="-338138">
              <a:buFontTx/>
              <a:buBlip>
                <a:blip r:embed="rId2"/>
              </a:buBlip>
            </a:pPr>
            <a:r>
              <a:rPr lang="vi-VN" sz="2300" b="0" smtClean="0">
                <a:solidFill>
                  <a:srgbClr val="0070C0"/>
                </a:solidFill>
              </a:rPr>
              <a:t>Trong </a:t>
            </a:r>
            <a:r>
              <a:rPr lang="vi-VN" sz="2300" b="0">
                <a:solidFill>
                  <a:srgbClr val="0070C0"/>
                </a:solidFill>
              </a:rPr>
              <a:t>mô hình Domain của Windows Server 2003 thì các thông tin người dùng được tập trung lại do</a:t>
            </a:r>
            <a:r>
              <a:rPr lang="en-US" sz="2300" b="0">
                <a:solidFill>
                  <a:srgbClr val="0070C0"/>
                </a:solidFill>
              </a:rPr>
              <a:t> </a:t>
            </a:r>
            <a:r>
              <a:rPr lang="vi-VN" sz="2300" b="0">
                <a:solidFill>
                  <a:srgbClr val="0070C0"/>
                </a:solidFill>
              </a:rPr>
              <a:t>dịch vụ </a:t>
            </a:r>
            <a:r>
              <a:rPr lang="vi-VN" sz="2300">
                <a:solidFill>
                  <a:srgbClr val="FF3300"/>
                </a:solidFill>
              </a:rPr>
              <a:t>Active Directory</a:t>
            </a:r>
            <a:r>
              <a:rPr lang="vi-VN" sz="2300" b="0">
                <a:solidFill>
                  <a:srgbClr val="0070C0"/>
                </a:solidFill>
              </a:rPr>
              <a:t> quản lý và được lưu trữ trên máy tính điều khiển vùng (domain controller)</a:t>
            </a:r>
            <a:r>
              <a:rPr lang="en-US" sz="2300" b="0">
                <a:solidFill>
                  <a:srgbClr val="0070C0"/>
                </a:solidFill>
              </a:rPr>
              <a:t> với tên tập tin là </a:t>
            </a:r>
            <a:r>
              <a:rPr lang="en-US" sz="2300">
                <a:solidFill>
                  <a:srgbClr val="FF3300"/>
                </a:solidFill>
              </a:rPr>
              <a:t>NTDS.DIT</a:t>
            </a:r>
            <a:r>
              <a:rPr lang="en-US" sz="2300" b="0">
                <a:solidFill>
                  <a:srgbClr val="0070C0"/>
                </a:solidFill>
              </a:rPr>
              <a:t>.</a:t>
            </a: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ChangeArrowheads="1"/>
          </p:cNvSpPr>
          <p:nvPr/>
        </p:nvSpPr>
        <p:spPr bwMode="auto">
          <a:xfrm>
            <a:off x="1023938" y="4572000"/>
            <a:ext cx="7019925" cy="1611313"/>
          </a:xfrm>
          <a:prstGeom prst="rect">
            <a:avLst/>
          </a:prstGeom>
          <a:noFill/>
          <a:ln w="9525">
            <a:noFill/>
            <a:miter lim="800000"/>
            <a:headEnd/>
            <a:tailEnd/>
          </a:ln>
        </p:spPr>
        <p:txBody>
          <a:bodyPr lIns="0" tIns="0" rIns="0" bIns="0"/>
          <a:lstStyle/>
          <a:p>
            <a:pPr marL="342900" indent="-342900">
              <a:lnSpc>
                <a:spcPct val="90000"/>
              </a:lnSpc>
              <a:spcBef>
                <a:spcPct val="40000"/>
              </a:spcBef>
              <a:buClr>
                <a:srgbClr val="8DACD0"/>
              </a:buClr>
              <a:buSzPct val="70000"/>
              <a:buFont typeface="Wingdings" pitchFamily="2" charset="2"/>
              <a:buBlip>
                <a:blip r:embed="rId2"/>
              </a:buBlip>
            </a:pPr>
            <a:endParaRPr lang="en-CA" sz="2200"/>
          </a:p>
        </p:txBody>
      </p:sp>
      <p:pic>
        <p:nvPicPr>
          <p:cNvPr id="37891" name="Picture 5" descr="Mod 3_builtin"/>
          <p:cNvPicPr>
            <a:picLocks noChangeAspect="1" noChangeArrowheads="1"/>
          </p:cNvPicPr>
          <p:nvPr/>
        </p:nvPicPr>
        <p:blipFill>
          <a:blip r:embed="rId3"/>
          <a:srcRect/>
          <a:stretch>
            <a:fillRect/>
          </a:stretch>
        </p:blipFill>
        <p:spPr bwMode="auto">
          <a:xfrm>
            <a:off x="503238" y="1481138"/>
            <a:ext cx="4319587" cy="4103687"/>
          </a:xfrm>
          <a:prstGeom prst="rect">
            <a:avLst/>
          </a:prstGeom>
          <a:noFill/>
          <a:ln w="12700">
            <a:solidFill>
              <a:srgbClr val="4D4D4D"/>
            </a:solidFill>
            <a:miter lim="800000"/>
            <a:headEnd/>
            <a:tailEnd/>
          </a:ln>
        </p:spPr>
      </p:pic>
      <p:sp>
        <p:nvSpPr>
          <p:cNvPr id="37892" name="Rectangle 6"/>
          <p:cNvSpPr>
            <a:spLocks noChangeArrowheads="1"/>
          </p:cNvSpPr>
          <p:nvPr/>
        </p:nvSpPr>
        <p:spPr bwMode="auto">
          <a:xfrm>
            <a:off x="2514600" y="2570163"/>
            <a:ext cx="2286000" cy="2997200"/>
          </a:xfrm>
          <a:prstGeom prst="rect">
            <a:avLst/>
          </a:prstGeom>
          <a:noFill/>
          <a:ln w="38100" algn="ctr">
            <a:solidFill>
              <a:srgbClr val="FF0000"/>
            </a:solidFill>
            <a:miter lim="800000"/>
            <a:headEnd/>
            <a:tailEnd/>
          </a:ln>
        </p:spPr>
        <p:txBody>
          <a:bodyPr wrap="none" anchor="ctr"/>
          <a:lstStyle/>
          <a:p>
            <a:endParaRPr lang="en-CA">
              <a:solidFill>
                <a:srgbClr val="FF0000"/>
              </a:solidFill>
            </a:endParaRPr>
          </a:p>
        </p:txBody>
      </p:sp>
      <p:sp>
        <p:nvSpPr>
          <p:cNvPr id="37893" name="Rectangle 7"/>
          <p:cNvSpPr>
            <a:spLocks noChangeArrowheads="1"/>
          </p:cNvSpPr>
          <p:nvPr/>
        </p:nvSpPr>
        <p:spPr bwMode="auto">
          <a:xfrm>
            <a:off x="1154113" y="3040063"/>
            <a:ext cx="635000" cy="250825"/>
          </a:xfrm>
          <a:prstGeom prst="rect">
            <a:avLst/>
          </a:prstGeom>
          <a:noFill/>
          <a:ln w="38100" algn="ctr">
            <a:solidFill>
              <a:srgbClr val="FF0000"/>
            </a:solidFill>
            <a:miter lim="800000"/>
            <a:headEnd/>
            <a:tailEnd/>
          </a:ln>
        </p:spPr>
        <p:txBody>
          <a:bodyPr wrap="none" anchor="ctr"/>
          <a:lstStyle/>
          <a:p>
            <a:endParaRPr lang="en-US"/>
          </a:p>
        </p:txBody>
      </p:sp>
      <p:pic>
        <p:nvPicPr>
          <p:cNvPr id="37894" name="Picture 9" descr="Mod 3_usersx"/>
          <p:cNvPicPr>
            <a:picLocks noChangeAspect="1" noChangeArrowheads="1"/>
          </p:cNvPicPr>
          <p:nvPr/>
        </p:nvPicPr>
        <p:blipFill>
          <a:blip r:embed="rId4"/>
          <a:srcRect/>
          <a:stretch>
            <a:fillRect/>
          </a:stretch>
        </p:blipFill>
        <p:spPr bwMode="auto">
          <a:xfrm>
            <a:off x="5041900" y="1779588"/>
            <a:ext cx="3527425" cy="3201987"/>
          </a:xfrm>
          <a:prstGeom prst="rect">
            <a:avLst/>
          </a:prstGeom>
          <a:noFill/>
          <a:ln w="12700">
            <a:solidFill>
              <a:srgbClr val="4D4D4D"/>
            </a:solidFill>
            <a:miter lim="800000"/>
            <a:headEnd/>
            <a:tailEnd/>
          </a:ln>
        </p:spPr>
      </p:pic>
      <p:sp>
        <p:nvSpPr>
          <p:cNvPr id="37895" name="Rectangle 10"/>
          <p:cNvSpPr>
            <a:spLocks noChangeArrowheads="1"/>
          </p:cNvSpPr>
          <p:nvPr/>
        </p:nvSpPr>
        <p:spPr bwMode="auto">
          <a:xfrm>
            <a:off x="5683250" y="4737100"/>
            <a:ext cx="642938" cy="257175"/>
          </a:xfrm>
          <a:prstGeom prst="rect">
            <a:avLst/>
          </a:prstGeom>
          <a:noFill/>
          <a:ln w="38100" algn="ctr">
            <a:solidFill>
              <a:srgbClr val="FF0000"/>
            </a:solidFill>
            <a:miter lim="800000"/>
            <a:headEnd/>
            <a:tailEnd/>
          </a:ln>
        </p:spPr>
        <p:txBody>
          <a:bodyPr wrap="none" anchor="ctr"/>
          <a:lstStyle/>
          <a:p>
            <a:endParaRPr lang="en-US"/>
          </a:p>
        </p:txBody>
      </p:sp>
      <p:sp>
        <p:nvSpPr>
          <p:cNvPr id="37896" name="Rectangle 11"/>
          <p:cNvSpPr>
            <a:spLocks noChangeArrowheads="1"/>
          </p:cNvSpPr>
          <p:nvPr/>
        </p:nvSpPr>
        <p:spPr bwMode="auto">
          <a:xfrm>
            <a:off x="7053263" y="2863850"/>
            <a:ext cx="1495425" cy="2097088"/>
          </a:xfrm>
          <a:prstGeom prst="rect">
            <a:avLst/>
          </a:prstGeom>
          <a:noFill/>
          <a:ln w="38100" algn="ctr">
            <a:solidFill>
              <a:srgbClr val="FF0000"/>
            </a:solidFill>
            <a:miter lim="800000"/>
            <a:headEnd/>
            <a:tailEnd/>
          </a:ln>
        </p:spPr>
        <p:txBody>
          <a:bodyPr wrap="none" anchor="ctr"/>
          <a:lstStyle/>
          <a:p>
            <a:endParaRPr lang="en-CA">
              <a:solidFill>
                <a:srgbClr val="FF0000"/>
              </a:solidFill>
            </a:endParaRPr>
          </a:p>
        </p:txBody>
      </p:sp>
      <p:sp>
        <p:nvSpPr>
          <p:cNvPr id="9" name="Rectangle 2"/>
          <p:cNvSpPr txBox="1">
            <a:spLocks noChangeArrowheads="1"/>
          </p:cNvSpPr>
          <p:nvPr/>
        </p:nvSpPr>
        <p:spPr>
          <a:xfrm>
            <a:off x="152400" y="838200"/>
            <a:ext cx="8991600" cy="533400"/>
          </a:xfrm>
          <a:prstGeom prst="rect">
            <a:avLst/>
          </a:prstGeom>
        </p:spPr>
        <p:txBody>
          <a:bodyPr/>
          <a:lstStyle/>
          <a:p>
            <a:pPr>
              <a:defRPr/>
            </a:pPr>
            <a:r>
              <a:rPr lang="en-US" sz="2800" kern="0">
                <a:solidFill>
                  <a:srgbClr val="00B050"/>
                </a:solidFill>
                <a:latin typeface="+mj-lt"/>
                <a:ea typeface="+mj-ea"/>
                <a:cs typeface="+mj-cs"/>
              </a:rPr>
              <a:t>Các </a:t>
            </a:r>
            <a:r>
              <a:rPr lang="en-US" sz="2800" kern="0">
                <a:solidFill>
                  <a:srgbClr val="00B050"/>
                </a:solidFill>
              </a:rPr>
              <a:t>Groups </a:t>
            </a:r>
            <a:r>
              <a:rPr lang="en-US" sz="2800" kern="0">
                <a:solidFill>
                  <a:srgbClr val="00B050"/>
                </a:solidFill>
                <a:latin typeface="+mj-lt"/>
                <a:ea typeface="+mj-ea"/>
                <a:cs typeface="+mj-cs"/>
              </a:rPr>
              <a:t>Default trên </a:t>
            </a:r>
            <a:r>
              <a:rPr lang="en-US" sz="2800" kern="0" dirty="0">
                <a:solidFill>
                  <a:srgbClr val="00B050"/>
                </a:solidFill>
                <a:latin typeface="+mj-lt"/>
                <a:ea typeface="+mj-ea"/>
                <a:cs typeface="+mj-cs"/>
              </a:rPr>
              <a:t>Active Directory</a:t>
            </a:r>
          </a:p>
        </p:txBody>
      </p:sp>
      <p:sp>
        <p:nvSpPr>
          <p:cNvPr id="37898" name="Rectangle 2"/>
          <p:cNvSpPr txBox="1">
            <a:spLocks noChangeArrowheads="1"/>
          </p:cNvSpPr>
          <p:nvPr/>
        </p:nvSpPr>
        <p:spPr bwMode="auto">
          <a:xfrm>
            <a:off x="0" y="152400"/>
            <a:ext cx="8610600" cy="685800"/>
          </a:xfrm>
          <a:prstGeom prst="rect">
            <a:avLst/>
          </a:prstGeom>
          <a:noFill/>
          <a:ln w="9525">
            <a:noFill/>
            <a:miter lim="800000"/>
            <a:headEnd/>
            <a:tailEnd/>
          </a:ln>
        </p:spPr>
        <p:txBody>
          <a:bodyPr/>
          <a:lstStyle/>
          <a:p>
            <a:r>
              <a:rPr lang="en-US" sz="2800" smtClean="0">
                <a:solidFill>
                  <a:schemeClr val="bg1"/>
                </a:solidFill>
              </a:rPr>
              <a:t>Quản </a:t>
            </a:r>
            <a:r>
              <a:rPr lang="en-US" sz="2800">
                <a:solidFill>
                  <a:schemeClr val="bg1"/>
                </a:solidFill>
              </a:rPr>
              <a:t>trị người dùng và nhóm người dùng (tt)</a:t>
            </a:r>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81000" y="733425"/>
            <a:ext cx="8229600" cy="4676775"/>
          </a:xfrm>
          <a:prstGeom prst="rect">
            <a:avLst/>
          </a:prstGeom>
        </p:spPr>
        <p:txBody>
          <a:bodyPr/>
          <a:lstStyle/>
          <a:p>
            <a:pPr marL="195263" indent="-195263">
              <a:spcBef>
                <a:spcPts val="600"/>
              </a:spcBef>
              <a:spcAft>
                <a:spcPts val="600"/>
              </a:spcAft>
              <a:buFontTx/>
              <a:buBlip>
                <a:blip r:embed="rId2"/>
              </a:buBlip>
              <a:defRPr/>
            </a:pPr>
            <a:r>
              <a:rPr lang="en-US" sz="2800" b="0" kern="0">
                <a:latin typeface="+mn-lt"/>
                <a:ea typeface="+mn-ea"/>
              </a:rPr>
              <a:t> Cài đặt TCP/IP</a:t>
            </a:r>
            <a:endParaRPr lang="en-US" b="0" kern="0" dirty="0">
              <a:latin typeface="+mn-lt"/>
              <a:ea typeface="+mn-ea"/>
            </a:endParaRPr>
          </a:p>
        </p:txBody>
      </p:sp>
      <p:sp>
        <p:nvSpPr>
          <p:cNvPr id="3" name="Rectangle 2"/>
          <p:cNvSpPr txBox="1">
            <a:spLocks noChangeArrowheads="1"/>
          </p:cNvSpPr>
          <p:nvPr/>
        </p:nvSpPr>
        <p:spPr>
          <a:xfrm>
            <a:off x="228600" y="76200"/>
            <a:ext cx="80010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a:t>
            </a:r>
            <a:endParaRPr lang="en-US" sz="2800" kern="0" dirty="0">
              <a:solidFill>
                <a:schemeClr val="bg1"/>
              </a:solidFill>
              <a:latin typeface="+mj-lt"/>
              <a:ea typeface="+mj-ea"/>
              <a:cs typeface="+mj-cs"/>
            </a:endParaRPr>
          </a:p>
        </p:txBody>
      </p:sp>
      <p:pic>
        <p:nvPicPr>
          <p:cNvPr id="38916" name="Picture 3"/>
          <p:cNvPicPr>
            <a:picLocks noChangeAspect="1" noChangeArrowheads="1"/>
          </p:cNvPicPr>
          <p:nvPr/>
        </p:nvPicPr>
        <p:blipFill>
          <a:blip r:embed="rId3"/>
          <a:srcRect l="937" t="1622" r="54099" b="1080"/>
          <a:stretch>
            <a:fillRect/>
          </a:stretch>
        </p:blipFill>
        <p:spPr bwMode="auto">
          <a:xfrm>
            <a:off x="346075" y="1214438"/>
            <a:ext cx="3965575" cy="4957762"/>
          </a:xfrm>
          <a:prstGeom prst="rect">
            <a:avLst/>
          </a:prstGeom>
          <a:noFill/>
          <a:ln w="9525">
            <a:noFill/>
            <a:miter lim="800000"/>
            <a:headEnd/>
            <a:tailEnd/>
          </a:ln>
        </p:spPr>
      </p:pic>
      <p:pic>
        <p:nvPicPr>
          <p:cNvPr id="38917" name="Picture 4"/>
          <p:cNvPicPr>
            <a:picLocks noChangeAspect="1" noChangeArrowheads="1"/>
          </p:cNvPicPr>
          <p:nvPr/>
        </p:nvPicPr>
        <p:blipFill>
          <a:blip r:embed="rId3"/>
          <a:srcRect l="48712" r="702"/>
          <a:stretch>
            <a:fillRect/>
          </a:stretch>
        </p:blipFill>
        <p:spPr bwMode="auto">
          <a:xfrm>
            <a:off x="4495800" y="1219200"/>
            <a:ext cx="4337050" cy="49530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8600" y="76200"/>
            <a:ext cx="80010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a:t>
            </a:r>
            <a:endParaRPr lang="en-US" sz="2800" kern="0" dirty="0">
              <a:solidFill>
                <a:schemeClr val="bg1"/>
              </a:solidFill>
              <a:latin typeface="+mj-lt"/>
              <a:ea typeface="+mj-ea"/>
              <a:cs typeface="+mj-cs"/>
            </a:endParaRPr>
          </a:p>
        </p:txBody>
      </p:sp>
      <p:sp>
        <p:nvSpPr>
          <p:cNvPr id="3" name="Rectangle 3"/>
          <p:cNvSpPr txBox="1">
            <a:spLocks noChangeArrowheads="1"/>
          </p:cNvSpPr>
          <p:nvPr/>
        </p:nvSpPr>
        <p:spPr>
          <a:xfrm>
            <a:off x="457200" y="809625"/>
            <a:ext cx="8229600" cy="561975"/>
          </a:xfrm>
          <a:prstGeom prst="rect">
            <a:avLst/>
          </a:prstGeom>
        </p:spPr>
        <p:txBody>
          <a:bodyPr/>
          <a:lstStyle/>
          <a:p>
            <a:pPr marL="195263" indent="-195263">
              <a:spcBef>
                <a:spcPts val="600"/>
              </a:spcBef>
              <a:spcAft>
                <a:spcPts val="600"/>
              </a:spcAft>
              <a:defRPr/>
            </a:pPr>
            <a:r>
              <a:rPr lang="en-US" sz="2800" b="0" kern="0">
                <a:latin typeface="+mn-lt"/>
                <a:ea typeface="+mn-ea"/>
              </a:rPr>
              <a:t> </a:t>
            </a:r>
            <a:r>
              <a:rPr lang="en-US" sz="2800" b="0" kern="0">
                <a:solidFill>
                  <a:srgbClr val="00B050"/>
                </a:solidFill>
                <a:latin typeface="+mn-lt"/>
                <a:ea typeface="+mn-ea"/>
              </a:rPr>
              <a:t>Giới thiệu &amp; Cài đặt DNS</a:t>
            </a:r>
          </a:p>
          <a:p>
            <a:pPr marL="195263" indent="-195263">
              <a:spcBef>
                <a:spcPts val="600"/>
              </a:spcBef>
              <a:spcAft>
                <a:spcPts val="600"/>
              </a:spcAft>
              <a:buFontTx/>
              <a:buBlip>
                <a:blip r:embed="rId2"/>
              </a:buBlip>
              <a:defRPr/>
            </a:pPr>
            <a:r>
              <a:rPr lang="en-US" b="0" kern="0">
                <a:latin typeface="+mn-lt"/>
                <a:ea typeface="+mn-ea"/>
              </a:rPr>
              <a:t> </a:t>
            </a:r>
            <a:r>
              <a:rPr lang="vi-VN"/>
              <a:t>Mỗi máy tính trong mạng muốn liên lạc hay trao đổi thông tin, dữ liệu cho nhau cần phải biết rõ địa chỉ</a:t>
            </a:r>
            <a:r>
              <a:rPr lang="en-US"/>
              <a:t> </a:t>
            </a:r>
            <a:r>
              <a:rPr lang="vi-VN"/>
              <a:t>IP của nhau. </a:t>
            </a:r>
            <a:r>
              <a:rPr lang="vi-VN">
                <a:solidFill>
                  <a:srgbClr val="FF0000"/>
                </a:solidFill>
              </a:rPr>
              <a:t>Nếu số lượng máy tính nhiều thì việc nhớ những địa chỉ IP này rất là khó khăn.</a:t>
            </a:r>
            <a:endParaRPr lang="en-US" b="0" kern="0" dirty="0">
              <a:solidFill>
                <a:srgbClr val="FF0000"/>
              </a:solidFill>
              <a:latin typeface="+mn-lt"/>
              <a:ea typeface="+mn-ea"/>
            </a:endParaRPr>
          </a:p>
        </p:txBody>
      </p:sp>
      <p:sp>
        <p:nvSpPr>
          <p:cNvPr id="39940" name="Rectangle 3"/>
          <p:cNvSpPr>
            <a:spLocks noChangeArrowheads="1"/>
          </p:cNvSpPr>
          <p:nvPr/>
        </p:nvSpPr>
        <p:spPr bwMode="auto">
          <a:xfrm>
            <a:off x="457200" y="3319463"/>
            <a:ext cx="8458200" cy="1938337"/>
          </a:xfrm>
          <a:prstGeom prst="rect">
            <a:avLst/>
          </a:prstGeom>
          <a:noFill/>
          <a:ln w="9525">
            <a:noFill/>
            <a:miter lim="800000"/>
            <a:headEnd/>
            <a:tailEnd/>
          </a:ln>
        </p:spPr>
        <p:txBody>
          <a:bodyPr>
            <a:spAutoFit/>
          </a:bodyPr>
          <a:lstStyle/>
          <a:p>
            <a:pPr marL="195263" indent="-195263">
              <a:spcBef>
                <a:spcPts val="600"/>
              </a:spcBef>
              <a:spcAft>
                <a:spcPts val="600"/>
              </a:spcAft>
              <a:buFontTx/>
              <a:buBlip>
                <a:blip r:embed="rId3"/>
              </a:buBlip>
            </a:pPr>
            <a:r>
              <a:rPr lang="en-US"/>
              <a:t> </a:t>
            </a:r>
            <a:r>
              <a:rPr lang="vi-VN"/>
              <a:t>Mỗi máy tính ngoài địa chỉ IP ra còn có một tên (hostname). Đối với con người việc </a:t>
            </a:r>
            <a:r>
              <a:rPr lang="vi-VN">
                <a:solidFill>
                  <a:srgbClr val="FF0000"/>
                </a:solidFill>
              </a:rPr>
              <a:t>nhớ tên máy dù</a:t>
            </a:r>
            <a:r>
              <a:rPr lang="en-US">
                <a:solidFill>
                  <a:srgbClr val="FF0000"/>
                </a:solidFill>
              </a:rPr>
              <a:t> </a:t>
            </a:r>
            <a:r>
              <a:rPr lang="vi-VN">
                <a:solidFill>
                  <a:srgbClr val="FF0000"/>
                </a:solidFill>
              </a:rPr>
              <a:t>sao cũng dễ dàng hơn</a:t>
            </a:r>
            <a:r>
              <a:rPr lang="vi-VN"/>
              <a:t> vì chúng có tính trực quan và gợi nhớ hơn địa chỉ IP. </a:t>
            </a:r>
            <a:r>
              <a:rPr lang="vi-VN">
                <a:solidFill>
                  <a:srgbClr val="00B050"/>
                </a:solidFill>
              </a:rPr>
              <a:t>Vì thế, người ta nghĩ ra</a:t>
            </a:r>
            <a:r>
              <a:rPr lang="en-US">
                <a:solidFill>
                  <a:srgbClr val="00B050"/>
                </a:solidFill>
              </a:rPr>
              <a:t> </a:t>
            </a:r>
            <a:r>
              <a:rPr lang="vi-VN">
                <a:solidFill>
                  <a:srgbClr val="00B050"/>
                </a:solidFill>
              </a:rPr>
              <a:t>cách làm sao ánh xạ địa chỉ IP thành tên máy tính.</a:t>
            </a:r>
            <a:endParaRPr lang="en-US">
              <a:solidFill>
                <a:srgbClr val="00B050"/>
              </a:solidFill>
            </a:endParaRPr>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ChangeArrowheads="1"/>
          </p:cNvSpPr>
          <p:nvPr/>
        </p:nvSpPr>
        <p:spPr bwMode="auto">
          <a:xfrm>
            <a:off x="304800" y="990600"/>
            <a:ext cx="8534400" cy="4524375"/>
          </a:xfrm>
          <a:prstGeom prst="rect">
            <a:avLst/>
          </a:prstGeom>
          <a:noFill/>
          <a:ln w="9525">
            <a:noFill/>
            <a:miter lim="800000"/>
            <a:headEnd/>
            <a:tailEnd/>
          </a:ln>
        </p:spPr>
        <p:txBody>
          <a:bodyPr>
            <a:spAutoFit/>
          </a:bodyPr>
          <a:lstStyle/>
          <a:p>
            <a:pPr>
              <a:buFontTx/>
              <a:buBlip>
                <a:blip r:embed="rId2"/>
              </a:buBlip>
            </a:pPr>
            <a:r>
              <a:rPr lang="en-US">
                <a:solidFill>
                  <a:srgbClr val="00B050"/>
                </a:solidFill>
              </a:rPr>
              <a:t> </a:t>
            </a:r>
            <a:r>
              <a:rPr lang="vi-VN">
                <a:solidFill>
                  <a:srgbClr val="00B050"/>
                </a:solidFill>
              </a:rPr>
              <a:t>Dịch vụ DNS hoạt động theo mô hình Client-Server: </a:t>
            </a:r>
            <a:r>
              <a:rPr lang="vi-VN">
                <a:solidFill>
                  <a:srgbClr val="0070C0"/>
                </a:solidFill>
              </a:rPr>
              <a:t>phần Server gọi là máy chủ phục vụ tên hay còn</a:t>
            </a:r>
          </a:p>
          <a:p>
            <a:r>
              <a:rPr lang="en-US">
                <a:solidFill>
                  <a:srgbClr val="0070C0"/>
                </a:solidFill>
              </a:rPr>
              <a:t>gọi là </a:t>
            </a:r>
            <a:r>
              <a:rPr lang="en-US">
                <a:solidFill>
                  <a:srgbClr val="FF0000"/>
                </a:solidFill>
              </a:rPr>
              <a:t>Name Server</a:t>
            </a:r>
            <a:r>
              <a:rPr lang="en-US">
                <a:solidFill>
                  <a:srgbClr val="0070C0"/>
                </a:solidFill>
              </a:rPr>
              <a:t>, còn phần Client là trình phân giải tên - </a:t>
            </a:r>
            <a:r>
              <a:rPr lang="en-US">
                <a:solidFill>
                  <a:srgbClr val="FF0000"/>
                </a:solidFill>
              </a:rPr>
              <a:t>Resolve</a:t>
            </a:r>
            <a:r>
              <a:rPr lang="en-US">
                <a:solidFill>
                  <a:srgbClr val="0070C0"/>
                </a:solidFill>
              </a:rPr>
              <a:t>r. </a:t>
            </a:r>
          </a:p>
          <a:p>
            <a:endParaRPr lang="en-US">
              <a:solidFill>
                <a:srgbClr val="0070C0"/>
              </a:solidFill>
            </a:endParaRPr>
          </a:p>
          <a:p>
            <a:pPr>
              <a:buFontTx/>
              <a:buBlip>
                <a:blip r:embed="rId2"/>
              </a:buBlip>
            </a:pPr>
            <a:r>
              <a:rPr lang="en-US">
                <a:solidFill>
                  <a:srgbClr val="0070C0"/>
                </a:solidFill>
              </a:rPr>
              <a:t> Name Server chứa các thông </a:t>
            </a:r>
            <a:r>
              <a:rPr lang="vi-VN">
                <a:solidFill>
                  <a:srgbClr val="0070C0"/>
                </a:solidFill>
              </a:rPr>
              <a:t>tin CSDL của DNS, còn Resolver đơn giản chỉ là các hàm thư viện dùng để tạo các truy vấn (query)</a:t>
            </a:r>
            <a:r>
              <a:rPr lang="en-US">
                <a:solidFill>
                  <a:srgbClr val="0070C0"/>
                </a:solidFill>
              </a:rPr>
              <a:t> </a:t>
            </a:r>
            <a:r>
              <a:rPr lang="vi-VN">
                <a:solidFill>
                  <a:srgbClr val="0070C0"/>
                </a:solidFill>
              </a:rPr>
              <a:t>và gửi chúng qua đến Name Server. DNS được thi hành như một giao thức tầng Application trong</a:t>
            </a:r>
            <a:r>
              <a:rPr lang="en-US">
                <a:solidFill>
                  <a:srgbClr val="0070C0"/>
                </a:solidFill>
              </a:rPr>
              <a:t> mạng TCP/IP.</a:t>
            </a:r>
          </a:p>
          <a:p>
            <a:endParaRPr lang="en-US">
              <a:solidFill>
                <a:srgbClr val="0070C0"/>
              </a:solidFill>
            </a:endParaRPr>
          </a:p>
          <a:p>
            <a:pPr>
              <a:buFontTx/>
              <a:buBlip>
                <a:blip r:embed="rId2"/>
              </a:buBlip>
            </a:pPr>
            <a:r>
              <a:rPr lang="en-US">
                <a:solidFill>
                  <a:srgbClr val="0070C0"/>
                </a:solidFill>
              </a:rPr>
              <a:t> </a:t>
            </a:r>
            <a:r>
              <a:rPr lang="fr-FR">
                <a:solidFill>
                  <a:srgbClr val="0070C0"/>
                </a:solidFill>
              </a:rPr>
              <a:t>DNS là 1 CSDL phân tán</a:t>
            </a:r>
            <a:endParaRPr lang="en-US">
              <a:solidFill>
                <a:srgbClr val="0070C0"/>
              </a:solidFill>
            </a:endParaRPr>
          </a:p>
        </p:txBody>
      </p:sp>
      <p:sp>
        <p:nvSpPr>
          <p:cNvPr id="3" name="Rectangle 2"/>
          <p:cNvSpPr txBox="1">
            <a:spLocks noChangeArrowheads="1"/>
          </p:cNvSpPr>
          <p:nvPr/>
        </p:nvSpPr>
        <p:spPr>
          <a:xfrm>
            <a:off x="228600" y="76200"/>
            <a:ext cx="80010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a:t>
            </a:r>
            <a:endParaRPr lang="en-US" sz="2800" kern="0" dirty="0">
              <a:solidFill>
                <a:schemeClr val="bg1"/>
              </a:solidFill>
              <a:latin typeface="+mj-lt"/>
              <a:ea typeface="+mj-ea"/>
              <a:cs typeface="+mj-cs"/>
            </a:endParaRPr>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a:srcRect/>
          <a:stretch>
            <a:fillRect/>
          </a:stretch>
        </p:blipFill>
        <p:spPr bwMode="auto">
          <a:xfrm>
            <a:off x="1143000" y="1447800"/>
            <a:ext cx="6280150" cy="4343400"/>
          </a:xfrm>
          <a:prstGeom prst="rect">
            <a:avLst/>
          </a:prstGeom>
          <a:noFill/>
          <a:ln w="9525">
            <a:noFill/>
            <a:miter lim="800000"/>
            <a:headEnd/>
            <a:tailEnd/>
          </a:ln>
        </p:spPr>
      </p:pic>
      <p:sp>
        <p:nvSpPr>
          <p:cNvPr id="3" name="Rectangle 3"/>
          <p:cNvSpPr txBox="1">
            <a:spLocks noChangeArrowheads="1"/>
          </p:cNvSpPr>
          <p:nvPr/>
        </p:nvSpPr>
        <p:spPr>
          <a:xfrm>
            <a:off x="381000" y="733425"/>
            <a:ext cx="8229600" cy="561975"/>
          </a:xfrm>
          <a:prstGeom prst="rect">
            <a:avLst/>
          </a:prstGeom>
        </p:spPr>
        <p:txBody>
          <a:bodyPr/>
          <a:lstStyle/>
          <a:p>
            <a:pPr marL="195263" indent="-195263">
              <a:spcBef>
                <a:spcPts val="600"/>
              </a:spcBef>
              <a:spcAft>
                <a:spcPts val="600"/>
              </a:spcAft>
              <a:buFontTx/>
              <a:buBlip>
                <a:blip r:embed="rId3"/>
              </a:buBlip>
              <a:defRPr/>
            </a:pPr>
            <a:r>
              <a:rPr lang="en-US" sz="2800" b="0" kern="0">
                <a:latin typeface="+mn-lt"/>
                <a:ea typeface="+mn-ea"/>
              </a:rPr>
              <a:t> Sơ đồ tổ chức DNS</a:t>
            </a:r>
            <a:endParaRPr lang="en-US" b="0" kern="0" dirty="0">
              <a:latin typeface="+mn-lt"/>
              <a:ea typeface="+mn-ea"/>
            </a:endParaRPr>
          </a:p>
        </p:txBody>
      </p:sp>
      <p:sp>
        <p:nvSpPr>
          <p:cNvPr id="4" name="Rectangle 2"/>
          <p:cNvSpPr txBox="1">
            <a:spLocks noChangeArrowheads="1"/>
          </p:cNvSpPr>
          <p:nvPr/>
        </p:nvSpPr>
        <p:spPr>
          <a:xfrm>
            <a:off x="228600" y="76200"/>
            <a:ext cx="80010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a:t>
            </a:r>
            <a:endParaRPr lang="en-US" sz="2800" kern="0" dirty="0">
              <a:solidFill>
                <a:schemeClr val="bg1"/>
              </a:solidFill>
              <a:latin typeface="+mj-lt"/>
              <a:ea typeface="+mj-ea"/>
              <a:cs typeface="+mj-cs"/>
            </a:endParaRPr>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ChangeArrowheads="1"/>
          </p:cNvSpPr>
          <p:nvPr/>
        </p:nvSpPr>
        <p:spPr bwMode="auto">
          <a:xfrm>
            <a:off x="228600" y="838200"/>
            <a:ext cx="3222625" cy="461963"/>
          </a:xfrm>
          <a:prstGeom prst="rect">
            <a:avLst/>
          </a:prstGeom>
          <a:noFill/>
          <a:ln w="9525">
            <a:noFill/>
            <a:miter lim="800000"/>
            <a:headEnd/>
            <a:tailEnd/>
          </a:ln>
        </p:spPr>
        <p:txBody>
          <a:bodyPr wrap="none">
            <a:spAutoFit/>
          </a:bodyPr>
          <a:lstStyle/>
          <a:p>
            <a:r>
              <a:rPr lang="vi-VN"/>
              <a:t>Cơ chế phân giải tên</a:t>
            </a:r>
            <a:endParaRPr lang="en-US"/>
          </a:p>
        </p:txBody>
      </p:sp>
      <p:sp>
        <p:nvSpPr>
          <p:cNvPr id="43011" name="Rectangle 2"/>
          <p:cNvSpPr>
            <a:spLocks noChangeArrowheads="1"/>
          </p:cNvSpPr>
          <p:nvPr/>
        </p:nvSpPr>
        <p:spPr bwMode="auto">
          <a:xfrm>
            <a:off x="228600" y="1408113"/>
            <a:ext cx="8458200" cy="4524375"/>
          </a:xfrm>
          <a:prstGeom prst="rect">
            <a:avLst/>
          </a:prstGeom>
          <a:noFill/>
          <a:ln w="9525">
            <a:noFill/>
            <a:miter lim="800000"/>
            <a:headEnd/>
            <a:tailEnd/>
          </a:ln>
        </p:spPr>
        <p:txBody>
          <a:bodyPr>
            <a:spAutoFit/>
          </a:bodyPr>
          <a:lstStyle/>
          <a:p>
            <a:pPr>
              <a:buFontTx/>
              <a:buBlip>
                <a:blip r:embed="rId2"/>
              </a:buBlip>
            </a:pPr>
            <a:r>
              <a:rPr lang="en-US">
                <a:solidFill>
                  <a:srgbClr val="0070C0"/>
                </a:solidFill>
              </a:rPr>
              <a:t> </a:t>
            </a:r>
            <a:r>
              <a:rPr lang="en-US">
                <a:solidFill>
                  <a:srgbClr val="00B050"/>
                </a:solidFill>
              </a:rPr>
              <a:t>Root name server </a:t>
            </a:r>
            <a:r>
              <a:rPr lang="en-US">
                <a:solidFill>
                  <a:srgbClr val="0070C0"/>
                </a:solidFill>
              </a:rPr>
              <a:t>: Là máy chủ quản lý các name server ở mức top-level domain.</a:t>
            </a:r>
          </a:p>
          <a:p>
            <a:pPr>
              <a:buFontTx/>
              <a:buBlip>
                <a:blip r:embed="rId2"/>
              </a:buBlip>
            </a:pPr>
            <a:endParaRPr lang="en-US">
              <a:solidFill>
                <a:srgbClr val="0070C0"/>
              </a:solidFill>
            </a:endParaRPr>
          </a:p>
          <a:p>
            <a:pPr>
              <a:buFontTx/>
              <a:buBlip>
                <a:blip r:embed="rId2"/>
              </a:buBlip>
            </a:pPr>
            <a:r>
              <a:rPr lang="en-US">
                <a:solidFill>
                  <a:srgbClr val="0070C0"/>
                </a:solidFill>
              </a:rPr>
              <a:t> Khi có truy vấn </a:t>
            </a:r>
            <a:r>
              <a:rPr lang="vi-VN">
                <a:solidFill>
                  <a:srgbClr val="0070C0"/>
                </a:solidFill>
              </a:rPr>
              <a:t>về một tên miền nào đó thì Root Name Server phải </a:t>
            </a:r>
            <a:r>
              <a:rPr lang="vi-VN">
                <a:solidFill>
                  <a:srgbClr val="00B050"/>
                </a:solidFill>
              </a:rPr>
              <a:t>cung cấp tên và địa chỉ IP của name server </a:t>
            </a:r>
            <a:r>
              <a:rPr lang="vi-VN">
                <a:solidFill>
                  <a:srgbClr val="0070C0"/>
                </a:solidFill>
              </a:rPr>
              <a:t>quản</a:t>
            </a:r>
            <a:r>
              <a:rPr lang="en-US">
                <a:solidFill>
                  <a:srgbClr val="0070C0"/>
                </a:solidFill>
              </a:rPr>
              <a:t> lý top-level domain </a:t>
            </a:r>
          </a:p>
          <a:p>
            <a:pPr>
              <a:buFontTx/>
              <a:buBlip>
                <a:blip r:embed="rId2"/>
              </a:buBlip>
            </a:pPr>
            <a:endParaRPr lang="en-US">
              <a:solidFill>
                <a:srgbClr val="0070C0"/>
              </a:solidFill>
            </a:endParaRPr>
          </a:p>
          <a:p>
            <a:pPr>
              <a:buFontTx/>
              <a:buBlip>
                <a:blip r:embed="rId2"/>
              </a:buBlip>
            </a:pPr>
            <a:r>
              <a:rPr lang="en-US">
                <a:solidFill>
                  <a:srgbClr val="0070C0"/>
                </a:solidFill>
              </a:rPr>
              <a:t> </a:t>
            </a:r>
            <a:r>
              <a:rPr lang="vi-VN">
                <a:solidFill>
                  <a:srgbClr val="0070C0"/>
                </a:solidFill>
              </a:rPr>
              <a:t>Đến lượt các name server của top-level domain cung cấp danh sách các name server</a:t>
            </a:r>
            <a:r>
              <a:rPr lang="en-US">
                <a:solidFill>
                  <a:srgbClr val="0070C0"/>
                </a:solidFill>
              </a:rPr>
              <a:t> </a:t>
            </a:r>
            <a:r>
              <a:rPr lang="vi-VN">
                <a:solidFill>
                  <a:srgbClr val="0070C0"/>
                </a:solidFill>
              </a:rPr>
              <a:t>có quyền trên các </a:t>
            </a:r>
            <a:r>
              <a:rPr lang="vi-VN">
                <a:solidFill>
                  <a:srgbClr val="00B050"/>
                </a:solidFill>
              </a:rPr>
              <a:t>second-level domain </a:t>
            </a:r>
            <a:r>
              <a:rPr lang="vi-VN">
                <a:solidFill>
                  <a:srgbClr val="0070C0"/>
                </a:solidFill>
              </a:rPr>
              <a:t>mà tên miền này thuộc vào. </a:t>
            </a:r>
            <a:r>
              <a:rPr lang="vi-VN">
                <a:solidFill>
                  <a:srgbClr val="FF0000"/>
                </a:solidFill>
              </a:rPr>
              <a:t>Cứ như thế đến khi nào tìm được</a:t>
            </a:r>
            <a:r>
              <a:rPr lang="en-US">
                <a:solidFill>
                  <a:srgbClr val="FF0000"/>
                </a:solidFill>
              </a:rPr>
              <a:t> máy quản lý tên miền cần truy vấn</a:t>
            </a:r>
          </a:p>
        </p:txBody>
      </p:sp>
      <p:sp>
        <p:nvSpPr>
          <p:cNvPr id="4" name="Rectangle 2"/>
          <p:cNvSpPr txBox="1">
            <a:spLocks noChangeArrowheads="1"/>
          </p:cNvSpPr>
          <p:nvPr/>
        </p:nvSpPr>
        <p:spPr>
          <a:xfrm>
            <a:off x="228600" y="76200"/>
            <a:ext cx="80010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a:t>
            </a:r>
            <a:endParaRPr lang="en-US" sz="2800" kern="0" dirty="0">
              <a:solidFill>
                <a:schemeClr val="bg1"/>
              </a:solidFill>
              <a:latin typeface="+mj-lt"/>
              <a:ea typeface="+mj-ea"/>
              <a:cs typeface="+mj-cs"/>
            </a:endParaRPr>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04800" y="914400"/>
            <a:ext cx="8458200" cy="461963"/>
          </a:xfrm>
          <a:prstGeom prst="rect">
            <a:avLst/>
          </a:prstGeom>
          <a:noFill/>
          <a:ln w="9525">
            <a:noFill/>
            <a:miter lim="800000"/>
            <a:headEnd/>
            <a:tailEnd/>
          </a:ln>
        </p:spPr>
        <p:txBody>
          <a:bodyPr>
            <a:spAutoFit/>
          </a:bodyPr>
          <a:lstStyle/>
          <a:p>
            <a:r>
              <a:rPr lang="en-US"/>
              <a:t>Các loại truy vấn : Truy vấn có thể ở 2 dạng </a:t>
            </a:r>
          </a:p>
        </p:txBody>
      </p:sp>
      <p:sp>
        <p:nvSpPr>
          <p:cNvPr id="44035" name="Rectangle 3"/>
          <p:cNvSpPr>
            <a:spLocks noChangeArrowheads="1"/>
          </p:cNvSpPr>
          <p:nvPr/>
        </p:nvSpPr>
        <p:spPr bwMode="auto">
          <a:xfrm>
            <a:off x="381000" y="1524000"/>
            <a:ext cx="8763000" cy="1570038"/>
          </a:xfrm>
          <a:prstGeom prst="rect">
            <a:avLst/>
          </a:prstGeom>
          <a:noFill/>
          <a:ln w="9525">
            <a:noFill/>
            <a:miter lim="800000"/>
            <a:headEnd/>
            <a:tailEnd/>
          </a:ln>
        </p:spPr>
        <p:txBody>
          <a:bodyPr>
            <a:spAutoFit/>
          </a:bodyPr>
          <a:lstStyle/>
          <a:p>
            <a:r>
              <a:rPr lang="vi-VN">
                <a:solidFill>
                  <a:srgbClr val="00B050"/>
                </a:solidFill>
              </a:rPr>
              <a:t>Truy vấn đệ quy</a:t>
            </a:r>
            <a:r>
              <a:rPr lang="vi-VN"/>
              <a:t> (recursive query) : </a:t>
            </a:r>
            <a:r>
              <a:rPr lang="vi-VN">
                <a:solidFill>
                  <a:srgbClr val="0070C0"/>
                </a:solidFill>
              </a:rPr>
              <a:t>khi name server nhận được truy vấn dạng này, nó bắt buộc</a:t>
            </a:r>
            <a:r>
              <a:rPr lang="en-US">
                <a:solidFill>
                  <a:srgbClr val="0070C0"/>
                </a:solidFill>
              </a:rPr>
              <a:t> </a:t>
            </a:r>
            <a:r>
              <a:rPr lang="vi-VN">
                <a:solidFill>
                  <a:srgbClr val="0070C0"/>
                </a:solidFill>
              </a:rPr>
              <a:t>phải trả về kết quả tìm được hoặc thông báo lỗi nếu như truy vấn này không phân giải được.</a:t>
            </a:r>
            <a:endParaRPr lang="en-US">
              <a:solidFill>
                <a:srgbClr val="0070C0"/>
              </a:solidFill>
            </a:endParaRPr>
          </a:p>
        </p:txBody>
      </p:sp>
      <p:pic>
        <p:nvPicPr>
          <p:cNvPr id="44036" name="Picture 3"/>
          <p:cNvPicPr>
            <a:picLocks noChangeAspect="1" noChangeArrowheads="1"/>
          </p:cNvPicPr>
          <p:nvPr/>
        </p:nvPicPr>
        <p:blipFill>
          <a:blip r:embed="rId2"/>
          <a:srcRect t="20619" b="9277"/>
          <a:stretch>
            <a:fillRect/>
          </a:stretch>
        </p:blipFill>
        <p:spPr bwMode="auto">
          <a:xfrm>
            <a:off x="1676400" y="3200400"/>
            <a:ext cx="5876925" cy="2819400"/>
          </a:xfrm>
          <a:prstGeom prst="rect">
            <a:avLst/>
          </a:prstGeom>
          <a:noFill/>
          <a:ln w="9525">
            <a:noFill/>
            <a:miter lim="800000"/>
            <a:headEnd/>
            <a:tailEnd/>
          </a:ln>
        </p:spPr>
      </p:pic>
      <p:sp>
        <p:nvSpPr>
          <p:cNvPr id="6" name="Rectangle 2"/>
          <p:cNvSpPr txBox="1">
            <a:spLocks noChangeArrowheads="1"/>
          </p:cNvSpPr>
          <p:nvPr/>
        </p:nvSpPr>
        <p:spPr>
          <a:xfrm>
            <a:off x="228600" y="76200"/>
            <a:ext cx="80010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a:t>
            </a:r>
            <a:endParaRPr lang="en-US" sz="2800" kern="0" dirty="0">
              <a:solidFill>
                <a:schemeClr val="bg1"/>
              </a:solidFill>
              <a:latin typeface="+mj-lt"/>
              <a:ea typeface="+mj-ea"/>
              <a:cs typeface="+mj-cs"/>
            </a:endParaRPr>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ChangeArrowheads="1"/>
          </p:cNvSpPr>
          <p:nvPr/>
        </p:nvSpPr>
        <p:spPr bwMode="auto">
          <a:xfrm>
            <a:off x="228600" y="785813"/>
            <a:ext cx="8915400" cy="1569660"/>
          </a:xfrm>
          <a:prstGeom prst="rect">
            <a:avLst/>
          </a:prstGeom>
          <a:noFill/>
          <a:ln w="9525">
            <a:noFill/>
            <a:miter lim="800000"/>
            <a:headEnd/>
            <a:tailEnd/>
          </a:ln>
        </p:spPr>
        <p:txBody>
          <a:bodyPr wrap="square">
            <a:spAutoFit/>
          </a:bodyPr>
          <a:lstStyle/>
          <a:p>
            <a:r>
              <a:rPr lang="vi-VN">
                <a:solidFill>
                  <a:srgbClr val="00B050"/>
                </a:solidFill>
              </a:rPr>
              <a:t>Truy vấn tương tác </a:t>
            </a:r>
            <a:r>
              <a:rPr lang="vi-VN"/>
              <a:t>(Iteractive query): </a:t>
            </a:r>
            <a:r>
              <a:rPr lang="vi-VN">
                <a:solidFill>
                  <a:srgbClr val="0070C0"/>
                </a:solidFill>
              </a:rPr>
              <a:t>khi name server nhận được truy vấn dạng này, nó trả lời</a:t>
            </a:r>
            <a:r>
              <a:rPr lang="en-US">
                <a:solidFill>
                  <a:srgbClr val="0070C0"/>
                </a:solidFill>
              </a:rPr>
              <a:t> </a:t>
            </a:r>
            <a:r>
              <a:rPr lang="vi-VN">
                <a:solidFill>
                  <a:srgbClr val="0070C0"/>
                </a:solidFill>
              </a:rPr>
              <a:t>cho Resolver với thông tin tốt nhất mà nó có được vào thời điểm lúc đó. Bản thân name server</a:t>
            </a:r>
            <a:r>
              <a:rPr lang="en-US">
                <a:solidFill>
                  <a:srgbClr val="0070C0"/>
                </a:solidFill>
              </a:rPr>
              <a:t> không thực hiện bất cứ một truy vấn nào thêm</a:t>
            </a:r>
          </a:p>
        </p:txBody>
      </p:sp>
      <p:sp>
        <p:nvSpPr>
          <p:cNvPr id="4" name="Rectangle 2"/>
          <p:cNvSpPr txBox="1">
            <a:spLocks noChangeArrowheads="1"/>
          </p:cNvSpPr>
          <p:nvPr/>
        </p:nvSpPr>
        <p:spPr>
          <a:xfrm>
            <a:off x="228600" y="76200"/>
            <a:ext cx="80010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a:t>
            </a:r>
            <a:endParaRPr lang="en-US" sz="2800" kern="0" dirty="0">
              <a:solidFill>
                <a:schemeClr val="bg1"/>
              </a:solidFill>
              <a:latin typeface="+mj-lt"/>
              <a:ea typeface="+mj-ea"/>
              <a:cs typeface="+mj-cs"/>
            </a:endParaRPr>
          </a:p>
        </p:txBody>
      </p:sp>
      <p:sp>
        <p:nvSpPr>
          <p:cNvPr id="5" name="Oval 4"/>
          <p:cNvSpPr>
            <a:spLocks noChangeArrowheads="1"/>
          </p:cNvSpPr>
          <p:nvPr/>
        </p:nvSpPr>
        <p:spPr bwMode="auto">
          <a:xfrm>
            <a:off x="1441121" y="2846387"/>
            <a:ext cx="2522537" cy="2978150"/>
          </a:xfrm>
          <a:prstGeom prst="ellipse">
            <a:avLst/>
          </a:prstGeom>
          <a:gradFill rotWithShape="1">
            <a:gsLst>
              <a:gs pos="0">
                <a:srgbClr val="F0F1FF"/>
              </a:gs>
              <a:gs pos="100000">
                <a:srgbClr val="B3C8DF"/>
              </a:gs>
            </a:gsLst>
            <a:path path="shape">
              <a:fillToRect l="50000" t="50000" r="50000" b="50000"/>
            </a:path>
          </a:gradFill>
          <a:ln w="9525">
            <a:noFill/>
            <a:round/>
            <a:headEnd/>
            <a:tailEnd/>
          </a:ln>
        </p:spPr>
        <p:txBody>
          <a:bodyPr wrap="none" anchor="ctr"/>
          <a:lstStyle/>
          <a:p>
            <a:endParaRPr lang="en-US" sz="2000"/>
          </a:p>
        </p:txBody>
      </p:sp>
      <p:pic>
        <p:nvPicPr>
          <p:cNvPr id="6" name="Picture 5" descr="Computer_DesktopComputerSansKeyboard01"/>
          <p:cNvPicPr>
            <a:picLocks noChangeAspect="1" noChangeArrowheads="1"/>
          </p:cNvPicPr>
          <p:nvPr/>
        </p:nvPicPr>
        <p:blipFill>
          <a:blip r:embed="rId2"/>
          <a:srcRect/>
          <a:stretch>
            <a:fillRect/>
          </a:stretch>
        </p:blipFill>
        <p:spPr bwMode="auto">
          <a:xfrm>
            <a:off x="1563358" y="5295900"/>
            <a:ext cx="782638" cy="952500"/>
          </a:xfrm>
          <a:prstGeom prst="rect">
            <a:avLst/>
          </a:prstGeom>
          <a:noFill/>
          <a:ln w="9525">
            <a:noFill/>
            <a:miter lim="800000"/>
            <a:headEnd/>
            <a:tailEnd/>
          </a:ln>
        </p:spPr>
      </p:pic>
      <p:pic>
        <p:nvPicPr>
          <p:cNvPr id="7" name="Picture 6" descr="Server01"/>
          <p:cNvPicPr>
            <a:picLocks noChangeAspect="1" noChangeArrowheads="1"/>
          </p:cNvPicPr>
          <p:nvPr/>
        </p:nvPicPr>
        <p:blipFill>
          <a:blip r:embed="rId3">
            <a:grayscl/>
          </a:blip>
          <a:srcRect/>
          <a:stretch>
            <a:fillRect/>
          </a:stretch>
        </p:blipFill>
        <p:spPr bwMode="auto">
          <a:xfrm>
            <a:off x="2592058" y="2679700"/>
            <a:ext cx="912813" cy="1073150"/>
          </a:xfrm>
          <a:prstGeom prst="rect">
            <a:avLst/>
          </a:prstGeom>
          <a:noFill/>
          <a:ln w="9525">
            <a:noFill/>
            <a:miter lim="800000"/>
            <a:headEnd/>
            <a:tailEnd/>
          </a:ln>
        </p:spPr>
      </p:pic>
      <p:sp>
        <p:nvSpPr>
          <p:cNvPr id="8" name="AutoShape 7"/>
          <p:cNvSpPr>
            <a:spLocks noChangeArrowheads="1"/>
          </p:cNvSpPr>
          <p:nvPr/>
        </p:nvSpPr>
        <p:spPr bwMode="auto">
          <a:xfrm>
            <a:off x="2377746" y="5594350"/>
            <a:ext cx="1276350" cy="333375"/>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lnSpc>
                <a:spcPct val="85000"/>
              </a:lnSpc>
              <a:defRPr/>
            </a:pPr>
            <a:r>
              <a:rPr lang="en-US" sz="1200"/>
              <a:t>Client Server</a:t>
            </a:r>
          </a:p>
        </p:txBody>
      </p:sp>
      <p:sp>
        <p:nvSpPr>
          <p:cNvPr id="9" name="AutoShape 8"/>
          <p:cNvSpPr>
            <a:spLocks noChangeArrowheads="1"/>
          </p:cNvSpPr>
          <p:nvPr/>
        </p:nvSpPr>
        <p:spPr bwMode="auto">
          <a:xfrm>
            <a:off x="1674483" y="2420937"/>
            <a:ext cx="1196975" cy="565150"/>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defRPr/>
            </a:pPr>
            <a:r>
              <a:rPr lang="en-US" sz="1400"/>
              <a:t>Local </a:t>
            </a:r>
          </a:p>
          <a:p>
            <a:pPr>
              <a:defRPr/>
            </a:pPr>
            <a:r>
              <a:rPr lang="en-US" sz="1400"/>
              <a:t>DNS Server</a:t>
            </a:r>
          </a:p>
        </p:txBody>
      </p:sp>
      <p:pic>
        <p:nvPicPr>
          <p:cNvPr id="10" name="Picture 9" descr="Internet01"/>
          <p:cNvPicPr>
            <a:picLocks noChangeAspect="1" noChangeArrowheads="1"/>
          </p:cNvPicPr>
          <p:nvPr/>
        </p:nvPicPr>
        <p:blipFill>
          <a:blip r:embed="rId4"/>
          <a:srcRect/>
          <a:stretch>
            <a:fillRect/>
          </a:stretch>
        </p:blipFill>
        <p:spPr bwMode="auto">
          <a:xfrm>
            <a:off x="6667171" y="3146425"/>
            <a:ext cx="1909762" cy="1905000"/>
          </a:xfrm>
          <a:prstGeom prst="rect">
            <a:avLst/>
          </a:prstGeom>
          <a:noFill/>
          <a:ln w="9525">
            <a:noFill/>
            <a:miter lim="800000"/>
            <a:headEnd/>
            <a:tailEnd/>
          </a:ln>
        </p:spPr>
      </p:pic>
      <p:pic>
        <p:nvPicPr>
          <p:cNvPr id="11" name="Picture 10" descr="Server01"/>
          <p:cNvPicPr>
            <a:picLocks noChangeAspect="1" noChangeArrowheads="1"/>
          </p:cNvPicPr>
          <p:nvPr/>
        </p:nvPicPr>
        <p:blipFill>
          <a:blip r:embed="rId5">
            <a:grayscl/>
          </a:blip>
          <a:srcRect/>
          <a:stretch>
            <a:fillRect/>
          </a:stretch>
        </p:blipFill>
        <p:spPr bwMode="auto">
          <a:xfrm>
            <a:off x="6081383" y="2438400"/>
            <a:ext cx="884238" cy="1039812"/>
          </a:xfrm>
          <a:prstGeom prst="rect">
            <a:avLst/>
          </a:prstGeom>
          <a:noFill/>
          <a:ln w="9525">
            <a:noFill/>
            <a:miter lim="800000"/>
            <a:headEnd/>
            <a:tailEnd/>
          </a:ln>
        </p:spPr>
      </p:pic>
      <p:pic>
        <p:nvPicPr>
          <p:cNvPr id="12" name="Picture 11" descr="Server01"/>
          <p:cNvPicPr>
            <a:picLocks noChangeAspect="1" noChangeArrowheads="1"/>
          </p:cNvPicPr>
          <p:nvPr/>
        </p:nvPicPr>
        <p:blipFill>
          <a:blip r:embed="rId5">
            <a:grayscl/>
          </a:blip>
          <a:srcRect/>
          <a:stretch>
            <a:fillRect/>
          </a:stretch>
        </p:blipFill>
        <p:spPr bwMode="auto">
          <a:xfrm>
            <a:off x="6209971" y="3567112"/>
            <a:ext cx="884237" cy="1039813"/>
          </a:xfrm>
          <a:prstGeom prst="rect">
            <a:avLst/>
          </a:prstGeom>
          <a:noFill/>
          <a:ln w="9525">
            <a:noFill/>
            <a:miter lim="800000"/>
            <a:headEnd/>
            <a:tailEnd/>
          </a:ln>
        </p:spPr>
      </p:pic>
      <p:pic>
        <p:nvPicPr>
          <p:cNvPr id="13" name="Picture 12" descr="Server01"/>
          <p:cNvPicPr>
            <a:picLocks noChangeAspect="1" noChangeArrowheads="1"/>
          </p:cNvPicPr>
          <p:nvPr/>
        </p:nvPicPr>
        <p:blipFill>
          <a:blip r:embed="rId5">
            <a:grayscl/>
          </a:blip>
          <a:srcRect/>
          <a:stretch>
            <a:fillRect/>
          </a:stretch>
        </p:blipFill>
        <p:spPr bwMode="auto">
          <a:xfrm>
            <a:off x="6779883" y="5057775"/>
            <a:ext cx="884238" cy="1039812"/>
          </a:xfrm>
          <a:prstGeom prst="rect">
            <a:avLst/>
          </a:prstGeom>
          <a:noFill/>
          <a:ln w="9525">
            <a:noFill/>
            <a:miter lim="800000"/>
            <a:headEnd/>
            <a:tailEnd/>
          </a:ln>
        </p:spPr>
      </p:pic>
      <p:sp>
        <p:nvSpPr>
          <p:cNvPr id="14" name="AutoShape 13"/>
          <p:cNvSpPr>
            <a:spLocks noChangeArrowheads="1"/>
          </p:cNvSpPr>
          <p:nvPr/>
        </p:nvSpPr>
        <p:spPr bwMode="auto">
          <a:xfrm>
            <a:off x="6794171" y="2435225"/>
            <a:ext cx="1276350" cy="333375"/>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defRPr/>
            </a:pPr>
            <a:r>
              <a:rPr lang="en-US" sz="1400"/>
              <a:t>Root Hint (.)</a:t>
            </a:r>
          </a:p>
        </p:txBody>
      </p:sp>
      <p:sp>
        <p:nvSpPr>
          <p:cNvPr id="15" name="AutoShape 14"/>
          <p:cNvSpPr>
            <a:spLocks noChangeArrowheads="1"/>
          </p:cNvSpPr>
          <p:nvPr/>
        </p:nvSpPr>
        <p:spPr bwMode="auto">
          <a:xfrm>
            <a:off x="7052933" y="3533775"/>
            <a:ext cx="552450" cy="333375"/>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defRPr/>
            </a:pPr>
            <a:r>
              <a:rPr lang="en-US" sz="1400"/>
              <a:t>.com</a:t>
            </a:r>
          </a:p>
        </p:txBody>
      </p:sp>
      <p:sp>
        <p:nvSpPr>
          <p:cNvPr id="16" name="Line 15"/>
          <p:cNvSpPr>
            <a:spLocks noChangeShapeType="1"/>
          </p:cNvSpPr>
          <p:nvPr/>
        </p:nvSpPr>
        <p:spPr bwMode="auto">
          <a:xfrm flipV="1">
            <a:off x="2047546" y="3709987"/>
            <a:ext cx="644525" cy="1608138"/>
          </a:xfrm>
          <a:prstGeom prst="line">
            <a:avLst/>
          </a:prstGeom>
          <a:noFill/>
          <a:ln w="50800">
            <a:solidFill>
              <a:srgbClr val="CC0000"/>
            </a:solidFill>
            <a:round/>
            <a:headEnd/>
            <a:tailEnd type="triangle" w="med" len="med"/>
          </a:ln>
        </p:spPr>
        <p:txBody>
          <a:bodyPr/>
          <a:lstStyle/>
          <a:p>
            <a:endParaRPr lang="en-US" sz="2000"/>
          </a:p>
        </p:txBody>
      </p:sp>
      <p:sp>
        <p:nvSpPr>
          <p:cNvPr id="17" name="Line 16"/>
          <p:cNvSpPr>
            <a:spLocks noChangeShapeType="1"/>
          </p:cNvSpPr>
          <p:nvPr/>
        </p:nvSpPr>
        <p:spPr bwMode="auto">
          <a:xfrm flipH="1">
            <a:off x="2209471" y="3810000"/>
            <a:ext cx="617537" cy="1536700"/>
          </a:xfrm>
          <a:prstGeom prst="line">
            <a:avLst/>
          </a:prstGeom>
          <a:noFill/>
          <a:ln w="50800" cap="rnd">
            <a:solidFill>
              <a:srgbClr val="CC0000"/>
            </a:solidFill>
            <a:prstDash val="sysDot"/>
            <a:round/>
            <a:headEnd/>
            <a:tailEnd type="triangle" w="med" len="med"/>
          </a:ln>
        </p:spPr>
        <p:txBody>
          <a:bodyPr wrap="none" anchor="ctr"/>
          <a:lstStyle/>
          <a:p>
            <a:endParaRPr lang="en-US" sz="2000"/>
          </a:p>
        </p:txBody>
      </p:sp>
      <p:sp>
        <p:nvSpPr>
          <p:cNvPr id="18" name="Rectangle 17"/>
          <p:cNvSpPr>
            <a:spLocks noChangeArrowheads="1"/>
          </p:cNvSpPr>
          <p:nvPr/>
        </p:nvSpPr>
        <p:spPr bwMode="auto">
          <a:xfrm>
            <a:off x="1996746" y="4522787"/>
            <a:ext cx="914400" cy="914400"/>
          </a:xfrm>
          <a:prstGeom prst="rect">
            <a:avLst/>
          </a:prstGeom>
          <a:noFill/>
          <a:ln w="9525" algn="ctr">
            <a:noFill/>
            <a:miter lim="800000"/>
            <a:headEnd/>
            <a:tailEnd/>
          </a:ln>
        </p:spPr>
        <p:txBody>
          <a:bodyPr wrap="none" anchor="ctr"/>
          <a:lstStyle/>
          <a:p>
            <a:endParaRPr lang="en-US" sz="2000"/>
          </a:p>
        </p:txBody>
      </p:sp>
      <p:sp>
        <p:nvSpPr>
          <p:cNvPr id="19" name="Rectangle 18"/>
          <p:cNvSpPr>
            <a:spLocks noChangeArrowheads="1"/>
          </p:cNvSpPr>
          <p:nvPr/>
        </p:nvSpPr>
        <p:spPr bwMode="auto">
          <a:xfrm rot="17556324">
            <a:off x="1001383" y="4022725"/>
            <a:ext cx="2109787" cy="769938"/>
          </a:xfrm>
          <a:prstGeom prst="rect">
            <a:avLst/>
          </a:prstGeom>
          <a:noFill/>
          <a:ln w="9525" algn="ctr">
            <a:noFill/>
            <a:miter lim="800000"/>
            <a:headEnd/>
            <a:tailEnd/>
          </a:ln>
        </p:spPr>
        <p:txBody>
          <a:bodyPr wrap="none" anchor="ctr"/>
          <a:lstStyle/>
          <a:p>
            <a:pPr>
              <a:lnSpc>
                <a:spcPct val="85000"/>
              </a:lnSpc>
            </a:pPr>
            <a:r>
              <a:rPr lang="en-US" sz="1600" b="0"/>
              <a:t>Recursive Query</a:t>
            </a:r>
          </a:p>
          <a:p>
            <a:pPr>
              <a:lnSpc>
                <a:spcPct val="85000"/>
              </a:lnSpc>
            </a:pPr>
            <a:r>
              <a:rPr lang="en-US" sz="1600" b="0"/>
              <a:t>mail1.nwtraders.com</a:t>
            </a:r>
          </a:p>
        </p:txBody>
      </p:sp>
      <p:sp>
        <p:nvSpPr>
          <p:cNvPr id="20" name="Rectangle 19"/>
          <p:cNvSpPr>
            <a:spLocks noChangeArrowheads="1"/>
          </p:cNvSpPr>
          <p:nvPr/>
        </p:nvSpPr>
        <p:spPr bwMode="auto">
          <a:xfrm rot="17599021">
            <a:off x="1874508" y="4527550"/>
            <a:ext cx="1654175" cy="508000"/>
          </a:xfrm>
          <a:prstGeom prst="rect">
            <a:avLst/>
          </a:prstGeom>
          <a:noFill/>
          <a:ln w="9525" algn="ctr">
            <a:noFill/>
            <a:miter lim="800000"/>
            <a:headEnd/>
            <a:tailEnd/>
          </a:ln>
        </p:spPr>
        <p:txBody>
          <a:bodyPr wrap="none" anchor="ctr"/>
          <a:lstStyle/>
          <a:p>
            <a:r>
              <a:rPr lang="en-US" sz="2000" b="0"/>
              <a:t>172.16.64.11</a:t>
            </a:r>
          </a:p>
        </p:txBody>
      </p:sp>
      <p:sp>
        <p:nvSpPr>
          <p:cNvPr id="21" name="Line 20"/>
          <p:cNvSpPr>
            <a:spLocks noChangeShapeType="1"/>
          </p:cNvSpPr>
          <p:nvPr/>
        </p:nvSpPr>
        <p:spPr bwMode="auto">
          <a:xfrm>
            <a:off x="3736646" y="2916237"/>
            <a:ext cx="2206625" cy="1588"/>
          </a:xfrm>
          <a:prstGeom prst="line">
            <a:avLst/>
          </a:prstGeom>
          <a:noFill/>
          <a:ln w="50800">
            <a:solidFill>
              <a:srgbClr val="CC0000"/>
            </a:solidFill>
            <a:round/>
            <a:headEnd/>
            <a:tailEnd type="triangle" w="med" len="med"/>
          </a:ln>
        </p:spPr>
        <p:txBody>
          <a:bodyPr/>
          <a:lstStyle/>
          <a:p>
            <a:endParaRPr lang="en-US" sz="2000"/>
          </a:p>
        </p:txBody>
      </p:sp>
      <p:sp>
        <p:nvSpPr>
          <p:cNvPr id="22" name="Line 21"/>
          <p:cNvSpPr>
            <a:spLocks noChangeShapeType="1"/>
          </p:cNvSpPr>
          <p:nvPr/>
        </p:nvSpPr>
        <p:spPr bwMode="auto">
          <a:xfrm>
            <a:off x="3547733" y="3389312"/>
            <a:ext cx="2603500" cy="550863"/>
          </a:xfrm>
          <a:prstGeom prst="line">
            <a:avLst/>
          </a:prstGeom>
          <a:noFill/>
          <a:ln w="50800">
            <a:solidFill>
              <a:srgbClr val="CC0000"/>
            </a:solidFill>
            <a:round/>
            <a:headEnd/>
            <a:tailEnd type="triangle" w="med" len="med"/>
          </a:ln>
        </p:spPr>
        <p:txBody>
          <a:bodyPr/>
          <a:lstStyle/>
          <a:p>
            <a:endParaRPr lang="en-US" sz="2000"/>
          </a:p>
        </p:txBody>
      </p:sp>
      <p:sp>
        <p:nvSpPr>
          <p:cNvPr id="23" name="Line 22"/>
          <p:cNvSpPr>
            <a:spLocks noChangeShapeType="1"/>
          </p:cNvSpPr>
          <p:nvPr/>
        </p:nvSpPr>
        <p:spPr bwMode="auto">
          <a:xfrm>
            <a:off x="3311196" y="3763962"/>
            <a:ext cx="3443287" cy="1554163"/>
          </a:xfrm>
          <a:prstGeom prst="line">
            <a:avLst/>
          </a:prstGeom>
          <a:noFill/>
          <a:ln w="50800">
            <a:solidFill>
              <a:srgbClr val="CC0000"/>
            </a:solidFill>
            <a:round/>
            <a:headEnd/>
            <a:tailEnd type="triangle" w="med" len="med"/>
          </a:ln>
        </p:spPr>
        <p:txBody>
          <a:bodyPr/>
          <a:lstStyle/>
          <a:p>
            <a:endParaRPr lang="en-US" sz="2000"/>
          </a:p>
        </p:txBody>
      </p:sp>
      <p:sp>
        <p:nvSpPr>
          <p:cNvPr id="24" name="Rectangle 23"/>
          <p:cNvSpPr>
            <a:spLocks noChangeArrowheads="1"/>
          </p:cNvSpPr>
          <p:nvPr/>
        </p:nvSpPr>
        <p:spPr bwMode="auto">
          <a:xfrm>
            <a:off x="4011283" y="2563812"/>
            <a:ext cx="1611313" cy="393700"/>
          </a:xfrm>
          <a:prstGeom prst="rect">
            <a:avLst/>
          </a:prstGeom>
          <a:noFill/>
          <a:ln w="9525" algn="ctr">
            <a:noFill/>
            <a:miter lim="800000"/>
            <a:headEnd/>
            <a:tailEnd/>
          </a:ln>
        </p:spPr>
        <p:txBody>
          <a:bodyPr wrap="none" anchor="ctr"/>
          <a:lstStyle/>
          <a:p>
            <a:r>
              <a:rPr lang="en-US" sz="1600" b="0"/>
              <a:t>Iterative Query</a:t>
            </a:r>
          </a:p>
        </p:txBody>
      </p:sp>
      <p:sp>
        <p:nvSpPr>
          <p:cNvPr id="25" name="Rectangle 24"/>
          <p:cNvSpPr>
            <a:spLocks noChangeArrowheads="1"/>
          </p:cNvSpPr>
          <p:nvPr/>
        </p:nvSpPr>
        <p:spPr bwMode="auto">
          <a:xfrm rot="1409217">
            <a:off x="4995533" y="4441825"/>
            <a:ext cx="1611313" cy="449262"/>
          </a:xfrm>
          <a:prstGeom prst="rect">
            <a:avLst/>
          </a:prstGeom>
          <a:noFill/>
          <a:ln w="9525" algn="ctr">
            <a:noFill/>
            <a:miter lim="800000"/>
            <a:headEnd/>
            <a:tailEnd/>
          </a:ln>
        </p:spPr>
        <p:txBody>
          <a:bodyPr wrap="none" anchor="ctr"/>
          <a:lstStyle/>
          <a:p>
            <a:r>
              <a:rPr lang="en-US" sz="1800" b="0"/>
              <a:t>Iterative Query</a:t>
            </a:r>
          </a:p>
        </p:txBody>
      </p:sp>
      <p:sp>
        <p:nvSpPr>
          <p:cNvPr id="26" name="Rectangle 25"/>
          <p:cNvSpPr>
            <a:spLocks noChangeArrowheads="1"/>
          </p:cNvSpPr>
          <p:nvPr/>
        </p:nvSpPr>
        <p:spPr bwMode="auto">
          <a:xfrm rot="690929">
            <a:off x="4268458" y="3327400"/>
            <a:ext cx="1443038" cy="417512"/>
          </a:xfrm>
          <a:prstGeom prst="rect">
            <a:avLst/>
          </a:prstGeom>
          <a:noFill/>
          <a:ln w="9525" algn="ctr">
            <a:noFill/>
            <a:miter lim="800000"/>
            <a:headEnd/>
            <a:tailEnd/>
          </a:ln>
        </p:spPr>
        <p:txBody>
          <a:bodyPr wrap="none" anchor="ctr"/>
          <a:lstStyle/>
          <a:p>
            <a:r>
              <a:rPr lang="en-US" sz="1600" b="0"/>
              <a:t>Iterative Query</a:t>
            </a:r>
          </a:p>
        </p:txBody>
      </p:sp>
      <p:sp>
        <p:nvSpPr>
          <p:cNvPr id="27" name="Text Box 26"/>
          <p:cNvSpPr txBox="1">
            <a:spLocks noChangeArrowheads="1"/>
          </p:cNvSpPr>
          <p:nvPr/>
        </p:nvSpPr>
        <p:spPr bwMode="auto">
          <a:xfrm>
            <a:off x="4281158" y="3016250"/>
            <a:ext cx="1510042" cy="338554"/>
          </a:xfrm>
          <a:prstGeom prst="rect">
            <a:avLst/>
          </a:prstGeom>
          <a:noFill/>
          <a:ln w="9525" algn="ctr">
            <a:noFill/>
            <a:miter lim="800000"/>
            <a:headEnd/>
            <a:tailEnd/>
          </a:ln>
        </p:spPr>
        <p:txBody>
          <a:bodyPr wrap="square">
            <a:spAutoFit/>
          </a:bodyPr>
          <a:lstStyle/>
          <a:p>
            <a:r>
              <a:rPr lang="en-US" sz="1600" b="0"/>
              <a:t>Ask .com</a:t>
            </a:r>
          </a:p>
        </p:txBody>
      </p:sp>
      <p:sp>
        <p:nvSpPr>
          <p:cNvPr id="28" name="Line 27"/>
          <p:cNvSpPr>
            <a:spLocks noChangeShapeType="1"/>
          </p:cNvSpPr>
          <p:nvPr/>
        </p:nvSpPr>
        <p:spPr bwMode="auto">
          <a:xfrm flipH="1" flipV="1">
            <a:off x="3530271" y="3044825"/>
            <a:ext cx="2390775" cy="17462"/>
          </a:xfrm>
          <a:prstGeom prst="line">
            <a:avLst/>
          </a:prstGeom>
          <a:noFill/>
          <a:ln w="50800" cap="rnd">
            <a:solidFill>
              <a:srgbClr val="CC0000"/>
            </a:solidFill>
            <a:prstDash val="sysDot"/>
            <a:round/>
            <a:headEnd/>
            <a:tailEnd type="triangle" w="med" len="med"/>
          </a:ln>
        </p:spPr>
        <p:txBody>
          <a:bodyPr wrap="none" anchor="ctr"/>
          <a:lstStyle/>
          <a:p>
            <a:endParaRPr lang="en-US" sz="2000"/>
          </a:p>
        </p:txBody>
      </p:sp>
      <p:sp>
        <p:nvSpPr>
          <p:cNvPr id="29" name="Line 28"/>
          <p:cNvSpPr>
            <a:spLocks noChangeShapeType="1"/>
          </p:cNvSpPr>
          <p:nvPr/>
        </p:nvSpPr>
        <p:spPr bwMode="auto">
          <a:xfrm flipH="1" flipV="1">
            <a:off x="3115933" y="3802062"/>
            <a:ext cx="3498850" cy="1576388"/>
          </a:xfrm>
          <a:prstGeom prst="line">
            <a:avLst/>
          </a:prstGeom>
          <a:noFill/>
          <a:ln w="50800" cap="rnd">
            <a:solidFill>
              <a:srgbClr val="CC0000"/>
            </a:solidFill>
            <a:prstDash val="sysDot"/>
            <a:round/>
            <a:headEnd/>
            <a:tailEnd type="triangle" w="med" len="med"/>
          </a:ln>
        </p:spPr>
        <p:txBody>
          <a:bodyPr wrap="none" anchor="ctr"/>
          <a:lstStyle/>
          <a:p>
            <a:endParaRPr lang="en-US" sz="2000"/>
          </a:p>
        </p:txBody>
      </p:sp>
      <p:sp>
        <p:nvSpPr>
          <p:cNvPr id="30" name="Line 29"/>
          <p:cNvSpPr>
            <a:spLocks noChangeShapeType="1"/>
          </p:cNvSpPr>
          <p:nvPr/>
        </p:nvSpPr>
        <p:spPr bwMode="auto">
          <a:xfrm flipH="1" flipV="1">
            <a:off x="3458833" y="3487737"/>
            <a:ext cx="2647950" cy="592138"/>
          </a:xfrm>
          <a:prstGeom prst="line">
            <a:avLst/>
          </a:prstGeom>
          <a:noFill/>
          <a:ln w="50800" cap="rnd">
            <a:solidFill>
              <a:srgbClr val="CC0000"/>
            </a:solidFill>
            <a:prstDash val="sysDot"/>
            <a:round/>
            <a:headEnd/>
            <a:tailEnd type="triangle" w="med" len="med"/>
          </a:ln>
        </p:spPr>
        <p:txBody>
          <a:bodyPr wrap="none" anchor="ctr"/>
          <a:lstStyle/>
          <a:p>
            <a:endParaRPr lang="en-US" sz="2000"/>
          </a:p>
        </p:txBody>
      </p:sp>
      <p:sp>
        <p:nvSpPr>
          <p:cNvPr id="31" name="Text Box 30"/>
          <p:cNvSpPr txBox="1">
            <a:spLocks noChangeArrowheads="1"/>
          </p:cNvSpPr>
          <p:nvPr/>
        </p:nvSpPr>
        <p:spPr bwMode="auto">
          <a:xfrm rot="775546">
            <a:off x="3856828" y="3825927"/>
            <a:ext cx="2627421" cy="369332"/>
          </a:xfrm>
          <a:prstGeom prst="rect">
            <a:avLst/>
          </a:prstGeom>
          <a:noFill/>
          <a:ln w="9525" algn="ctr">
            <a:noFill/>
            <a:miter lim="800000"/>
            <a:headEnd/>
            <a:tailEnd/>
          </a:ln>
        </p:spPr>
        <p:txBody>
          <a:bodyPr wrap="square">
            <a:spAutoFit/>
          </a:bodyPr>
          <a:lstStyle/>
          <a:p>
            <a:r>
              <a:rPr lang="en-US" sz="1800" b="0"/>
              <a:t>Ask nwtraders.com</a:t>
            </a:r>
          </a:p>
        </p:txBody>
      </p:sp>
      <p:sp>
        <p:nvSpPr>
          <p:cNvPr id="32" name="Text Box 31"/>
          <p:cNvSpPr txBox="1">
            <a:spLocks noChangeArrowheads="1"/>
          </p:cNvSpPr>
          <p:nvPr/>
        </p:nvSpPr>
        <p:spPr bwMode="auto">
          <a:xfrm rot="1369041">
            <a:off x="4340804" y="5086628"/>
            <a:ext cx="2569934" cy="369332"/>
          </a:xfrm>
          <a:prstGeom prst="rect">
            <a:avLst/>
          </a:prstGeom>
          <a:noFill/>
          <a:ln w="9525" algn="ctr">
            <a:noFill/>
            <a:miter lim="800000"/>
            <a:headEnd/>
            <a:tailEnd/>
          </a:ln>
        </p:spPr>
        <p:txBody>
          <a:bodyPr wrap="none">
            <a:spAutoFit/>
          </a:bodyPr>
          <a:lstStyle/>
          <a:p>
            <a:r>
              <a:rPr lang="en-US" sz="1800" b="0"/>
              <a:t>Authoritative Response</a:t>
            </a:r>
          </a:p>
        </p:txBody>
      </p:sp>
      <p:sp>
        <p:nvSpPr>
          <p:cNvPr id="33" name="AutoShape 40"/>
          <p:cNvSpPr>
            <a:spLocks noChangeArrowheads="1"/>
          </p:cNvSpPr>
          <p:nvPr/>
        </p:nvSpPr>
        <p:spPr bwMode="auto">
          <a:xfrm>
            <a:off x="7111671" y="5054600"/>
            <a:ext cx="1428750" cy="333375"/>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defRPr/>
            </a:pPr>
            <a:r>
              <a:rPr lang="en-US" sz="1200"/>
              <a:t>Nwtraders.com</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1000"/>
                                        <p:tgtEl>
                                          <p:spTgt spid="16"/>
                                        </p:tgtEl>
                                      </p:cBhvr>
                                    </p:animEffect>
                                  </p:childTnLst>
                                </p:cTn>
                              </p:par>
                              <p:par>
                                <p:cTn id="8" presetID="1" presetClass="entr" presetSubtype="0" fill="hold" nodeType="withEffect">
                                  <p:stCondLst>
                                    <p:cond delay="0"/>
                                  </p:stCondLst>
                                  <p:childTnLst>
                                    <p:set>
                                      <p:cBhvr>
                                        <p:cTn id="9" dur="1" fill="hold">
                                          <p:stCondLst>
                                            <p:cond delay="0"/>
                                          </p:stCondLst>
                                        </p:cTn>
                                        <p:tgtEl>
                                          <p:spTgt spid="19">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1000"/>
                                        <p:tgtEl>
                                          <p:spTgt spid="21"/>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par>
                          <p:cTn id="19" fill="hold">
                            <p:stCondLst>
                              <p:cond delay="1000"/>
                            </p:stCondLst>
                            <p:childTnLst>
                              <p:par>
                                <p:cTn id="20" presetID="22" presetClass="entr" presetSubtype="2"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right)">
                                      <p:cBhvr>
                                        <p:cTn id="22" dur="1000"/>
                                        <p:tgtEl>
                                          <p:spTgt spid="28"/>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left)">
                                      <p:cBhvr>
                                        <p:cTn id="29" dur="1000"/>
                                        <p:tgtEl>
                                          <p:spTgt spid="22"/>
                                        </p:tgtEl>
                                      </p:cBhvr>
                                    </p:animEffect>
                                  </p:childTnLst>
                                </p:cTn>
                              </p:par>
                              <p:par>
                                <p:cTn id="30" presetID="1" presetClass="entr" presetSubtype="0"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childTnLst>
                                </p:cTn>
                              </p:par>
                            </p:childTnLst>
                          </p:cTn>
                        </p:par>
                        <p:par>
                          <p:cTn id="32" fill="hold">
                            <p:stCondLst>
                              <p:cond delay="1000"/>
                            </p:stCondLst>
                            <p:childTnLst>
                              <p:par>
                                <p:cTn id="33" presetID="22" presetClass="entr" presetSubtype="2" fill="hold" grpId="0" nodeType="after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wipe(right)">
                                      <p:cBhvr>
                                        <p:cTn id="35" dur="1000"/>
                                        <p:tgtEl>
                                          <p:spTgt spid="30"/>
                                        </p:tgtEl>
                                      </p:cBhvr>
                                    </p:animEffect>
                                  </p:childTnLst>
                                </p:cTn>
                              </p:par>
                              <p:par>
                                <p:cTn id="36" presetID="1" presetClass="entr" presetSubtype="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2000"/>
                                        <p:tgtEl>
                                          <p:spTgt spid="23"/>
                                        </p:tgtEl>
                                      </p:cBhvr>
                                    </p:animEffec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par>
                          <p:cTn id="45" fill="hold">
                            <p:stCondLst>
                              <p:cond delay="2000"/>
                            </p:stCondLst>
                            <p:childTnLst>
                              <p:par>
                                <p:cTn id="46" presetID="22" presetClass="entr" presetSubtype="2" fill="hold" grpId="0" nodeType="after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wipe(right)">
                                      <p:cBhvr>
                                        <p:cTn id="48" dur="2000"/>
                                        <p:tgtEl>
                                          <p:spTgt spid="29"/>
                                        </p:tgtEl>
                                      </p:cBhvr>
                                    </p:animEffect>
                                  </p:childTnLst>
                                </p:cTn>
                              </p:par>
                              <p:par>
                                <p:cTn id="49" presetID="1" presetClass="entr" presetSubtype="0" fill="hold" nodeType="withEffect">
                                  <p:stCondLst>
                                    <p:cond delay="0"/>
                                  </p:stCondLst>
                                  <p:childTnLst>
                                    <p:set>
                                      <p:cBhvr>
                                        <p:cTn id="50" dur="1" fill="hold">
                                          <p:stCondLst>
                                            <p:cond delay="0"/>
                                          </p:stCondLst>
                                        </p:cTn>
                                        <p:tgtEl>
                                          <p:spTgt spid="32">
                                            <p:txEl>
                                              <p:pRg st="0" end="0"/>
                                            </p:txEl>
                                          </p:spTgt>
                                        </p:tgtEl>
                                        <p:attrNameLst>
                                          <p:attrName>style.visibility</p:attrName>
                                        </p:attrNameLst>
                                      </p:cBhvr>
                                      <p:to>
                                        <p:strVal val="visible"/>
                                      </p:to>
                                    </p:set>
                                  </p:childTnLst>
                                </p:cTn>
                              </p:par>
                            </p:childTnLst>
                          </p:cTn>
                        </p:par>
                        <p:par>
                          <p:cTn id="51" fill="hold">
                            <p:stCondLst>
                              <p:cond delay="4000"/>
                            </p:stCondLst>
                            <p:childTnLst>
                              <p:par>
                                <p:cTn id="52" presetID="22" presetClass="entr" presetSubtype="1"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up)">
                                      <p:cBhvr>
                                        <p:cTn id="54" dur="2000"/>
                                        <p:tgtEl>
                                          <p:spTgt spid="17"/>
                                        </p:tgtEl>
                                      </p:cBhvr>
                                    </p:animEffec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0" grpId="0"/>
      <p:bldP spid="21" grpId="0" animBg="1"/>
      <p:bldP spid="22" grpId="0" animBg="1"/>
      <p:bldP spid="23" grpId="0" animBg="1"/>
      <p:bldP spid="24" grpId="0"/>
      <p:bldP spid="25" grpId="0"/>
      <p:bldP spid="26" grpId="0"/>
      <p:bldP spid="27" grpId="0"/>
      <p:bldP spid="28" grpId="0" animBg="1"/>
      <p:bldP spid="29" grpId="0" animBg="1"/>
      <p:bldP spid="30" grpId="0" animBg="1"/>
      <p:bldP spid="3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ChangeArrowheads="1"/>
          </p:cNvSpPr>
          <p:nvPr/>
        </p:nvSpPr>
        <p:spPr bwMode="auto">
          <a:xfrm>
            <a:off x="304800" y="762000"/>
            <a:ext cx="8839200" cy="1215717"/>
          </a:xfrm>
          <a:prstGeom prst="rect">
            <a:avLst/>
          </a:prstGeom>
          <a:noFill/>
          <a:ln w="9525">
            <a:noFill/>
            <a:miter lim="800000"/>
            <a:headEnd/>
            <a:tailEnd/>
          </a:ln>
        </p:spPr>
        <p:txBody>
          <a:bodyPr wrap="square">
            <a:spAutoFit/>
          </a:bodyPr>
          <a:lstStyle/>
          <a:p>
            <a:r>
              <a:rPr lang="en-US">
                <a:solidFill>
                  <a:srgbClr val="00B050"/>
                </a:solidFill>
              </a:rPr>
              <a:t>Forwarders</a:t>
            </a:r>
          </a:p>
          <a:p>
            <a:endParaRPr lang="en-US" sz="900">
              <a:solidFill>
                <a:srgbClr val="00B050"/>
              </a:solidFill>
            </a:endParaRPr>
          </a:p>
          <a:p>
            <a:r>
              <a:rPr lang="vi-VN" sz="2000"/>
              <a:t>Là kỹ thuật cho phép Name Server nội bộ chuyển yêu cầu truy vấn cho các Name Server khác để</a:t>
            </a:r>
            <a:r>
              <a:rPr lang="en-US" sz="2000"/>
              <a:t> phân giải các miền bên ngoài.</a:t>
            </a:r>
          </a:p>
        </p:txBody>
      </p:sp>
      <p:sp>
        <p:nvSpPr>
          <p:cNvPr id="4" name="Rectangle 2"/>
          <p:cNvSpPr txBox="1">
            <a:spLocks noChangeArrowheads="1"/>
          </p:cNvSpPr>
          <p:nvPr/>
        </p:nvSpPr>
        <p:spPr>
          <a:xfrm>
            <a:off x="228600" y="76200"/>
            <a:ext cx="80010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a:t>
            </a:r>
            <a:endParaRPr lang="en-US" sz="2800" kern="0" dirty="0">
              <a:solidFill>
                <a:schemeClr val="bg1"/>
              </a:solidFill>
              <a:latin typeface="+mj-lt"/>
              <a:ea typeface="+mj-ea"/>
              <a:cs typeface="+mj-cs"/>
            </a:endParaRPr>
          </a:p>
        </p:txBody>
      </p:sp>
      <p:sp>
        <p:nvSpPr>
          <p:cNvPr id="5" name="Oval 4"/>
          <p:cNvSpPr>
            <a:spLocks noChangeArrowheads="1"/>
          </p:cNvSpPr>
          <p:nvPr/>
        </p:nvSpPr>
        <p:spPr bwMode="auto">
          <a:xfrm>
            <a:off x="1411288" y="2906713"/>
            <a:ext cx="3233737" cy="3149600"/>
          </a:xfrm>
          <a:prstGeom prst="ellipse">
            <a:avLst/>
          </a:prstGeom>
          <a:gradFill rotWithShape="1">
            <a:gsLst>
              <a:gs pos="0">
                <a:srgbClr val="F0F1FF"/>
              </a:gs>
              <a:gs pos="100000">
                <a:srgbClr val="B3C8DF"/>
              </a:gs>
            </a:gsLst>
            <a:path path="shape">
              <a:fillToRect l="50000" t="50000" r="50000" b="50000"/>
            </a:path>
          </a:gradFill>
          <a:ln w="9525">
            <a:noFill/>
            <a:round/>
            <a:headEnd/>
            <a:tailEnd/>
          </a:ln>
        </p:spPr>
        <p:txBody>
          <a:bodyPr wrap="none" anchor="ctr"/>
          <a:lstStyle/>
          <a:p>
            <a:endParaRPr lang="en-US" sz="1600"/>
          </a:p>
        </p:txBody>
      </p:sp>
      <p:sp>
        <p:nvSpPr>
          <p:cNvPr id="6" name="AutoShape 5"/>
          <p:cNvSpPr>
            <a:spLocks noChangeArrowheads="1"/>
          </p:cNvSpPr>
          <p:nvPr/>
        </p:nvSpPr>
        <p:spPr bwMode="auto">
          <a:xfrm>
            <a:off x="4886325" y="5661025"/>
            <a:ext cx="1276350" cy="333375"/>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lnSpc>
                <a:spcPct val="85000"/>
              </a:lnSpc>
              <a:defRPr/>
            </a:pPr>
            <a:r>
              <a:rPr lang="en-US" sz="1400"/>
              <a:t>Client Server</a:t>
            </a:r>
          </a:p>
        </p:txBody>
      </p:sp>
      <p:sp>
        <p:nvSpPr>
          <p:cNvPr id="7" name="AutoShape 6"/>
          <p:cNvSpPr>
            <a:spLocks noChangeArrowheads="1"/>
          </p:cNvSpPr>
          <p:nvPr/>
        </p:nvSpPr>
        <p:spPr bwMode="auto">
          <a:xfrm>
            <a:off x="6948488" y="5303838"/>
            <a:ext cx="1428750" cy="333375"/>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defRPr/>
            </a:pPr>
            <a:r>
              <a:rPr lang="en-US" sz="1400"/>
              <a:t>Nwtraders.com</a:t>
            </a:r>
          </a:p>
        </p:txBody>
      </p:sp>
      <p:pic>
        <p:nvPicPr>
          <p:cNvPr id="8" name="Picture 7" descr="Internet01"/>
          <p:cNvPicPr>
            <a:picLocks noChangeAspect="1" noChangeArrowheads="1"/>
          </p:cNvPicPr>
          <p:nvPr/>
        </p:nvPicPr>
        <p:blipFill>
          <a:blip r:embed="rId2"/>
          <a:srcRect/>
          <a:stretch>
            <a:fillRect/>
          </a:stretch>
        </p:blipFill>
        <p:spPr bwMode="auto">
          <a:xfrm>
            <a:off x="6472238" y="2638425"/>
            <a:ext cx="1909762" cy="1905000"/>
          </a:xfrm>
          <a:prstGeom prst="rect">
            <a:avLst/>
          </a:prstGeom>
          <a:noFill/>
          <a:ln w="9525">
            <a:noFill/>
            <a:miter lim="800000"/>
            <a:headEnd/>
            <a:tailEnd/>
          </a:ln>
        </p:spPr>
      </p:pic>
      <p:pic>
        <p:nvPicPr>
          <p:cNvPr id="9" name="Picture 8" descr="Server01"/>
          <p:cNvPicPr>
            <a:picLocks noChangeAspect="1" noChangeArrowheads="1"/>
          </p:cNvPicPr>
          <p:nvPr/>
        </p:nvPicPr>
        <p:blipFill>
          <a:blip r:embed="rId3">
            <a:grayscl/>
          </a:blip>
          <a:srcRect/>
          <a:stretch>
            <a:fillRect/>
          </a:stretch>
        </p:blipFill>
        <p:spPr bwMode="auto">
          <a:xfrm>
            <a:off x="6167438" y="2214563"/>
            <a:ext cx="884237" cy="1039812"/>
          </a:xfrm>
          <a:prstGeom prst="rect">
            <a:avLst/>
          </a:prstGeom>
          <a:noFill/>
          <a:ln w="9525">
            <a:noFill/>
            <a:miter lim="800000"/>
            <a:headEnd/>
            <a:tailEnd/>
          </a:ln>
        </p:spPr>
      </p:pic>
      <p:pic>
        <p:nvPicPr>
          <p:cNvPr id="10" name="Picture 9" descr="Server01"/>
          <p:cNvPicPr>
            <a:picLocks noChangeAspect="1" noChangeArrowheads="1"/>
          </p:cNvPicPr>
          <p:nvPr/>
        </p:nvPicPr>
        <p:blipFill>
          <a:blip r:embed="rId3">
            <a:grayscl/>
          </a:blip>
          <a:srcRect/>
          <a:stretch>
            <a:fillRect/>
          </a:stretch>
        </p:blipFill>
        <p:spPr bwMode="auto">
          <a:xfrm>
            <a:off x="6321425" y="3375025"/>
            <a:ext cx="884238" cy="1039813"/>
          </a:xfrm>
          <a:prstGeom prst="rect">
            <a:avLst/>
          </a:prstGeom>
          <a:noFill/>
          <a:ln w="9525">
            <a:noFill/>
            <a:miter lim="800000"/>
            <a:headEnd/>
            <a:tailEnd/>
          </a:ln>
        </p:spPr>
      </p:pic>
      <p:pic>
        <p:nvPicPr>
          <p:cNvPr id="11" name="Picture 10" descr="Server01"/>
          <p:cNvPicPr>
            <a:picLocks noChangeAspect="1" noChangeArrowheads="1"/>
          </p:cNvPicPr>
          <p:nvPr/>
        </p:nvPicPr>
        <p:blipFill>
          <a:blip r:embed="rId3">
            <a:grayscl/>
          </a:blip>
          <a:srcRect/>
          <a:stretch>
            <a:fillRect/>
          </a:stretch>
        </p:blipFill>
        <p:spPr bwMode="auto">
          <a:xfrm>
            <a:off x="7340600" y="4292600"/>
            <a:ext cx="884238" cy="1039813"/>
          </a:xfrm>
          <a:prstGeom prst="rect">
            <a:avLst/>
          </a:prstGeom>
          <a:noFill/>
          <a:ln w="9525">
            <a:noFill/>
            <a:miter lim="800000"/>
            <a:headEnd/>
            <a:tailEnd/>
          </a:ln>
        </p:spPr>
      </p:pic>
      <p:sp>
        <p:nvSpPr>
          <p:cNvPr id="12" name="AutoShape 11"/>
          <p:cNvSpPr>
            <a:spLocks noChangeArrowheads="1"/>
          </p:cNvSpPr>
          <p:nvPr/>
        </p:nvSpPr>
        <p:spPr bwMode="auto">
          <a:xfrm>
            <a:off x="6896100" y="2498725"/>
            <a:ext cx="1276350" cy="333375"/>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defRPr/>
            </a:pPr>
            <a:r>
              <a:rPr lang="en-US" sz="1400"/>
              <a:t>Root Hint (.)</a:t>
            </a:r>
          </a:p>
        </p:txBody>
      </p:sp>
      <p:sp>
        <p:nvSpPr>
          <p:cNvPr id="13" name="AutoShape 12"/>
          <p:cNvSpPr>
            <a:spLocks noChangeArrowheads="1"/>
          </p:cNvSpPr>
          <p:nvPr/>
        </p:nvSpPr>
        <p:spPr bwMode="auto">
          <a:xfrm>
            <a:off x="7037388" y="3389313"/>
            <a:ext cx="552450" cy="333375"/>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defRPr/>
            </a:pPr>
            <a:r>
              <a:rPr lang="en-US" sz="1400"/>
              <a:t>.com</a:t>
            </a:r>
          </a:p>
        </p:txBody>
      </p:sp>
      <p:sp>
        <p:nvSpPr>
          <p:cNvPr id="14" name="Line 13"/>
          <p:cNvSpPr>
            <a:spLocks noChangeShapeType="1"/>
          </p:cNvSpPr>
          <p:nvPr/>
        </p:nvSpPr>
        <p:spPr bwMode="auto">
          <a:xfrm>
            <a:off x="3721100" y="2486025"/>
            <a:ext cx="2206625" cy="1588"/>
          </a:xfrm>
          <a:prstGeom prst="line">
            <a:avLst/>
          </a:prstGeom>
          <a:noFill/>
          <a:ln w="50800">
            <a:solidFill>
              <a:srgbClr val="CC0000"/>
            </a:solidFill>
            <a:round/>
            <a:headEnd/>
            <a:tailEnd type="triangle" w="med" len="med"/>
          </a:ln>
        </p:spPr>
        <p:txBody>
          <a:bodyPr/>
          <a:lstStyle/>
          <a:p>
            <a:endParaRPr lang="en-US" sz="1600"/>
          </a:p>
        </p:txBody>
      </p:sp>
      <p:sp>
        <p:nvSpPr>
          <p:cNvPr id="15" name="Line 14"/>
          <p:cNvSpPr>
            <a:spLocks noChangeShapeType="1"/>
          </p:cNvSpPr>
          <p:nvPr/>
        </p:nvSpPr>
        <p:spPr bwMode="auto">
          <a:xfrm>
            <a:off x="3756025" y="3103563"/>
            <a:ext cx="2379663" cy="501650"/>
          </a:xfrm>
          <a:prstGeom prst="line">
            <a:avLst/>
          </a:prstGeom>
          <a:noFill/>
          <a:ln w="50800">
            <a:solidFill>
              <a:srgbClr val="CC0000"/>
            </a:solidFill>
            <a:round/>
            <a:headEnd/>
            <a:tailEnd type="triangle" w="med" len="med"/>
          </a:ln>
        </p:spPr>
        <p:txBody>
          <a:bodyPr/>
          <a:lstStyle/>
          <a:p>
            <a:endParaRPr lang="en-US" sz="1600"/>
          </a:p>
        </p:txBody>
      </p:sp>
      <p:sp>
        <p:nvSpPr>
          <p:cNvPr id="16" name="Line 15"/>
          <p:cNvSpPr>
            <a:spLocks noChangeShapeType="1"/>
          </p:cNvSpPr>
          <p:nvPr/>
        </p:nvSpPr>
        <p:spPr bwMode="auto">
          <a:xfrm>
            <a:off x="3413125" y="3363913"/>
            <a:ext cx="3887788" cy="1670050"/>
          </a:xfrm>
          <a:prstGeom prst="line">
            <a:avLst/>
          </a:prstGeom>
          <a:noFill/>
          <a:ln w="50800">
            <a:solidFill>
              <a:srgbClr val="CC0000"/>
            </a:solidFill>
            <a:round/>
            <a:headEnd/>
            <a:tailEnd type="triangle" w="med" len="med"/>
          </a:ln>
        </p:spPr>
        <p:txBody>
          <a:bodyPr/>
          <a:lstStyle/>
          <a:p>
            <a:endParaRPr lang="en-US" sz="1600"/>
          </a:p>
        </p:txBody>
      </p:sp>
      <p:sp>
        <p:nvSpPr>
          <p:cNvPr id="17" name="Rectangle 16"/>
          <p:cNvSpPr>
            <a:spLocks noChangeArrowheads="1"/>
          </p:cNvSpPr>
          <p:nvPr/>
        </p:nvSpPr>
        <p:spPr bwMode="auto">
          <a:xfrm>
            <a:off x="3995738" y="2133600"/>
            <a:ext cx="1611312" cy="393700"/>
          </a:xfrm>
          <a:prstGeom prst="rect">
            <a:avLst/>
          </a:prstGeom>
          <a:noFill/>
          <a:ln w="9525" algn="ctr">
            <a:noFill/>
            <a:miter lim="800000"/>
            <a:headEnd/>
            <a:tailEnd/>
          </a:ln>
        </p:spPr>
        <p:txBody>
          <a:bodyPr wrap="none" anchor="ctr"/>
          <a:lstStyle/>
          <a:p>
            <a:r>
              <a:rPr lang="en-US" sz="1400" b="0"/>
              <a:t>Iterative Query</a:t>
            </a:r>
          </a:p>
        </p:txBody>
      </p:sp>
      <p:sp>
        <p:nvSpPr>
          <p:cNvPr id="18" name="Rectangle 17"/>
          <p:cNvSpPr>
            <a:spLocks noChangeArrowheads="1"/>
          </p:cNvSpPr>
          <p:nvPr/>
        </p:nvSpPr>
        <p:spPr bwMode="auto">
          <a:xfrm rot="1192288">
            <a:off x="5019675" y="4022725"/>
            <a:ext cx="1611313" cy="449263"/>
          </a:xfrm>
          <a:prstGeom prst="rect">
            <a:avLst/>
          </a:prstGeom>
          <a:noFill/>
          <a:ln w="9525" algn="ctr">
            <a:noFill/>
            <a:miter lim="800000"/>
            <a:headEnd/>
            <a:tailEnd/>
          </a:ln>
        </p:spPr>
        <p:txBody>
          <a:bodyPr wrap="none" anchor="ctr"/>
          <a:lstStyle/>
          <a:p>
            <a:r>
              <a:rPr lang="en-US" sz="1400" b="0"/>
              <a:t>Iterative Query</a:t>
            </a:r>
          </a:p>
        </p:txBody>
      </p:sp>
      <p:sp>
        <p:nvSpPr>
          <p:cNvPr id="19" name="Rectangle 18"/>
          <p:cNvSpPr>
            <a:spLocks noChangeArrowheads="1"/>
          </p:cNvSpPr>
          <p:nvPr/>
        </p:nvSpPr>
        <p:spPr bwMode="auto">
          <a:xfrm rot="690929">
            <a:off x="4252913" y="2992438"/>
            <a:ext cx="1443037" cy="417512"/>
          </a:xfrm>
          <a:prstGeom prst="rect">
            <a:avLst/>
          </a:prstGeom>
          <a:noFill/>
          <a:ln w="9525" algn="ctr">
            <a:noFill/>
            <a:miter lim="800000"/>
            <a:headEnd/>
            <a:tailEnd/>
          </a:ln>
        </p:spPr>
        <p:txBody>
          <a:bodyPr wrap="none" anchor="ctr"/>
          <a:lstStyle/>
          <a:p>
            <a:r>
              <a:rPr lang="en-US" sz="1400" b="0"/>
              <a:t>Iterative Query</a:t>
            </a:r>
          </a:p>
        </p:txBody>
      </p:sp>
      <p:sp>
        <p:nvSpPr>
          <p:cNvPr id="20" name="Text Box 19"/>
          <p:cNvSpPr txBox="1">
            <a:spLocks noChangeArrowheads="1"/>
          </p:cNvSpPr>
          <p:nvPr/>
        </p:nvSpPr>
        <p:spPr bwMode="auto">
          <a:xfrm>
            <a:off x="4265613" y="2586038"/>
            <a:ext cx="955675" cy="307777"/>
          </a:xfrm>
          <a:prstGeom prst="rect">
            <a:avLst/>
          </a:prstGeom>
          <a:noFill/>
          <a:ln w="9525" algn="ctr">
            <a:noFill/>
            <a:miter lim="800000"/>
            <a:headEnd/>
            <a:tailEnd/>
          </a:ln>
        </p:spPr>
        <p:txBody>
          <a:bodyPr>
            <a:spAutoFit/>
          </a:bodyPr>
          <a:lstStyle/>
          <a:p>
            <a:r>
              <a:rPr lang="en-US" sz="1400" b="0"/>
              <a:t>Ask .com</a:t>
            </a:r>
          </a:p>
        </p:txBody>
      </p:sp>
      <p:sp>
        <p:nvSpPr>
          <p:cNvPr id="21" name="Line 20"/>
          <p:cNvSpPr>
            <a:spLocks noChangeShapeType="1"/>
          </p:cNvSpPr>
          <p:nvPr/>
        </p:nvSpPr>
        <p:spPr bwMode="auto">
          <a:xfrm flipH="1" flipV="1">
            <a:off x="3708400" y="2630488"/>
            <a:ext cx="2197100" cy="1587"/>
          </a:xfrm>
          <a:prstGeom prst="line">
            <a:avLst/>
          </a:prstGeom>
          <a:noFill/>
          <a:ln w="50800" cap="rnd">
            <a:solidFill>
              <a:srgbClr val="CC0000"/>
            </a:solidFill>
            <a:prstDash val="sysDot"/>
            <a:round/>
            <a:headEnd/>
            <a:tailEnd type="triangle" w="med" len="med"/>
          </a:ln>
        </p:spPr>
        <p:txBody>
          <a:bodyPr wrap="none" anchor="ctr"/>
          <a:lstStyle/>
          <a:p>
            <a:endParaRPr lang="en-US" sz="1600"/>
          </a:p>
        </p:txBody>
      </p:sp>
      <p:sp>
        <p:nvSpPr>
          <p:cNvPr id="22" name="Line 21"/>
          <p:cNvSpPr>
            <a:spLocks noChangeShapeType="1"/>
          </p:cNvSpPr>
          <p:nvPr/>
        </p:nvSpPr>
        <p:spPr bwMode="auto">
          <a:xfrm flipH="1" flipV="1">
            <a:off x="3370263" y="3465513"/>
            <a:ext cx="3921125" cy="1676400"/>
          </a:xfrm>
          <a:prstGeom prst="line">
            <a:avLst/>
          </a:prstGeom>
          <a:noFill/>
          <a:ln w="50800" cap="rnd">
            <a:solidFill>
              <a:srgbClr val="CC0000"/>
            </a:solidFill>
            <a:prstDash val="sysDot"/>
            <a:round/>
            <a:headEnd/>
            <a:tailEnd type="triangle" w="med" len="med"/>
          </a:ln>
        </p:spPr>
        <p:txBody>
          <a:bodyPr wrap="none" anchor="ctr"/>
          <a:lstStyle/>
          <a:p>
            <a:endParaRPr lang="en-US" sz="1600"/>
          </a:p>
        </p:txBody>
      </p:sp>
      <p:sp>
        <p:nvSpPr>
          <p:cNvPr id="23" name="Line 22"/>
          <p:cNvSpPr>
            <a:spLocks noChangeShapeType="1"/>
          </p:cNvSpPr>
          <p:nvPr/>
        </p:nvSpPr>
        <p:spPr bwMode="auto">
          <a:xfrm flipH="1" flipV="1">
            <a:off x="3684588" y="3216275"/>
            <a:ext cx="2406650" cy="528638"/>
          </a:xfrm>
          <a:prstGeom prst="line">
            <a:avLst/>
          </a:prstGeom>
          <a:noFill/>
          <a:ln w="50800" cap="rnd">
            <a:solidFill>
              <a:srgbClr val="CC0000"/>
            </a:solidFill>
            <a:prstDash val="sysDot"/>
            <a:round/>
            <a:headEnd/>
            <a:tailEnd type="triangle" w="med" len="med"/>
          </a:ln>
        </p:spPr>
        <p:txBody>
          <a:bodyPr wrap="none" anchor="ctr"/>
          <a:lstStyle/>
          <a:p>
            <a:endParaRPr lang="en-US" sz="1600"/>
          </a:p>
        </p:txBody>
      </p:sp>
      <p:sp>
        <p:nvSpPr>
          <p:cNvPr id="24" name="Text Box 23"/>
          <p:cNvSpPr txBox="1">
            <a:spLocks noChangeArrowheads="1"/>
          </p:cNvSpPr>
          <p:nvPr/>
        </p:nvSpPr>
        <p:spPr bwMode="auto">
          <a:xfrm rot="775546">
            <a:off x="4100034" y="3477518"/>
            <a:ext cx="1707519" cy="307777"/>
          </a:xfrm>
          <a:prstGeom prst="rect">
            <a:avLst/>
          </a:prstGeom>
          <a:noFill/>
          <a:ln w="9525" algn="ctr">
            <a:noFill/>
            <a:miter lim="800000"/>
            <a:headEnd/>
            <a:tailEnd/>
          </a:ln>
        </p:spPr>
        <p:txBody>
          <a:bodyPr wrap="none">
            <a:spAutoFit/>
          </a:bodyPr>
          <a:lstStyle/>
          <a:p>
            <a:r>
              <a:rPr lang="en-US" sz="1400" b="0"/>
              <a:t>Ask nwtraders.com</a:t>
            </a:r>
          </a:p>
        </p:txBody>
      </p:sp>
      <p:sp>
        <p:nvSpPr>
          <p:cNvPr id="25" name="Text Box 24"/>
          <p:cNvSpPr txBox="1">
            <a:spLocks noChangeArrowheads="1"/>
          </p:cNvSpPr>
          <p:nvPr/>
        </p:nvSpPr>
        <p:spPr bwMode="auto">
          <a:xfrm rot="1280207">
            <a:off x="4646132" y="4504630"/>
            <a:ext cx="2036135" cy="307777"/>
          </a:xfrm>
          <a:prstGeom prst="rect">
            <a:avLst/>
          </a:prstGeom>
          <a:noFill/>
          <a:ln w="9525" algn="ctr">
            <a:noFill/>
            <a:miter lim="800000"/>
            <a:headEnd/>
            <a:tailEnd/>
          </a:ln>
        </p:spPr>
        <p:txBody>
          <a:bodyPr wrap="none">
            <a:spAutoFit/>
          </a:bodyPr>
          <a:lstStyle/>
          <a:p>
            <a:r>
              <a:rPr lang="en-US" sz="1400" b="0"/>
              <a:t>Authoritative Response</a:t>
            </a:r>
          </a:p>
        </p:txBody>
      </p:sp>
      <p:pic>
        <p:nvPicPr>
          <p:cNvPr id="26" name="Picture 26" descr="Computer_DesktopComputerSansKeyboard01"/>
          <p:cNvPicPr>
            <a:picLocks noChangeAspect="1" noChangeArrowheads="1"/>
          </p:cNvPicPr>
          <p:nvPr/>
        </p:nvPicPr>
        <p:blipFill>
          <a:blip r:embed="rId4"/>
          <a:srcRect/>
          <a:stretch>
            <a:fillRect/>
          </a:stretch>
        </p:blipFill>
        <p:spPr bwMode="auto">
          <a:xfrm>
            <a:off x="4071938" y="5118100"/>
            <a:ext cx="782637" cy="952500"/>
          </a:xfrm>
          <a:prstGeom prst="rect">
            <a:avLst/>
          </a:prstGeom>
          <a:noFill/>
          <a:ln w="9525">
            <a:noFill/>
            <a:miter lim="800000"/>
            <a:headEnd/>
            <a:tailEnd/>
          </a:ln>
        </p:spPr>
      </p:pic>
      <p:pic>
        <p:nvPicPr>
          <p:cNvPr id="27" name="Picture 27" descr="Server01"/>
          <p:cNvPicPr>
            <a:picLocks noChangeAspect="1" noChangeArrowheads="1"/>
          </p:cNvPicPr>
          <p:nvPr/>
        </p:nvPicPr>
        <p:blipFill>
          <a:blip r:embed="rId5">
            <a:grayscl/>
          </a:blip>
          <a:srcRect/>
          <a:stretch>
            <a:fillRect/>
          </a:stretch>
        </p:blipFill>
        <p:spPr bwMode="auto">
          <a:xfrm>
            <a:off x="2555875" y="2328863"/>
            <a:ext cx="912813" cy="1073150"/>
          </a:xfrm>
          <a:prstGeom prst="rect">
            <a:avLst/>
          </a:prstGeom>
          <a:noFill/>
          <a:ln w="9525">
            <a:noFill/>
            <a:miter lim="800000"/>
            <a:headEnd/>
            <a:tailEnd/>
          </a:ln>
        </p:spPr>
      </p:pic>
      <p:sp>
        <p:nvSpPr>
          <p:cNvPr id="28" name="AutoShape 28"/>
          <p:cNvSpPr>
            <a:spLocks noChangeArrowheads="1"/>
          </p:cNvSpPr>
          <p:nvPr/>
        </p:nvSpPr>
        <p:spPr bwMode="auto">
          <a:xfrm>
            <a:off x="1384300" y="2405063"/>
            <a:ext cx="1095375" cy="384175"/>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defRPr/>
            </a:pPr>
            <a:r>
              <a:rPr lang="en-US" sz="1400"/>
              <a:t>Forwarder</a:t>
            </a:r>
          </a:p>
        </p:txBody>
      </p:sp>
      <p:pic>
        <p:nvPicPr>
          <p:cNvPr id="29" name="Picture 29" descr="Server01"/>
          <p:cNvPicPr>
            <a:picLocks noChangeAspect="1" noChangeArrowheads="1"/>
          </p:cNvPicPr>
          <p:nvPr/>
        </p:nvPicPr>
        <p:blipFill>
          <a:blip r:embed="rId6">
            <a:grayscl/>
          </a:blip>
          <a:srcRect/>
          <a:stretch>
            <a:fillRect/>
          </a:stretch>
        </p:blipFill>
        <p:spPr bwMode="auto">
          <a:xfrm>
            <a:off x="1236663" y="4500563"/>
            <a:ext cx="958850" cy="1127125"/>
          </a:xfrm>
          <a:prstGeom prst="rect">
            <a:avLst/>
          </a:prstGeom>
          <a:noFill/>
          <a:ln w="9525">
            <a:noFill/>
            <a:miter lim="800000"/>
            <a:headEnd/>
            <a:tailEnd/>
          </a:ln>
        </p:spPr>
      </p:pic>
      <p:sp>
        <p:nvSpPr>
          <p:cNvPr id="30" name="Line 30"/>
          <p:cNvSpPr>
            <a:spLocks noChangeShapeType="1"/>
          </p:cNvSpPr>
          <p:nvPr/>
        </p:nvSpPr>
        <p:spPr bwMode="auto">
          <a:xfrm flipH="1" flipV="1">
            <a:off x="2298700" y="4832350"/>
            <a:ext cx="1681163" cy="569913"/>
          </a:xfrm>
          <a:prstGeom prst="line">
            <a:avLst/>
          </a:prstGeom>
          <a:noFill/>
          <a:ln w="50800">
            <a:solidFill>
              <a:srgbClr val="CC0000"/>
            </a:solidFill>
            <a:round/>
            <a:headEnd/>
            <a:tailEnd type="triangle" w="med" len="med"/>
          </a:ln>
        </p:spPr>
        <p:txBody>
          <a:bodyPr/>
          <a:lstStyle/>
          <a:p>
            <a:endParaRPr lang="en-US" sz="1600"/>
          </a:p>
        </p:txBody>
      </p:sp>
      <p:sp>
        <p:nvSpPr>
          <p:cNvPr id="31" name="Line 31"/>
          <p:cNvSpPr>
            <a:spLocks noChangeShapeType="1"/>
          </p:cNvSpPr>
          <p:nvPr/>
        </p:nvSpPr>
        <p:spPr bwMode="auto">
          <a:xfrm>
            <a:off x="2484438" y="4738688"/>
            <a:ext cx="1522412" cy="533400"/>
          </a:xfrm>
          <a:prstGeom prst="line">
            <a:avLst/>
          </a:prstGeom>
          <a:noFill/>
          <a:ln w="50800" cap="rnd">
            <a:solidFill>
              <a:srgbClr val="CC0000"/>
            </a:solidFill>
            <a:prstDash val="sysDot"/>
            <a:round/>
            <a:headEnd/>
            <a:tailEnd type="triangle" w="med" len="med"/>
          </a:ln>
        </p:spPr>
        <p:txBody>
          <a:bodyPr wrap="none" anchor="ctr"/>
          <a:lstStyle/>
          <a:p>
            <a:endParaRPr lang="en-US" sz="1600"/>
          </a:p>
        </p:txBody>
      </p:sp>
      <p:sp>
        <p:nvSpPr>
          <p:cNvPr id="32" name="Rectangle 32"/>
          <p:cNvSpPr>
            <a:spLocks noChangeArrowheads="1"/>
          </p:cNvSpPr>
          <p:nvPr/>
        </p:nvSpPr>
        <p:spPr bwMode="auto">
          <a:xfrm>
            <a:off x="1693863" y="4356100"/>
            <a:ext cx="914400" cy="914400"/>
          </a:xfrm>
          <a:prstGeom prst="rect">
            <a:avLst/>
          </a:prstGeom>
          <a:noFill/>
          <a:ln w="9525" algn="ctr">
            <a:noFill/>
            <a:miter lim="800000"/>
            <a:headEnd/>
            <a:tailEnd/>
          </a:ln>
        </p:spPr>
        <p:txBody>
          <a:bodyPr wrap="none" anchor="ctr"/>
          <a:lstStyle/>
          <a:p>
            <a:endParaRPr lang="en-US" sz="1600"/>
          </a:p>
        </p:txBody>
      </p:sp>
      <p:sp>
        <p:nvSpPr>
          <p:cNvPr id="33" name="Rectangle 33"/>
          <p:cNvSpPr>
            <a:spLocks noChangeArrowheads="1"/>
          </p:cNvSpPr>
          <p:nvPr/>
        </p:nvSpPr>
        <p:spPr bwMode="auto">
          <a:xfrm rot="1024122">
            <a:off x="2198268" y="5086350"/>
            <a:ext cx="2109788" cy="757238"/>
          </a:xfrm>
          <a:prstGeom prst="rect">
            <a:avLst/>
          </a:prstGeom>
          <a:noFill/>
          <a:ln w="9525" algn="ctr">
            <a:noFill/>
            <a:miter lim="800000"/>
            <a:headEnd/>
            <a:tailEnd/>
          </a:ln>
        </p:spPr>
        <p:txBody>
          <a:bodyPr wrap="none" anchor="ctr"/>
          <a:lstStyle/>
          <a:p>
            <a:r>
              <a:rPr lang="en-US" sz="1400" b="0"/>
              <a:t>Recursive query for </a:t>
            </a:r>
          </a:p>
          <a:p>
            <a:r>
              <a:rPr lang="en-US" sz="1400" b="0"/>
              <a:t>mail1.nwtraders.com</a:t>
            </a:r>
          </a:p>
        </p:txBody>
      </p:sp>
      <p:sp>
        <p:nvSpPr>
          <p:cNvPr id="34" name="Rectangle 34"/>
          <p:cNvSpPr>
            <a:spLocks noChangeArrowheads="1"/>
          </p:cNvSpPr>
          <p:nvPr/>
        </p:nvSpPr>
        <p:spPr bwMode="auto">
          <a:xfrm rot="1033310">
            <a:off x="2547938" y="4586288"/>
            <a:ext cx="1654175" cy="508000"/>
          </a:xfrm>
          <a:prstGeom prst="rect">
            <a:avLst/>
          </a:prstGeom>
          <a:noFill/>
          <a:ln w="9525" algn="ctr">
            <a:noFill/>
            <a:miter lim="800000"/>
            <a:headEnd/>
            <a:tailEnd/>
          </a:ln>
        </p:spPr>
        <p:txBody>
          <a:bodyPr wrap="none" anchor="ctr"/>
          <a:lstStyle/>
          <a:p>
            <a:r>
              <a:rPr lang="en-US" sz="1400" b="0"/>
              <a:t>172.16.64.11</a:t>
            </a:r>
          </a:p>
        </p:txBody>
      </p:sp>
      <p:sp>
        <p:nvSpPr>
          <p:cNvPr id="35" name="Line 35"/>
          <p:cNvSpPr>
            <a:spLocks noChangeShapeType="1"/>
          </p:cNvSpPr>
          <p:nvPr/>
        </p:nvSpPr>
        <p:spPr bwMode="auto">
          <a:xfrm flipV="1">
            <a:off x="1751013" y="3230563"/>
            <a:ext cx="776287" cy="1168400"/>
          </a:xfrm>
          <a:prstGeom prst="line">
            <a:avLst/>
          </a:prstGeom>
          <a:noFill/>
          <a:ln w="50800">
            <a:solidFill>
              <a:srgbClr val="CC0000"/>
            </a:solidFill>
            <a:round/>
            <a:headEnd/>
            <a:tailEnd type="triangle" w="med" len="med"/>
          </a:ln>
        </p:spPr>
        <p:txBody>
          <a:bodyPr/>
          <a:lstStyle/>
          <a:p>
            <a:endParaRPr lang="en-US" sz="1600"/>
          </a:p>
        </p:txBody>
      </p:sp>
      <p:sp>
        <p:nvSpPr>
          <p:cNvPr id="36" name="Line 36"/>
          <p:cNvSpPr>
            <a:spLocks noChangeShapeType="1"/>
          </p:cNvSpPr>
          <p:nvPr/>
        </p:nvSpPr>
        <p:spPr bwMode="auto">
          <a:xfrm flipH="1">
            <a:off x="1941513" y="3365500"/>
            <a:ext cx="709612" cy="1063625"/>
          </a:xfrm>
          <a:prstGeom prst="line">
            <a:avLst/>
          </a:prstGeom>
          <a:noFill/>
          <a:ln w="50800" cap="rnd">
            <a:solidFill>
              <a:srgbClr val="CC0000"/>
            </a:solidFill>
            <a:prstDash val="sysDot"/>
            <a:round/>
            <a:headEnd/>
            <a:tailEnd type="triangle" w="med" len="med"/>
          </a:ln>
        </p:spPr>
        <p:txBody>
          <a:bodyPr wrap="none" anchor="ctr"/>
          <a:lstStyle/>
          <a:p>
            <a:endParaRPr lang="en-US" sz="1600"/>
          </a:p>
        </p:txBody>
      </p:sp>
      <p:sp>
        <p:nvSpPr>
          <p:cNvPr id="37" name="Text Box 37"/>
          <p:cNvSpPr txBox="1">
            <a:spLocks noChangeArrowheads="1"/>
          </p:cNvSpPr>
          <p:nvPr/>
        </p:nvSpPr>
        <p:spPr bwMode="auto">
          <a:xfrm rot="18034437">
            <a:off x="1906365" y="3850580"/>
            <a:ext cx="1214884" cy="307777"/>
          </a:xfrm>
          <a:prstGeom prst="rect">
            <a:avLst/>
          </a:prstGeom>
          <a:noFill/>
          <a:ln w="9525" algn="ctr">
            <a:noFill/>
            <a:miter lim="800000"/>
            <a:headEnd/>
            <a:tailEnd/>
          </a:ln>
        </p:spPr>
        <p:txBody>
          <a:bodyPr wrap="none">
            <a:spAutoFit/>
          </a:bodyPr>
          <a:lstStyle/>
          <a:p>
            <a:r>
              <a:rPr lang="en-US" sz="1400" b="0"/>
              <a:t>172.16.64.11</a:t>
            </a:r>
          </a:p>
        </p:txBody>
      </p:sp>
      <p:sp>
        <p:nvSpPr>
          <p:cNvPr id="38" name="Text Box 38"/>
          <p:cNvSpPr txBox="1">
            <a:spLocks noChangeArrowheads="1"/>
          </p:cNvSpPr>
          <p:nvPr/>
        </p:nvSpPr>
        <p:spPr bwMode="auto">
          <a:xfrm rot="18276063">
            <a:off x="1159312" y="3570386"/>
            <a:ext cx="1518364" cy="307777"/>
          </a:xfrm>
          <a:prstGeom prst="rect">
            <a:avLst/>
          </a:prstGeom>
          <a:noFill/>
          <a:ln w="9525" algn="ctr">
            <a:noFill/>
            <a:miter lim="800000"/>
            <a:headEnd/>
            <a:tailEnd/>
          </a:ln>
        </p:spPr>
        <p:txBody>
          <a:bodyPr wrap="none">
            <a:spAutoFit/>
          </a:bodyPr>
          <a:lstStyle/>
          <a:p>
            <a:r>
              <a:rPr lang="en-US" sz="1400" b="0"/>
              <a:t>Recursive Query</a:t>
            </a:r>
          </a:p>
        </p:txBody>
      </p:sp>
      <p:sp>
        <p:nvSpPr>
          <p:cNvPr id="39" name="AutoShape 25"/>
          <p:cNvSpPr>
            <a:spLocks noChangeArrowheads="1"/>
          </p:cNvSpPr>
          <p:nvPr/>
        </p:nvSpPr>
        <p:spPr bwMode="auto">
          <a:xfrm>
            <a:off x="1052513" y="5554663"/>
            <a:ext cx="1196975" cy="565150"/>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defRPr/>
            </a:pPr>
            <a:r>
              <a:rPr lang="en-US" sz="1400"/>
              <a:t>Local </a:t>
            </a:r>
          </a:p>
          <a:p>
            <a:pPr>
              <a:defRPr/>
            </a:pPr>
            <a:r>
              <a:rPr lang="en-US" sz="1400"/>
              <a:t>DNS Server</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right)">
                                      <p:cBhvr>
                                        <p:cTn id="7" dur="1000"/>
                                        <p:tgtEl>
                                          <p:spTgt spid="30"/>
                                        </p:tgtEl>
                                      </p:cBhvr>
                                    </p:animEffect>
                                  </p:childTnLst>
                                </p:cTn>
                              </p:par>
                              <p:par>
                                <p:cTn id="8" presetID="1" presetClass="entr" presetSubtype="0" fill="hold" nodeType="withEffect">
                                  <p:stCondLst>
                                    <p:cond delay="0"/>
                                  </p:stCondLst>
                                  <p:childTnLst>
                                    <p:set>
                                      <p:cBhvr>
                                        <p:cTn id="9" dur="1" fill="hold">
                                          <p:stCondLst>
                                            <p:cond delay="0"/>
                                          </p:stCondLst>
                                        </p:cTn>
                                        <p:tgtEl>
                                          <p:spTgt spid="33">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33">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down)">
                                      <p:cBhvr>
                                        <p:cTn id="16" dur="1000"/>
                                        <p:tgtEl>
                                          <p:spTgt spid="35"/>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1000"/>
                                        <p:tgtEl>
                                          <p:spTgt spid="14"/>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childTnLst>
                          </p:cTn>
                        </p:par>
                        <p:par>
                          <p:cTn id="26" fill="hold">
                            <p:stCondLst>
                              <p:cond delay="1000"/>
                            </p:stCondLst>
                            <p:childTnLst>
                              <p:par>
                                <p:cTn id="27" presetID="22" presetClass="entr" presetSubtype="2"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right)">
                                      <p:cBhvr>
                                        <p:cTn id="29" dur="1000"/>
                                        <p:tgtEl>
                                          <p:spTgt spid="21"/>
                                        </p:tgtEl>
                                      </p:cBhvr>
                                    </p:animEffect>
                                  </p:childTnLst>
                                </p:cTn>
                              </p:par>
                              <p:par>
                                <p:cTn id="30" presetID="1"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left)">
                                      <p:cBhvr>
                                        <p:cTn id="36" dur="1000"/>
                                        <p:tgtEl>
                                          <p:spTgt spid="15"/>
                                        </p:tgtEl>
                                      </p:cBhvr>
                                    </p:animEffec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par>
                          <p:cTn id="39" fill="hold">
                            <p:stCondLst>
                              <p:cond delay="1000"/>
                            </p:stCondLst>
                            <p:childTnLst>
                              <p:par>
                                <p:cTn id="40" presetID="22" presetClass="entr" presetSubtype="2"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right)">
                                      <p:cBhvr>
                                        <p:cTn id="42" dur="1000"/>
                                        <p:tgtEl>
                                          <p:spTgt spid="23"/>
                                        </p:tgtEl>
                                      </p:cBhvr>
                                    </p:animEffec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left)">
                                      <p:cBhvr>
                                        <p:cTn id="49" dur="1000"/>
                                        <p:tgtEl>
                                          <p:spTgt spid="16"/>
                                        </p:tgtEl>
                                      </p:cBhvr>
                                    </p:animEffect>
                                  </p:childTnLst>
                                </p:cTn>
                              </p:par>
                              <p:par>
                                <p:cTn id="50" presetID="1" presetClass="entr" presetSubtype="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childTnLst>
                                </p:cTn>
                              </p:par>
                            </p:childTnLst>
                          </p:cTn>
                        </p:par>
                        <p:par>
                          <p:cTn id="52" fill="hold">
                            <p:stCondLst>
                              <p:cond delay="1000"/>
                            </p:stCondLst>
                            <p:childTnLst>
                              <p:par>
                                <p:cTn id="53" presetID="22" presetClass="entr" presetSubtype="2"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right)">
                                      <p:cBhvr>
                                        <p:cTn id="55" dur="1000"/>
                                        <p:tgtEl>
                                          <p:spTgt spid="22"/>
                                        </p:tgtEl>
                                      </p:cBhvr>
                                    </p:animEffect>
                                  </p:childTnLst>
                                </p:cTn>
                              </p:par>
                              <p:par>
                                <p:cTn id="56" presetID="1" presetClass="entr" presetSubtype="0" fill="hold" nodeType="withEffect">
                                  <p:stCondLst>
                                    <p:cond delay="0"/>
                                  </p:stCondLst>
                                  <p:childTnLst>
                                    <p:set>
                                      <p:cBhvr>
                                        <p:cTn id="57" dur="1" fill="hold">
                                          <p:stCondLst>
                                            <p:cond delay="0"/>
                                          </p:stCondLst>
                                        </p:cTn>
                                        <p:tgtEl>
                                          <p:spTgt spid="25">
                                            <p:txEl>
                                              <p:pRg st="0" end="0"/>
                                            </p:txEl>
                                          </p:spTgt>
                                        </p:tgtEl>
                                        <p:attrNameLst>
                                          <p:attrName>style.visibility</p:attrName>
                                        </p:attrNameLst>
                                      </p:cBhvr>
                                      <p:to>
                                        <p:strVal val="visible"/>
                                      </p:to>
                                    </p:set>
                                  </p:childTnLst>
                                </p:cTn>
                              </p:par>
                            </p:childTnLst>
                          </p:cTn>
                        </p:par>
                        <p:par>
                          <p:cTn id="58" fill="hold">
                            <p:stCondLst>
                              <p:cond delay="2000"/>
                            </p:stCondLst>
                            <p:childTnLst>
                              <p:par>
                                <p:cTn id="59" presetID="22" presetClass="entr" presetSubtype="1" fill="hold" grpId="0" nodeType="after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wipe(up)">
                                      <p:cBhvr>
                                        <p:cTn id="61" dur="1000"/>
                                        <p:tgtEl>
                                          <p:spTgt spid="36"/>
                                        </p:tgtEl>
                                      </p:cBhvr>
                                    </p:animEffect>
                                  </p:childTnLst>
                                </p:cTn>
                              </p:par>
                              <p:par>
                                <p:cTn id="62" presetID="1" presetClass="entr" presetSubtype="0"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childTnLst>
                                </p:cTn>
                              </p:par>
                            </p:childTnLst>
                          </p:cTn>
                        </p:par>
                        <p:par>
                          <p:cTn id="64" fill="hold">
                            <p:stCondLst>
                              <p:cond delay="3000"/>
                            </p:stCondLst>
                            <p:childTnLst>
                              <p:par>
                                <p:cTn id="65" presetID="22" presetClass="entr" presetSubtype="8" fill="hold" grpId="0" nodeType="after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wipe(left)">
                                      <p:cBhvr>
                                        <p:cTn id="67" dur="1000"/>
                                        <p:tgtEl>
                                          <p:spTgt spid="31"/>
                                        </p:tgtEl>
                                      </p:cBhvr>
                                    </p:animEffect>
                                  </p:childTnLst>
                                </p:cTn>
                              </p:par>
                              <p:par>
                                <p:cTn id="68" presetID="1" presetClass="entr" presetSubtype="0"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p:bldP spid="18" grpId="0"/>
      <p:bldP spid="19" grpId="0"/>
      <p:bldP spid="20" grpId="0"/>
      <p:bldP spid="21" grpId="0" animBg="1"/>
      <p:bldP spid="22" grpId="0" animBg="1"/>
      <p:bldP spid="23" grpId="0" animBg="1"/>
      <p:bldP spid="24" grpId="0"/>
      <p:bldP spid="30" grpId="0" animBg="1"/>
      <p:bldP spid="31" grpId="0" animBg="1"/>
      <p:bldP spid="34" grpId="0"/>
      <p:bldP spid="35" grpId="0" animBg="1"/>
      <p:bldP spid="36" grpId="0" animBg="1"/>
      <p:bldP spid="37" grpId="0"/>
      <p:bldP spid="3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04800" y="152400"/>
            <a:ext cx="8229600" cy="533400"/>
          </a:xfrm>
        </p:spPr>
        <p:txBody>
          <a:bodyPr/>
          <a:lstStyle/>
          <a:p>
            <a:pPr marL="460375" indent="-460375"/>
            <a:r>
              <a:rPr lang="en-US" smtClean="0">
                <a:solidFill>
                  <a:schemeClr val="bg1"/>
                </a:solidFill>
              </a:rPr>
              <a:t>How DNS Server Caching Works</a:t>
            </a:r>
          </a:p>
        </p:txBody>
      </p:sp>
      <p:sp>
        <p:nvSpPr>
          <p:cNvPr id="518147" name="Oval 3"/>
          <p:cNvSpPr>
            <a:spLocks noChangeArrowheads="1"/>
          </p:cNvSpPr>
          <p:nvPr/>
        </p:nvSpPr>
        <p:spPr bwMode="auto">
          <a:xfrm>
            <a:off x="1725613" y="3144838"/>
            <a:ext cx="2617787" cy="1587500"/>
          </a:xfrm>
          <a:prstGeom prst="ellipse">
            <a:avLst/>
          </a:prstGeom>
          <a:gradFill rotWithShape="1">
            <a:gsLst>
              <a:gs pos="0">
                <a:srgbClr val="F0F1FF"/>
              </a:gs>
              <a:gs pos="100000">
                <a:srgbClr val="B3C8DF"/>
              </a:gs>
            </a:gsLst>
            <a:path path="shape">
              <a:fillToRect l="50000" t="50000" r="50000" b="50000"/>
            </a:path>
          </a:gradFill>
          <a:ln w="9525" algn="ctr">
            <a:noFill/>
            <a:round/>
            <a:headEnd/>
            <a:tailEnd/>
          </a:ln>
          <a:effectLst>
            <a:outerShdw dist="35921" dir="2700000" algn="ctr" rotWithShape="0">
              <a:srgbClr val="ADADAD"/>
            </a:outerShdw>
          </a:effectLst>
        </p:spPr>
        <p:txBody>
          <a:bodyPr wrap="none" anchor="ctr"/>
          <a:lstStyle/>
          <a:p>
            <a:pPr>
              <a:defRPr/>
            </a:pPr>
            <a:endParaRPr lang="en-US" sz="1600">
              <a:latin typeface="Arial" charset="0"/>
            </a:endParaRPr>
          </a:p>
        </p:txBody>
      </p:sp>
      <p:sp>
        <p:nvSpPr>
          <p:cNvPr id="518148" name="AutoShape 4"/>
          <p:cNvSpPr>
            <a:spLocks noChangeArrowheads="1"/>
          </p:cNvSpPr>
          <p:nvPr/>
        </p:nvSpPr>
        <p:spPr bwMode="auto">
          <a:xfrm>
            <a:off x="1335088" y="2568575"/>
            <a:ext cx="1562100" cy="635000"/>
          </a:xfrm>
          <a:prstGeom prst="roundRect">
            <a:avLst>
              <a:gd name="adj" fmla="val 6329"/>
            </a:avLst>
          </a:prstGeom>
          <a:gradFill rotWithShape="1">
            <a:gsLst>
              <a:gs pos="0">
                <a:srgbClr val="ADE2A1"/>
              </a:gs>
              <a:gs pos="100000">
                <a:srgbClr val="E8F6E4"/>
              </a:gs>
            </a:gsLst>
            <a:lin ang="2700000" scaled="1"/>
          </a:gradFill>
          <a:ln w="9525" algn="ctr">
            <a:solidFill>
              <a:srgbClr val="4D4D4D"/>
            </a:solidFill>
            <a:round/>
            <a:headEnd/>
            <a:tailEnd/>
          </a:ln>
          <a:effectLst>
            <a:outerShdw dist="35921" dir="2700000" algn="ctr" rotWithShape="0">
              <a:srgbClr val="AFAFAF"/>
            </a:outerShdw>
          </a:effectLst>
        </p:spPr>
        <p:txBody>
          <a:bodyPr anchor="ctr"/>
          <a:lstStyle/>
          <a:p>
            <a:pPr>
              <a:defRPr/>
            </a:pPr>
            <a:r>
              <a:rPr lang="en-US" sz="1600"/>
              <a:t>Where’s ServerA?</a:t>
            </a:r>
          </a:p>
        </p:txBody>
      </p:sp>
      <p:sp>
        <p:nvSpPr>
          <p:cNvPr id="518149" name="Oval 5"/>
          <p:cNvSpPr>
            <a:spLocks noChangeArrowheads="1"/>
          </p:cNvSpPr>
          <p:nvPr/>
        </p:nvSpPr>
        <p:spPr bwMode="auto">
          <a:xfrm>
            <a:off x="5629275" y="4252913"/>
            <a:ext cx="2101850" cy="1149350"/>
          </a:xfrm>
          <a:prstGeom prst="ellipse">
            <a:avLst/>
          </a:prstGeom>
          <a:gradFill rotWithShape="1">
            <a:gsLst>
              <a:gs pos="0">
                <a:srgbClr val="F0F1FF"/>
              </a:gs>
              <a:gs pos="100000">
                <a:srgbClr val="B3C8DF"/>
              </a:gs>
            </a:gsLst>
            <a:path path="shape">
              <a:fillToRect l="50000" t="50000" r="50000" b="50000"/>
            </a:path>
          </a:gradFill>
          <a:ln w="9525" algn="ctr">
            <a:noFill/>
            <a:round/>
            <a:headEnd/>
            <a:tailEnd/>
          </a:ln>
          <a:effectLst>
            <a:outerShdw dist="35921" dir="2700000" algn="ctr" rotWithShape="0">
              <a:srgbClr val="ADADAD"/>
            </a:outerShdw>
          </a:effectLst>
        </p:spPr>
        <p:txBody>
          <a:bodyPr wrap="none" anchor="ctr"/>
          <a:lstStyle/>
          <a:p>
            <a:pPr>
              <a:defRPr/>
            </a:pPr>
            <a:endParaRPr lang="en-US" sz="1600">
              <a:latin typeface="Arial" charset="0"/>
            </a:endParaRPr>
          </a:p>
        </p:txBody>
      </p:sp>
      <p:pic>
        <p:nvPicPr>
          <p:cNvPr id="12294" name="Picture 6" descr="Internet01"/>
          <p:cNvPicPr>
            <a:picLocks noChangeAspect="1" noChangeArrowheads="1"/>
          </p:cNvPicPr>
          <p:nvPr/>
        </p:nvPicPr>
        <p:blipFill>
          <a:blip r:embed="rId3"/>
          <a:srcRect/>
          <a:stretch>
            <a:fillRect/>
          </a:stretch>
        </p:blipFill>
        <p:spPr bwMode="auto">
          <a:xfrm>
            <a:off x="6165850" y="1349375"/>
            <a:ext cx="1531938" cy="1528763"/>
          </a:xfrm>
          <a:prstGeom prst="rect">
            <a:avLst/>
          </a:prstGeom>
          <a:noFill/>
          <a:ln w="9525">
            <a:noFill/>
            <a:miter lim="800000"/>
            <a:headEnd/>
            <a:tailEnd/>
          </a:ln>
        </p:spPr>
      </p:pic>
      <p:sp>
        <p:nvSpPr>
          <p:cNvPr id="518151" name="Arc 7"/>
          <p:cNvSpPr>
            <a:spLocks/>
          </p:cNvSpPr>
          <p:nvPr/>
        </p:nvSpPr>
        <p:spPr bwMode="auto">
          <a:xfrm>
            <a:off x="5651500" y="3768725"/>
            <a:ext cx="1284288" cy="947738"/>
          </a:xfrm>
          <a:custGeom>
            <a:avLst/>
            <a:gdLst>
              <a:gd name="T0" fmla="*/ 1284288 w 15563"/>
              <a:gd name="T1" fmla="*/ 734335 h 19332"/>
              <a:gd name="T2" fmla="*/ 795016 w 15563"/>
              <a:gd name="T3" fmla="*/ 947738 h 19332"/>
              <a:gd name="T4" fmla="*/ 0 w 15563"/>
              <a:gd name="T5" fmla="*/ 0 h 19332"/>
              <a:gd name="T6" fmla="*/ 0 60000 65536"/>
              <a:gd name="T7" fmla="*/ 0 60000 65536"/>
              <a:gd name="T8" fmla="*/ 0 60000 65536"/>
              <a:gd name="T9" fmla="*/ 0 w 15563"/>
              <a:gd name="T10" fmla="*/ 0 h 19332"/>
              <a:gd name="T11" fmla="*/ 15563 w 15563"/>
              <a:gd name="T12" fmla="*/ 19332 h 19332"/>
            </a:gdLst>
            <a:ahLst/>
            <a:cxnLst>
              <a:cxn ang="T6">
                <a:pos x="T0" y="T1"/>
              </a:cxn>
              <a:cxn ang="T7">
                <a:pos x="T2" y="T3"/>
              </a:cxn>
              <a:cxn ang="T8">
                <a:pos x="T4" y="T5"/>
              </a:cxn>
            </a:cxnLst>
            <a:rect l="T9" t="T10" r="T11" b="T12"/>
            <a:pathLst>
              <a:path w="15563" h="19332" fill="none" extrusionOk="0">
                <a:moveTo>
                  <a:pt x="15562" y="14978"/>
                </a:moveTo>
                <a:cubicBezTo>
                  <a:pt x="13849" y="16758"/>
                  <a:pt x="11844" y="18230"/>
                  <a:pt x="9634" y="19332"/>
                </a:cubicBezTo>
              </a:path>
              <a:path w="15563" h="19332" stroke="0" extrusionOk="0">
                <a:moveTo>
                  <a:pt x="15562" y="14978"/>
                </a:moveTo>
                <a:cubicBezTo>
                  <a:pt x="13849" y="16758"/>
                  <a:pt x="11844" y="18230"/>
                  <a:pt x="9634" y="19332"/>
                </a:cubicBezTo>
                <a:lnTo>
                  <a:pt x="0" y="0"/>
                </a:lnTo>
                <a:close/>
              </a:path>
            </a:pathLst>
          </a:custGeom>
          <a:noFill/>
          <a:ln w="50800">
            <a:solidFill>
              <a:srgbClr val="CC0000"/>
            </a:solidFill>
            <a:round/>
            <a:headEnd/>
            <a:tailEnd type="triangle" w="med" len="med"/>
          </a:ln>
        </p:spPr>
        <p:txBody>
          <a:bodyPr anchor="ctr"/>
          <a:lstStyle/>
          <a:p>
            <a:endParaRPr lang="en-US" sz="1600"/>
          </a:p>
        </p:txBody>
      </p:sp>
      <p:pic>
        <p:nvPicPr>
          <p:cNvPr id="12296" name="Picture 8" descr="Server01"/>
          <p:cNvPicPr>
            <a:picLocks noChangeAspect="1" noChangeArrowheads="1"/>
          </p:cNvPicPr>
          <p:nvPr/>
        </p:nvPicPr>
        <p:blipFill>
          <a:blip r:embed="rId4">
            <a:grayscl/>
          </a:blip>
          <a:srcRect/>
          <a:stretch>
            <a:fillRect/>
          </a:stretch>
        </p:blipFill>
        <p:spPr bwMode="auto">
          <a:xfrm>
            <a:off x="5514975" y="1916113"/>
            <a:ext cx="884238" cy="1039812"/>
          </a:xfrm>
          <a:prstGeom prst="rect">
            <a:avLst/>
          </a:prstGeom>
          <a:noFill/>
          <a:ln w="9525">
            <a:noFill/>
            <a:miter lim="800000"/>
            <a:headEnd/>
            <a:tailEnd/>
          </a:ln>
        </p:spPr>
      </p:pic>
      <p:pic>
        <p:nvPicPr>
          <p:cNvPr id="12297" name="Picture 9" descr="Server01"/>
          <p:cNvPicPr>
            <a:picLocks noChangeAspect="1" noChangeArrowheads="1"/>
          </p:cNvPicPr>
          <p:nvPr/>
        </p:nvPicPr>
        <p:blipFill>
          <a:blip r:embed="rId4">
            <a:grayscl/>
          </a:blip>
          <a:srcRect/>
          <a:stretch>
            <a:fillRect/>
          </a:stretch>
        </p:blipFill>
        <p:spPr bwMode="auto">
          <a:xfrm>
            <a:off x="6959600" y="2635250"/>
            <a:ext cx="884238" cy="1039813"/>
          </a:xfrm>
          <a:prstGeom prst="rect">
            <a:avLst/>
          </a:prstGeom>
          <a:noFill/>
          <a:ln w="9525">
            <a:noFill/>
            <a:miter lim="800000"/>
            <a:headEnd/>
            <a:tailEnd/>
          </a:ln>
        </p:spPr>
      </p:pic>
      <p:pic>
        <p:nvPicPr>
          <p:cNvPr id="12298" name="Picture 10" descr="Server01"/>
          <p:cNvPicPr>
            <a:picLocks noChangeAspect="1" noChangeArrowheads="1"/>
          </p:cNvPicPr>
          <p:nvPr/>
        </p:nvPicPr>
        <p:blipFill>
          <a:blip r:embed="rId4">
            <a:grayscl/>
          </a:blip>
          <a:srcRect/>
          <a:stretch>
            <a:fillRect/>
          </a:stretch>
        </p:blipFill>
        <p:spPr bwMode="auto">
          <a:xfrm>
            <a:off x="5621338" y="4352925"/>
            <a:ext cx="884237" cy="1039813"/>
          </a:xfrm>
          <a:prstGeom prst="rect">
            <a:avLst/>
          </a:prstGeom>
          <a:noFill/>
          <a:ln w="9525">
            <a:noFill/>
            <a:miter lim="800000"/>
            <a:headEnd/>
            <a:tailEnd/>
          </a:ln>
        </p:spPr>
      </p:pic>
      <p:pic>
        <p:nvPicPr>
          <p:cNvPr id="12299" name="Picture 11" descr="Server01"/>
          <p:cNvPicPr>
            <a:picLocks noChangeAspect="1" noChangeArrowheads="1"/>
          </p:cNvPicPr>
          <p:nvPr/>
        </p:nvPicPr>
        <p:blipFill>
          <a:blip r:embed="rId4">
            <a:grayscl/>
          </a:blip>
          <a:srcRect/>
          <a:stretch>
            <a:fillRect/>
          </a:stretch>
        </p:blipFill>
        <p:spPr bwMode="auto">
          <a:xfrm>
            <a:off x="3511550" y="2632075"/>
            <a:ext cx="884238" cy="1039813"/>
          </a:xfrm>
          <a:prstGeom prst="rect">
            <a:avLst/>
          </a:prstGeom>
          <a:noFill/>
          <a:ln w="9525">
            <a:noFill/>
            <a:miter lim="800000"/>
            <a:headEnd/>
            <a:tailEnd/>
          </a:ln>
        </p:spPr>
      </p:pic>
      <p:pic>
        <p:nvPicPr>
          <p:cNvPr id="12300" name="Picture 13" descr="Computer_DesktopComputerSansKeyboard01"/>
          <p:cNvPicPr>
            <a:picLocks noChangeAspect="1" noChangeArrowheads="1"/>
          </p:cNvPicPr>
          <p:nvPr/>
        </p:nvPicPr>
        <p:blipFill>
          <a:blip r:embed="rId5" cstate="print"/>
          <a:srcRect/>
          <a:stretch>
            <a:fillRect/>
          </a:stretch>
        </p:blipFill>
        <p:spPr bwMode="auto">
          <a:xfrm>
            <a:off x="2584450" y="4422775"/>
            <a:ext cx="760413" cy="925513"/>
          </a:xfrm>
          <a:prstGeom prst="rect">
            <a:avLst/>
          </a:prstGeom>
          <a:noFill/>
          <a:ln w="9525">
            <a:noFill/>
            <a:miter lim="800000"/>
            <a:headEnd/>
            <a:tailEnd/>
          </a:ln>
        </p:spPr>
      </p:pic>
      <p:pic>
        <p:nvPicPr>
          <p:cNvPr id="12301" name="Picture 14" descr="Computer_DesktopComputerSansKeyboard01"/>
          <p:cNvPicPr>
            <a:picLocks noChangeAspect="1" noChangeArrowheads="1"/>
          </p:cNvPicPr>
          <p:nvPr/>
        </p:nvPicPr>
        <p:blipFill>
          <a:blip r:embed="rId5" cstate="print"/>
          <a:srcRect/>
          <a:stretch>
            <a:fillRect/>
          </a:stretch>
        </p:blipFill>
        <p:spPr bwMode="auto">
          <a:xfrm>
            <a:off x="1604963" y="3616325"/>
            <a:ext cx="760412" cy="925513"/>
          </a:xfrm>
          <a:prstGeom prst="rect">
            <a:avLst/>
          </a:prstGeom>
          <a:noFill/>
          <a:ln w="9525">
            <a:noFill/>
            <a:miter lim="800000"/>
            <a:headEnd/>
            <a:tailEnd/>
          </a:ln>
        </p:spPr>
      </p:pic>
      <p:sp>
        <p:nvSpPr>
          <p:cNvPr id="518159" name="AutoShape 15"/>
          <p:cNvSpPr>
            <a:spLocks noChangeArrowheads="1"/>
          </p:cNvSpPr>
          <p:nvPr/>
        </p:nvSpPr>
        <p:spPr bwMode="auto">
          <a:xfrm>
            <a:off x="1060450" y="4503738"/>
            <a:ext cx="812800" cy="282575"/>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defRPr/>
            </a:pPr>
            <a:r>
              <a:rPr lang="en-US" sz="1600"/>
              <a:t>Client1</a:t>
            </a:r>
          </a:p>
        </p:txBody>
      </p:sp>
      <p:sp>
        <p:nvSpPr>
          <p:cNvPr id="518160" name="AutoShape 16"/>
          <p:cNvSpPr>
            <a:spLocks noChangeArrowheads="1"/>
          </p:cNvSpPr>
          <p:nvPr/>
        </p:nvSpPr>
        <p:spPr bwMode="auto">
          <a:xfrm>
            <a:off x="1704975" y="5005388"/>
            <a:ext cx="812800" cy="282575"/>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defRPr/>
            </a:pPr>
            <a:r>
              <a:rPr lang="en-US" sz="1600"/>
              <a:t>Client2</a:t>
            </a:r>
          </a:p>
        </p:txBody>
      </p:sp>
      <p:sp>
        <p:nvSpPr>
          <p:cNvPr id="518161" name="AutoShape 17"/>
          <p:cNvSpPr>
            <a:spLocks noChangeArrowheads="1"/>
          </p:cNvSpPr>
          <p:nvPr/>
        </p:nvSpPr>
        <p:spPr bwMode="auto">
          <a:xfrm>
            <a:off x="5233988" y="4127501"/>
            <a:ext cx="1014412" cy="215900"/>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defRPr/>
            </a:pPr>
            <a:r>
              <a:rPr lang="en-US" sz="1600"/>
              <a:t>ServerA</a:t>
            </a:r>
          </a:p>
        </p:txBody>
      </p:sp>
      <p:sp>
        <p:nvSpPr>
          <p:cNvPr id="518162" name="Arc 18"/>
          <p:cNvSpPr>
            <a:spLocks/>
          </p:cNvSpPr>
          <p:nvPr/>
        </p:nvSpPr>
        <p:spPr bwMode="auto">
          <a:xfrm>
            <a:off x="4533900" y="2909888"/>
            <a:ext cx="1133475" cy="882650"/>
          </a:xfrm>
          <a:custGeom>
            <a:avLst/>
            <a:gdLst>
              <a:gd name="T0" fmla="*/ 0 w 15285"/>
              <a:gd name="T1" fmla="*/ 243219 h 21600"/>
              <a:gd name="T2" fmla="*/ 1133475 w 15285"/>
              <a:gd name="T3" fmla="*/ 163 h 21600"/>
              <a:gd name="T4" fmla="*/ 1104109 w 15285"/>
              <a:gd name="T5" fmla="*/ 882650 h 21600"/>
              <a:gd name="T6" fmla="*/ 0 60000 65536"/>
              <a:gd name="T7" fmla="*/ 0 60000 65536"/>
              <a:gd name="T8" fmla="*/ 0 60000 65536"/>
              <a:gd name="T9" fmla="*/ 0 w 15285"/>
              <a:gd name="T10" fmla="*/ 0 h 21600"/>
              <a:gd name="T11" fmla="*/ 15285 w 15285"/>
              <a:gd name="T12" fmla="*/ 21600 h 21600"/>
            </a:gdLst>
            <a:ahLst/>
            <a:cxnLst>
              <a:cxn ang="T6">
                <a:pos x="T0" y="T1"/>
              </a:cxn>
              <a:cxn ang="T7">
                <a:pos x="T2" y="T3"/>
              </a:cxn>
              <a:cxn ang="T8">
                <a:pos x="T4" y="T5"/>
              </a:cxn>
            </a:cxnLst>
            <a:rect l="T9" t="T10" r="T11" b="T12"/>
            <a:pathLst>
              <a:path w="15285" h="21600" fill="none" extrusionOk="0">
                <a:moveTo>
                  <a:pt x="-1" y="5951"/>
                </a:moveTo>
                <a:cubicBezTo>
                  <a:pt x="4015" y="2130"/>
                  <a:pt x="9346" y="-1"/>
                  <a:pt x="14889" y="0"/>
                </a:cubicBezTo>
                <a:cubicBezTo>
                  <a:pt x="15021" y="0"/>
                  <a:pt x="15153" y="1"/>
                  <a:pt x="15285" y="3"/>
                </a:cubicBezTo>
              </a:path>
              <a:path w="15285" h="21600" stroke="0" extrusionOk="0">
                <a:moveTo>
                  <a:pt x="-1" y="5951"/>
                </a:moveTo>
                <a:cubicBezTo>
                  <a:pt x="4015" y="2130"/>
                  <a:pt x="9346" y="-1"/>
                  <a:pt x="14889" y="0"/>
                </a:cubicBezTo>
                <a:cubicBezTo>
                  <a:pt x="15021" y="0"/>
                  <a:pt x="15153" y="1"/>
                  <a:pt x="15285" y="3"/>
                </a:cubicBezTo>
                <a:lnTo>
                  <a:pt x="14889" y="21600"/>
                </a:lnTo>
                <a:close/>
              </a:path>
            </a:pathLst>
          </a:custGeom>
          <a:noFill/>
          <a:ln w="50800">
            <a:solidFill>
              <a:srgbClr val="CC0000"/>
            </a:solidFill>
            <a:round/>
            <a:headEnd type="triangle" w="med" len="med"/>
            <a:tailEnd/>
          </a:ln>
        </p:spPr>
        <p:txBody>
          <a:bodyPr anchor="ctr"/>
          <a:lstStyle/>
          <a:p>
            <a:endParaRPr lang="en-US" sz="1600"/>
          </a:p>
        </p:txBody>
      </p:sp>
      <p:sp>
        <p:nvSpPr>
          <p:cNvPr id="518163" name="Arc 19"/>
          <p:cNvSpPr>
            <a:spLocks/>
          </p:cNvSpPr>
          <p:nvPr/>
        </p:nvSpPr>
        <p:spPr bwMode="auto">
          <a:xfrm>
            <a:off x="5621338" y="3697288"/>
            <a:ext cx="1782762" cy="479425"/>
          </a:xfrm>
          <a:custGeom>
            <a:avLst/>
            <a:gdLst>
              <a:gd name="T0" fmla="*/ 1773931 w 21600"/>
              <a:gd name="T1" fmla="*/ 0 h 9780"/>
              <a:gd name="T2" fmla="*/ 1667873 w 21600"/>
              <a:gd name="T3" fmla="*/ 479425 h 9780"/>
              <a:gd name="T4" fmla="*/ 0 w 21600"/>
              <a:gd name="T5" fmla="*/ 105444 h 9780"/>
              <a:gd name="T6" fmla="*/ 0 60000 65536"/>
              <a:gd name="T7" fmla="*/ 0 60000 65536"/>
              <a:gd name="T8" fmla="*/ 0 60000 65536"/>
              <a:gd name="T9" fmla="*/ 0 w 21600"/>
              <a:gd name="T10" fmla="*/ 0 h 9780"/>
              <a:gd name="T11" fmla="*/ 21600 w 21600"/>
              <a:gd name="T12" fmla="*/ 9780 h 9780"/>
            </a:gdLst>
            <a:ahLst/>
            <a:cxnLst>
              <a:cxn ang="T6">
                <a:pos x="T0" y="T1"/>
              </a:cxn>
              <a:cxn ang="T7">
                <a:pos x="T2" y="T3"/>
              </a:cxn>
              <a:cxn ang="T8">
                <a:pos x="T4" y="T5"/>
              </a:cxn>
            </a:cxnLst>
            <a:rect l="T9" t="T10" r="T11" b="T12"/>
            <a:pathLst>
              <a:path w="21600" h="9780" fill="none" extrusionOk="0">
                <a:moveTo>
                  <a:pt x="21492" y="0"/>
                </a:moveTo>
                <a:cubicBezTo>
                  <a:pt x="21564" y="714"/>
                  <a:pt x="21600" y="1432"/>
                  <a:pt x="21600" y="2151"/>
                </a:cubicBezTo>
                <a:cubicBezTo>
                  <a:pt x="21600" y="4757"/>
                  <a:pt x="21128" y="7341"/>
                  <a:pt x="20207" y="9779"/>
                </a:cubicBezTo>
              </a:path>
              <a:path w="21600" h="9780" stroke="0" extrusionOk="0">
                <a:moveTo>
                  <a:pt x="21492" y="0"/>
                </a:moveTo>
                <a:cubicBezTo>
                  <a:pt x="21564" y="714"/>
                  <a:pt x="21600" y="1432"/>
                  <a:pt x="21600" y="2151"/>
                </a:cubicBezTo>
                <a:cubicBezTo>
                  <a:pt x="21600" y="4757"/>
                  <a:pt x="21128" y="7341"/>
                  <a:pt x="20207" y="9779"/>
                </a:cubicBezTo>
                <a:lnTo>
                  <a:pt x="0" y="2151"/>
                </a:lnTo>
                <a:close/>
              </a:path>
            </a:pathLst>
          </a:custGeom>
          <a:noFill/>
          <a:ln w="50800">
            <a:solidFill>
              <a:srgbClr val="CC0000"/>
            </a:solidFill>
            <a:round/>
            <a:headEnd/>
            <a:tailEnd type="triangle" w="med" len="med"/>
          </a:ln>
        </p:spPr>
        <p:txBody>
          <a:bodyPr anchor="ctr"/>
          <a:lstStyle/>
          <a:p>
            <a:endParaRPr lang="en-US" sz="1600"/>
          </a:p>
        </p:txBody>
      </p:sp>
      <p:sp>
        <p:nvSpPr>
          <p:cNvPr id="518164" name="Arc 20"/>
          <p:cNvSpPr>
            <a:spLocks/>
          </p:cNvSpPr>
          <p:nvPr/>
        </p:nvSpPr>
        <p:spPr bwMode="auto">
          <a:xfrm>
            <a:off x="5595938" y="2819400"/>
            <a:ext cx="1331912" cy="982663"/>
          </a:xfrm>
          <a:custGeom>
            <a:avLst/>
            <a:gdLst>
              <a:gd name="T0" fmla="*/ 656383 w 16140"/>
              <a:gd name="T1" fmla="*/ 0 h 20082"/>
              <a:gd name="T2" fmla="*/ 1331912 w 16140"/>
              <a:gd name="T3" fmla="*/ 280237 h 20082"/>
              <a:gd name="T4" fmla="*/ 0 w 16140"/>
              <a:gd name="T5" fmla="*/ 982663 h 20082"/>
              <a:gd name="T6" fmla="*/ 0 60000 65536"/>
              <a:gd name="T7" fmla="*/ 0 60000 65536"/>
              <a:gd name="T8" fmla="*/ 0 60000 65536"/>
              <a:gd name="T9" fmla="*/ 0 w 16140"/>
              <a:gd name="T10" fmla="*/ 0 h 20082"/>
              <a:gd name="T11" fmla="*/ 16140 w 16140"/>
              <a:gd name="T12" fmla="*/ 20082 h 20082"/>
            </a:gdLst>
            <a:ahLst/>
            <a:cxnLst>
              <a:cxn ang="T6">
                <a:pos x="T0" y="T1"/>
              </a:cxn>
              <a:cxn ang="T7">
                <a:pos x="T2" y="T3"/>
              </a:cxn>
              <a:cxn ang="T8">
                <a:pos x="T4" y="T5"/>
              </a:cxn>
            </a:cxnLst>
            <a:rect l="T9" t="T10" r="T11" b="T12"/>
            <a:pathLst>
              <a:path w="16140" h="20082" fill="none" extrusionOk="0">
                <a:moveTo>
                  <a:pt x="7954" y="-1"/>
                </a:moveTo>
                <a:cubicBezTo>
                  <a:pt x="11092" y="1243"/>
                  <a:pt x="13896" y="3204"/>
                  <a:pt x="16139" y="5727"/>
                </a:cubicBezTo>
              </a:path>
              <a:path w="16140" h="20082" stroke="0" extrusionOk="0">
                <a:moveTo>
                  <a:pt x="7954" y="-1"/>
                </a:moveTo>
                <a:cubicBezTo>
                  <a:pt x="11092" y="1243"/>
                  <a:pt x="13896" y="3204"/>
                  <a:pt x="16139" y="5727"/>
                </a:cubicBezTo>
                <a:lnTo>
                  <a:pt x="0" y="20082"/>
                </a:lnTo>
                <a:close/>
              </a:path>
            </a:pathLst>
          </a:custGeom>
          <a:noFill/>
          <a:ln w="50800">
            <a:solidFill>
              <a:srgbClr val="CC0000"/>
            </a:solidFill>
            <a:round/>
            <a:headEnd/>
            <a:tailEnd type="triangle" w="med" len="med"/>
          </a:ln>
        </p:spPr>
        <p:txBody>
          <a:bodyPr anchor="ctr"/>
          <a:lstStyle/>
          <a:p>
            <a:endParaRPr lang="en-US" sz="1600"/>
          </a:p>
        </p:txBody>
      </p:sp>
      <p:sp>
        <p:nvSpPr>
          <p:cNvPr id="518165" name="Arc 21"/>
          <p:cNvSpPr>
            <a:spLocks/>
          </p:cNvSpPr>
          <p:nvPr/>
        </p:nvSpPr>
        <p:spPr bwMode="auto">
          <a:xfrm>
            <a:off x="4475163" y="2746375"/>
            <a:ext cx="1122362" cy="1055688"/>
          </a:xfrm>
          <a:custGeom>
            <a:avLst/>
            <a:gdLst>
              <a:gd name="T0" fmla="*/ 0 w 13606"/>
              <a:gd name="T1" fmla="*/ 233601 h 21543"/>
              <a:gd name="T2" fmla="*/ 992770 w 13606"/>
              <a:gd name="T3" fmla="*/ 0 h 21543"/>
              <a:gd name="T4" fmla="*/ 1122362 w 13606"/>
              <a:gd name="T5" fmla="*/ 1055688 h 21543"/>
              <a:gd name="T6" fmla="*/ 0 60000 65536"/>
              <a:gd name="T7" fmla="*/ 0 60000 65536"/>
              <a:gd name="T8" fmla="*/ 0 60000 65536"/>
              <a:gd name="T9" fmla="*/ 0 w 13606"/>
              <a:gd name="T10" fmla="*/ 0 h 21543"/>
              <a:gd name="T11" fmla="*/ 13606 w 13606"/>
              <a:gd name="T12" fmla="*/ 21543 h 21543"/>
            </a:gdLst>
            <a:ahLst/>
            <a:cxnLst>
              <a:cxn ang="T6">
                <a:pos x="T0" y="T1"/>
              </a:cxn>
              <a:cxn ang="T7">
                <a:pos x="T2" y="T3"/>
              </a:cxn>
              <a:cxn ang="T8">
                <a:pos x="T4" y="T5"/>
              </a:cxn>
            </a:cxnLst>
            <a:rect l="T9" t="T10" r="T11" b="T12"/>
            <a:pathLst>
              <a:path w="13606" h="21543" fill="none" extrusionOk="0">
                <a:moveTo>
                  <a:pt x="-1" y="4766"/>
                </a:moveTo>
                <a:cubicBezTo>
                  <a:pt x="3430" y="1985"/>
                  <a:pt x="7630" y="321"/>
                  <a:pt x="12035" y="0"/>
                </a:cubicBezTo>
              </a:path>
              <a:path w="13606" h="21543" stroke="0" extrusionOk="0">
                <a:moveTo>
                  <a:pt x="-1" y="4766"/>
                </a:moveTo>
                <a:cubicBezTo>
                  <a:pt x="3430" y="1985"/>
                  <a:pt x="7630" y="321"/>
                  <a:pt x="12035" y="0"/>
                </a:cubicBezTo>
                <a:lnTo>
                  <a:pt x="13606" y="21543"/>
                </a:lnTo>
                <a:close/>
              </a:path>
            </a:pathLst>
          </a:custGeom>
          <a:noFill/>
          <a:ln w="50800">
            <a:solidFill>
              <a:srgbClr val="CC0000"/>
            </a:solidFill>
            <a:round/>
            <a:headEnd/>
            <a:tailEnd type="triangle" w="med" len="med"/>
          </a:ln>
        </p:spPr>
        <p:txBody>
          <a:bodyPr anchor="ctr"/>
          <a:lstStyle/>
          <a:p>
            <a:endParaRPr lang="en-US" sz="1600"/>
          </a:p>
        </p:txBody>
      </p:sp>
      <p:sp>
        <p:nvSpPr>
          <p:cNvPr id="518166" name="Arc 22"/>
          <p:cNvSpPr>
            <a:spLocks/>
          </p:cNvSpPr>
          <p:nvPr/>
        </p:nvSpPr>
        <p:spPr bwMode="auto">
          <a:xfrm>
            <a:off x="5637213" y="2954338"/>
            <a:ext cx="1247775" cy="838200"/>
          </a:xfrm>
          <a:custGeom>
            <a:avLst/>
            <a:gdLst>
              <a:gd name="T0" fmla="*/ 497924 w 16830"/>
              <a:gd name="T1" fmla="*/ 0 h 20529"/>
              <a:gd name="T2" fmla="*/ 1247775 w 16830"/>
              <a:gd name="T3" fmla="*/ 285402 h 20529"/>
              <a:gd name="T4" fmla="*/ 0 w 16830"/>
              <a:gd name="T5" fmla="*/ 838200 h 20529"/>
              <a:gd name="T6" fmla="*/ 0 60000 65536"/>
              <a:gd name="T7" fmla="*/ 0 60000 65536"/>
              <a:gd name="T8" fmla="*/ 0 60000 65536"/>
              <a:gd name="T9" fmla="*/ 0 w 16830"/>
              <a:gd name="T10" fmla="*/ 0 h 20529"/>
              <a:gd name="T11" fmla="*/ 16830 w 16830"/>
              <a:gd name="T12" fmla="*/ 20529 h 20529"/>
            </a:gdLst>
            <a:ahLst/>
            <a:cxnLst>
              <a:cxn ang="T6">
                <a:pos x="T0" y="T1"/>
              </a:cxn>
              <a:cxn ang="T7">
                <a:pos x="T2" y="T3"/>
              </a:cxn>
              <a:cxn ang="T8">
                <a:pos x="T4" y="T5"/>
              </a:cxn>
            </a:cxnLst>
            <a:rect l="T9" t="T10" r="T11" b="T12"/>
            <a:pathLst>
              <a:path w="16830" h="20529" fill="none" extrusionOk="0">
                <a:moveTo>
                  <a:pt x="6716" y="-1"/>
                </a:moveTo>
                <a:cubicBezTo>
                  <a:pt x="10693" y="1300"/>
                  <a:pt x="14207" y="3729"/>
                  <a:pt x="16830" y="6989"/>
                </a:cubicBezTo>
              </a:path>
              <a:path w="16830" h="20529" stroke="0" extrusionOk="0">
                <a:moveTo>
                  <a:pt x="6716" y="-1"/>
                </a:moveTo>
                <a:cubicBezTo>
                  <a:pt x="10693" y="1300"/>
                  <a:pt x="14207" y="3729"/>
                  <a:pt x="16830" y="6989"/>
                </a:cubicBezTo>
                <a:lnTo>
                  <a:pt x="0" y="20529"/>
                </a:lnTo>
                <a:close/>
              </a:path>
            </a:pathLst>
          </a:custGeom>
          <a:noFill/>
          <a:ln w="50800">
            <a:solidFill>
              <a:srgbClr val="CC0000"/>
            </a:solidFill>
            <a:round/>
            <a:headEnd type="triangle" w="med" len="med"/>
            <a:tailEnd/>
          </a:ln>
        </p:spPr>
        <p:txBody>
          <a:bodyPr anchor="ctr"/>
          <a:lstStyle/>
          <a:p>
            <a:endParaRPr lang="en-US" sz="1600"/>
          </a:p>
        </p:txBody>
      </p:sp>
      <p:sp>
        <p:nvSpPr>
          <p:cNvPr id="518167" name="Arc 23"/>
          <p:cNvSpPr>
            <a:spLocks/>
          </p:cNvSpPr>
          <p:nvPr/>
        </p:nvSpPr>
        <p:spPr bwMode="auto">
          <a:xfrm>
            <a:off x="5648325" y="3627438"/>
            <a:ext cx="1601788" cy="620712"/>
          </a:xfrm>
          <a:custGeom>
            <a:avLst/>
            <a:gdLst>
              <a:gd name="T0" fmla="*/ 1567898 w 21600"/>
              <a:gd name="T1" fmla="*/ 0 h 15183"/>
              <a:gd name="T2" fmla="*/ 1388735 w 21600"/>
              <a:gd name="T3" fmla="*/ 620712 h 15183"/>
              <a:gd name="T4" fmla="*/ 0 w 21600"/>
              <a:gd name="T5" fmla="*/ 180699 h 15183"/>
              <a:gd name="T6" fmla="*/ 0 60000 65536"/>
              <a:gd name="T7" fmla="*/ 0 60000 65536"/>
              <a:gd name="T8" fmla="*/ 0 60000 65536"/>
              <a:gd name="T9" fmla="*/ 0 w 21600"/>
              <a:gd name="T10" fmla="*/ 0 h 15183"/>
              <a:gd name="T11" fmla="*/ 21600 w 21600"/>
              <a:gd name="T12" fmla="*/ 15183 h 15183"/>
            </a:gdLst>
            <a:ahLst/>
            <a:cxnLst>
              <a:cxn ang="T6">
                <a:pos x="T0" y="T1"/>
              </a:cxn>
              <a:cxn ang="T7">
                <a:pos x="T2" y="T3"/>
              </a:cxn>
              <a:cxn ang="T8">
                <a:pos x="T4" y="T5"/>
              </a:cxn>
            </a:cxnLst>
            <a:rect l="T9" t="T10" r="T11" b="T12"/>
            <a:pathLst>
              <a:path w="21600" h="15183" fill="none" extrusionOk="0">
                <a:moveTo>
                  <a:pt x="21142" y="0"/>
                </a:moveTo>
                <a:cubicBezTo>
                  <a:pt x="21446" y="1453"/>
                  <a:pt x="21600" y="2934"/>
                  <a:pt x="21600" y="4420"/>
                </a:cubicBezTo>
                <a:cubicBezTo>
                  <a:pt x="21600" y="8197"/>
                  <a:pt x="20609" y="11908"/>
                  <a:pt x="18727" y="15183"/>
                </a:cubicBezTo>
              </a:path>
              <a:path w="21600" h="15183" stroke="0" extrusionOk="0">
                <a:moveTo>
                  <a:pt x="21142" y="0"/>
                </a:moveTo>
                <a:cubicBezTo>
                  <a:pt x="21446" y="1453"/>
                  <a:pt x="21600" y="2934"/>
                  <a:pt x="21600" y="4420"/>
                </a:cubicBezTo>
                <a:cubicBezTo>
                  <a:pt x="21600" y="8197"/>
                  <a:pt x="20609" y="11908"/>
                  <a:pt x="18727" y="15183"/>
                </a:cubicBezTo>
                <a:lnTo>
                  <a:pt x="0" y="4420"/>
                </a:lnTo>
                <a:close/>
              </a:path>
            </a:pathLst>
          </a:custGeom>
          <a:noFill/>
          <a:ln w="50800">
            <a:solidFill>
              <a:srgbClr val="CC0000"/>
            </a:solidFill>
            <a:round/>
            <a:headEnd type="triangle" w="med" len="med"/>
            <a:tailEnd/>
          </a:ln>
        </p:spPr>
        <p:txBody>
          <a:bodyPr anchor="ctr"/>
          <a:lstStyle/>
          <a:p>
            <a:endParaRPr lang="en-US" sz="1600"/>
          </a:p>
        </p:txBody>
      </p:sp>
      <p:sp>
        <p:nvSpPr>
          <p:cNvPr id="518168" name="Arc 24"/>
          <p:cNvSpPr>
            <a:spLocks/>
          </p:cNvSpPr>
          <p:nvPr/>
        </p:nvSpPr>
        <p:spPr bwMode="auto">
          <a:xfrm>
            <a:off x="5692775" y="3760788"/>
            <a:ext cx="1189038" cy="773112"/>
          </a:xfrm>
          <a:custGeom>
            <a:avLst/>
            <a:gdLst>
              <a:gd name="T0" fmla="*/ 1189038 w 16040"/>
              <a:gd name="T1" fmla="*/ 591362 h 18912"/>
              <a:gd name="T2" fmla="*/ 773542 w 16040"/>
              <a:gd name="T3" fmla="*/ 773112 h 18912"/>
              <a:gd name="T4" fmla="*/ 0 w 16040"/>
              <a:gd name="T5" fmla="*/ 0 h 18912"/>
              <a:gd name="T6" fmla="*/ 0 60000 65536"/>
              <a:gd name="T7" fmla="*/ 0 60000 65536"/>
              <a:gd name="T8" fmla="*/ 0 60000 65536"/>
              <a:gd name="T9" fmla="*/ 0 w 16040"/>
              <a:gd name="T10" fmla="*/ 0 h 18912"/>
              <a:gd name="T11" fmla="*/ 16040 w 16040"/>
              <a:gd name="T12" fmla="*/ 18912 h 18912"/>
            </a:gdLst>
            <a:ahLst/>
            <a:cxnLst>
              <a:cxn ang="T6">
                <a:pos x="T0" y="T1"/>
              </a:cxn>
              <a:cxn ang="T7">
                <a:pos x="T2" y="T3"/>
              </a:cxn>
              <a:cxn ang="T8">
                <a:pos x="T4" y="T5"/>
              </a:cxn>
            </a:cxnLst>
            <a:rect l="T9" t="T10" r="T11" b="T12"/>
            <a:pathLst>
              <a:path w="16040" h="18912" fill="none" extrusionOk="0">
                <a:moveTo>
                  <a:pt x="16040" y="14466"/>
                </a:moveTo>
                <a:cubicBezTo>
                  <a:pt x="14431" y="16249"/>
                  <a:pt x="12537" y="17752"/>
                  <a:pt x="10435" y="18912"/>
                </a:cubicBezTo>
              </a:path>
              <a:path w="16040" h="18912" stroke="0" extrusionOk="0">
                <a:moveTo>
                  <a:pt x="16040" y="14466"/>
                </a:moveTo>
                <a:cubicBezTo>
                  <a:pt x="14431" y="16249"/>
                  <a:pt x="12537" y="17752"/>
                  <a:pt x="10435" y="18912"/>
                </a:cubicBezTo>
                <a:lnTo>
                  <a:pt x="0" y="0"/>
                </a:lnTo>
                <a:close/>
              </a:path>
            </a:pathLst>
          </a:custGeom>
          <a:noFill/>
          <a:ln w="50800">
            <a:solidFill>
              <a:srgbClr val="CC0000"/>
            </a:solidFill>
            <a:round/>
            <a:headEnd type="triangle" w="med" len="med"/>
            <a:tailEnd/>
          </a:ln>
        </p:spPr>
        <p:txBody>
          <a:bodyPr anchor="ctr"/>
          <a:lstStyle/>
          <a:p>
            <a:endParaRPr lang="en-US" sz="1600"/>
          </a:p>
        </p:txBody>
      </p:sp>
      <p:sp>
        <p:nvSpPr>
          <p:cNvPr id="518169" name="AutoShape 25"/>
          <p:cNvSpPr>
            <a:spLocks noChangeArrowheads="1"/>
          </p:cNvSpPr>
          <p:nvPr/>
        </p:nvSpPr>
        <p:spPr bwMode="auto">
          <a:xfrm>
            <a:off x="1335088" y="2570163"/>
            <a:ext cx="1562100" cy="635000"/>
          </a:xfrm>
          <a:prstGeom prst="roundRect">
            <a:avLst>
              <a:gd name="adj" fmla="val 6329"/>
            </a:avLst>
          </a:prstGeom>
          <a:gradFill rotWithShape="1">
            <a:gsLst>
              <a:gs pos="0">
                <a:srgbClr val="EAABA0"/>
              </a:gs>
              <a:gs pos="100000">
                <a:srgbClr val="F6D9D4"/>
              </a:gs>
            </a:gsLst>
            <a:lin ang="2700000" scaled="1"/>
          </a:gradFill>
          <a:ln w="9525" algn="ctr">
            <a:solidFill>
              <a:srgbClr val="4D4D4D"/>
            </a:solidFill>
            <a:round/>
            <a:headEnd/>
            <a:tailEnd/>
          </a:ln>
          <a:effectLst>
            <a:outerShdw dist="35921" dir="2700000" algn="ctr" rotWithShape="0">
              <a:srgbClr val="AFAFAF"/>
            </a:outerShdw>
          </a:effectLst>
        </p:spPr>
        <p:txBody>
          <a:bodyPr anchor="ctr"/>
          <a:lstStyle/>
          <a:p>
            <a:pPr>
              <a:defRPr/>
            </a:pPr>
            <a:r>
              <a:rPr lang="en-US" sz="1600"/>
              <a:t>ServerA is at 192.168.8.44</a:t>
            </a:r>
          </a:p>
        </p:txBody>
      </p:sp>
      <p:sp>
        <p:nvSpPr>
          <p:cNvPr id="518170" name="AutoShape 26"/>
          <p:cNvSpPr>
            <a:spLocks noChangeArrowheads="1"/>
          </p:cNvSpPr>
          <p:nvPr/>
        </p:nvSpPr>
        <p:spPr bwMode="auto">
          <a:xfrm>
            <a:off x="3522663" y="4719638"/>
            <a:ext cx="1562100" cy="635000"/>
          </a:xfrm>
          <a:prstGeom prst="roundRect">
            <a:avLst>
              <a:gd name="adj" fmla="val 6329"/>
            </a:avLst>
          </a:prstGeom>
          <a:gradFill rotWithShape="1">
            <a:gsLst>
              <a:gs pos="0">
                <a:srgbClr val="ADE2A1"/>
              </a:gs>
              <a:gs pos="100000">
                <a:srgbClr val="E8F6E4"/>
              </a:gs>
            </a:gsLst>
            <a:lin ang="2700000" scaled="1"/>
          </a:gradFill>
          <a:ln w="9525" algn="ctr">
            <a:solidFill>
              <a:srgbClr val="4D4D4D"/>
            </a:solidFill>
            <a:round/>
            <a:headEnd/>
            <a:tailEnd/>
          </a:ln>
          <a:effectLst>
            <a:outerShdw dist="35921" dir="2700000" algn="ctr" rotWithShape="0">
              <a:srgbClr val="AFAFAF"/>
            </a:outerShdw>
          </a:effectLst>
        </p:spPr>
        <p:txBody>
          <a:bodyPr anchor="ctr"/>
          <a:lstStyle/>
          <a:p>
            <a:pPr>
              <a:defRPr/>
            </a:pPr>
            <a:r>
              <a:rPr lang="en-US" sz="1600"/>
              <a:t>Where’s ServerA?</a:t>
            </a:r>
          </a:p>
        </p:txBody>
      </p:sp>
      <p:sp>
        <p:nvSpPr>
          <p:cNvPr id="518171" name="AutoShape 27"/>
          <p:cNvSpPr>
            <a:spLocks noChangeArrowheads="1"/>
          </p:cNvSpPr>
          <p:nvPr/>
        </p:nvSpPr>
        <p:spPr bwMode="auto">
          <a:xfrm>
            <a:off x="3533775" y="4716463"/>
            <a:ext cx="1562100" cy="635000"/>
          </a:xfrm>
          <a:prstGeom prst="roundRect">
            <a:avLst>
              <a:gd name="adj" fmla="val 6329"/>
            </a:avLst>
          </a:prstGeom>
          <a:gradFill rotWithShape="1">
            <a:gsLst>
              <a:gs pos="0">
                <a:srgbClr val="EAABA0"/>
              </a:gs>
              <a:gs pos="100000">
                <a:srgbClr val="F6D9D4"/>
              </a:gs>
            </a:gsLst>
            <a:lin ang="2700000" scaled="1"/>
          </a:gradFill>
          <a:ln w="9525" algn="ctr">
            <a:solidFill>
              <a:srgbClr val="4D4D4D"/>
            </a:solidFill>
            <a:round/>
            <a:headEnd/>
            <a:tailEnd/>
          </a:ln>
          <a:effectLst>
            <a:outerShdw dist="35921" dir="2700000" algn="ctr" rotWithShape="0">
              <a:srgbClr val="AFAFAF"/>
            </a:outerShdw>
          </a:effectLst>
        </p:spPr>
        <p:txBody>
          <a:bodyPr anchor="ctr"/>
          <a:lstStyle/>
          <a:p>
            <a:pPr>
              <a:defRPr/>
            </a:pPr>
            <a:r>
              <a:rPr lang="en-US" sz="1600"/>
              <a:t>ServerA is at 192.168.8.44</a:t>
            </a:r>
          </a:p>
        </p:txBody>
      </p:sp>
      <p:sp>
        <p:nvSpPr>
          <p:cNvPr id="518172" name="Line 28"/>
          <p:cNvSpPr>
            <a:spLocks noChangeShapeType="1"/>
          </p:cNvSpPr>
          <p:nvPr/>
        </p:nvSpPr>
        <p:spPr bwMode="auto">
          <a:xfrm flipV="1">
            <a:off x="2422525" y="3338513"/>
            <a:ext cx="971550" cy="477837"/>
          </a:xfrm>
          <a:prstGeom prst="line">
            <a:avLst/>
          </a:prstGeom>
          <a:noFill/>
          <a:ln w="50800">
            <a:solidFill>
              <a:srgbClr val="CC0000"/>
            </a:solidFill>
            <a:round/>
            <a:headEnd/>
            <a:tailEnd type="triangle" w="med" len="med"/>
          </a:ln>
        </p:spPr>
        <p:txBody>
          <a:bodyPr anchor="ctr"/>
          <a:lstStyle/>
          <a:p>
            <a:endParaRPr lang="en-US" sz="1600"/>
          </a:p>
        </p:txBody>
      </p:sp>
      <p:sp>
        <p:nvSpPr>
          <p:cNvPr id="518173" name="Line 29"/>
          <p:cNvSpPr>
            <a:spLocks noChangeShapeType="1"/>
          </p:cNvSpPr>
          <p:nvPr/>
        </p:nvSpPr>
        <p:spPr bwMode="auto">
          <a:xfrm flipH="1">
            <a:off x="2433638" y="3502025"/>
            <a:ext cx="998537" cy="493713"/>
          </a:xfrm>
          <a:prstGeom prst="line">
            <a:avLst/>
          </a:prstGeom>
          <a:noFill/>
          <a:ln w="50800">
            <a:solidFill>
              <a:srgbClr val="CC0000"/>
            </a:solidFill>
            <a:round/>
            <a:headEnd/>
            <a:tailEnd type="triangle" w="med" len="med"/>
          </a:ln>
        </p:spPr>
        <p:txBody>
          <a:bodyPr anchor="ctr"/>
          <a:lstStyle/>
          <a:p>
            <a:endParaRPr lang="en-US" sz="1600"/>
          </a:p>
        </p:txBody>
      </p:sp>
      <p:sp>
        <p:nvSpPr>
          <p:cNvPr id="518174" name="Line 30"/>
          <p:cNvSpPr>
            <a:spLocks noChangeShapeType="1"/>
          </p:cNvSpPr>
          <p:nvPr/>
        </p:nvSpPr>
        <p:spPr bwMode="auto">
          <a:xfrm flipH="1">
            <a:off x="3278188" y="3760788"/>
            <a:ext cx="490537" cy="638175"/>
          </a:xfrm>
          <a:prstGeom prst="line">
            <a:avLst/>
          </a:prstGeom>
          <a:noFill/>
          <a:ln w="50800">
            <a:solidFill>
              <a:srgbClr val="CC0000"/>
            </a:solidFill>
            <a:round/>
            <a:headEnd/>
            <a:tailEnd type="triangle" w="med" len="med"/>
          </a:ln>
        </p:spPr>
        <p:txBody>
          <a:bodyPr anchor="ctr"/>
          <a:lstStyle/>
          <a:p>
            <a:endParaRPr lang="en-US" sz="1600"/>
          </a:p>
        </p:txBody>
      </p:sp>
      <p:sp>
        <p:nvSpPr>
          <p:cNvPr id="518175" name="Line 31"/>
          <p:cNvSpPr>
            <a:spLocks noChangeShapeType="1"/>
          </p:cNvSpPr>
          <p:nvPr/>
        </p:nvSpPr>
        <p:spPr bwMode="auto">
          <a:xfrm flipV="1">
            <a:off x="3049588" y="3629025"/>
            <a:ext cx="593725" cy="739775"/>
          </a:xfrm>
          <a:prstGeom prst="line">
            <a:avLst/>
          </a:prstGeom>
          <a:noFill/>
          <a:ln w="50800">
            <a:solidFill>
              <a:srgbClr val="CC0000"/>
            </a:solidFill>
            <a:round/>
            <a:headEnd/>
            <a:tailEnd type="triangle" w="med" len="med"/>
          </a:ln>
        </p:spPr>
        <p:txBody>
          <a:bodyPr anchor="ctr"/>
          <a:lstStyle/>
          <a:p>
            <a:endParaRPr lang="en-US" sz="1600"/>
          </a:p>
        </p:txBody>
      </p:sp>
      <p:graphicFrame>
        <p:nvGraphicFramePr>
          <p:cNvPr id="518208" name="Group 64"/>
          <p:cNvGraphicFramePr>
            <a:graphicFrameLocks noGrp="1"/>
          </p:cNvGraphicFramePr>
          <p:nvPr/>
        </p:nvGraphicFramePr>
        <p:xfrm>
          <a:off x="990600" y="1287463"/>
          <a:ext cx="4411663" cy="1022985"/>
        </p:xfrm>
        <a:graphic>
          <a:graphicData uri="http://schemas.openxmlformats.org/drawingml/2006/table">
            <a:tbl>
              <a:tblPr/>
              <a:tblGrid>
                <a:gridCol w="1944688"/>
                <a:gridCol w="1292225"/>
                <a:gridCol w="1174750"/>
              </a:tblGrid>
              <a:tr h="352425">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Narrow" pitchFamily="34" charset="0"/>
                        </a:rPr>
                        <a:t>DNS server cache</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3C8DF"/>
                    </a:solidFill>
                  </a:tcPr>
                </a:tc>
                <a:tc hMerge="1">
                  <a:txBody>
                    <a:bodyPr/>
                    <a:lstStyle/>
                    <a:p>
                      <a:endParaRPr lang="en-US"/>
                    </a:p>
                  </a:txBody>
                  <a:tcPr/>
                </a:tc>
                <a:tc hMerge="1">
                  <a:txBody>
                    <a:bodyPr/>
                    <a:lstStyle/>
                    <a:p>
                      <a:endParaRPr lang="en-US"/>
                    </a:p>
                  </a:txBody>
                  <a:tcPr/>
                </a:tc>
              </a:tr>
              <a:tr h="3270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Narrow" pitchFamily="34" charset="0"/>
                        </a:rPr>
                        <a:t>Host name</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177800" marR="0" lvl="0" indent="-1778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IP address</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177800" marR="0" lvl="0" indent="-1778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TTL</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r>
              <a:tr h="3016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Narrow" pitchFamily="34" charset="0"/>
                        </a:rPr>
                        <a:t>ServerA.contoso.msft</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177800" marR="0" lvl="0" indent="-1778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192.168.8.44</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177800" marR="0" lvl="0" indent="-1778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600" b="1" i="0" u="none" strike="noStrike" cap="none" normalizeH="0" baseline="0" smtClean="0">
                          <a:ln>
                            <a:noFill/>
                          </a:ln>
                          <a:solidFill>
                            <a:schemeClr val="tx1"/>
                          </a:solidFill>
                          <a:effectLst/>
                          <a:latin typeface="Arial Narrow" pitchFamily="34" charset="0"/>
                        </a:rPr>
                        <a:t>28 seconds</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8148"/>
                                        </p:tgtEl>
                                        <p:attrNameLst>
                                          <p:attrName>style.visibility</p:attrName>
                                        </p:attrNameLst>
                                      </p:cBhvr>
                                      <p:to>
                                        <p:strVal val="visible"/>
                                      </p:to>
                                    </p:set>
                                    <p:animEffect transition="in" filter="fade">
                                      <p:cBhvr>
                                        <p:cTn id="7" dur="500"/>
                                        <p:tgtEl>
                                          <p:spTgt spid="51814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18172"/>
                                        </p:tgtEl>
                                        <p:attrNameLst>
                                          <p:attrName>style.visibility</p:attrName>
                                        </p:attrNameLst>
                                      </p:cBhvr>
                                      <p:to>
                                        <p:strVal val="visible"/>
                                      </p:to>
                                    </p:set>
                                    <p:animEffect transition="in" filter="wipe(left)">
                                      <p:cBhvr>
                                        <p:cTn id="11" dur="500"/>
                                        <p:tgtEl>
                                          <p:spTgt spid="51817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18165"/>
                                        </p:tgtEl>
                                        <p:attrNameLst>
                                          <p:attrName>style.visibility</p:attrName>
                                        </p:attrNameLst>
                                      </p:cBhvr>
                                      <p:to>
                                        <p:strVal val="visible"/>
                                      </p:to>
                                    </p:set>
                                    <p:animEffect transition="in" filter="wipe(left)">
                                      <p:cBhvr>
                                        <p:cTn id="15" dur="500"/>
                                        <p:tgtEl>
                                          <p:spTgt spid="51816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18164"/>
                                        </p:tgtEl>
                                        <p:attrNameLst>
                                          <p:attrName>style.visibility</p:attrName>
                                        </p:attrNameLst>
                                      </p:cBhvr>
                                      <p:to>
                                        <p:strVal val="visible"/>
                                      </p:to>
                                    </p:set>
                                    <p:animEffect transition="in" filter="wipe(left)">
                                      <p:cBhvr>
                                        <p:cTn id="19" dur="500"/>
                                        <p:tgtEl>
                                          <p:spTgt spid="518164"/>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518163"/>
                                        </p:tgtEl>
                                        <p:attrNameLst>
                                          <p:attrName>style.visibility</p:attrName>
                                        </p:attrNameLst>
                                      </p:cBhvr>
                                      <p:to>
                                        <p:strVal val="visible"/>
                                      </p:to>
                                    </p:set>
                                    <p:animEffect transition="in" filter="wipe(up)">
                                      <p:cBhvr>
                                        <p:cTn id="23" dur="500"/>
                                        <p:tgtEl>
                                          <p:spTgt spid="518163"/>
                                        </p:tgtEl>
                                      </p:cBhvr>
                                    </p:animEffect>
                                  </p:childTnLst>
                                </p:cTn>
                              </p:par>
                            </p:childTnLst>
                          </p:cTn>
                        </p:par>
                        <p:par>
                          <p:cTn id="24" fill="hold">
                            <p:stCondLst>
                              <p:cond delay="2500"/>
                            </p:stCondLst>
                            <p:childTnLst>
                              <p:par>
                                <p:cTn id="25" presetID="22" presetClass="entr" presetSubtype="2" fill="hold" grpId="0" nodeType="afterEffect">
                                  <p:stCondLst>
                                    <p:cond delay="0"/>
                                  </p:stCondLst>
                                  <p:childTnLst>
                                    <p:set>
                                      <p:cBhvr>
                                        <p:cTn id="26" dur="1" fill="hold">
                                          <p:stCondLst>
                                            <p:cond delay="0"/>
                                          </p:stCondLst>
                                        </p:cTn>
                                        <p:tgtEl>
                                          <p:spTgt spid="518151"/>
                                        </p:tgtEl>
                                        <p:attrNameLst>
                                          <p:attrName>style.visibility</p:attrName>
                                        </p:attrNameLst>
                                      </p:cBhvr>
                                      <p:to>
                                        <p:strVal val="visible"/>
                                      </p:to>
                                    </p:set>
                                    <p:animEffect transition="in" filter="wipe(right)">
                                      <p:cBhvr>
                                        <p:cTn id="27" dur="500"/>
                                        <p:tgtEl>
                                          <p:spTgt spid="518151"/>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518168"/>
                                        </p:tgtEl>
                                        <p:attrNameLst>
                                          <p:attrName>style.visibility</p:attrName>
                                        </p:attrNameLst>
                                      </p:cBhvr>
                                      <p:to>
                                        <p:strVal val="visible"/>
                                      </p:to>
                                    </p:set>
                                    <p:animEffect transition="in" filter="wipe(left)">
                                      <p:cBhvr>
                                        <p:cTn id="31" dur="500"/>
                                        <p:tgtEl>
                                          <p:spTgt spid="518168"/>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518167"/>
                                        </p:tgtEl>
                                        <p:attrNameLst>
                                          <p:attrName>style.visibility</p:attrName>
                                        </p:attrNameLst>
                                      </p:cBhvr>
                                      <p:to>
                                        <p:strVal val="visible"/>
                                      </p:to>
                                    </p:set>
                                    <p:animEffect transition="in" filter="wipe(down)">
                                      <p:cBhvr>
                                        <p:cTn id="35" dur="500"/>
                                        <p:tgtEl>
                                          <p:spTgt spid="518167"/>
                                        </p:tgtEl>
                                      </p:cBhvr>
                                    </p:animEffect>
                                  </p:childTnLst>
                                </p:cTn>
                              </p:par>
                            </p:childTnLst>
                          </p:cTn>
                        </p:par>
                        <p:par>
                          <p:cTn id="36" fill="hold">
                            <p:stCondLst>
                              <p:cond delay="4000"/>
                            </p:stCondLst>
                            <p:childTnLst>
                              <p:par>
                                <p:cTn id="37" presetID="22" presetClass="entr" presetSubtype="2" fill="hold" grpId="0" nodeType="afterEffect">
                                  <p:stCondLst>
                                    <p:cond delay="0"/>
                                  </p:stCondLst>
                                  <p:childTnLst>
                                    <p:set>
                                      <p:cBhvr>
                                        <p:cTn id="38" dur="1" fill="hold">
                                          <p:stCondLst>
                                            <p:cond delay="0"/>
                                          </p:stCondLst>
                                        </p:cTn>
                                        <p:tgtEl>
                                          <p:spTgt spid="518166"/>
                                        </p:tgtEl>
                                        <p:attrNameLst>
                                          <p:attrName>style.visibility</p:attrName>
                                        </p:attrNameLst>
                                      </p:cBhvr>
                                      <p:to>
                                        <p:strVal val="visible"/>
                                      </p:to>
                                    </p:set>
                                    <p:animEffect transition="in" filter="wipe(right)">
                                      <p:cBhvr>
                                        <p:cTn id="39" dur="500"/>
                                        <p:tgtEl>
                                          <p:spTgt spid="518166"/>
                                        </p:tgtEl>
                                      </p:cBhvr>
                                    </p:animEffect>
                                  </p:childTnLst>
                                </p:cTn>
                              </p:par>
                            </p:childTnLst>
                          </p:cTn>
                        </p:par>
                        <p:par>
                          <p:cTn id="40" fill="hold">
                            <p:stCondLst>
                              <p:cond delay="4500"/>
                            </p:stCondLst>
                            <p:childTnLst>
                              <p:par>
                                <p:cTn id="41" presetID="22" presetClass="entr" presetSubtype="2" fill="hold" grpId="0" nodeType="afterEffect">
                                  <p:stCondLst>
                                    <p:cond delay="0"/>
                                  </p:stCondLst>
                                  <p:childTnLst>
                                    <p:set>
                                      <p:cBhvr>
                                        <p:cTn id="42" dur="1" fill="hold">
                                          <p:stCondLst>
                                            <p:cond delay="0"/>
                                          </p:stCondLst>
                                        </p:cTn>
                                        <p:tgtEl>
                                          <p:spTgt spid="518162"/>
                                        </p:tgtEl>
                                        <p:attrNameLst>
                                          <p:attrName>style.visibility</p:attrName>
                                        </p:attrNameLst>
                                      </p:cBhvr>
                                      <p:to>
                                        <p:strVal val="visible"/>
                                      </p:to>
                                    </p:set>
                                    <p:animEffect transition="in" filter="wipe(right)">
                                      <p:cBhvr>
                                        <p:cTn id="43" dur="500"/>
                                        <p:tgtEl>
                                          <p:spTgt spid="518162"/>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518208"/>
                                        </p:tgtEl>
                                        <p:attrNameLst>
                                          <p:attrName>style.visibility</p:attrName>
                                        </p:attrNameLst>
                                      </p:cBhvr>
                                      <p:to>
                                        <p:strVal val="visible"/>
                                      </p:to>
                                    </p:set>
                                    <p:animEffect transition="in" filter="fade">
                                      <p:cBhvr>
                                        <p:cTn id="47" dur="500"/>
                                        <p:tgtEl>
                                          <p:spTgt spid="518208"/>
                                        </p:tgtEl>
                                      </p:cBhvr>
                                    </p:animEffect>
                                  </p:childTnLst>
                                </p:cTn>
                              </p:par>
                            </p:childTnLst>
                          </p:cTn>
                        </p:par>
                        <p:par>
                          <p:cTn id="48" fill="hold">
                            <p:stCondLst>
                              <p:cond delay="5500"/>
                            </p:stCondLst>
                            <p:childTnLst>
                              <p:par>
                                <p:cTn id="49" presetID="22" presetClass="entr" presetSubtype="2" fill="hold" grpId="0" nodeType="afterEffect">
                                  <p:stCondLst>
                                    <p:cond delay="0"/>
                                  </p:stCondLst>
                                  <p:childTnLst>
                                    <p:set>
                                      <p:cBhvr>
                                        <p:cTn id="50" dur="1" fill="hold">
                                          <p:stCondLst>
                                            <p:cond delay="0"/>
                                          </p:stCondLst>
                                        </p:cTn>
                                        <p:tgtEl>
                                          <p:spTgt spid="518173"/>
                                        </p:tgtEl>
                                        <p:attrNameLst>
                                          <p:attrName>style.visibility</p:attrName>
                                        </p:attrNameLst>
                                      </p:cBhvr>
                                      <p:to>
                                        <p:strVal val="visible"/>
                                      </p:to>
                                    </p:set>
                                    <p:animEffect transition="in" filter="wipe(right)">
                                      <p:cBhvr>
                                        <p:cTn id="51" dur="500"/>
                                        <p:tgtEl>
                                          <p:spTgt spid="518173"/>
                                        </p:tgtEl>
                                      </p:cBhvr>
                                    </p:animEffect>
                                  </p:childTnLst>
                                </p:cTn>
                              </p:par>
                            </p:childTnLst>
                          </p:cTn>
                        </p:par>
                        <p:par>
                          <p:cTn id="52" fill="hold">
                            <p:stCondLst>
                              <p:cond delay="6000"/>
                            </p:stCondLst>
                            <p:childTnLst>
                              <p:par>
                                <p:cTn id="53" presetID="1" presetClass="entr" presetSubtype="0" fill="hold" grpId="0" nodeType="afterEffect">
                                  <p:stCondLst>
                                    <p:cond delay="0"/>
                                  </p:stCondLst>
                                  <p:childTnLst>
                                    <p:set>
                                      <p:cBhvr>
                                        <p:cTn id="54" dur="1" fill="hold">
                                          <p:stCondLst>
                                            <p:cond delay="499"/>
                                          </p:stCondLst>
                                        </p:cTn>
                                        <p:tgtEl>
                                          <p:spTgt spid="51816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518170"/>
                                        </p:tgtEl>
                                        <p:attrNameLst>
                                          <p:attrName>style.visibility</p:attrName>
                                        </p:attrNameLst>
                                      </p:cBhvr>
                                      <p:to>
                                        <p:strVal val="visible"/>
                                      </p:to>
                                    </p:set>
                                  </p:childTnLst>
                                </p:cTn>
                              </p:par>
                            </p:childTnLst>
                          </p:cTn>
                        </p:par>
                        <p:par>
                          <p:cTn id="59" fill="hold">
                            <p:stCondLst>
                              <p:cond delay="500"/>
                            </p:stCondLst>
                            <p:childTnLst>
                              <p:par>
                                <p:cTn id="60" presetID="22" presetClass="entr" presetSubtype="4" fill="hold" grpId="0" nodeType="afterEffect">
                                  <p:stCondLst>
                                    <p:cond delay="0"/>
                                  </p:stCondLst>
                                  <p:childTnLst>
                                    <p:set>
                                      <p:cBhvr>
                                        <p:cTn id="61" dur="1" fill="hold">
                                          <p:stCondLst>
                                            <p:cond delay="0"/>
                                          </p:stCondLst>
                                        </p:cTn>
                                        <p:tgtEl>
                                          <p:spTgt spid="518175"/>
                                        </p:tgtEl>
                                        <p:attrNameLst>
                                          <p:attrName>style.visibility</p:attrName>
                                        </p:attrNameLst>
                                      </p:cBhvr>
                                      <p:to>
                                        <p:strVal val="visible"/>
                                      </p:to>
                                    </p:set>
                                    <p:animEffect transition="in" filter="wipe(down)">
                                      <p:cBhvr>
                                        <p:cTn id="62" dur="500"/>
                                        <p:tgtEl>
                                          <p:spTgt spid="518175"/>
                                        </p:tgtEl>
                                      </p:cBhvr>
                                    </p:animEffect>
                                  </p:childTnLst>
                                </p:cTn>
                              </p:par>
                            </p:childTnLst>
                          </p:cTn>
                        </p:par>
                        <p:par>
                          <p:cTn id="63" fill="hold">
                            <p:stCondLst>
                              <p:cond delay="1000"/>
                            </p:stCondLst>
                            <p:childTnLst>
                              <p:par>
                                <p:cTn id="64" presetID="22" presetClass="entr" presetSubtype="1" fill="hold" grpId="0" nodeType="afterEffect">
                                  <p:stCondLst>
                                    <p:cond delay="0"/>
                                  </p:stCondLst>
                                  <p:childTnLst>
                                    <p:set>
                                      <p:cBhvr>
                                        <p:cTn id="65" dur="1" fill="hold">
                                          <p:stCondLst>
                                            <p:cond delay="0"/>
                                          </p:stCondLst>
                                        </p:cTn>
                                        <p:tgtEl>
                                          <p:spTgt spid="518174"/>
                                        </p:tgtEl>
                                        <p:attrNameLst>
                                          <p:attrName>style.visibility</p:attrName>
                                        </p:attrNameLst>
                                      </p:cBhvr>
                                      <p:to>
                                        <p:strVal val="visible"/>
                                      </p:to>
                                    </p:set>
                                    <p:animEffect transition="in" filter="wipe(up)">
                                      <p:cBhvr>
                                        <p:cTn id="66" dur="500"/>
                                        <p:tgtEl>
                                          <p:spTgt spid="518174"/>
                                        </p:tgtEl>
                                      </p:cBhvr>
                                    </p:animEffect>
                                  </p:childTnLst>
                                </p:cTn>
                              </p:par>
                            </p:childTnLst>
                          </p:cTn>
                        </p:par>
                        <p:par>
                          <p:cTn id="67" fill="hold">
                            <p:stCondLst>
                              <p:cond delay="1500"/>
                            </p:stCondLst>
                            <p:childTnLst>
                              <p:par>
                                <p:cTn id="68" presetID="1" presetClass="entr" presetSubtype="0" fill="hold" grpId="0" nodeType="afterEffect">
                                  <p:stCondLst>
                                    <p:cond delay="0"/>
                                  </p:stCondLst>
                                  <p:childTnLst>
                                    <p:set>
                                      <p:cBhvr>
                                        <p:cTn id="69" dur="1" fill="hold">
                                          <p:stCondLst>
                                            <p:cond delay="499"/>
                                          </p:stCondLst>
                                        </p:cTn>
                                        <p:tgtEl>
                                          <p:spTgt spid="518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8" grpId="0" animBg="1" autoUpdateAnimBg="0"/>
      <p:bldP spid="518151" grpId="0" animBg="1"/>
      <p:bldP spid="518162" grpId="0" animBg="1"/>
      <p:bldP spid="518163" grpId="0" animBg="1"/>
      <p:bldP spid="518164" grpId="0" animBg="1"/>
      <p:bldP spid="518165" grpId="0" animBg="1"/>
      <p:bldP spid="518166" grpId="0" animBg="1"/>
      <p:bldP spid="518167" grpId="0" animBg="1"/>
      <p:bldP spid="518168" grpId="0" animBg="1"/>
      <p:bldP spid="518169" grpId="0" animBg="1" autoUpdateAnimBg="0"/>
      <p:bldP spid="518170" grpId="0" animBg="1" autoUpdateAnimBg="0"/>
      <p:bldP spid="518171" grpId="0" animBg="1" autoUpdateAnimBg="0"/>
      <p:bldP spid="518172" grpId="0" animBg="1"/>
      <p:bldP spid="518173" grpId="0" animBg="1"/>
      <p:bldP spid="518174" grpId="0" animBg="1"/>
      <p:bldP spid="51817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458200" cy="457200"/>
          </a:xfrm>
        </p:spPr>
        <p:txBody>
          <a:bodyPr/>
          <a:lstStyle/>
          <a:p>
            <a:r>
              <a:rPr lang="en-US" sz="2400" smtClean="0"/>
              <a:t>Về mặt luận lý, Active Directory được tạo thành từ 4 thành phần, đó là: </a:t>
            </a:r>
          </a:p>
          <a:p>
            <a:pPr lvl="1">
              <a:buFont typeface="Wingdings" pitchFamily="2" charset="2"/>
              <a:buChar char="§"/>
            </a:pPr>
            <a:r>
              <a:rPr lang="en-US" sz="2400" b="1" smtClean="0"/>
              <a:t>Domain, </a:t>
            </a:r>
          </a:p>
          <a:p>
            <a:pPr lvl="1">
              <a:buFont typeface="Wingdings" pitchFamily="2" charset="2"/>
              <a:buChar char="§"/>
            </a:pPr>
            <a:r>
              <a:rPr lang="en-US" sz="2400" b="1" smtClean="0"/>
              <a:t>Organizational Unit, </a:t>
            </a:r>
          </a:p>
          <a:p>
            <a:pPr lvl="1">
              <a:buFont typeface="Wingdings" pitchFamily="2" charset="2"/>
              <a:buChar char="§"/>
            </a:pPr>
            <a:r>
              <a:rPr lang="en-US" sz="2400" b="1" smtClean="0"/>
              <a:t>Tree </a:t>
            </a:r>
          </a:p>
          <a:p>
            <a:pPr lvl="1">
              <a:buFont typeface="Wingdings" pitchFamily="2" charset="2"/>
              <a:buChar char="§"/>
            </a:pPr>
            <a:r>
              <a:rPr lang="en-US" sz="2400" b="1" smtClean="0"/>
              <a:t>Forest</a:t>
            </a:r>
            <a:r>
              <a:rPr lang="en-US" sz="1800" b="1" smtClean="0"/>
              <a:t>.</a:t>
            </a:r>
            <a:endParaRPr lang="en-US" sz="1600" b="1" smtClean="0"/>
          </a:p>
          <a:p>
            <a:r>
              <a:rPr lang="en-US" sz="2400" smtClean="0"/>
              <a:t>Về mặt vật lý, Active Directory được đại diện bởi các thành phần đó là </a:t>
            </a:r>
            <a:r>
              <a:rPr lang="en-US" sz="2400" b="1" smtClean="0"/>
              <a:t>Sites</a:t>
            </a:r>
            <a:r>
              <a:rPr lang="en-US" sz="2400" smtClean="0"/>
              <a:t> (các mạng con) và </a:t>
            </a:r>
            <a:r>
              <a:rPr lang="en-US" sz="2400" b="1" smtClean="0"/>
              <a:t>Domain controllers.</a:t>
            </a:r>
            <a:endParaRPr lang="en-US" sz="4400"/>
          </a:p>
        </p:txBody>
      </p:sp>
      <p:sp>
        <p:nvSpPr>
          <p:cNvPr id="5" name="Rectangle 230"/>
          <p:cNvSpPr>
            <a:spLocks noGrp="1" noChangeArrowheads="1"/>
          </p:cNvSpPr>
          <p:nvPr>
            <p:ph type="title"/>
          </p:nvPr>
        </p:nvSpPr>
        <p:spPr>
          <a:xfrm>
            <a:off x="228600" y="152400"/>
            <a:ext cx="8915400" cy="715962"/>
          </a:xfrm>
        </p:spPr>
        <p:txBody>
          <a:bodyPr/>
          <a:lstStyle/>
          <a:p>
            <a:r>
              <a:rPr lang="en-US" sz="3200" smtClean="0">
                <a:solidFill>
                  <a:schemeClr val="bg1"/>
                </a:solidFill>
              </a:rPr>
              <a:t>Các thành phần của Active Directory</a:t>
            </a:r>
            <a:endParaRPr lang="en-US" sz="3200">
              <a:solidFill>
                <a:schemeClr val="bg1"/>
              </a:solidFill>
              <a:cs typeface="Arial"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46" descr="DNS Zone"/>
          <p:cNvPicPr>
            <a:picLocks noChangeAspect="1" noChangeArrowheads="1"/>
          </p:cNvPicPr>
          <p:nvPr/>
        </p:nvPicPr>
        <p:blipFill>
          <a:blip r:embed="rId3"/>
          <a:srcRect/>
          <a:stretch>
            <a:fillRect/>
          </a:stretch>
        </p:blipFill>
        <p:spPr bwMode="auto">
          <a:xfrm>
            <a:off x="1035050" y="1143000"/>
            <a:ext cx="6970713" cy="4854575"/>
          </a:xfrm>
          <a:prstGeom prst="rect">
            <a:avLst/>
          </a:prstGeom>
          <a:noFill/>
          <a:ln w="9525">
            <a:noFill/>
            <a:miter lim="800000"/>
            <a:headEnd/>
            <a:tailEnd/>
          </a:ln>
        </p:spPr>
      </p:pic>
      <p:sp>
        <p:nvSpPr>
          <p:cNvPr id="13315" name="Rectangle 2"/>
          <p:cNvSpPr>
            <a:spLocks noGrp="1" noChangeArrowheads="1"/>
          </p:cNvSpPr>
          <p:nvPr>
            <p:ph type="title"/>
          </p:nvPr>
        </p:nvSpPr>
        <p:spPr>
          <a:xfrm>
            <a:off x="381000" y="198438"/>
            <a:ext cx="8229600" cy="639762"/>
          </a:xfrm>
        </p:spPr>
        <p:txBody>
          <a:bodyPr/>
          <a:lstStyle/>
          <a:p>
            <a:r>
              <a:rPr lang="en-US" sz="2800" smtClean="0">
                <a:solidFill>
                  <a:schemeClr val="bg1"/>
                </a:solidFill>
              </a:rPr>
              <a:t>What Are Resource Records and Record Types?</a:t>
            </a:r>
          </a:p>
        </p:txBody>
      </p:sp>
      <p:graphicFrame>
        <p:nvGraphicFramePr>
          <p:cNvPr id="526383" name="Group 47"/>
          <p:cNvGraphicFramePr>
            <a:graphicFrameLocks noGrp="1"/>
          </p:cNvGraphicFramePr>
          <p:nvPr/>
        </p:nvGraphicFramePr>
        <p:xfrm>
          <a:off x="2073275" y="3205163"/>
          <a:ext cx="5121275" cy="2818765"/>
        </p:xfrm>
        <a:graphic>
          <a:graphicData uri="http://schemas.openxmlformats.org/drawingml/2006/table">
            <a:tbl>
              <a:tblPr/>
              <a:tblGrid>
                <a:gridCol w="909638"/>
                <a:gridCol w="4211637"/>
              </a:tblGrid>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Narrow" pitchFamily="34" charset="0"/>
                        </a:rPr>
                        <a:t>Type</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Narrow" pitchFamily="34" charset="0"/>
                        </a:rPr>
                        <a:t>Description</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r>
              <a:tr h="296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Narrow" pitchFamily="34" charset="0"/>
                        </a:rPr>
                        <a:t>A</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177800" marR="0" lvl="0" indent="-1778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700" b="1" i="0" u="none" strike="noStrike" cap="none" normalizeH="0" baseline="0" smtClean="0">
                          <a:ln>
                            <a:noFill/>
                          </a:ln>
                          <a:solidFill>
                            <a:schemeClr val="tx1"/>
                          </a:solidFill>
                          <a:effectLst/>
                          <a:latin typeface="Arial Narrow" pitchFamily="34" charset="0"/>
                        </a:rPr>
                        <a:t>Resolves a host name to an IP address</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r>
              <a:tr h="365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Narrow" pitchFamily="34" charset="0"/>
                        </a:rPr>
                        <a:t>PTR</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177800" marR="0" lvl="0" indent="-1778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700" b="1" i="0" u="none" strike="noStrike" cap="none" normalizeH="0" baseline="0" smtClean="0">
                          <a:ln>
                            <a:noFill/>
                          </a:ln>
                          <a:solidFill>
                            <a:schemeClr val="tx1"/>
                          </a:solidFill>
                          <a:effectLst/>
                          <a:latin typeface="Arial Narrow" pitchFamily="34" charset="0"/>
                        </a:rPr>
                        <a:t>Resolves an IP address to a host name</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r>
              <a:tr h="296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Narrow" pitchFamily="34" charset="0"/>
                        </a:rPr>
                        <a:t>SOA</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177800" marR="0" lvl="0" indent="-1778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700" b="1" i="0" u="none" strike="noStrike" cap="none" normalizeH="0" baseline="0" smtClean="0">
                          <a:ln>
                            <a:noFill/>
                          </a:ln>
                          <a:solidFill>
                            <a:schemeClr val="tx1"/>
                          </a:solidFill>
                          <a:effectLst/>
                          <a:latin typeface="Arial Narrow" pitchFamily="34" charset="0"/>
                        </a:rPr>
                        <a:t>The first record in any zone file </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r>
              <a:tr h="298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Narrow" pitchFamily="34" charset="0"/>
                        </a:rPr>
                        <a:t>SRV</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177800" marR="0" lvl="0" indent="-1778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700" b="1" i="0" u="none" strike="noStrike" cap="none" normalizeH="0" baseline="0" smtClean="0">
                          <a:ln>
                            <a:noFill/>
                          </a:ln>
                          <a:solidFill>
                            <a:schemeClr val="tx1"/>
                          </a:solidFill>
                          <a:effectLst/>
                          <a:latin typeface="Arial Narrow" pitchFamily="34" charset="0"/>
                        </a:rPr>
                        <a:t>Resolves names of servers providing services</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r>
              <a:tr h="296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Narrow" pitchFamily="34" charset="0"/>
                        </a:rPr>
                        <a:t>NS</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177800" marR="0" lvl="0" indent="-1778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700" b="1" i="0" u="none" strike="noStrike" cap="none" normalizeH="0" baseline="0" smtClean="0">
                          <a:ln>
                            <a:noFill/>
                          </a:ln>
                          <a:solidFill>
                            <a:schemeClr val="tx1"/>
                          </a:solidFill>
                          <a:effectLst/>
                          <a:latin typeface="Arial Narrow" pitchFamily="34" charset="0"/>
                        </a:rPr>
                        <a:t>Identifies the DNS server for each zone</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r>
              <a:tr h="3365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Narrow" pitchFamily="34" charset="0"/>
                        </a:rPr>
                        <a:t>MX</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177800" marR="0" lvl="0" indent="-177800" algn="l"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smtClean="0">
                          <a:ln>
                            <a:noFill/>
                          </a:ln>
                          <a:solidFill>
                            <a:schemeClr val="tx1"/>
                          </a:solidFill>
                          <a:effectLst/>
                          <a:latin typeface="Arial Narrow" pitchFamily="34" charset="0"/>
                        </a:rPr>
                        <a:t>The mail server</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chemeClr val="tx1"/>
                          </a:solidFill>
                          <a:effectLst/>
                          <a:latin typeface="Arial Narrow" pitchFamily="34" charset="0"/>
                        </a:rPr>
                        <a:t>CNAME</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177800" marR="0" lvl="0" indent="-1778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700" b="1" i="0" u="none" strike="noStrike" cap="none" normalizeH="0" baseline="0" smtClean="0">
                          <a:ln>
                            <a:noFill/>
                          </a:ln>
                          <a:solidFill>
                            <a:schemeClr val="tx1"/>
                          </a:solidFill>
                          <a:effectLst/>
                          <a:latin typeface="Arial Narrow" pitchFamily="34" charset="0"/>
                        </a:rPr>
                        <a:t>Resolves an alias to a host name</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6383"/>
                                        </p:tgtEl>
                                        <p:attrNameLst>
                                          <p:attrName>style.visibility</p:attrName>
                                        </p:attrNameLst>
                                      </p:cBhvr>
                                      <p:to>
                                        <p:strVal val="visible"/>
                                      </p:to>
                                    </p:set>
                                    <p:animEffect transition="in" filter="fade">
                                      <p:cBhvr>
                                        <p:cTn id="7" dur="1000"/>
                                        <p:tgtEl>
                                          <p:spTgt spid="526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122238"/>
            <a:ext cx="8229600" cy="487362"/>
          </a:xfrm>
        </p:spPr>
        <p:txBody>
          <a:bodyPr/>
          <a:lstStyle/>
          <a:p>
            <a:r>
              <a:rPr lang="en-US" sz="2800" smtClean="0">
                <a:solidFill>
                  <a:schemeClr val="bg1"/>
                </a:solidFill>
              </a:rPr>
              <a:t>What Are Forward and Reverse Lookup Zones?</a:t>
            </a:r>
          </a:p>
        </p:txBody>
      </p:sp>
      <p:sp>
        <p:nvSpPr>
          <p:cNvPr id="14339" name="Text Box 3"/>
          <p:cNvSpPr txBox="1">
            <a:spLocks noChangeArrowheads="1"/>
          </p:cNvSpPr>
          <p:nvPr/>
        </p:nvSpPr>
        <p:spPr bwMode="auto">
          <a:xfrm>
            <a:off x="2305050" y="827087"/>
            <a:ext cx="3510898" cy="323165"/>
          </a:xfrm>
          <a:prstGeom prst="rect">
            <a:avLst/>
          </a:prstGeom>
          <a:noFill/>
          <a:ln w="9525" algn="ctr">
            <a:noFill/>
            <a:miter lim="800000"/>
            <a:headEnd/>
            <a:tailEnd/>
          </a:ln>
        </p:spPr>
        <p:txBody>
          <a:bodyPr wrap="none">
            <a:spAutoFit/>
          </a:bodyPr>
          <a:lstStyle/>
          <a:p>
            <a:r>
              <a:rPr lang="en-US" sz="1500"/>
              <a:t>Namespace: training.nwtraders.msft</a:t>
            </a:r>
          </a:p>
        </p:txBody>
      </p:sp>
      <p:sp>
        <p:nvSpPr>
          <p:cNvPr id="533508" name="Oval 4"/>
          <p:cNvSpPr>
            <a:spLocks noChangeArrowheads="1"/>
          </p:cNvSpPr>
          <p:nvPr/>
        </p:nvSpPr>
        <p:spPr bwMode="auto">
          <a:xfrm>
            <a:off x="1457325" y="3025775"/>
            <a:ext cx="4056063" cy="2325687"/>
          </a:xfrm>
          <a:prstGeom prst="ellipse">
            <a:avLst/>
          </a:prstGeom>
          <a:gradFill rotWithShape="1">
            <a:gsLst>
              <a:gs pos="0">
                <a:srgbClr val="FFFFFF"/>
              </a:gs>
              <a:gs pos="100000">
                <a:srgbClr val="EEEFD7"/>
              </a:gs>
            </a:gsLst>
            <a:path path="shape">
              <a:fillToRect l="50000" t="50000" r="50000" b="50000"/>
            </a:path>
          </a:gradFill>
          <a:ln w="9525" algn="ctr">
            <a:solidFill>
              <a:srgbClr val="333333"/>
            </a:solidFill>
            <a:round/>
            <a:headEnd/>
            <a:tailEnd/>
          </a:ln>
          <a:effectLst>
            <a:outerShdw dist="35921" dir="2700000" algn="ctr" rotWithShape="0">
              <a:srgbClr val="ADADAD"/>
            </a:outerShdw>
          </a:effectLst>
        </p:spPr>
        <p:txBody>
          <a:bodyPr wrap="none" anchor="ctr"/>
          <a:lstStyle/>
          <a:p>
            <a:pPr>
              <a:defRPr/>
            </a:pPr>
            <a:endParaRPr lang="en-US" sz="1500" b="0">
              <a:latin typeface="Arial" charset="0"/>
            </a:endParaRPr>
          </a:p>
        </p:txBody>
      </p:sp>
      <p:sp>
        <p:nvSpPr>
          <p:cNvPr id="533509" name="AutoShape 5"/>
          <p:cNvSpPr>
            <a:spLocks noChangeArrowheads="1"/>
          </p:cNvSpPr>
          <p:nvPr/>
        </p:nvSpPr>
        <p:spPr bwMode="auto">
          <a:xfrm>
            <a:off x="984250" y="5319712"/>
            <a:ext cx="1511300" cy="311150"/>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anchor="ctr"/>
          <a:lstStyle/>
          <a:p>
            <a:pPr>
              <a:defRPr/>
            </a:pPr>
            <a:r>
              <a:rPr lang="en-US" sz="1500" b="0"/>
              <a:t>DNS Client1</a:t>
            </a:r>
          </a:p>
        </p:txBody>
      </p:sp>
      <p:pic>
        <p:nvPicPr>
          <p:cNvPr id="14342" name="Picture 6" descr="Computer_DesktopComputerSansKeyboard01"/>
          <p:cNvPicPr>
            <a:picLocks noChangeAspect="1" noChangeArrowheads="1"/>
          </p:cNvPicPr>
          <p:nvPr/>
        </p:nvPicPr>
        <p:blipFill>
          <a:blip r:embed="rId3" cstate="print"/>
          <a:srcRect/>
          <a:stretch>
            <a:fillRect/>
          </a:stretch>
        </p:blipFill>
        <p:spPr bwMode="auto">
          <a:xfrm>
            <a:off x="3997325" y="4548187"/>
            <a:ext cx="850900" cy="1038225"/>
          </a:xfrm>
          <a:prstGeom prst="rect">
            <a:avLst/>
          </a:prstGeom>
          <a:noFill/>
          <a:ln w="9525">
            <a:noFill/>
            <a:miter lim="800000"/>
            <a:headEnd/>
            <a:tailEnd/>
          </a:ln>
        </p:spPr>
      </p:pic>
      <p:sp>
        <p:nvSpPr>
          <p:cNvPr id="533511" name="AutoShape 7"/>
          <p:cNvSpPr>
            <a:spLocks noChangeArrowheads="1"/>
          </p:cNvSpPr>
          <p:nvPr/>
        </p:nvSpPr>
        <p:spPr bwMode="auto">
          <a:xfrm>
            <a:off x="4089400" y="5592762"/>
            <a:ext cx="1511300" cy="311150"/>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anchor="ctr"/>
          <a:lstStyle/>
          <a:p>
            <a:pPr>
              <a:defRPr/>
            </a:pPr>
            <a:r>
              <a:rPr lang="en-US" sz="1500" b="0"/>
              <a:t>DNS Client2</a:t>
            </a:r>
          </a:p>
        </p:txBody>
      </p:sp>
      <p:pic>
        <p:nvPicPr>
          <p:cNvPr id="14344" name="Picture 8" descr="Computer_DesktopComputerSansKeyboard01"/>
          <p:cNvPicPr>
            <a:picLocks noChangeAspect="1" noChangeArrowheads="1"/>
          </p:cNvPicPr>
          <p:nvPr/>
        </p:nvPicPr>
        <p:blipFill>
          <a:blip r:embed="rId3" cstate="print"/>
          <a:srcRect/>
          <a:stretch>
            <a:fillRect/>
          </a:stretch>
        </p:blipFill>
        <p:spPr bwMode="auto">
          <a:xfrm>
            <a:off x="5194300" y="3905250"/>
            <a:ext cx="850900" cy="1038225"/>
          </a:xfrm>
          <a:prstGeom prst="rect">
            <a:avLst/>
          </a:prstGeom>
          <a:noFill/>
          <a:ln w="9525">
            <a:noFill/>
            <a:miter lim="800000"/>
            <a:headEnd/>
            <a:tailEnd/>
          </a:ln>
        </p:spPr>
      </p:pic>
      <p:sp>
        <p:nvSpPr>
          <p:cNvPr id="533513" name="AutoShape 9"/>
          <p:cNvSpPr>
            <a:spLocks noChangeArrowheads="1"/>
          </p:cNvSpPr>
          <p:nvPr/>
        </p:nvSpPr>
        <p:spPr bwMode="auto">
          <a:xfrm>
            <a:off x="5565775" y="4897437"/>
            <a:ext cx="1539875" cy="311150"/>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anchor="ctr"/>
          <a:lstStyle/>
          <a:p>
            <a:pPr>
              <a:defRPr/>
            </a:pPr>
            <a:r>
              <a:rPr lang="en-US" sz="1500" b="0"/>
              <a:t>DNS Client3</a:t>
            </a:r>
          </a:p>
        </p:txBody>
      </p:sp>
      <p:sp>
        <p:nvSpPr>
          <p:cNvPr id="533514" name="AutoShape 10"/>
          <p:cNvSpPr>
            <a:spLocks noChangeArrowheads="1"/>
          </p:cNvSpPr>
          <p:nvPr/>
        </p:nvSpPr>
        <p:spPr bwMode="auto">
          <a:xfrm>
            <a:off x="990600" y="1720850"/>
            <a:ext cx="2197100" cy="595312"/>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lnSpc>
                <a:spcPct val="85000"/>
              </a:lnSpc>
              <a:defRPr/>
            </a:pPr>
            <a:r>
              <a:rPr lang="en-US" sz="1500" b="0"/>
              <a:t>DNS Server Authorized</a:t>
            </a:r>
          </a:p>
          <a:p>
            <a:pPr>
              <a:lnSpc>
                <a:spcPct val="85000"/>
              </a:lnSpc>
              <a:defRPr/>
            </a:pPr>
            <a:r>
              <a:rPr lang="en-US" sz="1500" b="0"/>
              <a:t>for training</a:t>
            </a:r>
          </a:p>
        </p:txBody>
      </p:sp>
      <p:sp>
        <p:nvSpPr>
          <p:cNvPr id="533515" name="Freeform 11"/>
          <p:cNvSpPr>
            <a:spLocks/>
          </p:cNvSpPr>
          <p:nvPr/>
        </p:nvSpPr>
        <p:spPr bwMode="auto">
          <a:xfrm>
            <a:off x="3108325" y="1546225"/>
            <a:ext cx="792163" cy="1989137"/>
          </a:xfrm>
          <a:custGeom>
            <a:avLst/>
            <a:gdLst>
              <a:gd name="T0" fmla="*/ 0 w 499"/>
              <a:gd name="T1" fmla="*/ 1065 h 1253"/>
              <a:gd name="T2" fmla="*/ 388 w 499"/>
              <a:gd name="T3" fmla="*/ 0 h 1253"/>
              <a:gd name="T4" fmla="*/ 499 w 499"/>
              <a:gd name="T5" fmla="*/ 1253 h 1253"/>
              <a:gd name="T6" fmla="*/ 0 w 499"/>
              <a:gd name="T7" fmla="*/ 1065 h 1253"/>
              <a:gd name="T8" fmla="*/ 0 60000 65536"/>
              <a:gd name="T9" fmla="*/ 0 60000 65536"/>
              <a:gd name="T10" fmla="*/ 0 60000 65536"/>
              <a:gd name="T11" fmla="*/ 0 60000 65536"/>
              <a:gd name="T12" fmla="*/ 0 w 499"/>
              <a:gd name="T13" fmla="*/ 0 h 1253"/>
              <a:gd name="T14" fmla="*/ 499 w 499"/>
              <a:gd name="T15" fmla="*/ 1253 h 1253"/>
            </a:gdLst>
            <a:ahLst/>
            <a:cxnLst>
              <a:cxn ang="T8">
                <a:pos x="T0" y="T1"/>
              </a:cxn>
              <a:cxn ang="T9">
                <a:pos x="T2" y="T3"/>
              </a:cxn>
              <a:cxn ang="T10">
                <a:pos x="T4" y="T5"/>
              </a:cxn>
              <a:cxn ang="T11">
                <a:pos x="T6" y="T7"/>
              </a:cxn>
            </a:cxnLst>
            <a:rect l="T12" t="T13" r="T14" b="T15"/>
            <a:pathLst>
              <a:path w="499" h="1253">
                <a:moveTo>
                  <a:pt x="0" y="1065"/>
                </a:moveTo>
                <a:lnTo>
                  <a:pt x="388" y="0"/>
                </a:lnTo>
                <a:lnTo>
                  <a:pt x="499" y="1253"/>
                </a:lnTo>
                <a:lnTo>
                  <a:pt x="0" y="1065"/>
                </a:lnTo>
                <a:close/>
              </a:path>
            </a:pathLst>
          </a:custGeom>
          <a:solidFill>
            <a:schemeClr val="accent2">
              <a:alpha val="50195"/>
            </a:schemeClr>
          </a:solidFill>
          <a:ln w="9525">
            <a:noFill/>
            <a:round/>
            <a:headEnd/>
            <a:tailEnd/>
          </a:ln>
        </p:spPr>
        <p:txBody>
          <a:bodyPr anchor="ctr"/>
          <a:lstStyle/>
          <a:p>
            <a:endParaRPr lang="en-US" sz="1500" b="0"/>
          </a:p>
        </p:txBody>
      </p:sp>
      <p:graphicFrame>
        <p:nvGraphicFramePr>
          <p:cNvPr id="533566" name="Group 62"/>
          <p:cNvGraphicFramePr>
            <a:graphicFrameLocks noGrp="1"/>
          </p:cNvGraphicFramePr>
          <p:nvPr/>
        </p:nvGraphicFramePr>
        <p:xfrm>
          <a:off x="3575050" y="1447800"/>
          <a:ext cx="4903788" cy="2309178"/>
        </p:xfrm>
        <a:graphic>
          <a:graphicData uri="http://schemas.openxmlformats.org/drawingml/2006/table">
            <a:tbl>
              <a:tblPr/>
              <a:tblGrid>
                <a:gridCol w="930275"/>
                <a:gridCol w="1303338"/>
                <a:gridCol w="1341437"/>
                <a:gridCol w="1328738"/>
              </a:tblGrid>
              <a:tr h="303213">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rPr>
                        <a:t>Forward zone</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E8F6E4"/>
                    </a:solidFill>
                  </a:tcPr>
                </a:tc>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rPr>
                        <a:t>Training</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E8F6E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itchFamily="34" charset="0"/>
                        </a:rPr>
                        <a:t>DNS Client1</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E8F6E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itchFamily="34" charset="0"/>
                        </a:rPr>
                        <a:t>192.168.2.45</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E8F6E4"/>
                    </a:solidFill>
                  </a:tcPr>
                </a:tc>
              </a:tr>
              <a:tr h="347663">
                <a:tc vMerge="1">
                  <a:txBody>
                    <a:bodyPr/>
                    <a:lstStyle/>
                    <a:p>
                      <a:endParaRPr lang="en-US"/>
                    </a:p>
                  </a:txBody>
                  <a:tcPr/>
                </a:tc>
                <a:tc vMerge="1">
                  <a:txBody>
                    <a:bodyPr/>
                    <a:lstStyle/>
                    <a:p>
                      <a:endParaRPr lang="en-US"/>
                    </a:p>
                  </a:txBody>
                  <a:tcPr/>
                </a:tc>
                <a:tc>
                  <a:txBody>
                    <a:bodyPr/>
                    <a:lstStyle/>
                    <a:p>
                      <a:pPr marL="177800" marR="0" lvl="0" indent="-1778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800" b="1" i="0" u="none" strike="noStrike" cap="none" normalizeH="0" baseline="0" smtClean="0">
                          <a:ln>
                            <a:noFill/>
                          </a:ln>
                          <a:solidFill>
                            <a:schemeClr val="tx1"/>
                          </a:solidFill>
                          <a:effectLst/>
                          <a:latin typeface="Arial Narrow" pitchFamily="34" charset="0"/>
                        </a:rPr>
                        <a:t>DNS Client2</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E8F6E4"/>
                    </a:solidFill>
                  </a:tcPr>
                </a:tc>
                <a:tc>
                  <a:txBody>
                    <a:bodyPr/>
                    <a:lstStyle/>
                    <a:p>
                      <a:pPr marL="177800" marR="0" lvl="0" indent="-1778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itchFamily="34" charset="0"/>
                        </a:rPr>
                        <a:t>192.168.2.46</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E8F6E4"/>
                    </a:solidFill>
                  </a:tcPr>
                </a:tc>
              </a:tr>
              <a:tr h="388938">
                <a:tc vMerge="1">
                  <a:txBody>
                    <a:bodyPr/>
                    <a:lstStyle/>
                    <a:p>
                      <a:endParaRPr lang="en-US"/>
                    </a:p>
                  </a:txBody>
                  <a:tcPr/>
                </a:tc>
                <a:tc vMerge="1">
                  <a:txBody>
                    <a:bodyPr/>
                    <a:lstStyle/>
                    <a:p>
                      <a:endParaRPr lang="en-US"/>
                    </a:p>
                  </a:txBody>
                  <a:tcPr/>
                </a:tc>
                <a:tc>
                  <a:txBody>
                    <a:bodyPr/>
                    <a:lstStyle/>
                    <a:p>
                      <a:pPr marL="177800" marR="0" lvl="0" indent="-1778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800" b="1" i="0" u="none" strike="noStrike" cap="none" normalizeH="0" baseline="0" smtClean="0">
                          <a:ln>
                            <a:noFill/>
                          </a:ln>
                          <a:solidFill>
                            <a:schemeClr val="tx1"/>
                          </a:solidFill>
                          <a:effectLst/>
                          <a:latin typeface="Arial Narrow" pitchFamily="34" charset="0"/>
                        </a:rPr>
                        <a:t>DNS Client3</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E8F6E4"/>
                    </a:solidFill>
                  </a:tcPr>
                </a:tc>
                <a:tc>
                  <a:txBody>
                    <a:bodyPr/>
                    <a:lstStyle/>
                    <a:p>
                      <a:pPr marL="177800" marR="0" lvl="0" indent="-1778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itchFamily="34" charset="0"/>
                        </a:rPr>
                        <a:t>192.168.2.47</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E8F6E4"/>
                    </a:solidFill>
                  </a:tcPr>
                </a:tc>
              </a:tr>
              <a:tr h="365125">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Narrow"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rPr>
                        <a:t>Reverse zone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rPr>
                        <a:t> </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F6D9D4"/>
                    </a:solidFill>
                  </a:tcPr>
                </a:tc>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rPr>
                        <a:t>1.168.192.in-addr.arpa</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F6D9D4"/>
                    </a:solidFill>
                  </a:tcPr>
                </a:tc>
                <a:tc>
                  <a:txBody>
                    <a:bodyPr/>
                    <a:lstStyle/>
                    <a:p>
                      <a:pPr marL="177800" marR="0" lvl="0" indent="-1778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itchFamily="34" charset="0"/>
                        </a:rPr>
                        <a:t>192.168.2.45</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F6D9D4"/>
                    </a:solidFill>
                  </a:tcPr>
                </a:tc>
                <a:tc>
                  <a:txBody>
                    <a:bodyPr/>
                    <a:lstStyle/>
                    <a:p>
                      <a:pPr marL="177800" marR="0" lvl="0" indent="-1778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800" b="1" i="0" u="none" strike="noStrike" cap="none" normalizeH="0" baseline="0" smtClean="0">
                          <a:ln>
                            <a:noFill/>
                          </a:ln>
                          <a:solidFill>
                            <a:schemeClr val="tx1"/>
                          </a:solidFill>
                          <a:effectLst/>
                          <a:latin typeface="Arial Narrow" pitchFamily="34" charset="0"/>
                        </a:rPr>
                        <a:t>DNS Client1</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F6D9D4"/>
                    </a:solidFill>
                  </a:tcPr>
                </a:tc>
              </a:tr>
              <a:tr h="365125">
                <a:tc vMerge="1">
                  <a:txBody>
                    <a:bodyPr/>
                    <a:lstStyle/>
                    <a:p>
                      <a:endParaRPr lang="en-US"/>
                    </a:p>
                  </a:txBody>
                  <a:tcPr/>
                </a:tc>
                <a:tc vMerge="1">
                  <a:txBody>
                    <a:bodyPr/>
                    <a:lstStyle/>
                    <a:p>
                      <a:endParaRPr lang="en-US"/>
                    </a:p>
                  </a:txBody>
                  <a:tcPr/>
                </a:tc>
                <a:tc>
                  <a:txBody>
                    <a:bodyPr/>
                    <a:lstStyle/>
                    <a:p>
                      <a:pPr marL="177800" marR="0" lvl="0" indent="-1778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itchFamily="34" charset="0"/>
                        </a:rPr>
                        <a:t>192.168.2.46</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F6D9D4"/>
                    </a:solidFill>
                  </a:tcPr>
                </a:tc>
                <a:tc>
                  <a:txBody>
                    <a:bodyPr/>
                    <a:lstStyle/>
                    <a:p>
                      <a:pPr marL="177800" marR="0" lvl="0" indent="-1778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800" b="1" i="0" u="none" strike="noStrike" cap="none" normalizeH="0" baseline="0" smtClean="0">
                          <a:ln>
                            <a:noFill/>
                          </a:ln>
                          <a:solidFill>
                            <a:schemeClr val="tx1"/>
                          </a:solidFill>
                          <a:effectLst/>
                          <a:latin typeface="Arial Narrow" pitchFamily="34" charset="0"/>
                        </a:rPr>
                        <a:t>DNS Client2</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F6D9D4"/>
                    </a:solidFill>
                  </a:tcPr>
                </a:tc>
              </a:tr>
              <a:tr h="330200">
                <a:tc vMerge="1">
                  <a:txBody>
                    <a:bodyPr/>
                    <a:lstStyle/>
                    <a:p>
                      <a:endParaRPr lang="en-US"/>
                    </a:p>
                  </a:txBody>
                  <a:tcPr/>
                </a:tc>
                <a:tc vMerge="1">
                  <a:txBody>
                    <a:bodyPr/>
                    <a:lstStyle/>
                    <a:p>
                      <a:endParaRPr lang="en-US"/>
                    </a:p>
                  </a:txBody>
                  <a:tcPr/>
                </a:tc>
                <a:tc>
                  <a:txBody>
                    <a:bodyPr/>
                    <a:lstStyle/>
                    <a:p>
                      <a:pPr marL="177800" marR="0" lvl="0" indent="-1778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Narrow" pitchFamily="34" charset="0"/>
                        </a:rPr>
                        <a:t>192.168.2.47</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F6D9D4"/>
                    </a:solidFill>
                  </a:tcPr>
                </a:tc>
                <a:tc>
                  <a:txBody>
                    <a:bodyPr/>
                    <a:lstStyle/>
                    <a:p>
                      <a:pPr marL="177800" marR="0" lvl="0" indent="-1778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800" b="1" i="0" u="none" strike="noStrike" cap="none" normalizeH="0" baseline="0" smtClean="0">
                          <a:ln>
                            <a:noFill/>
                          </a:ln>
                          <a:solidFill>
                            <a:schemeClr val="tx1"/>
                          </a:solidFill>
                          <a:effectLst/>
                          <a:latin typeface="Arial Narrow" pitchFamily="34" charset="0"/>
                        </a:rPr>
                        <a:t>DNS Client3</a:t>
                      </a: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F6D9D4"/>
                    </a:solidFill>
                  </a:tcPr>
                </a:tc>
              </a:tr>
            </a:tbl>
          </a:graphicData>
        </a:graphic>
      </p:graphicFrame>
      <p:grpSp>
        <p:nvGrpSpPr>
          <p:cNvPr id="2" name="Group 44"/>
          <p:cNvGrpSpPr>
            <a:grpSpLocks/>
          </p:cNvGrpSpPr>
          <p:nvPr/>
        </p:nvGrpSpPr>
        <p:grpSpPr bwMode="auto">
          <a:xfrm>
            <a:off x="1885950" y="2260600"/>
            <a:ext cx="1477963" cy="1377950"/>
            <a:chOff x="1205" y="1577"/>
            <a:chExt cx="1088" cy="1014"/>
          </a:xfrm>
        </p:grpSpPr>
        <p:pic>
          <p:nvPicPr>
            <p:cNvPr id="14390" name="Picture 45" descr="Server01"/>
            <p:cNvPicPr>
              <a:picLocks noChangeAspect="1" noChangeArrowheads="1"/>
            </p:cNvPicPr>
            <p:nvPr/>
          </p:nvPicPr>
          <p:blipFill>
            <a:blip r:embed="rId4"/>
            <a:srcRect/>
            <a:stretch>
              <a:fillRect/>
            </a:stretch>
          </p:blipFill>
          <p:spPr bwMode="auto">
            <a:xfrm>
              <a:off x="1205" y="1577"/>
              <a:ext cx="815" cy="958"/>
            </a:xfrm>
            <a:prstGeom prst="rect">
              <a:avLst/>
            </a:prstGeom>
            <a:noFill/>
            <a:ln w="9525">
              <a:noFill/>
              <a:miter lim="800000"/>
              <a:headEnd/>
              <a:tailEnd/>
            </a:ln>
          </p:spPr>
        </p:pic>
        <p:pic>
          <p:nvPicPr>
            <p:cNvPr id="14391" name="Picture 46" descr="Database01"/>
            <p:cNvPicPr>
              <a:picLocks noChangeAspect="1" noChangeArrowheads="1"/>
            </p:cNvPicPr>
            <p:nvPr/>
          </p:nvPicPr>
          <p:blipFill>
            <a:blip r:embed="rId5"/>
            <a:srcRect/>
            <a:stretch>
              <a:fillRect/>
            </a:stretch>
          </p:blipFill>
          <p:spPr bwMode="auto">
            <a:xfrm>
              <a:off x="1721" y="2128"/>
              <a:ext cx="572" cy="463"/>
            </a:xfrm>
            <a:prstGeom prst="rect">
              <a:avLst/>
            </a:prstGeom>
            <a:noFill/>
            <a:ln w="9525">
              <a:noFill/>
              <a:miter lim="800000"/>
              <a:headEnd/>
              <a:tailEnd/>
            </a:ln>
          </p:spPr>
        </p:pic>
      </p:grpSp>
      <p:sp>
        <p:nvSpPr>
          <p:cNvPr id="14378" name="Arc 47"/>
          <p:cNvSpPr>
            <a:spLocks/>
          </p:cNvSpPr>
          <p:nvPr/>
        </p:nvSpPr>
        <p:spPr bwMode="auto">
          <a:xfrm>
            <a:off x="1147763" y="2965450"/>
            <a:ext cx="1752600" cy="1930400"/>
          </a:xfrm>
          <a:custGeom>
            <a:avLst/>
            <a:gdLst>
              <a:gd name="T0" fmla="*/ 1734749 w 43200"/>
              <a:gd name="T1" fmla="*/ 732730 h 41810"/>
              <a:gd name="T2" fmla="*/ 567080 w 43200"/>
              <a:gd name="T3" fmla="*/ 0 h 41810"/>
              <a:gd name="T4" fmla="*/ 876300 w 43200"/>
              <a:gd name="T5" fmla="*/ 933111 h 41810"/>
              <a:gd name="T6" fmla="*/ 0 60000 65536"/>
              <a:gd name="T7" fmla="*/ 0 60000 65536"/>
              <a:gd name="T8" fmla="*/ 0 60000 65536"/>
              <a:gd name="T9" fmla="*/ 0 w 43200"/>
              <a:gd name="T10" fmla="*/ 0 h 41810"/>
              <a:gd name="T11" fmla="*/ 43200 w 43200"/>
              <a:gd name="T12" fmla="*/ 41810 h 41810"/>
            </a:gdLst>
            <a:ahLst/>
            <a:cxnLst>
              <a:cxn ang="T6">
                <a:pos x="T0" y="T1"/>
              </a:cxn>
              <a:cxn ang="T7">
                <a:pos x="T2" y="T3"/>
              </a:cxn>
              <a:cxn ang="T8">
                <a:pos x="T4" y="T5"/>
              </a:cxn>
            </a:cxnLst>
            <a:rect l="T9" t="T10" r="T11" b="T12"/>
            <a:pathLst>
              <a:path w="43200" h="41810" fill="none" extrusionOk="0">
                <a:moveTo>
                  <a:pt x="42759" y="15870"/>
                </a:moveTo>
                <a:cubicBezTo>
                  <a:pt x="43052" y="17298"/>
                  <a:pt x="43200" y="18752"/>
                  <a:pt x="43200" y="20210"/>
                </a:cubicBezTo>
                <a:cubicBezTo>
                  <a:pt x="43200" y="32139"/>
                  <a:pt x="33529" y="41810"/>
                  <a:pt x="21600" y="41810"/>
                </a:cubicBezTo>
                <a:cubicBezTo>
                  <a:pt x="9670" y="41810"/>
                  <a:pt x="0" y="32139"/>
                  <a:pt x="0" y="20210"/>
                </a:cubicBezTo>
                <a:cubicBezTo>
                  <a:pt x="-1" y="11220"/>
                  <a:pt x="5567" y="3171"/>
                  <a:pt x="13977" y="-1"/>
                </a:cubicBezTo>
              </a:path>
              <a:path w="43200" h="41810" stroke="0" extrusionOk="0">
                <a:moveTo>
                  <a:pt x="42759" y="15870"/>
                </a:moveTo>
                <a:cubicBezTo>
                  <a:pt x="43052" y="17298"/>
                  <a:pt x="43200" y="18752"/>
                  <a:pt x="43200" y="20210"/>
                </a:cubicBezTo>
                <a:cubicBezTo>
                  <a:pt x="43200" y="32139"/>
                  <a:pt x="33529" y="41810"/>
                  <a:pt x="21600" y="41810"/>
                </a:cubicBezTo>
                <a:cubicBezTo>
                  <a:pt x="9670" y="41810"/>
                  <a:pt x="0" y="32139"/>
                  <a:pt x="0" y="20210"/>
                </a:cubicBezTo>
                <a:cubicBezTo>
                  <a:pt x="-1" y="11220"/>
                  <a:pt x="5567" y="3171"/>
                  <a:pt x="13977" y="-1"/>
                </a:cubicBezTo>
                <a:lnTo>
                  <a:pt x="21600" y="20210"/>
                </a:lnTo>
                <a:close/>
              </a:path>
            </a:pathLst>
          </a:custGeom>
          <a:noFill/>
          <a:ln w="50800">
            <a:solidFill>
              <a:srgbClr val="CC0000"/>
            </a:solidFill>
            <a:round/>
            <a:headEnd type="triangle" w="med" len="med"/>
            <a:tailEnd type="triangle" w="med" len="med"/>
          </a:ln>
        </p:spPr>
        <p:txBody>
          <a:bodyPr/>
          <a:lstStyle/>
          <a:p>
            <a:endParaRPr lang="en-US" sz="1500" b="0"/>
          </a:p>
        </p:txBody>
      </p:sp>
      <p:sp>
        <p:nvSpPr>
          <p:cNvPr id="533552" name="AutoShape 48"/>
          <p:cNvSpPr>
            <a:spLocks noChangeArrowheads="1"/>
          </p:cNvSpPr>
          <p:nvPr/>
        </p:nvSpPr>
        <p:spPr bwMode="auto">
          <a:xfrm>
            <a:off x="544513" y="3656012"/>
            <a:ext cx="1879600" cy="376238"/>
          </a:xfrm>
          <a:prstGeom prst="roundRect">
            <a:avLst>
              <a:gd name="adj" fmla="val 16667"/>
            </a:avLst>
          </a:prstGeom>
          <a:gradFill rotWithShape="1">
            <a:gsLst>
              <a:gs pos="0">
                <a:srgbClr val="ADE2A1"/>
              </a:gs>
              <a:gs pos="100000">
                <a:srgbClr val="E8F6E4"/>
              </a:gs>
            </a:gsLst>
            <a:lin ang="2700000" scaled="1"/>
          </a:gradFill>
          <a:ln w="9525" algn="ctr">
            <a:solidFill>
              <a:srgbClr val="4D4D4D"/>
            </a:solidFill>
            <a:round/>
            <a:headEnd/>
            <a:tailEnd/>
          </a:ln>
          <a:effectLst>
            <a:outerShdw dist="35921" dir="2700000" algn="ctr" rotWithShape="0">
              <a:srgbClr val="AFAFAF"/>
            </a:outerShdw>
          </a:effectLst>
        </p:spPr>
        <p:txBody>
          <a:bodyPr anchor="ctr"/>
          <a:lstStyle/>
          <a:p>
            <a:pPr>
              <a:lnSpc>
                <a:spcPct val="85000"/>
              </a:lnSpc>
              <a:defRPr/>
            </a:pPr>
            <a:r>
              <a:rPr lang="en-US" sz="1500" b="0"/>
              <a:t>DNS Client2 = ?</a:t>
            </a:r>
          </a:p>
        </p:txBody>
      </p:sp>
      <p:pic>
        <p:nvPicPr>
          <p:cNvPr id="14380" name="Picture 49" descr="Computer_DesktopComputerSansKeyboard01"/>
          <p:cNvPicPr>
            <a:picLocks noChangeAspect="1" noChangeArrowheads="1"/>
          </p:cNvPicPr>
          <p:nvPr/>
        </p:nvPicPr>
        <p:blipFill>
          <a:blip r:embed="rId3" cstate="print"/>
          <a:srcRect/>
          <a:stretch>
            <a:fillRect/>
          </a:stretch>
        </p:blipFill>
        <p:spPr bwMode="auto">
          <a:xfrm>
            <a:off x="1255713" y="4375150"/>
            <a:ext cx="850900" cy="1038225"/>
          </a:xfrm>
          <a:prstGeom prst="rect">
            <a:avLst/>
          </a:prstGeom>
          <a:noFill/>
          <a:ln w="9525">
            <a:noFill/>
            <a:miter lim="800000"/>
            <a:headEnd/>
            <a:tailEnd/>
          </a:ln>
        </p:spPr>
      </p:pic>
      <p:sp>
        <p:nvSpPr>
          <p:cNvPr id="533554" name="AutoShape 50"/>
          <p:cNvSpPr>
            <a:spLocks noChangeArrowheads="1"/>
          </p:cNvSpPr>
          <p:nvPr/>
        </p:nvSpPr>
        <p:spPr bwMode="auto">
          <a:xfrm>
            <a:off x="2089150" y="4276725"/>
            <a:ext cx="1663700" cy="376237"/>
          </a:xfrm>
          <a:prstGeom prst="roundRect">
            <a:avLst>
              <a:gd name="adj" fmla="val 16667"/>
            </a:avLst>
          </a:prstGeom>
          <a:gradFill rotWithShape="1">
            <a:gsLst>
              <a:gs pos="0">
                <a:srgbClr val="ADE2A1"/>
              </a:gs>
              <a:gs pos="100000">
                <a:srgbClr val="E8F6E4"/>
              </a:gs>
            </a:gsLst>
            <a:lin ang="2700000" scaled="1"/>
          </a:gradFill>
          <a:ln w="9525" algn="ctr">
            <a:solidFill>
              <a:srgbClr val="4D4D4D"/>
            </a:solidFill>
            <a:round/>
            <a:headEnd/>
            <a:tailEnd/>
          </a:ln>
          <a:effectLst>
            <a:outerShdw dist="35921" dir="2700000" algn="ctr" rotWithShape="0">
              <a:srgbClr val="AFAFAF"/>
            </a:outerShdw>
          </a:effectLst>
        </p:spPr>
        <p:txBody>
          <a:bodyPr anchor="ctr"/>
          <a:lstStyle/>
          <a:p>
            <a:pPr>
              <a:lnSpc>
                <a:spcPct val="85000"/>
              </a:lnSpc>
              <a:defRPr/>
            </a:pPr>
            <a:r>
              <a:rPr lang="en-US" sz="1500" b="0"/>
              <a:t>192.168.2.46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3515"/>
                                        </p:tgtEl>
                                        <p:attrNameLst>
                                          <p:attrName>style.visibility</p:attrName>
                                        </p:attrNameLst>
                                      </p:cBhvr>
                                      <p:to>
                                        <p:strVal val="visible"/>
                                      </p:to>
                                    </p:set>
                                    <p:animEffect transition="in" filter="fade">
                                      <p:cBhvr>
                                        <p:cTn id="7" dur="500"/>
                                        <p:tgtEl>
                                          <p:spTgt spid="533515"/>
                                        </p:tgtEl>
                                      </p:cBhvr>
                                    </p:animEffect>
                                  </p:childTnLst>
                                </p:cTn>
                              </p:par>
                              <p:par>
                                <p:cTn id="8" presetID="10" presetClass="entr" presetSubtype="0" fill="hold" nodeType="withEffect">
                                  <p:stCondLst>
                                    <p:cond delay="0"/>
                                  </p:stCondLst>
                                  <p:childTnLst>
                                    <p:set>
                                      <p:cBhvr>
                                        <p:cTn id="9" dur="1" fill="hold">
                                          <p:stCondLst>
                                            <p:cond delay="0"/>
                                          </p:stCondLst>
                                        </p:cTn>
                                        <p:tgtEl>
                                          <p:spTgt spid="533566"/>
                                        </p:tgtEl>
                                        <p:attrNameLst>
                                          <p:attrName>style.visibility</p:attrName>
                                        </p:attrNameLst>
                                      </p:cBhvr>
                                      <p:to>
                                        <p:strVal val="visible"/>
                                      </p:to>
                                    </p:set>
                                    <p:animEffect transition="in" filter="fade">
                                      <p:cBhvr>
                                        <p:cTn id="10" dur="500"/>
                                        <p:tgtEl>
                                          <p:spTgt spid="533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1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28600"/>
            <a:ext cx="8229600" cy="487362"/>
          </a:xfrm>
        </p:spPr>
        <p:txBody>
          <a:bodyPr/>
          <a:lstStyle/>
          <a:p>
            <a:pPr marL="460375" indent="-460375"/>
            <a:r>
              <a:rPr lang="en-US" sz="2800" smtClean="0">
                <a:solidFill>
                  <a:schemeClr val="bg1"/>
                </a:solidFill>
              </a:rPr>
              <a:t>How Preferred and Alternate DNS Servers Work</a:t>
            </a:r>
          </a:p>
        </p:txBody>
      </p:sp>
      <p:pic>
        <p:nvPicPr>
          <p:cNvPr id="16387" name="Picture 3"/>
          <p:cNvPicPr>
            <a:picLocks noChangeAspect="1" noChangeArrowheads="1"/>
          </p:cNvPicPr>
          <p:nvPr/>
        </p:nvPicPr>
        <p:blipFill>
          <a:blip r:embed="rId3"/>
          <a:srcRect/>
          <a:stretch>
            <a:fillRect/>
          </a:stretch>
        </p:blipFill>
        <p:spPr bwMode="auto">
          <a:xfrm>
            <a:off x="552450" y="785813"/>
            <a:ext cx="4022725" cy="4459287"/>
          </a:xfrm>
          <a:prstGeom prst="rect">
            <a:avLst/>
          </a:prstGeom>
          <a:noFill/>
          <a:ln w="9525">
            <a:noFill/>
            <a:miter lim="800000"/>
            <a:headEnd/>
            <a:tailEnd/>
          </a:ln>
        </p:spPr>
      </p:pic>
      <p:sp>
        <p:nvSpPr>
          <p:cNvPr id="551940" name="Freeform 4"/>
          <p:cNvSpPr>
            <a:spLocks/>
          </p:cNvSpPr>
          <p:nvPr/>
        </p:nvSpPr>
        <p:spPr bwMode="auto">
          <a:xfrm>
            <a:off x="4087813" y="2081213"/>
            <a:ext cx="1157287" cy="3697287"/>
          </a:xfrm>
          <a:custGeom>
            <a:avLst/>
            <a:gdLst>
              <a:gd name="T0" fmla="*/ 0 w 729"/>
              <a:gd name="T1" fmla="*/ 1609 h 2329"/>
              <a:gd name="T2" fmla="*/ 491 w 729"/>
              <a:gd name="T3" fmla="*/ 0 h 2329"/>
              <a:gd name="T4" fmla="*/ 729 w 729"/>
              <a:gd name="T5" fmla="*/ 93 h 2329"/>
              <a:gd name="T6" fmla="*/ 534 w 729"/>
              <a:gd name="T7" fmla="*/ 2329 h 2329"/>
              <a:gd name="T8" fmla="*/ 0 w 729"/>
              <a:gd name="T9" fmla="*/ 1609 h 2329"/>
              <a:gd name="T10" fmla="*/ 0 60000 65536"/>
              <a:gd name="T11" fmla="*/ 0 60000 65536"/>
              <a:gd name="T12" fmla="*/ 0 60000 65536"/>
              <a:gd name="T13" fmla="*/ 0 60000 65536"/>
              <a:gd name="T14" fmla="*/ 0 60000 65536"/>
              <a:gd name="T15" fmla="*/ 0 w 729"/>
              <a:gd name="T16" fmla="*/ 0 h 2329"/>
              <a:gd name="T17" fmla="*/ 729 w 729"/>
              <a:gd name="T18" fmla="*/ 2329 h 2329"/>
            </a:gdLst>
            <a:ahLst/>
            <a:cxnLst>
              <a:cxn ang="T10">
                <a:pos x="T0" y="T1"/>
              </a:cxn>
              <a:cxn ang="T11">
                <a:pos x="T2" y="T3"/>
              </a:cxn>
              <a:cxn ang="T12">
                <a:pos x="T4" y="T5"/>
              </a:cxn>
              <a:cxn ang="T13">
                <a:pos x="T6" y="T7"/>
              </a:cxn>
              <a:cxn ang="T14">
                <a:pos x="T8" y="T9"/>
              </a:cxn>
            </a:cxnLst>
            <a:rect l="T15" t="T16" r="T17" b="T18"/>
            <a:pathLst>
              <a:path w="729" h="2329">
                <a:moveTo>
                  <a:pt x="0" y="1609"/>
                </a:moveTo>
                <a:lnTo>
                  <a:pt x="491" y="0"/>
                </a:lnTo>
                <a:lnTo>
                  <a:pt x="729" y="93"/>
                </a:lnTo>
                <a:lnTo>
                  <a:pt x="534" y="2329"/>
                </a:lnTo>
                <a:lnTo>
                  <a:pt x="0" y="1609"/>
                </a:lnTo>
                <a:close/>
              </a:path>
            </a:pathLst>
          </a:custGeom>
          <a:solidFill>
            <a:srgbClr val="FF0000">
              <a:alpha val="50195"/>
            </a:srgbClr>
          </a:solidFill>
          <a:ln w="9525">
            <a:noFill/>
            <a:round/>
            <a:headEnd/>
            <a:tailEnd/>
          </a:ln>
        </p:spPr>
        <p:txBody>
          <a:bodyPr/>
          <a:lstStyle/>
          <a:p>
            <a:endParaRPr lang="en-US" sz="1600"/>
          </a:p>
        </p:txBody>
      </p:sp>
      <p:pic>
        <p:nvPicPr>
          <p:cNvPr id="551941" name="Picture 5"/>
          <p:cNvPicPr>
            <a:picLocks noChangeAspect="1" noChangeArrowheads="1"/>
          </p:cNvPicPr>
          <p:nvPr/>
        </p:nvPicPr>
        <p:blipFill>
          <a:blip r:embed="rId4"/>
          <a:srcRect/>
          <a:stretch>
            <a:fillRect/>
          </a:stretch>
        </p:blipFill>
        <p:spPr bwMode="auto">
          <a:xfrm>
            <a:off x="4718050" y="1298575"/>
            <a:ext cx="4030663" cy="4797425"/>
          </a:xfrm>
          <a:prstGeom prst="rect">
            <a:avLst/>
          </a:prstGeom>
          <a:noFill/>
          <a:ln w="9525">
            <a:noFill/>
            <a:miter lim="800000"/>
            <a:headEnd/>
            <a:tailEnd/>
          </a:ln>
        </p:spPr>
      </p:pic>
      <p:grpSp>
        <p:nvGrpSpPr>
          <p:cNvPr id="2" name="Group 6"/>
          <p:cNvGrpSpPr>
            <a:grpSpLocks/>
          </p:cNvGrpSpPr>
          <p:nvPr/>
        </p:nvGrpSpPr>
        <p:grpSpPr bwMode="auto">
          <a:xfrm>
            <a:off x="650875" y="2182813"/>
            <a:ext cx="3306763" cy="1803400"/>
            <a:chOff x="410" y="1665"/>
            <a:chExt cx="2083" cy="1136"/>
          </a:xfrm>
        </p:grpSpPr>
        <p:sp>
          <p:nvSpPr>
            <p:cNvPr id="16407" name="Rectangle 7"/>
            <p:cNvSpPr>
              <a:spLocks noChangeArrowheads="1"/>
            </p:cNvSpPr>
            <p:nvPr/>
          </p:nvSpPr>
          <p:spPr bwMode="auto">
            <a:xfrm>
              <a:off x="503" y="2634"/>
              <a:ext cx="1990" cy="167"/>
            </a:xfrm>
            <a:prstGeom prst="rect">
              <a:avLst/>
            </a:prstGeom>
            <a:noFill/>
            <a:ln w="38100" algn="ctr">
              <a:solidFill>
                <a:srgbClr val="CC0000"/>
              </a:solidFill>
              <a:miter lim="800000"/>
              <a:headEnd/>
              <a:tailEnd/>
            </a:ln>
          </p:spPr>
          <p:txBody>
            <a:bodyPr wrap="none" anchor="ctr"/>
            <a:lstStyle/>
            <a:p>
              <a:endParaRPr lang="en-US" sz="1600"/>
            </a:p>
          </p:txBody>
        </p:sp>
        <p:sp>
          <p:nvSpPr>
            <p:cNvPr id="16408" name="Line 8"/>
            <p:cNvSpPr>
              <a:spLocks noChangeShapeType="1"/>
            </p:cNvSpPr>
            <p:nvPr/>
          </p:nvSpPr>
          <p:spPr bwMode="auto">
            <a:xfrm flipV="1">
              <a:off x="661" y="2287"/>
              <a:ext cx="0" cy="339"/>
            </a:xfrm>
            <a:prstGeom prst="line">
              <a:avLst/>
            </a:prstGeom>
            <a:noFill/>
            <a:ln w="38100">
              <a:solidFill>
                <a:srgbClr val="CC0000"/>
              </a:solidFill>
              <a:round/>
              <a:headEnd/>
              <a:tailEnd/>
            </a:ln>
          </p:spPr>
          <p:txBody>
            <a:bodyPr wrap="none" anchor="ctr"/>
            <a:lstStyle/>
            <a:p>
              <a:endParaRPr lang="en-US" sz="1600"/>
            </a:p>
          </p:txBody>
        </p:sp>
        <p:sp>
          <p:nvSpPr>
            <p:cNvPr id="551945" name="AutoShape 9"/>
            <p:cNvSpPr>
              <a:spLocks noChangeArrowheads="1"/>
            </p:cNvSpPr>
            <p:nvPr/>
          </p:nvSpPr>
          <p:spPr bwMode="auto">
            <a:xfrm>
              <a:off x="410" y="1665"/>
              <a:ext cx="1200" cy="680"/>
            </a:xfrm>
            <a:prstGeom prst="roundRect">
              <a:avLst>
                <a:gd name="adj" fmla="val 10296"/>
              </a:avLst>
            </a:prstGeom>
            <a:gradFill rotWithShape="1">
              <a:gsLst>
                <a:gs pos="0">
                  <a:srgbClr val="ADE2A1"/>
                </a:gs>
                <a:gs pos="100000">
                  <a:srgbClr val="E8F6E4"/>
                </a:gs>
              </a:gsLst>
              <a:lin ang="2700000" scaled="1"/>
            </a:gradFill>
            <a:ln w="9525" algn="ctr">
              <a:solidFill>
                <a:srgbClr val="4D4D4D"/>
              </a:solidFill>
              <a:round/>
              <a:headEnd/>
              <a:tailEnd/>
            </a:ln>
            <a:effectLst>
              <a:outerShdw dist="35921" dir="2700000" algn="ctr" rotWithShape="0">
                <a:srgbClr val="AFAFAF"/>
              </a:outerShdw>
            </a:effectLst>
          </p:spPr>
          <p:txBody>
            <a:bodyPr anchor="ctr"/>
            <a:lstStyle/>
            <a:p>
              <a:pPr marL="228600" indent="-228600" algn="l">
                <a:lnSpc>
                  <a:spcPct val="85000"/>
                </a:lnSpc>
                <a:defRPr/>
              </a:pPr>
              <a:r>
                <a:rPr lang="en-US" sz="1600">
                  <a:cs typeface="Arial" charset="0"/>
                </a:rPr>
                <a:t>1. 	The client tries the preferred DNS server first.</a:t>
              </a:r>
              <a:endParaRPr lang="en-US" sz="1600"/>
            </a:p>
          </p:txBody>
        </p:sp>
      </p:grpSp>
      <p:grpSp>
        <p:nvGrpSpPr>
          <p:cNvPr id="3" name="Group 10"/>
          <p:cNvGrpSpPr>
            <a:grpSpLocks/>
          </p:cNvGrpSpPr>
          <p:nvPr/>
        </p:nvGrpSpPr>
        <p:grpSpPr bwMode="auto">
          <a:xfrm>
            <a:off x="650875" y="3990975"/>
            <a:ext cx="3306763" cy="1484313"/>
            <a:chOff x="410" y="2804"/>
            <a:chExt cx="2083" cy="935"/>
          </a:xfrm>
        </p:grpSpPr>
        <p:sp>
          <p:nvSpPr>
            <p:cNvPr id="16404" name="Rectangle 11"/>
            <p:cNvSpPr>
              <a:spLocks noChangeArrowheads="1"/>
            </p:cNvSpPr>
            <p:nvPr/>
          </p:nvSpPr>
          <p:spPr bwMode="auto">
            <a:xfrm>
              <a:off x="503" y="2804"/>
              <a:ext cx="1990" cy="167"/>
            </a:xfrm>
            <a:prstGeom prst="rect">
              <a:avLst/>
            </a:prstGeom>
            <a:noFill/>
            <a:ln w="38100" algn="ctr">
              <a:solidFill>
                <a:srgbClr val="CC0000"/>
              </a:solidFill>
              <a:miter lim="800000"/>
              <a:headEnd/>
              <a:tailEnd/>
            </a:ln>
          </p:spPr>
          <p:txBody>
            <a:bodyPr wrap="none" anchor="ctr"/>
            <a:lstStyle/>
            <a:p>
              <a:endParaRPr lang="en-US" sz="1600"/>
            </a:p>
          </p:txBody>
        </p:sp>
        <p:sp>
          <p:nvSpPr>
            <p:cNvPr id="16405" name="Line 12"/>
            <p:cNvSpPr>
              <a:spLocks noChangeShapeType="1"/>
            </p:cNvSpPr>
            <p:nvPr/>
          </p:nvSpPr>
          <p:spPr bwMode="auto">
            <a:xfrm flipV="1">
              <a:off x="661" y="2965"/>
              <a:ext cx="0" cy="339"/>
            </a:xfrm>
            <a:prstGeom prst="line">
              <a:avLst/>
            </a:prstGeom>
            <a:noFill/>
            <a:ln w="38100">
              <a:solidFill>
                <a:srgbClr val="CC0000"/>
              </a:solidFill>
              <a:round/>
              <a:headEnd/>
              <a:tailEnd/>
            </a:ln>
          </p:spPr>
          <p:txBody>
            <a:bodyPr wrap="none" anchor="ctr"/>
            <a:lstStyle/>
            <a:p>
              <a:endParaRPr lang="en-US" sz="1600"/>
            </a:p>
          </p:txBody>
        </p:sp>
        <p:sp>
          <p:nvSpPr>
            <p:cNvPr id="551949" name="AutoShape 13"/>
            <p:cNvSpPr>
              <a:spLocks noChangeArrowheads="1"/>
            </p:cNvSpPr>
            <p:nvPr/>
          </p:nvSpPr>
          <p:spPr bwMode="auto">
            <a:xfrm>
              <a:off x="410" y="3153"/>
              <a:ext cx="1641" cy="586"/>
            </a:xfrm>
            <a:prstGeom prst="roundRect">
              <a:avLst>
                <a:gd name="adj" fmla="val 10296"/>
              </a:avLst>
            </a:prstGeom>
            <a:gradFill rotWithShape="1">
              <a:gsLst>
                <a:gs pos="0">
                  <a:srgbClr val="ADE2A1"/>
                </a:gs>
                <a:gs pos="100000">
                  <a:srgbClr val="E8F6E4"/>
                </a:gs>
              </a:gsLst>
              <a:lin ang="2700000" scaled="1"/>
            </a:gradFill>
            <a:ln w="9525" algn="ctr">
              <a:solidFill>
                <a:srgbClr val="4D4D4D"/>
              </a:solidFill>
              <a:round/>
              <a:headEnd/>
              <a:tailEnd/>
            </a:ln>
            <a:effectLst>
              <a:outerShdw dist="35921" dir="2700000" algn="ctr" rotWithShape="0">
                <a:srgbClr val="AFAFAF"/>
              </a:outerShdw>
            </a:effectLst>
          </p:spPr>
          <p:txBody>
            <a:bodyPr anchor="ctr"/>
            <a:lstStyle/>
            <a:p>
              <a:pPr marL="228600" indent="-228600" algn="l">
                <a:lnSpc>
                  <a:spcPct val="85000"/>
                </a:lnSpc>
                <a:defRPr/>
              </a:pPr>
              <a:r>
                <a:rPr lang="en-US" sz="1600">
                  <a:cs typeface="Arial" charset="0"/>
                </a:rPr>
                <a:t>2. </a:t>
              </a:r>
              <a:r>
                <a:rPr lang="en-US" sz="1600"/>
                <a:t>If the preferred server fails, the client tries the alternate DNS server.</a:t>
              </a:r>
            </a:p>
          </p:txBody>
        </p:sp>
      </p:grpSp>
      <p:sp>
        <p:nvSpPr>
          <p:cNvPr id="551950" name="Rectangle 14"/>
          <p:cNvSpPr>
            <a:spLocks noChangeArrowheads="1"/>
          </p:cNvSpPr>
          <p:nvPr/>
        </p:nvSpPr>
        <p:spPr bwMode="auto">
          <a:xfrm>
            <a:off x="4886325" y="1871663"/>
            <a:ext cx="3300413" cy="842962"/>
          </a:xfrm>
          <a:prstGeom prst="rect">
            <a:avLst/>
          </a:prstGeom>
          <a:noFill/>
          <a:ln w="38100" algn="ctr">
            <a:solidFill>
              <a:srgbClr val="CC0000"/>
            </a:solidFill>
            <a:miter lim="800000"/>
            <a:headEnd/>
            <a:tailEnd/>
          </a:ln>
        </p:spPr>
        <p:txBody>
          <a:bodyPr wrap="none" anchor="ctr"/>
          <a:lstStyle/>
          <a:p>
            <a:endParaRPr lang="en-US" sz="1600"/>
          </a:p>
        </p:txBody>
      </p:sp>
      <p:grpSp>
        <p:nvGrpSpPr>
          <p:cNvPr id="4" name="Group 15"/>
          <p:cNvGrpSpPr>
            <a:grpSpLocks/>
          </p:cNvGrpSpPr>
          <p:nvPr/>
        </p:nvGrpSpPr>
        <p:grpSpPr bwMode="auto">
          <a:xfrm>
            <a:off x="5075238" y="2720975"/>
            <a:ext cx="3671887" cy="1903413"/>
            <a:chOff x="3197" y="2076"/>
            <a:chExt cx="2022" cy="1273"/>
          </a:xfrm>
        </p:grpSpPr>
        <p:sp>
          <p:nvSpPr>
            <p:cNvPr id="16402" name="Line 16"/>
            <p:cNvSpPr>
              <a:spLocks noChangeShapeType="1"/>
            </p:cNvSpPr>
            <p:nvPr/>
          </p:nvSpPr>
          <p:spPr bwMode="auto">
            <a:xfrm flipV="1">
              <a:off x="3490" y="2076"/>
              <a:ext cx="0" cy="542"/>
            </a:xfrm>
            <a:prstGeom prst="line">
              <a:avLst/>
            </a:prstGeom>
            <a:noFill/>
            <a:ln w="38100">
              <a:solidFill>
                <a:srgbClr val="CC0000"/>
              </a:solidFill>
              <a:round/>
              <a:headEnd/>
              <a:tailEnd/>
            </a:ln>
          </p:spPr>
          <p:txBody>
            <a:bodyPr wrap="none" anchor="ctr"/>
            <a:lstStyle/>
            <a:p>
              <a:endParaRPr lang="en-US" sz="1600"/>
            </a:p>
          </p:txBody>
        </p:sp>
        <p:sp>
          <p:nvSpPr>
            <p:cNvPr id="551953" name="AutoShape 17"/>
            <p:cNvSpPr>
              <a:spLocks noChangeArrowheads="1"/>
            </p:cNvSpPr>
            <p:nvPr/>
          </p:nvSpPr>
          <p:spPr bwMode="auto">
            <a:xfrm>
              <a:off x="3197" y="2382"/>
              <a:ext cx="2022" cy="967"/>
            </a:xfrm>
            <a:prstGeom prst="roundRect">
              <a:avLst>
                <a:gd name="adj" fmla="val 10296"/>
              </a:avLst>
            </a:prstGeom>
            <a:gradFill rotWithShape="1">
              <a:gsLst>
                <a:gs pos="0">
                  <a:srgbClr val="ADE2A1"/>
                </a:gs>
                <a:gs pos="100000">
                  <a:srgbClr val="E8F6E4"/>
                </a:gs>
              </a:gsLst>
              <a:lin ang="2700000" scaled="1"/>
            </a:gradFill>
            <a:ln w="9525" algn="ctr">
              <a:solidFill>
                <a:srgbClr val="4D4D4D"/>
              </a:solidFill>
              <a:round/>
              <a:headEnd/>
              <a:tailEnd/>
            </a:ln>
            <a:effectLst>
              <a:outerShdw dist="35921" dir="2700000" algn="ctr" rotWithShape="0">
                <a:srgbClr val="AFAFAF"/>
              </a:outerShdw>
            </a:effectLst>
          </p:spPr>
          <p:txBody>
            <a:bodyPr anchor="ctr"/>
            <a:lstStyle/>
            <a:p>
              <a:pPr marL="228600" indent="-228600" algn="l">
                <a:lnSpc>
                  <a:spcPct val="85000"/>
                </a:lnSpc>
                <a:defRPr/>
              </a:pPr>
              <a:r>
                <a:rPr lang="en-US" sz="1600">
                  <a:cs typeface="Arial" charset="0"/>
                </a:rPr>
                <a:t>3. </a:t>
              </a:r>
              <a:r>
                <a:rPr lang="en-US" sz="1600"/>
                <a:t>Optionally, you can enter a whole list of alternate DNS servers.</a:t>
              </a:r>
              <a:r>
                <a:rPr lang="en-US" sz="1600" b="0"/>
                <a:t> </a:t>
              </a:r>
              <a:r>
                <a:rPr lang="en-US" sz="1600"/>
                <a:t>The preferred and alternate DNS servers automatically appear at the top of this list.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51940"/>
                                        </p:tgtEl>
                                        <p:attrNameLst>
                                          <p:attrName>style.visibility</p:attrName>
                                        </p:attrNameLst>
                                      </p:cBhvr>
                                      <p:to>
                                        <p:strVal val="visible"/>
                                      </p:to>
                                    </p:set>
                                    <p:animEffect transition="in" filter="fade">
                                      <p:cBhvr>
                                        <p:cTn id="20" dur="500"/>
                                        <p:tgtEl>
                                          <p:spTgt spid="551940"/>
                                        </p:tgtEl>
                                      </p:cBhvr>
                                    </p:animEffect>
                                  </p:childTnLst>
                                </p:cTn>
                              </p:par>
                              <p:par>
                                <p:cTn id="21" presetID="10" presetClass="entr" presetSubtype="0" fill="hold" nodeType="withEffect">
                                  <p:stCondLst>
                                    <p:cond delay="0"/>
                                  </p:stCondLst>
                                  <p:childTnLst>
                                    <p:set>
                                      <p:cBhvr>
                                        <p:cTn id="22" dur="1" fill="hold">
                                          <p:stCondLst>
                                            <p:cond delay="0"/>
                                          </p:stCondLst>
                                        </p:cTn>
                                        <p:tgtEl>
                                          <p:spTgt spid="551941"/>
                                        </p:tgtEl>
                                        <p:attrNameLst>
                                          <p:attrName>style.visibility</p:attrName>
                                        </p:attrNameLst>
                                      </p:cBhvr>
                                      <p:to>
                                        <p:strVal val="visible"/>
                                      </p:to>
                                    </p:set>
                                    <p:animEffect transition="in" filter="fade">
                                      <p:cBhvr>
                                        <p:cTn id="23" dur="500"/>
                                        <p:tgtEl>
                                          <p:spTgt spid="551941"/>
                                        </p:tgtEl>
                                      </p:cBhvr>
                                    </p:animEffect>
                                  </p:childTnLst>
                                </p:cTn>
                              </p:par>
                              <p:par>
                                <p:cTn id="24" presetID="10" presetClass="exit" presetSubtype="0" fill="hold" nodeType="with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551950"/>
                                        </p:tgtEl>
                                        <p:attrNameLst>
                                          <p:attrName>style.visibility</p:attrName>
                                        </p:attrNameLst>
                                      </p:cBhvr>
                                      <p:to>
                                        <p:strVal val="visible"/>
                                      </p:to>
                                    </p:set>
                                    <p:animEffect transition="in" filter="fade">
                                      <p:cBhvr>
                                        <p:cTn id="30" dur="500"/>
                                        <p:tgtEl>
                                          <p:spTgt spid="551950"/>
                                        </p:tgtEl>
                                      </p:cBhvr>
                                    </p:animEffect>
                                  </p:childTnLst>
                                </p:cTn>
                              </p:par>
                              <p:par>
                                <p:cTn id="31" presetID="10"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40" grpId="0" animBg="1"/>
      <p:bldP spid="55195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p:cNvSpPr>
            <a:spLocks noChangeArrowheads="1"/>
          </p:cNvSpPr>
          <p:nvPr/>
        </p:nvSpPr>
        <p:spPr bwMode="auto">
          <a:xfrm>
            <a:off x="304800" y="914400"/>
            <a:ext cx="7010400" cy="461963"/>
          </a:xfrm>
          <a:prstGeom prst="rect">
            <a:avLst/>
          </a:prstGeom>
          <a:noFill/>
          <a:ln w="9525">
            <a:noFill/>
            <a:miter lim="800000"/>
            <a:headEnd/>
            <a:tailEnd/>
          </a:ln>
        </p:spPr>
        <p:txBody>
          <a:bodyPr>
            <a:spAutoFit/>
          </a:bodyPr>
          <a:lstStyle/>
          <a:p>
            <a:pPr>
              <a:buFontTx/>
              <a:buBlip>
                <a:blip r:embed="rId2"/>
              </a:buBlip>
            </a:pPr>
            <a:r>
              <a:rPr lang="vi-VN"/>
              <a:t>Cài đặt và cấu hình dịch vụ DNS</a:t>
            </a:r>
            <a:endParaRPr lang="en-US"/>
          </a:p>
        </p:txBody>
      </p:sp>
      <p:sp>
        <p:nvSpPr>
          <p:cNvPr id="3" name="Rectangle 2"/>
          <p:cNvSpPr txBox="1">
            <a:spLocks noChangeArrowheads="1"/>
          </p:cNvSpPr>
          <p:nvPr/>
        </p:nvSpPr>
        <p:spPr>
          <a:xfrm>
            <a:off x="228600" y="76200"/>
            <a:ext cx="80010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a:t>
            </a:r>
            <a:endParaRPr lang="en-US" sz="2800" kern="0" dirty="0">
              <a:solidFill>
                <a:schemeClr val="bg1"/>
              </a:solidFill>
              <a:latin typeface="+mj-lt"/>
              <a:ea typeface="+mj-ea"/>
              <a:cs typeface="+mj-cs"/>
            </a:endParaRPr>
          </a:p>
        </p:txBody>
      </p:sp>
      <p:sp>
        <p:nvSpPr>
          <p:cNvPr id="47108" name="Rectangle 3"/>
          <p:cNvSpPr>
            <a:spLocks noChangeArrowheads="1"/>
          </p:cNvSpPr>
          <p:nvPr/>
        </p:nvSpPr>
        <p:spPr bwMode="auto">
          <a:xfrm>
            <a:off x="304800" y="1371600"/>
            <a:ext cx="8382000" cy="2308225"/>
          </a:xfrm>
          <a:prstGeom prst="rect">
            <a:avLst/>
          </a:prstGeom>
          <a:noFill/>
          <a:ln w="9525">
            <a:noFill/>
            <a:miter lim="800000"/>
            <a:headEnd/>
            <a:tailEnd/>
          </a:ln>
        </p:spPr>
        <p:txBody>
          <a:bodyPr>
            <a:spAutoFit/>
          </a:bodyPr>
          <a:lstStyle/>
          <a:p>
            <a:r>
              <a:rPr lang="vi-VN">
                <a:solidFill>
                  <a:srgbClr val="0070C0"/>
                </a:solidFill>
              </a:rPr>
              <a:t>Có nhiều cách cài đặt dịch vụ DNS trên môi trường Windows như: </a:t>
            </a:r>
            <a:r>
              <a:rPr lang="vi-VN">
                <a:solidFill>
                  <a:srgbClr val="FF0000"/>
                </a:solidFill>
              </a:rPr>
              <a:t>Ta có thể cài đặt DNS khi ta nâng</a:t>
            </a:r>
            <a:r>
              <a:rPr lang="en-US">
                <a:solidFill>
                  <a:srgbClr val="FF0000"/>
                </a:solidFill>
              </a:rPr>
              <a:t> </a:t>
            </a:r>
            <a:r>
              <a:rPr lang="vi-VN">
                <a:solidFill>
                  <a:srgbClr val="FF0000"/>
                </a:solidFill>
              </a:rPr>
              <a:t>cấp máy chủ lên domain controllers </a:t>
            </a:r>
            <a:r>
              <a:rPr lang="vi-VN">
                <a:solidFill>
                  <a:srgbClr val="0070C0"/>
                </a:solidFill>
              </a:rPr>
              <a:t>hoặc cài đặt DNS trên </a:t>
            </a:r>
            <a:r>
              <a:rPr lang="vi-VN">
                <a:solidFill>
                  <a:srgbClr val="FF0000"/>
                </a:solidFill>
              </a:rPr>
              <a:t>máy stand-alone</a:t>
            </a:r>
            <a:r>
              <a:rPr lang="vi-VN">
                <a:solidFill>
                  <a:srgbClr val="0070C0"/>
                </a:solidFill>
              </a:rPr>
              <a:t> Windows 2003 Server</a:t>
            </a:r>
            <a:r>
              <a:rPr lang="en-US">
                <a:solidFill>
                  <a:srgbClr val="0070C0"/>
                </a:solidFill>
              </a:rPr>
              <a:t> từ tùy chọn </a:t>
            </a:r>
            <a:r>
              <a:rPr lang="en-US">
                <a:solidFill>
                  <a:srgbClr val="00B050"/>
                </a:solidFill>
              </a:rPr>
              <a:t>Networking services</a:t>
            </a:r>
            <a:r>
              <a:rPr lang="en-US">
                <a:solidFill>
                  <a:srgbClr val="0070C0"/>
                </a:solidFill>
              </a:rPr>
              <a:t> trong thành phần </a:t>
            </a:r>
            <a:r>
              <a:rPr lang="en-US">
                <a:solidFill>
                  <a:srgbClr val="00B050"/>
                </a:solidFill>
              </a:rPr>
              <a:t>Add/Remove Program</a:t>
            </a:r>
          </a:p>
        </p:txBody>
      </p:sp>
      <p:sp>
        <p:nvSpPr>
          <p:cNvPr id="47109" name="Rectangle 4"/>
          <p:cNvSpPr>
            <a:spLocks noChangeArrowheads="1"/>
          </p:cNvSpPr>
          <p:nvPr/>
        </p:nvSpPr>
        <p:spPr bwMode="auto">
          <a:xfrm>
            <a:off x="304800" y="3886200"/>
            <a:ext cx="6705600" cy="461963"/>
          </a:xfrm>
          <a:prstGeom prst="rect">
            <a:avLst/>
          </a:prstGeom>
          <a:noFill/>
          <a:ln w="9525">
            <a:noFill/>
            <a:miter lim="800000"/>
            <a:headEnd/>
            <a:tailEnd/>
          </a:ln>
        </p:spPr>
        <p:txBody>
          <a:bodyPr>
            <a:spAutoFit/>
          </a:bodyPr>
          <a:lstStyle/>
          <a:p>
            <a:pPr>
              <a:buFontTx/>
              <a:buBlip>
                <a:blip r:embed="rId2"/>
              </a:buBlip>
            </a:pPr>
            <a:r>
              <a:rPr lang="vi-VN"/>
              <a:t>Các bước cài đặt dịch vụ DNS.</a:t>
            </a:r>
            <a:endParaRPr lang="en-US"/>
          </a:p>
        </p:txBody>
      </p:sp>
      <p:sp>
        <p:nvSpPr>
          <p:cNvPr id="47110" name="Rectangle 5"/>
          <p:cNvSpPr>
            <a:spLocks noChangeArrowheads="1"/>
          </p:cNvSpPr>
          <p:nvPr/>
        </p:nvSpPr>
        <p:spPr bwMode="auto">
          <a:xfrm>
            <a:off x="304800" y="4267200"/>
            <a:ext cx="8839200" cy="1570038"/>
          </a:xfrm>
          <a:prstGeom prst="rect">
            <a:avLst/>
          </a:prstGeom>
          <a:noFill/>
          <a:ln w="9525">
            <a:noFill/>
            <a:miter lim="800000"/>
            <a:headEnd/>
            <a:tailEnd/>
          </a:ln>
        </p:spPr>
        <p:txBody>
          <a:bodyPr>
            <a:spAutoFit/>
          </a:bodyPr>
          <a:lstStyle/>
          <a:p>
            <a:r>
              <a:rPr lang="vi-VN">
                <a:solidFill>
                  <a:srgbClr val="0070C0"/>
                </a:solidFill>
              </a:rPr>
              <a:t>Khi cài đặt dịch vụ DNS trên Windows 2003 Server đòi hỏi máy này phải được cung cấp </a:t>
            </a:r>
            <a:r>
              <a:rPr lang="vi-VN">
                <a:solidFill>
                  <a:srgbClr val="00B050"/>
                </a:solidFill>
              </a:rPr>
              <a:t>địa chỉ IP</a:t>
            </a:r>
            <a:r>
              <a:rPr lang="en-US">
                <a:solidFill>
                  <a:srgbClr val="00B050"/>
                </a:solidFill>
              </a:rPr>
              <a:t> </a:t>
            </a:r>
            <a:r>
              <a:rPr lang="vi-VN">
                <a:solidFill>
                  <a:srgbClr val="00B050"/>
                </a:solidFill>
              </a:rPr>
              <a:t>tĩnh</a:t>
            </a:r>
            <a:r>
              <a:rPr lang="vi-VN">
                <a:solidFill>
                  <a:srgbClr val="0070C0"/>
                </a:solidFill>
              </a:rPr>
              <a:t>, sau đây là một số bước cơ bản nhất để cài đặt dịch vụ DNS trên Windows 2003 stand-alone</a:t>
            </a:r>
            <a:r>
              <a:rPr lang="en-US">
                <a:solidFill>
                  <a:srgbClr val="0070C0"/>
                </a:solidFill>
              </a:rPr>
              <a:t> Server.</a:t>
            </a:r>
          </a:p>
        </p:txBody>
      </p:sp>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noChangeArrowheads="1"/>
          </p:cNvSpPr>
          <p:nvPr/>
        </p:nvSpPr>
        <p:spPr bwMode="auto">
          <a:xfrm>
            <a:off x="381000" y="914400"/>
            <a:ext cx="8305800" cy="1200150"/>
          </a:xfrm>
          <a:prstGeom prst="rect">
            <a:avLst/>
          </a:prstGeom>
          <a:noFill/>
          <a:ln w="9525">
            <a:noFill/>
            <a:miter lim="800000"/>
            <a:headEnd/>
            <a:tailEnd/>
          </a:ln>
        </p:spPr>
        <p:txBody>
          <a:bodyPr>
            <a:spAutoFit/>
          </a:bodyPr>
          <a:lstStyle/>
          <a:p>
            <a:r>
              <a:rPr lang="en-US"/>
              <a:t>Chọn </a:t>
            </a:r>
            <a:r>
              <a:rPr lang="en-US">
                <a:solidFill>
                  <a:srgbClr val="00B050"/>
                </a:solidFill>
              </a:rPr>
              <a:t>Start </a:t>
            </a:r>
            <a:r>
              <a:rPr lang="en-US">
                <a:solidFill>
                  <a:srgbClr val="00B050"/>
                </a:solidFill>
                <a:sym typeface="Wingdings" pitchFamily="2" charset="2"/>
              </a:rPr>
              <a:t></a:t>
            </a:r>
            <a:r>
              <a:rPr lang="en-US">
                <a:solidFill>
                  <a:srgbClr val="00B050"/>
                </a:solidFill>
              </a:rPr>
              <a:t> Control Panel </a:t>
            </a:r>
            <a:r>
              <a:rPr lang="en-US">
                <a:solidFill>
                  <a:srgbClr val="00B050"/>
                </a:solidFill>
                <a:sym typeface="Wingdings" pitchFamily="2" charset="2"/>
              </a:rPr>
              <a:t></a:t>
            </a:r>
            <a:r>
              <a:rPr lang="en-US">
                <a:solidFill>
                  <a:srgbClr val="00B050"/>
                </a:solidFill>
              </a:rPr>
              <a:t> Add/Remove Programs</a:t>
            </a:r>
            <a:r>
              <a:rPr lang="en-US"/>
              <a:t>.</a:t>
            </a:r>
          </a:p>
          <a:p>
            <a:r>
              <a:rPr lang="en-US"/>
              <a:t>Chọn </a:t>
            </a:r>
            <a:r>
              <a:rPr lang="en-US">
                <a:solidFill>
                  <a:srgbClr val="00B050"/>
                </a:solidFill>
              </a:rPr>
              <a:t>Add or Remove Windows Components </a:t>
            </a:r>
            <a:r>
              <a:rPr lang="en-US"/>
              <a:t>trong hộp thoại </a:t>
            </a:r>
            <a:r>
              <a:rPr lang="en-US">
                <a:solidFill>
                  <a:srgbClr val="00B050"/>
                </a:solidFill>
              </a:rPr>
              <a:t>Windows components</a:t>
            </a:r>
            <a:r>
              <a:rPr lang="en-US"/>
              <a:t>.</a:t>
            </a:r>
          </a:p>
        </p:txBody>
      </p:sp>
      <p:pic>
        <p:nvPicPr>
          <p:cNvPr id="48131" name="Picture 2"/>
          <p:cNvPicPr>
            <a:picLocks noChangeAspect="1" noChangeArrowheads="1"/>
          </p:cNvPicPr>
          <p:nvPr/>
        </p:nvPicPr>
        <p:blipFill>
          <a:blip r:embed="rId2"/>
          <a:srcRect/>
          <a:stretch>
            <a:fillRect/>
          </a:stretch>
        </p:blipFill>
        <p:spPr bwMode="auto">
          <a:xfrm>
            <a:off x="1981200" y="2038350"/>
            <a:ext cx="5095875" cy="4133850"/>
          </a:xfrm>
          <a:prstGeom prst="rect">
            <a:avLst/>
          </a:prstGeom>
          <a:noFill/>
          <a:ln w="9525">
            <a:noFill/>
            <a:miter lim="800000"/>
            <a:headEnd/>
            <a:tailEnd/>
          </a:ln>
        </p:spPr>
      </p:pic>
      <p:sp>
        <p:nvSpPr>
          <p:cNvPr id="4" name="Rectangle 2"/>
          <p:cNvSpPr txBox="1">
            <a:spLocks noChangeArrowheads="1"/>
          </p:cNvSpPr>
          <p:nvPr/>
        </p:nvSpPr>
        <p:spPr>
          <a:xfrm>
            <a:off x="228600" y="76200"/>
            <a:ext cx="80010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a:t>
            </a:r>
            <a:endParaRPr lang="en-US" sz="2800" kern="0" dirty="0">
              <a:solidFill>
                <a:schemeClr val="bg1"/>
              </a:solidFill>
              <a:latin typeface="+mj-lt"/>
              <a:ea typeface="+mj-ea"/>
              <a:cs typeface="+mj-cs"/>
            </a:endParaRPr>
          </a:p>
        </p:txBody>
      </p:sp>
    </p:spTree>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2"/>
          <a:srcRect/>
          <a:stretch>
            <a:fillRect/>
          </a:stretch>
        </p:blipFill>
        <p:spPr bwMode="auto">
          <a:xfrm>
            <a:off x="1828800" y="1905000"/>
            <a:ext cx="5486400" cy="4202113"/>
          </a:xfrm>
          <a:prstGeom prst="rect">
            <a:avLst/>
          </a:prstGeom>
          <a:noFill/>
          <a:ln w="9525">
            <a:noFill/>
            <a:miter lim="800000"/>
            <a:headEnd/>
            <a:tailEnd/>
          </a:ln>
        </p:spPr>
      </p:pic>
      <p:sp>
        <p:nvSpPr>
          <p:cNvPr id="49155" name="Rectangle 2"/>
          <p:cNvSpPr>
            <a:spLocks noChangeArrowheads="1"/>
          </p:cNvSpPr>
          <p:nvPr/>
        </p:nvSpPr>
        <p:spPr bwMode="auto">
          <a:xfrm>
            <a:off x="228600" y="914400"/>
            <a:ext cx="8229600" cy="830263"/>
          </a:xfrm>
          <a:prstGeom prst="rect">
            <a:avLst/>
          </a:prstGeom>
          <a:noFill/>
          <a:ln w="9525">
            <a:noFill/>
            <a:miter lim="800000"/>
            <a:headEnd/>
            <a:tailEnd/>
          </a:ln>
        </p:spPr>
        <p:txBody>
          <a:bodyPr>
            <a:spAutoFit/>
          </a:bodyPr>
          <a:lstStyle/>
          <a:p>
            <a:r>
              <a:rPr lang="vi-VN"/>
              <a:t>Chọn tùy chọn </a:t>
            </a:r>
            <a:r>
              <a:rPr lang="vi-VN">
                <a:solidFill>
                  <a:srgbClr val="00B050"/>
                </a:solidFill>
              </a:rPr>
              <a:t>Domain Name System(DNS)</a:t>
            </a:r>
            <a:r>
              <a:rPr lang="vi-VN"/>
              <a:t>, sau đó chọn nút </a:t>
            </a:r>
            <a:r>
              <a:rPr lang="vi-VN">
                <a:solidFill>
                  <a:srgbClr val="00B050"/>
                </a:solidFill>
              </a:rPr>
              <a:t>OK</a:t>
            </a:r>
            <a:endParaRPr lang="en-US">
              <a:solidFill>
                <a:srgbClr val="00B050"/>
              </a:solidFill>
            </a:endParaRPr>
          </a:p>
        </p:txBody>
      </p:sp>
      <p:sp>
        <p:nvSpPr>
          <p:cNvPr id="4" name="Rectangle 2"/>
          <p:cNvSpPr txBox="1">
            <a:spLocks noChangeArrowheads="1"/>
          </p:cNvSpPr>
          <p:nvPr/>
        </p:nvSpPr>
        <p:spPr>
          <a:xfrm>
            <a:off x="228600" y="76200"/>
            <a:ext cx="80010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a:t>
            </a:r>
            <a:endParaRPr lang="en-US" sz="2800" kern="0" dirty="0">
              <a:solidFill>
                <a:schemeClr val="bg1"/>
              </a:solidFill>
              <a:latin typeface="+mj-lt"/>
              <a:ea typeface="+mj-ea"/>
              <a:cs typeface="+mj-cs"/>
            </a:endParaRPr>
          </a:p>
        </p:txBody>
      </p:sp>
    </p:spTree>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p:cNvSpPr>
            <a:spLocks noChangeArrowheads="1"/>
          </p:cNvSpPr>
          <p:nvPr/>
        </p:nvSpPr>
        <p:spPr bwMode="auto">
          <a:xfrm>
            <a:off x="304800" y="838200"/>
            <a:ext cx="3395663" cy="461963"/>
          </a:xfrm>
          <a:prstGeom prst="rect">
            <a:avLst/>
          </a:prstGeom>
          <a:noFill/>
          <a:ln w="9525">
            <a:noFill/>
            <a:miter lim="800000"/>
            <a:headEnd/>
            <a:tailEnd/>
          </a:ln>
        </p:spPr>
        <p:txBody>
          <a:bodyPr wrap="none">
            <a:spAutoFit/>
          </a:bodyPr>
          <a:lstStyle/>
          <a:p>
            <a:r>
              <a:rPr lang="en-US"/>
              <a:t>Cấu hình dịch vụ DNS</a:t>
            </a:r>
          </a:p>
        </p:txBody>
      </p:sp>
      <p:sp>
        <p:nvSpPr>
          <p:cNvPr id="50179" name="Rectangle 2"/>
          <p:cNvSpPr>
            <a:spLocks noChangeArrowheads="1"/>
          </p:cNvSpPr>
          <p:nvPr/>
        </p:nvSpPr>
        <p:spPr bwMode="auto">
          <a:xfrm>
            <a:off x="304800" y="1371600"/>
            <a:ext cx="3581400" cy="4246563"/>
          </a:xfrm>
          <a:prstGeom prst="rect">
            <a:avLst/>
          </a:prstGeom>
          <a:noFill/>
          <a:ln w="9525">
            <a:noFill/>
            <a:miter lim="800000"/>
            <a:headEnd/>
            <a:tailEnd/>
          </a:ln>
        </p:spPr>
        <p:txBody>
          <a:bodyPr>
            <a:spAutoFit/>
          </a:bodyPr>
          <a:lstStyle/>
          <a:p>
            <a:pPr>
              <a:lnSpc>
                <a:spcPct val="150000"/>
              </a:lnSpc>
            </a:pPr>
            <a:r>
              <a:rPr lang="en-US" sz="2000"/>
              <a:t>Ta chọn </a:t>
            </a:r>
            <a:r>
              <a:rPr lang="en-US" sz="2000">
                <a:solidFill>
                  <a:srgbClr val="00B050"/>
                </a:solidFill>
              </a:rPr>
              <a:t>Start </a:t>
            </a:r>
            <a:r>
              <a:rPr lang="en-US" sz="2000">
                <a:solidFill>
                  <a:srgbClr val="00B050"/>
                </a:solidFill>
                <a:sym typeface="Wingdings" pitchFamily="2" charset="2"/>
              </a:rPr>
              <a:t></a:t>
            </a:r>
            <a:r>
              <a:rPr lang="en-US" sz="2000">
                <a:solidFill>
                  <a:srgbClr val="00B050"/>
                </a:solidFill>
              </a:rPr>
              <a:t> Programs </a:t>
            </a:r>
            <a:r>
              <a:rPr lang="en-US" sz="2000">
                <a:solidFill>
                  <a:srgbClr val="00B050"/>
                </a:solidFill>
                <a:sym typeface="Wingdings" pitchFamily="2" charset="2"/>
              </a:rPr>
              <a:t></a:t>
            </a:r>
            <a:r>
              <a:rPr lang="en-US" sz="2000">
                <a:solidFill>
                  <a:srgbClr val="00B050"/>
                </a:solidFill>
              </a:rPr>
              <a:t> Administrative Tools </a:t>
            </a:r>
            <a:r>
              <a:rPr lang="en-US" sz="2000">
                <a:solidFill>
                  <a:srgbClr val="00B050"/>
                </a:solidFill>
                <a:sym typeface="Wingdings" pitchFamily="2" charset="2"/>
              </a:rPr>
              <a:t></a:t>
            </a:r>
            <a:r>
              <a:rPr lang="en-US" sz="2000">
                <a:solidFill>
                  <a:srgbClr val="00B050"/>
                </a:solidFill>
              </a:rPr>
              <a:t> DNS</a:t>
            </a:r>
            <a:r>
              <a:rPr lang="en-US" sz="2000"/>
              <a:t>. Nếu ta không cài DNS cùng với quá trình cài </a:t>
            </a:r>
            <a:r>
              <a:rPr lang="vi-VN" sz="2000"/>
              <a:t>đặt Active Directory thì không có zone nào được cấu hình mặc định. Một số thành phần cần tham</a:t>
            </a:r>
            <a:r>
              <a:rPr lang="en-US" sz="2000"/>
              <a:t> khảo trong DNS Console</a:t>
            </a:r>
          </a:p>
        </p:txBody>
      </p:sp>
      <p:pic>
        <p:nvPicPr>
          <p:cNvPr id="50180" name="Picture 2"/>
          <p:cNvPicPr>
            <a:picLocks noChangeAspect="1" noChangeArrowheads="1"/>
          </p:cNvPicPr>
          <p:nvPr/>
        </p:nvPicPr>
        <p:blipFill>
          <a:blip r:embed="rId2"/>
          <a:srcRect/>
          <a:stretch>
            <a:fillRect/>
          </a:stretch>
        </p:blipFill>
        <p:spPr bwMode="auto">
          <a:xfrm>
            <a:off x="3886200" y="914400"/>
            <a:ext cx="5105400" cy="4821238"/>
          </a:xfrm>
          <a:prstGeom prst="rect">
            <a:avLst/>
          </a:prstGeom>
          <a:noFill/>
          <a:ln w="9525">
            <a:noFill/>
            <a:miter lim="800000"/>
            <a:headEnd/>
            <a:tailEnd/>
          </a:ln>
        </p:spPr>
      </p:pic>
      <p:sp>
        <p:nvSpPr>
          <p:cNvPr id="5" name="Rectangle 2"/>
          <p:cNvSpPr txBox="1">
            <a:spLocks noChangeArrowheads="1"/>
          </p:cNvSpPr>
          <p:nvPr/>
        </p:nvSpPr>
        <p:spPr>
          <a:xfrm>
            <a:off x="228600" y="76200"/>
            <a:ext cx="80010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a:t>
            </a:r>
            <a:endParaRPr lang="en-US" sz="2800" kern="0" dirty="0">
              <a:solidFill>
                <a:schemeClr val="bg1"/>
              </a:solidFill>
              <a:latin typeface="+mj-lt"/>
              <a:ea typeface="+mj-ea"/>
              <a:cs typeface="+mj-cs"/>
            </a:endParaRPr>
          </a:p>
        </p:txBody>
      </p:sp>
    </p:spTree>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p:cNvSpPr>
            <a:spLocks noChangeArrowheads="1"/>
          </p:cNvSpPr>
          <p:nvPr/>
        </p:nvSpPr>
        <p:spPr bwMode="auto">
          <a:xfrm>
            <a:off x="381000" y="1143000"/>
            <a:ext cx="8229600" cy="2308225"/>
          </a:xfrm>
          <a:prstGeom prst="rect">
            <a:avLst/>
          </a:prstGeom>
          <a:noFill/>
          <a:ln w="9525">
            <a:noFill/>
            <a:miter lim="800000"/>
            <a:headEnd/>
            <a:tailEnd/>
          </a:ln>
        </p:spPr>
        <p:txBody>
          <a:bodyPr>
            <a:spAutoFit/>
          </a:bodyPr>
          <a:lstStyle/>
          <a:p>
            <a:r>
              <a:rPr lang="vi-VN"/>
              <a:t>Kiểm tra hoạt động</a:t>
            </a:r>
            <a:endParaRPr lang="en-US"/>
          </a:p>
          <a:p>
            <a:endParaRPr lang="vi-VN">
              <a:solidFill>
                <a:srgbClr val="0070C0"/>
              </a:solidFill>
            </a:endParaRPr>
          </a:p>
          <a:p>
            <a:r>
              <a:rPr lang="vi-VN">
                <a:solidFill>
                  <a:srgbClr val="0070C0"/>
                </a:solidFill>
              </a:rPr>
              <a:t>Ta có thể dùng công cụ nslookup để kiểm tra quá trình hoạt động của dịch vụ DNS, phân giải</a:t>
            </a:r>
            <a:r>
              <a:rPr lang="en-US">
                <a:solidFill>
                  <a:srgbClr val="0070C0"/>
                </a:solidFill>
              </a:rPr>
              <a:t> </a:t>
            </a:r>
            <a:r>
              <a:rPr lang="vi-VN">
                <a:solidFill>
                  <a:srgbClr val="0070C0"/>
                </a:solidFill>
              </a:rPr>
              <a:t>resource record hoặc phân giải tên miền. để sử dụng được công cụ nslookup ta vào </a:t>
            </a:r>
            <a:r>
              <a:rPr lang="vi-VN">
                <a:solidFill>
                  <a:srgbClr val="FF0000"/>
                </a:solidFill>
              </a:rPr>
              <a:t>Start </a:t>
            </a:r>
            <a:r>
              <a:rPr lang="en-US">
                <a:solidFill>
                  <a:srgbClr val="FF0000"/>
                </a:solidFill>
                <a:sym typeface="Wingdings" pitchFamily="2" charset="2"/>
              </a:rPr>
              <a:t></a:t>
            </a:r>
            <a:r>
              <a:rPr lang="vi-VN">
                <a:solidFill>
                  <a:srgbClr val="FF0000"/>
                </a:solidFill>
              </a:rPr>
              <a:t> Run </a:t>
            </a:r>
            <a:r>
              <a:rPr lang="en-US">
                <a:solidFill>
                  <a:srgbClr val="FF0000"/>
                </a:solidFill>
                <a:sym typeface="Wingdings" pitchFamily="2" charset="2"/>
              </a:rPr>
              <a:t></a:t>
            </a:r>
            <a:r>
              <a:rPr lang="en-US">
                <a:solidFill>
                  <a:srgbClr val="FF0000"/>
                </a:solidFill>
              </a:rPr>
              <a:t> nslookup</a:t>
            </a:r>
            <a:r>
              <a:rPr lang="en-US"/>
              <a:t>.</a:t>
            </a:r>
          </a:p>
        </p:txBody>
      </p:sp>
      <p:sp>
        <p:nvSpPr>
          <p:cNvPr id="4" name="Rectangle 2"/>
          <p:cNvSpPr txBox="1">
            <a:spLocks noChangeArrowheads="1"/>
          </p:cNvSpPr>
          <p:nvPr/>
        </p:nvSpPr>
        <p:spPr>
          <a:xfrm>
            <a:off x="228600" y="76200"/>
            <a:ext cx="80010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a:t>
            </a:r>
            <a:endParaRPr lang="en-US" sz="2800" kern="0" dirty="0">
              <a:solidFill>
                <a:schemeClr val="bg1"/>
              </a:solidFill>
              <a:latin typeface="+mj-lt"/>
              <a:ea typeface="+mj-ea"/>
              <a:cs typeface="+mj-cs"/>
            </a:endParaRPr>
          </a:p>
        </p:txBody>
      </p:sp>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819150" y="1100138"/>
            <a:ext cx="7394575" cy="2890837"/>
          </a:xfrm>
          <a:noFill/>
        </p:spPr>
        <p:txBody>
          <a:bodyPr lIns="90488" tIns="44450" rIns="90488" bIns="44450"/>
          <a:lstStyle/>
          <a:p>
            <a:pPr algn="ctr">
              <a:lnSpc>
                <a:spcPct val="150000"/>
              </a:lnSpc>
              <a:spcBef>
                <a:spcPts val="1200"/>
              </a:spcBef>
              <a:spcAft>
                <a:spcPts val="1200"/>
              </a:spcAft>
            </a:pPr>
            <a:r>
              <a:rPr lang="en-US" smtClean="0"/>
              <a:t>Configuring Routing </a:t>
            </a:r>
            <a:br>
              <a:rPr lang="en-US" smtClean="0"/>
            </a:br>
            <a:r>
              <a:rPr lang="en-US" smtClean="0"/>
              <a:t>by using</a:t>
            </a:r>
            <a:br>
              <a:rPr lang="en-US" smtClean="0"/>
            </a:br>
            <a:r>
              <a:rPr lang="en-US" smtClean="0"/>
              <a:t> Routing and Remote Access </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Line 132"/>
          <p:cNvSpPr>
            <a:spLocks noChangeShapeType="1"/>
          </p:cNvSpPr>
          <p:nvPr/>
        </p:nvSpPr>
        <p:spPr bwMode="auto">
          <a:xfrm>
            <a:off x="4595813" y="4038600"/>
            <a:ext cx="0" cy="2098675"/>
          </a:xfrm>
          <a:prstGeom prst="line">
            <a:avLst/>
          </a:prstGeom>
          <a:noFill/>
          <a:ln w="38100">
            <a:solidFill>
              <a:srgbClr val="CC0000"/>
            </a:solidFill>
            <a:round/>
            <a:headEnd/>
            <a:tailEnd/>
          </a:ln>
        </p:spPr>
        <p:txBody>
          <a:bodyPr anchor="ctr"/>
          <a:lstStyle/>
          <a:p>
            <a:endParaRPr lang="en-US" sz="1500"/>
          </a:p>
        </p:txBody>
      </p:sp>
      <p:sp>
        <p:nvSpPr>
          <p:cNvPr id="5123" name="Line 127"/>
          <p:cNvSpPr>
            <a:spLocks noChangeShapeType="1"/>
          </p:cNvSpPr>
          <p:nvPr/>
        </p:nvSpPr>
        <p:spPr bwMode="auto">
          <a:xfrm>
            <a:off x="527050" y="3903663"/>
            <a:ext cx="7958138" cy="0"/>
          </a:xfrm>
          <a:prstGeom prst="line">
            <a:avLst/>
          </a:prstGeom>
          <a:noFill/>
          <a:ln w="38100">
            <a:solidFill>
              <a:srgbClr val="CC0000"/>
            </a:solidFill>
            <a:round/>
            <a:headEnd/>
            <a:tailEnd/>
          </a:ln>
        </p:spPr>
        <p:txBody>
          <a:bodyPr anchor="ctr"/>
          <a:lstStyle/>
          <a:p>
            <a:endParaRPr lang="en-US" sz="1500"/>
          </a:p>
        </p:txBody>
      </p:sp>
      <p:sp>
        <p:nvSpPr>
          <p:cNvPr id="5124" name="Line 117"/>
          <p:cNvSpPr>
            <a:spLocks noChangeShapeType="1"/>
          </p:cNvSpPr>
          <p:nvPr/>
        </p:nvSpPr>
        <p:spPr bwMode="auto">
          <a:xfrm flipH="1">
            <a:off x="4600575" y="5097463"/>
            <a:ext cx="873125" cy="0"/>
          </a:xfrm>
          <a:prstGeom prst="line">
            <a:avLst/>
          </a:prstGeom>
          <a:noFill/>
          <a:ln w="38100">
            <a:solidFill>
              <a:srgbClr val="CC0000"/>
            </a:solidFill>
            <a:round/>
            <a:headEnd/>
            <a:tailEnd/>
          </a:ln>
        </p:spPr>
        <p:txBody>
          <a:bodyPr wrap="none" anchor="ctr"/>
          <a:lstStyle/>
          <a:p>
            <a:endParaRPr lang="en-US" sz="1500"/>
          </a:p>
        </p:txBody>
      </p:sp>
      <p:sp>
        <p:nvSpPr>
          <p:cNvPr id="5125" name="Line 106"/>
          <p:cNvSpPr>
            <a:spLocks noChangeShapeType="1"/>
          </p:cNvSpPr>
          <p:nvPr/>
        </p:nvSpPr>
        <p:spPr bwMode="auto">
          <a:xfrm>
            <a:off x="954088" y="3917950"/>
            <a:ext cx="0" cy="628650"/>
          </a:xfrm>
          <a:prstGeom prst="line">
            <a:avLst/>
          </a:prstGeom>
          <a:noFill/>
          <a:ln w="38100">
            <a:solidFill>
              <a:srgbClr val="CC0000"/>
            </a:solidFill>
            <a:round/>
            <a:headEnd/>
            <a:tailEnd/>
          </a:ln>
        </p:spPr>
        <p:txBody>
          <a:bodyPr wrap="none" anchor="ctr"/>
          <a:lstStyle/>
          <a:p>
            <a:endParaRPr lang="en-US" sz="1500"/>
          </a:p>
        </p:txBody>
      </p:sp>
      <p:sp>
        <p:nvSpPr>
          <p:cNvPr id="5126" name="Line 107"/>
          <p:cNvSpPr>
            <a:spLocks noChangeShapeType="1"/>
          </p:cNvSpPr>
          <p:nvPr/>
        </p:nvSpPr>
        <p:spPr bwMode="auto">
          <a:xfrm>
            <a:off x="8091488" y="3905250"/>
            <a:ext cx="0" cy="628650"/>
          </a:xfrm>
          <a:prstGeom prst="line">
            <a:avLst/>
          </a:prstGeom>
          <a:noFill/>
          <a:ln w="38100">
            <a:solidFill>
              <a:srgbClr val="CC0000"/>
            </a:solidFill>
            <a:round/>
            <a:headEnd/>
            <a:tailEnd/>
          </a:ln>
        </p:spPr>
        <p:txBody>
          <a:bodyPr wrap="none" anchor="ctr"/>
          <a:lstStyle/>
          <a:p>
            <a:endParaRPr lang="en-US" sz="1500"/>
          </a:p>
        </p:txBody>
      </p:sp>
      <p:sp>
        <p:nvSpPr>
          <p:cNvPr id="5127" name="Rectangle 2"/>
          <p:cNvSpPr>
            <a:spLocks noGrp="1" noChangeArrowheads="1"/>
          </p:cNvSpPr>
          <p:nvPr>
            <p:ph type="title"/>
          </p:nvPr>
        </p:nvSpPr>
        <p:spPr>
          <a:noFill/>
        </p:spPr>
        <p:txBody>
          <a:bodyPr/>
          <a:lstStyle/>
          <a:p>
            <a:pPr>
              <a:lnSpc>
                <a:spcPct val="85000"/>
              </a:lnSpc>
            </a:pPr>
            <a:r>
              <a:rPr lang="en-US" sz="2800" smtClean="0">
                <a:solidFill>
                  <a:schemeClr val="bg1"/>
                </a:solidFill>
              </a:rPr>
              <a:t>Overview of Routers</a:t>
            </a:r>
          </a:p>
        </p:txBody>
      </p:sp>
      <p:sp>
        <p:nvSpPr>
          <p:cNvPr id="192562" name="AutoShape 50"/>
          <p:cNvSpPr>
            <a:spLocks noChangeArrowheads="1"/>
          </p:cNvSpPr>
          <p:nvPr/>
        </p:nvSpPr>
        <p:spPr bwMode="auto">
          <a:xfrm>
            <a:off x="1050925" y="1443038"/>
            <a:ext cx="6892925" cy="885825"/>
          </a:xfrm>
          <a:prstGeom prst="roundRect">
            <a:avLst>
              <a:gd name="adj" fmla="val 7347"/>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lgn="l">
              <a:lnSpc>
                <a:spcPct val="90000"/>
              </a:lnSpc>
              <a:spcBef>
                <a:spcPct val="40000"/>
              </a:spcBef>
              <a:defRPr/>
            </a:pPr>
            <a:r>
              <a:rPr lang="en-US" sz="1800"/>
              <a:t>A router is a multihomed device that can forward packets based on network addressing </a:t>
            </a:r>
          </a:p>
        </p:txBody>
      </p:sp>
      <p:pic>
        <p:nvPicPr>
          <p:cNvPr id="5129" name="Picture 92" descr="Rackmount_Router01"/>
          <p:cNvPicPr>
            <a:picLocks noChangeAspect="1" noChangeArrowheads="1"/>
          </p:cNvPicPr>
          <p:nvPr/>
        </p:nvPicPr>
        <p:blipFill>
          <a:blip r:embed="rId3"/>
          <a:srcRect/>
          <a:stretch>
            <a:fillRect/>
          </a:stretch>
        </p:blipFill>
        <p:spPr bwMode="auto">
          <a:xfrm>
            <a:off x="1470025" y="3530600"/>
            <a:ext cx="1152525" cy="736600"/>
          </a:xfrm>
          <a:prstGeom prst="rect">
            <a:avLst/>
          </a:prstGeom>
          <a:noFill/>
          <a:ln w="9525">
            <a:noFill/>
            <a:miter lim="800000"/>
            <a:headEnd/>
            <a:tailEnd/>
          </a:ln>
        </p:spPr>
      </p:pic>
      <p:sp>
        <p:nvSpPr>
          <p:cNvPr id="192605" name="AutoShape 93"/>
          <p:cNvSpPr>
            <a:spLocks noChangeArrowheads="1"/>
          </p:cNvSpPr>
          <p:nvPr/>
        </p:nvSpPr>
        <p:spPr bwMode="auto">
          <a:xfrm>
            <a:off x="1714500" y="3662363"/>
            <a:ext cx="914400" cy="304800"/>
          </a:xfrm>
          <a:prstGeom prst="roundRect">
            <a:avLst>
              <a:gd name="adj" fmla="val 4167"/>
            </a:avLst>
          </a:prstGeom>
          <a:solidFill>
            <a:schemeClr val="bg1"/>
          </a:solidFill>
          <a:ln w="9525">
            <a:solidFill>
              <a:schemeClr val="tx1"/>
            </a:solidFill>
            <a:round/>
            <a:headEnd/>
            <a:tailEnd/>
          </a:ln>
          <a:effectLst>
            <a:outerShdw dist="35921" dir="2700000" algn="ctr" rotWithShape="0">
              <a:schemeClr val="tx1">
                <a:alpha val="50000"/>
              </a:schemeClr>
            </a:outerShdw>
          </a:effectLst>
        </p:spPr>
        <p:txBody>
          <a:bodyPr wrap="none" anchor="ctr"/>
          <a:lstStyle/>
          <a:p>
            <a:pPr>
              <a:lnSpc>
                <a:spcPct val="90000"/>
              </a:lnSpc>
              <a:defRPr/>
            </a:pPr>
            <a:r>
              <a:rPr lang="en-US" sz="1500"/>
              <a:t>Router1</a:t>
            </a:r>
          </a:p>
        </p:txBody>
      </p:sp>
      <p:pic>
        <p:nvPicPr>
          <p:cNvPr id="5131" name="Picture 98" descr="Rackmount_Router01"/>
          <p:cNvPicPr>
            <a:picLocks noChangeAspect="1" noChangeArrowheads="1"/>
          </p:cNvPicPr>
          <p:nvPr/>
        </p:nvPicPr>
        <p:blipFill>
          <a:blip r:embed="rId3"/>
          <a:srcRect/>
          <a:stretch>
            <a:fillRect/>
          </a:stretch>
        </p:blipFill>
        <p:spPr bwMode="auto">
          <a:xfrm>
            <a:off x="3871913" y="3530600"/>
            <a:ext cx="1152525" cy="736600"/>
          </a:xfrm>
          <a:prstGeom prst="rect">
            <a:avLst/>
          </a:prstGeom>
          <a:noFill/>
          <a:ln w="9525">
            <a:noFill/>
            <a:miter lim="800000"/>
            <a:headEnd/>
            <a:tailEnd/>
          </a:ln>
        </p:spPr>
      </p:pic>
      <p:sp>
        <p:nvSpPr>
          <p:cNvPr id="192611" name="AutoShape 99"/>
          <p:cNvSpPr>
            <a:spLocks noChangeArrowheads="1"/>
          </p:cNvSpPr>
          <p:nvPr/>
        </p:nvSpPr>
        <p:spPr bwMode="auto">
          <a:xfrm>
            <a:off x="4129088" y="3662363"/>
            <a:ext cx="914400" cy="304800"/>
          </a:xfrm>
          <a:prstGeom prst="roundRect">
            <a:avLst>
              <a:gd name="adj" fmla="val 4167"/>
            </a:avLst>
          </a:prstGeom>
          <a:solidFill>
            <a:schemeClr val="bg1"/>
          </a:solidFill>
          <a:ln w="9525">
            <a:solidFill>
              <a:schemeClr val="tx1"/>
            </a:solidFill>
            <a:round/>
            <a:headEnd/>
            <a:tailEnd/>
          </a:ln>
          <a:effectLst>
            <a:outerShdw dist="35921" dir="2700000" algn="ctr" rotWithShape="0">
              <a:schemeClr val="tx1">
                <a:alpha val="50000"/>
              </a:schemeClr>
            </a:outerShdw>
          </a:effectLst>
        </p:spPr>
        <p:txBody>
          <a:bodyPr wrap="none" anchor="ctr"/>
          <a:lstStyle/>
          <a:p>
            <a:pPr>
              <a:lnSpc>
                <a:spcPct val="90000"/>
              </a:lnSpc>
              <a:defRPr/>
            </a:pPr>
            <a:r>
              <a:rPr lang="en-US" sz="1500"/>
              <a:t>Router2</a:t>
            </a:r>
          </a:p>
        </p:txBody>
      </p:sp>
      <p:pic>
        <p:nvPicPr>
          <p:cNvPr id="5133" name="Picture 101" descr="Rackmount_Router01"/>
          <p:cNvPicPr>
            <a:picLocks noChangeAspect="1" noChangeArrowheads="1"/>
          </p:cNvPicPr>
          <p:nvPr/>
        </p:nvPicPr>
        <p:blipFill>
          <a:blip r:embed="rId3"/>
          <a:srcRect/>
          <a:stretch>
            <a:fillRect/>
          </a:stretch>
        </p:blipFill>
        <p:spPr bwMode="auto">
          <a:xfrm>
            <a:off x="6273800" y="3530600"/>
            <a:ext cx="1152525" cy="736600"/>
          </a:xfrm>
          <a:prstGeom prst="rect">
            <a:avLst/>
          </a:prstGeom>
          <a:noFill/>
          <a:ln w="9525">
            <a:noFill/>
            <a:miter lim="800000"/>
            <a:headEnd/>
            <a:tailEnd/>
          </a:ln>
        </p:spPr>
      </p:pic>
      <p:sp>
        <p:nvSpPr>
          <p:cNvPr id="192614" name="AutoShape 102"/>
          <p:cNvSpPr>
            <a:spLocks noChangeArrowheads="1"/>
          </p:cNvSpPr>
          <p:nvPr/>
        </p:nvSpPr>
        <p:spPr bwMode="auto">
          <a:xfrm>
            <a:off x="6543675" y="3663950"/>
            <a:ext cx="914400" cy="304800"/>
          </a:xfrm>
          <a:prstGeom prst="roundRect">
            <a:avLst>
              <a:gd name="adj" fmla="val 4167"/>
            </a:avLst>
          </a:prstGeom>
          <a:solidFill>
            <a:schemeClr val="bg1"/>
          </a:solidFill>
          <a:ln w="9525">
            <a:solidFill>
              <a:schemeClr val="tx1"/>
            </a:solidFill>
            <a:round/>
            <a:headEnd/>
            <a:tailEnd/>
          </a:ln>
          <a:effectLst>
            <a:outerShdw dist="35921" dir="2700000" algn="ctr" rotWithShape="0">
              <a:schemeClr val="tx1">
                <a:alpha val="50000"/>
              </a:schemeClr>
            </a:outerShdw>
          </a:effectLst>
        </p:spPr>
        <p:txBody>
          <a:bodyPr wrap="none" anchor="ctr"/>
          <a:lstStyle/>
          <a:p>
            <a:pPr>
              <a:lnSpc>
                <a:spcPct val="90000"/>
              </a:lnSpc>
              <a:defRPr/>
            </a:pPr>
            <a:r>
              <a:rPr lang="en-US" sz="1500"/>
              <a:t>Router3</a:t>
            </a:r>
          </a:p>
        </p:txBody>
      </p:sp>
      <p:pic>
        <p:nvPicPr>
          <p:cNvPr id="5135" name="Picture 104" descr="UserWithDesktopComputer01"/>
          <p:cNvPicPr>
            <a:picLocks noChangeAspect="1" noChangeArrowheads="1"/>
          </p:cNvPicPr>
          <p:nvPr/>
        </p:nvPicPr>
        <p:blipFill>
          <a:blip r:embed="rId4"/>
          <a:srcRect/>
          <a:stretch>
            <a:fillRect/>
          </a:stretch>
        </p:blipFill>
        <p:spPr bwMode="auto">
          <a:xfrm>
            <a:off x="417513" y="4454525"/>
            <a:ext cx="895350" cy="1038225"/>
          </a:xfrm>
          <a:prstGeom prst="rect">
            <a:avLst/>
          </a:prstGeom>
          <a:noFill/>
          <a:ln w="9525">
            <a:noFill/>
            <a:miter lim="800000"/>
            <a:headEnd/>
            <a:tailEnd/>
          </a:ln>
        </p:spPr>
      </p:pic>
      <p:pic>
        <p:nvPicPr>
          <p:cNvPr id="5136" name="Picture 105" descr="UserWithDesktopComputer01"/>
          <p:cNvPicPr>
            <a:picLocks noChangeAspect="1" noChangeArrowheads="1"/>
          </p:cNvPicPr>
          <p:nvPr/>
        </p:nvPicPr>
        <p:blipFill>
          <a:blip r:embed="rId4"/>
          <a:srcRect/>
          <a:stretch>
            <a:fillRect/>
          </a:stretch>
        </p:blipFill>
        <p:spPr bwMode="auto">
          <a:xfrm>
            <a:off x="7466013" y="4454525"/>
            <a:ext cx="895350" cy="1038225"/>
          </a:xfrm>
          <a:prstGeom prst="rect">
            <a:avLst/>
          </a:prstGeom>
          <a:noFill/>
          <a:ln w="9525">
            <a:noFill/>
            <a:miter lim="800000"/>
            <a:headEnd/>
            <a:tailEnd/>
          </a:ln>
        </p:spPr>
      </p:pic>
      <p:pic>
        <p:nvPicPr>
          <p:cNvPr id="5137" name="Picture 116" descr="UserWithDesktopComputer01"/>
          <p:cNvPicPr>
            <a:picLocks noChangeAspect="1" noChangeArrowheads="1"/>
          </p:cNvPicPr>
          <p:nvPr/>
        </p:nvPicPr>
        <p:blipFill>
          <a:blip r:embed="rId4"/>
          <a:srcRect/>
          <a:stretch>
            <a:fillRect/>
          </a:stretch>
        </p:blipFill>
        <p:spPr bwMode="auto">
          <a:xfrm>
            <a:off x="4994275" y="4454525"/>
            <a:ext cx="895350" cy="1038225"/>
          </a:xfrm>
          <a:prstGeom prst="rect">
            <a:avLst/>
          </a:prstGeom>
          <a:noFill/>
          <a:ln w="9525">
            <a:noFill/>
            <a:miter lim="800000"/>
            <a:headEnd/>
            <a:tailEnd/>
          </a:ln>
        </p:spPr>
      </p:pic>
      <p:sp>
        <p:nvSpPr>
          <p:cNvPr id="192630" name="AutoShape 118"/>
          <p:cNvSpPr>
            <a:spLocks noChangeArrowheads="1"/>
          </p:cNvSpPr>
          <p:nvPr/>
        </p:nvSpPr>
        <p:spPr bwMode="auto">
          <a:xfrm>
            <a:off x="330200" y="2863850"/>
            <a:ext cx="1243013" cy="635000"/>
          </a:xfrm>
          <a:prstGeom prst="roundRect">
            <a:avLst>
              <a:gd name="adj" fmla="val 4167"/>
            </a:avLst>
          </a:prstGeom>
          <a:gradFill rotWithShape="1">
            <a:gsLst>
              <a:gs pos="0">
                <a:srgbClr val="8DACD0"/>
              </a:gs>
              <a:gs pos="100000">
                <a:srgbClr val="DEE7F1"/>
              </a:gs>
            </a:gsLst>
            <a:lin ang="2700000" scaled="1"/>
          </a:gradFill>
          <a:ln w="9525">
            <a:solidFill>
              <a:srgbClr val="4D4D4D"/>
            </a:solidFill>
            <a:round/>
            <a:headEnd/>
            <a:tailEnd/>
          </a:ln>
          <a:effectLst>
            <a:outerShdw dist="28398" dir="1593903" algn="ctr" rotWithShape="0">
              <a:schemeClr val="tx1">
                <a:alpha val="50000"/>
              </a:schemeClr>
            </a:outerShdw>
          </a:effectLst>
        </p:spPr>
        <p:txBody>
          <a:bodyPr wrap="none" anchor="ctr"/>
          <a:lstStyle/>
          <a:p>
            <a:pPr>
              <a:lnSpc>
                <a:spcPct val="90000"/>
              </a:lnSpc>
              <a:defRPr/>
            </a:pPr>
            <a:r>
              <a:rPr lang="en-US" sz="1500"/>
              <a:t>Subnet1</a:t>
            </a:r>
          </a:p>
          <a:p>
            <a:pPr>
              <a:lnSpc>
                <a:spcPct val="90000"/>
              </a:lnSpc>
              <a:defRPr/>
            </a:pPr>
            <a:r>
              <a:rPr lang="en-US" sz="1500"/>
              <a:t>10.10.1.0/24</a:t>
            </a:r>
          </a:p>
        </p:txBody>
      </p:sp>
      <p:sp>
        <p:nvSpPr>
          <p:cNvPr id="192632" name="AutoShape 120"/>
          <p:cNvSpPr>
            <a:spLocks noChangeArrowheads="1"/>
          </p:cNvSpPr>
          <p:nvPr/>
        </p:nvSpPr>
        <p:spPr bwMode="auto">
          <a:xfrm>
            <a:off x="2743200" y="2863850"/>
            <a:ext cx="1243013" cy="635000"/>
          </a:xfrm>
          <a:prstGeom prst="roundRect">
            <a:avLst>
              <a:gd name="adj" fmla="val 4167"/>
            </a:avLst>
          </a:prstGeom>
          <a:gradFill rotWithShape="1">
            <a:gsLst>
              <a:gs pos="0">
                <a:srgbClr val="8DACD0"/>
              </a:gs>
              <a:gs pos="100000">
                <a:srgbClr val="DEE7F1"/>
              </a:gs>
            </a:gsLst>
            <a:lin ang="2700000" scaled="1"/>
          </a:gradFill>
          <a:ln w="9525">
            <a:solidFill>
              <a:srgbClr val="4D4D4D"/>
            </a:solidFill>
            <a:round/>
            <a:headEnd/>
            <a:tailEnd/>
          </a:ln>
          <a:effectLst>
            <a:outerShdw dist="28398" dir="1593903" algn="ctr" rotWithShape="0">
              <a:schemeClr val="tx1">
                <a:alpha val="50000"/>
              </a:schemeClr>
            </a:outerShdw>
          </a:effectLst>
        </p:spPr>
        <p:txBody>
          <a:bodyPr wrap="none" anchor="ctr"/>
          <a:lstStyle/>
          <a:p>
            <a:pPr>
              <a:lnSpc>
                <a:spcPct val="90000"/>
              </a:lnSpc>
              <a:defRPr/>
            </a:pPr>
            <a:r>
              <a:rPr lang="en-US" sz="1500"/>
              <a:t>Subnet2</a:t>
            </a:r>
          </a:p>
          <a:p>
            <a:pPr>
              <a:lnSpc>
                <a:spcPct val="90000"/>
              </a:lnSpc>
              <a:defRPr/>
            </a:pPr>
            <a:r>
              <a:rPr lang="en-US" sz="1500"/>
              <a:t>10.10.2.0/24</a:t>
            </a:r>
          </a:p>
        </p:txBody>
      </p:sp>
      <p:sp>
        <p:nvSpPr>
          <p:cNvPr id="192633" name="AutoShape 121"/>
          <p:cNvSpPr>
            <a:spLocks noChangeArrowheads="1"/>
          </p:cNvSpPr>
          <p:nvPr/>
        </p:nvSpPr>
        <p:spPr bwMode="auto">
          <a:xfrm>
            <a:off x="5157788" y="2863850"/>
            <a:ext cx="1243012" cy="635000"/>
          </a:xfrm>
          <a:prstGeom prst="roundRect">
            <a:avLst>
              <a:gd name="adj" fmla="val 4167"/>
            </a:avLst>
          </a:prstGeom>
          <a:gradFill rotWithShape="1">
            <a:gsLst>
              <a:gs pos="0">
                <a:srgbClr val="8DACD0"/>
              </a:gs>
              <a:gs pos="100000">
                <a:srgbClr val="DEE7F1"/>
              </a:gs>
            </a:gsLst>
            <a:lin ang="2700000" scaled="1"/>
          </a:gradFill>
          <a:ln w="9525">
            <a:solidFill>
              <a:srgbClr val="4D4D4D"/>
            </a:solidFill>
            <a:round/>
            <a:headEnd/>
            <a:tailEnd/>
          </a:ln>
          <a:effectLst>
            <a:outerShdw dist="28398" dir="1593903" algn="ctr" rotWithShape="0">
              <a:schemeClr val="tx1">
                <a:alpha val="50000"/>
              </a:schemeClr>
            </a:outerShdw>
          </a:effectLst>
        </p:spPr>
        <p:txBody>
          <a:bodyPr wrap="none" anchor="ctr"/>
          <a:lstStyle/>
          <a:p>
            <a:pPr>
              <a:lnSpc>
                <a:spcPct val="90000"/>
              </a:lnSpc>
              <a:defRPr/>
            </a:pPr>
            <a:r>
              <a:rPr lang="en-US" sz="1500"/>
              <a:t>Subnet3</a:t>
            </a:r>
          </a:p>
          <a:p>
            <a:pPr>
              <a:lnSpc>
                <a:spcPct val="90000"/>
              </a:lnSpc>
              <a:defRPr/>
            </a:pPr>
            <a:r>
              <a:rPr lang="en-US" sz="1500"/>
              <a:t>10.10.3.0/24</a:t>
            </a:r>
          </a:p>
        </p:txBody>
      </p:sp>
      <p:sp>
        <p:nvSpPr>
          <p:cNvPr id="192634" name="AutoShape 122"/>
          <p:cNvSpPr>
            <a:spLocks noChangeArrowheads="1"/>
          </p:cNvSpPr>
          <p:nvPr/>
        </p:nvSpPr>
        <p:spPr bwMode="auto">
          <a:xfrm>
            <a:off x="7572375" y="2863850"/>
            <a:ext cx="1243013" cy="635000"/>
          </a:xfrm>
          <a:prstGeom prst="roundRect">
            <a:avLst>
              <a:gd name="adj" fmla="val 4167"/>
            </a:avLst>
          </a:prstGeom>
          <a:gradFill rotWithShape="1">
            <a:gsLst>
              <a:gs pos="0">
                <a:srgbClr val="8DACD0"/>
              </a:gs>
              <a:gs pos="100000">
                <a:srgbClr val="DEE7F1"/>
              </a:gs>
            </a:gsLst>
            <a:lin ang="2700000" scaled="1"/>
          </a:gradFill>
          <a:ln w="9525">
            <a:solidFill>
              <a:srgbClr val="4D4D4D"/>
            </a:solidFill>
            <a:round/>
            <a:headEnd/>
            <a:tailEnd/>
          </a:ln>
          <a:effectLst>
            <a:outerShdw dist="28398" dir="1593903" algn="ctr" rotWithShape="0">
              <a:schemeClr val="tx1">
                <a:alpha val="50000"/>
              </a:schemeClr>
            </a:outerShdw>
          </a:effectLst>
        </p:spPr>
        <p:txBody>
          <a:bodyPr wrap="none" anchor="ctr"/>
          <a:lstStyle/>
          <a:p>
            <a:pPr>
              <a:lnSpc>
                <a:spcPct val="90000"/>
              </a:lnSpc>
              <a:defRPr/>
            </a:pPr>
            <a:r>
              <a:rPr lang="en-US" sz="1500"/>
              <a:t>Subnet4</a:t>
            </a:r>
          </a:p>
          <a:p>
            <a:pPr>
              <a:lnSpc>
                <a:spcPct val="90000"/>
              </a:lnSpc>
              <a:defRPr/>
            </a:pPr>
            <a:r>
              <a:rPr lang="en-US" sz="1500"/>
              <a:t>10.10.4.0/24</a:t>
            </a:r>
          </a:p>
        </p:txBody>
      </p:sp>
      <p:sp>
        <p:nvSpPr>
          <p:cNvPr id="192635" name="AutoShape 123"/>
          <p:cNvSpPr>
            <a:spLocks noChangeArrowheads="1"/>
          </p:cNvSpPr>
          <p:nvPr/>
        </p:nvSpPr>
        <p:spPr bwMode="auto">
          <a:xfrm>
            <a:off x="3240088" y="5300663"/>
            <a:ext cx="1243012" cy="635000"/>
          </a:xfrm>
          <a:prstGeom prst="roundRect">
            <a:avLst>
              <a:gd name="adj" fmla="val 4167"/>
            </a:avLst>
          </a:prstGeom>
          <a:gradFill rotWithShape="1">
            <a:gsLst>
              <a:gs pos="0">
                <a:srgbClr val="8DACD0"/>
              </a:gs>
              <a:gs pos="100000">
                <a:srgbClr val="DEE7F1"/>
              </a:gs>
            </a:gsLst>
            <a:lin ang="2700000" scaled="1"/>
          </a:gradFill>
          <a:ln w="9525">
            <a:solidFill>
              <a:srgbClr val="4D4D4D"/>
            </a:solidFill>
            <a:round/>
            <a:headEnd/>
            <a:tailEnd/>
          </a:ln>
          <a:effectLst>
            <a:outerShdw dist="28398" dir="1593903" algn="ctr" rotWithShape="0">
              <a:schemeClr val="tx1">
                <a:alpha val="50000"/>
              </a:schemeClr>
            </a:outerShdw>
          </a:effectLst>
        </p:spPr>
        <p:txBody>
          <a:bodyPr wrap="none" anchor="ctr"/>
          <a:lstStyle/>
          <a:p>
            <a:pPr>
              <a:lnSpc>
                <a:spcPct val="90000"/>
              </a:lnSpc>
              <a:defRPr/>
            </a:pPr>
            <a:r>
              <a:rPr lang="en-US" sz="1500"/>
              <a:t>Subnet5</a:t>
            </a:r>
          </a:p>
          <a:p>
            <a:pPr>
              <a:lnSpc>
                <a:spcPct val="90000"/>
              </a:lnSpc>
              <a:defRPr/>
            </a:pPr>
            <a:r>
              <a:rPr lang="en-US" sz="1500"/>
              <a:t>10.10.5.0/24</a:t>
            </a:r>
          </a:p>
        </p:txBody>
      </p:sp>
      <p:sp>
        <p:nvSpPr>
          <p:cNvPr id="192636" name="AutoShape 124"/>
          <p:cNvSpPr>
            <a:spLocks noChangeArrowheads="1"/>
          </p:cNvSpPr>
          <p:nvPr/>
        </p:nvSpPr>
        <p:spPr bwMode="auto">
          <a:xfrm>
            <a:off x="454025" y="5251450"/>
            <a:ext cx="914400" cy="304800"/>
          </a:xfrm>
          <a:prstGeom prst="roundRect">
            <a:avLst>
              <a:gd name="adj" fmla="val 4167"/>
            </a:avLst>
          </a:prstGeom>
          <a:solidFill>
            <a:schemeClr val="bg1"/>
          </a:solidFill>
          <a:ln w="9525">
            <a:solidFill>
              <a:schemeClr val="tx1"/>
            </a:solidFill>
            <a:round/>
            <a:headEnd/>
            <a:tailEnd/>
          </a:ln>
          <a:effectLst>
            <a:outerShdw dist="35921" dir="2700000" algn="ctr" rotWithShape="0">
              <a:schemeClr val="tx1">
                <a:alpha val="50000"/>
              </a:schemeClr>
            </a:outerShdw>
          </a:effectLst>
        </p:spPr>
        <p:txBody>
          <a:bodyPr wrap="none" anchor="ctr"/>
          <a:lstStyle/>
          <a:p>
            <a:pPr>
              <a:lnSpc>
                <a:spcPct val="90000"/>
              </a:lnSpc>
              <a:defRPr/>
            </a:pPr>
            <a:r>
              <a:rPr lang="en-US" sz="1400"/>
              <a:t>DEN-CL1</a:t>
            </a:r>
          </a:p>
        </p:txBody>
      </p:sp>
      <p:sp>
        <p:nvSpPr>
          <p:cNvPr id="192637" name="AutoShape 125"/>
          <p:cNvSpPr>
            <a:spLocks noChangeArrowheads="1"/>
          </p:cNvSpPr>
          <p:nvPr/>
        </p:nvSpPr>
        <p:spPr bwMode="auto">
          <a:xfrm>
            <a:off x="4968875" y="5251450"/>
            <a:ext cx="914400" cy="304800"/>
          </a:xfrm>
          <a:prstGeom prst="roundRect">
            <a:avLst>
              <a:gd name="adj" fmla="val 4167"/>
            </a:avLst>
          </a:prstGeom>
          <a:solidFill>
            <a:schemeClr val="bg1"/>
          </a:solidFill>
          <a:ln w="9525">
            <a:solidFill>
              <a:schemeClr val="tx1"/>
            </a:solidFill>
            <a:round/>
            <a:headEnd/>
            <a:tailEnd/>
          </a:ln>
          <a:effectLst>
            <a:outerShdw dist="35921" dir="2700000" algn="ctr" rotWithShape="0">
              <a:schemeClr val="tx1">
                <a:alpha val="50000"/>
              </a:schemeClr>
            </a:outerShdw>
          </a:effectLst>
        </p:spPr>
        <p:txBody>
          <a:bodyPr wrap="none" anchor="ctr"/>
          <a:lstStyle/>
          <a:p>
            <a:pPr>
              <a:lnSpc>
                <a:spcPct val="90000"/>
              </a:lnSpc>
              <a:defRPr/>
            </a:pPr>
            <a:r>
              <a:rPr lang="en-US" sz="1400"/>
              <a:t>DEN-CL5</a:t>
            </a:r>
          </a:p>
        </p:txBody>
      </p:sp>
      <p:sp>
        <p:nvSpPr>
          <p:cNvPr id="192638" name="AutoShape 126"/>
          <p:cNvSpPr>
            <a:spLocks noChangeArrowheads="1"/>
          </p:cNvSpPr>
          <p:nvPr/>
        </p:nvSpPr>
        <p:spPr bwMode="auto">
          <a:xfrm>
            <a:off x="7458075" y="5251450"/>
            <a:ext cx="914400" cy="304800"/>
          </a:xfrm>
          <a:prstGeom prst="roundRect">
            <a:avLst>
              <a:gd name="adj" fmla="val 4167"/>
            </a:avLst>
          </a:prstGeom>
          <a:solidFill>
            <a:schemeClr val="bg1"/>
          </a:solidFill>
          <a:ln w="9525">
            <a:solidFill>
              <a:schemeClr val="tx1"/>
            </a:solidFill>
            <a:round/>
            <a:headEnd/>
            <a:tailEnd/>
          </a:ln>
          <a:effectLst>
            <a:outerShdw dist="35921" dir="2700000" algn="ctr" rotWithShape="0">
              <a:schemeClr val="tx1">
                <a:alpha val="50000"/>
              </a:schemeClr>
            </a:outerShdw>
          </a:effectLst>
        </p:spPr>
        <p:txBody>
          <a:bodyPr wrap="none" anchor="ctr"/>
          <a:lstStyle/>
          <a:p>
            <a:pPr>
              <a:lnSpc>
                <a:spcPct val="90000"/>
              </a:lnSpc>
              <a:defRPr/>
            </a:pPr>
            <a:r>
              <a:rPr lang="en-US" sz="1400"/>
              <a:t>DEN-CL4</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382000" cy="381000"/>
          </a:xfrm>
        </p:spPr>
        <p:txBody>
          <a:bodyPr/>
          <a:lstStyle/>
          <a:p>
            <a:pPr lvl="1"/>
            <a:r>
              <a:rPr lang="en-US" sz="2000" b="1" smtClean="0"/>
              <a:t>Cấu trúc luận lý</a:t>
            </a:r>
          </a:p>
          <a:p>
            <a:pPr lvl="1">
              <a:buNone/>
            </a:pPr>
            <a:r>
              <a:rPr lang="en-US" sz="2000" smtClean="0"/>
              <a:t>   Tổ chức theo một cấu trúc luận lý phản ảnh tổ chức luận lý của cơ quan hay đơn vị</a:t>
            </a:r>
            <a:endParaRPr lang="en-US" sz="2000"/>
          </a:p>
        </p:txBody>
      </p:sp>
      <p:sp>
        <p:nvSpPr>
          <p:cNvPr id="5" name="Rectangle 230"/>
          <p:cNvSpPr>
            <a:spLocks noGrp="1" noChangeArrowheads="1"/>
          </p:cNvSpPr>
          <p:nvPr>
            <p:ph type="title"/>
          </p:nvPr>
        </p:nvSpPr>
        <p:spPr>
          <a:xfrm>
            <a:off x="228600" y="152400"/>
            <a:ext cx="8915400" cy="715962"/>
          </a:xfrm>
        </p:spPr>
        <p:txBody>
          <a:bodyPr/>
          <a:lstStyle/>
          <a:p>
            <a:r>
              <a:rPr lang="en-US" sz="3200" smtClean="0">
                <a:solidFill>
                  <a:schemeClr val="bg1"/>
                </a:solidFill>
              </a:rPr>
              <a:t>Các thành phần của Active Directory</a:t>
            </a:r>
            <a:endParaRPr lang="en-US" sz="3200">
              <a:solidFill>
                <a:schemeClr val="bg1"/>
              </a:solidFill>
              <a:cs typeface="Arial" charset="0"/>
            </a:endParaRPr>
          </a:p>
        </p:txBody>
      </p:sp>
      <p:pic>
        <p:nvPicPr>
          <p:cNvPr id="1026" name="Picture 2"/>
          <p:cNvPicPr>
            <a:picLocks noChangeAspect="1" noChangeArrowheads="1"/>
          </p:cNvPicPr>
          <p:nvPr/>
        </p:nvPicPr>
        <p:blipFill>
          <a:blip r:embed="rId2"/>
          <a:srcRect/>
          <a:stretch>
            <a:fillRect/>
          </a:stretch>
        </p:blipFill>
        <p:spPr bwMode="auto">
          <a:xfrm>
            <a:off x="1295400" y="1905000"/>
            <a:ext cx="5867400" cy="41967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319" name="AutoShape 47"/>
          <p:cNvSpPr>
            <a:spLocks noChangeArrowheads="1"/>
          </p:cNvSpPr>
          <p:nvPr/>
        </p:nvSpPr>
        <p:spPr bwMode="auto">
          <a:xfrm>
            <a:off x="674688" y="2471738"/>
            <a:ext cx="3729037" cy="3367087"/>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a:defRPr/>
            </a:pPr>
            <a:r>
              <a:rPr lang="en-US" sz="1800"/>
              <a:t>RIP</a:t>
            </a:r>
            <a:endParaRPr lang="en-US" sz="1800" b="0">
              <a:latin typeface="Arial" charset="0"/>
            </a:endParaRPr>
          </a:p>
        </p:txBody>
      </p:sp>
      <p:sp>
        <p:nvSpPr>
          <p:cNvPr id="182354" name="AutoShape 82"/>
          <p:cNvSpPr>
            <a:spLocks noChangeArrowheads="1"/>
          </p:cNvSpPr>
          <p:nvPr/>
        </p:nvSpPr>
        <p:spPr bwMode="auto">
          <a:xfrm>
            <a:off x="4586288" y="2470150"/>
            <a:ext cx="3729037" cy="3362325"/>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a:defRPr/>
            </a:pPr>
            <a:r>
              <a:rPr lang="en-US" sz="1800"/>
              <a:t>OSPF </a:t>
            </a:r>
            <a:endParaRPr lang="en-US" sz="1800" b="0">
              <a:latin typeface="Arial" charset="0"/>
            </a:endParaRPr>
          </a:p>
        </p:txBody>
      </p:sp>
      <p:sp>
        <p:nvSpPr>
          <p:cNvPr id="7172" name="Rectangle 18"/>
          <p:cNvSpPr>
            <a:spLocks noGrp="1" noChangeArrowheads="1"/>
          </p:cNvSpPr>
          <p:nvPr>
            <p:ph type="title"/>
          </p:nvPr>
        </p:nvSpPr>
        <p:spPr/>
        <p:txBody>
          <a:bodyPr/>
          <a:lstStyle/>
          <a:p>
            <a:r>
              <a:rPr lang="en-US" sz="2800" smtClean="0">
                <a:solidFill>
                  <a:schemeClr val="bg1"/>
                </a:solidFill>
              </a:rPr>
              <a:t>Using Routing Protocols</a:t>
            </a:r>
          </a:p>
        </p:txBody>
      </p:sp>
      <p:sp>
        <p:nvSpPr>
          <p:cNvPr id="182316" name="AutoShape 44"/>
          <p:cNvSpPr>
            <a:spLocks noChangeArrowheads="1"/>
          </p:cNvSpPr>
          <p:nvPr/>
        </p:nvSpPr>
        <p:spPr bwMode="auto">
          <a:xfrm>
            <a:off x="673100" y="1443038"/>
            <a:ext cx="7642225" cy="862012"/>
          </a:xfrm>
          <a:prstGeom prst="roundRect">
            <a:avLst>
              <a:gd name="adj" fmla="val 10569"/>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lgn="l">
              <a:lnSpc>
                <a:spcPct val="85000"/>
              </a:lnSpc>
              <a:defRPr/>
            </a:pPr>
            <a:r>
              <a:rPr lang="en-US" sz="1800"/>
              <a:t>A </a:t>
            </a:r>
            <a:r>
              <a:rPr lang="en-US" sz="1800" i="1"/>
              <a:t>routing protocol</a:t>
            </a:r>
            <a:r>
              <a:rPr lang="en-US" sz="1800"/>
              <a:t> is a set of messages that routers use to determine the appropriate path by which to forward data</a:t>
            </a:r>
          </a:p>
        </p:txBody>
      </p:sp>
      <p:sp>
        <p:nvSpPr>
          <p:cNvPr id="182338" name="AutoShape 66"/>
          <p:cNvSpPr>
            <a:spLocks noChangeArrowheads="1"/>
          </p:cNvSpPr>
          <p:nvPr/>
        </p:nvSpPr>
        <p:spPr bwMode="auto">
          <a:xfrm>
            <a:off x="869950" y="2982913"/>
            <a:ext cx="3336925" cy="2649537"/>
          </a:xfrm>
          <a:prstGeom prst="roundRect">
            <a:avLst>
              <a:gd name="adj" fmla="val 4454"/>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lIns="45720" anchor="ctr"/>
          <a:lstStyle/>
          <a:p>
            <a:pPr marL="231775" indent="-231775" algn="l">
              <a:lnSpc>
                <a:spcPct val="90000"/>
              </a:lnSpc>
              <a:spcBef>
                <a:spcPct val="40000"/>
              </a:spcBef>
              <a:buSzPct val="80000"/>
              <a:buFontTx/>
              <a:buBlip>
                <a:blip r:embed="rId3"/>
              </a:buBlip>
              <a:defRPr/>
            </a:pPr>
            <a:r>
              <a:rPr lang="en-US" sz="1800"/>
              <a:t>Is designed for small to medium networks</a:t>
            </a:r>
          </a:p>
          <a:p>
            <a:pPr marL="231775" indent="-231775" algn="l">
              <a:lnSpc>
                <a:spcPct val="90000"/>
              </a:lnSpc>
              <a:spcBef>
                <a:spcPct val="40000"/>
              </a:spcBef>
              <a:buSzPct val="80000"/>
              <a:buFontTx/>
              <a:buBlip>
                <a:blip r:embed="rId3"/>
              </a:buBlip>
              <a:defRPr/>
            </a:pPr>
            <a:r>
              <a:rPr lang="en-US" sz="1800"/>
              <a:t>Uses a routing table</a:t>
            </a:r>
          </a:p>
          <a:p>
            <a:pPr marL="231775" indent="-231775" algn="l">
              <a:lnSpc>
                <a:spcPct val="90000"/>
              </a:lnSpc>
              <a:spcBef>
                <a:spcPct val="40000"/>
              </a:spcBef>
              <a:buSzPct val="80000"/>
              <a:buFontTx/>
              <a:buBlip>
                <a:blip r:embed="rId3"/>
              </a:buBlip>
              <a:defRPr/>
            </a:pPr>
            <a:r>
              <a:rPr lang="en-US" sz="1800"/>
              <a:t>Is easier to configure</a:t>
            </a:r>
            <a:br>
              <a:rPr lang="en-US" sz="1800"/>
            </a:br>
            <a:r>
              <a:rPr lang="en-US" sz="1800"/>
              <a:t>and manage</a:t>
            </a:r>
          </a:p>
          <a:p>
            <a:pPr marL="231775" indent="-231775" algn="l">
              <a:lnSpc>
                <a:spcPct val="90000"/>
              </a:lnSpc>
              <a:spcBef>
                <a:spcPct val="40000"/>
              </a:spcBef>
              <a:buSzPct val="80000"/>
              <a:buFontTx/>
              <a:buBlip>
                <a:blip r:embed="rId3"/>
              </a:buBlip>
              <a:defRPr/>
            </a:pPr>
            <a:r>
              <a:rPr lang="en-US" sz="1800"/>
              <a:t>Does not scale well</a:t>
            </a:r>
          </a:p>
        </p:txBody>
      </p:sp>
      <p:sp>
        <p:nvSpPr>
          <p:cNvPr id="182355" name="AutoShape 83"/>
          <p:cNvSpPr>
            <a:spLocks noChangeArrowheads="1"/>
          </p:cNvSpPr>
          <p:nvPr/>
        </p:nvSpPr>
        <p:spPr bwMode="auto">
          <a:xfrm>
            <a:off x="4781550" y="2992438"/>
            <a:ext cx="3336925" cy="2643187"/>
          </a:xfrm>
          <a:prstGeom prst="roundRect">
            <a:avLst>
              <a:gd name="adj" fmla="val 446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lIns="45720" anchor="ctr"/>
          <a:lstStyle/>
          <a:p>
            <a:pPr marL="231775" indent="-231775" algn="l">
              <a:lnSpc>
                <a:spcPct val="90000"/>
              </a:lnSpc>
              <a:spcBef>
                <a:spcPct val="40000"/>
              </a:spcBef>
              <a:buSzPct val="80000"/>
              <a:buFontTx/>
              <a:buBlip>
                <a:blip r:embed="rId3"/>
              </a:buBlip>
              <a:defRPr/>
            </a:pPr>
            <a:r>
              <a:rPr lang="en-US" sz="1800"/>
              <a:t>Is designed for large to very large networks</a:t>
            </a:r>
          </a:p>
          <a:p>
            <a:pPr marL="231775" indent="-231775" algn="l">
              <a:lnSpc>
                <a:spcPct val="90000"/>
              </a:lnSpc>
              <a:spcBef>
                <a:spcPct val="40000"/>
              </a:spcBef>
              <a:buSzPct val="80000"/>
              <a:buFontTx/>
              <a:buBlip>
                <a:blip r:embed="rId3"/>
              </a:buBlip>
              <a:defRPr/>
            </a:pPr>
            <a:r>
              <a:rPr lang="en-US" sz="1800"/>
              <a:t>Uses a link state database</a:t>
            </a:r>
          </a:p>
          <a:p>
            <a:pPr marL="231775" indent="-231775" algn="l">
              <a:lnSpc>
                <a:spcPct val="90000"/>
              </a:lnSpc>
              <a:spcBef>
                <a:spcPct val="40000"/>
              </a:spcBef>
              <a:buSzPct val="80000"/>
              <a:buFontTx/>
              <a:buBlip>
                <a:blip r:embed="rId3"/>
              </a:buBlip>
              <a:defRPr/>
            </a:pPr>
            <a:r>
              <a:rPr lang="en-US" sz="1800"/>
              <a:t>Is complex to configure</a:t>
            </a:r>
            <a:br>
              <a:rPr lang="en-US" sz="1800"/>
            </a:br>
            <a:r>
              <a:rPr lang="en-US" sz="1800"/>
              <a:t>and manage</a:t>
            </a:r>
          </a:p>
          <a:p>
            <a:pPr marL="231775" indent="-231775" algn="l">
              <a:lnSpc>
                <a:spcPct val="90000"/>
              </a:lnSpc>
              <a:spcBef>
                <a:spcPct val="40000"/>
              </a:spcBef>
              <a:buSzPct val="80000"/>
              <a:buFontTx/>
              <a:buBlip>
                <a:blip r:embed="rId3"/>
              </a:buBlip>
              <a:defRPr/>
            </a:pPr>
            <a:r>
              <a:rPr lang="en-US" sz="1800"/>
              <a:t>Operates efficiently in</a:t>
            </a:r>
            <a:br>
              <a:rPr lang="en-US" sz="1800"/>
            </a:br>
            <a:r>
              <a:rPr lang="en-US" sz="1800"/>
              <a:t>large networks</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630" name="AutoShape 310"/>
          <p:cNvSpPr>
            <a:spLocks noChangeArrowheads="1"/>
          </p:cNvSpPr>
          <p:nvPr/>
        </p:nvSpPr>
        <p:spPr bwMode="auto">
          <a:xfrm>
            <a:off x="673100" y="1443038"/>
            <a:ext cx="7642225" cy="862012"/>
          </a:xfrm>
          <a:prstGeom prst="roundRect">
            <a:avLst>
              <a:gd name="adj" fmla="val 10569"/>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lgn="l">
              <a:defRPr/>
            </a:pPr>
            <a:r>
              <a:rPr lang="en-US" sz="1600"/>
              <a:t>A </a:t>
            </a:r>
            <a:r>
              <a:rPr lang="en-US" sz="1600" i="1"/>
              <a:t>routing table</a:t>
            </a:r>
            <a:r>
              <a:rPr lang="en-US" sz="1600"/>
              <a:t> contains information about the location of the network IDs in the internetwork</a:t>
            </a:r>
          </a:p>
        </p:txBody>
      </p:sp>
      <p:grpSp>
        <p:nvGrpSpPr>
          <p:cNvPr id="2" name="Group 309"/>
          <p:cNvGrpSpPr>
            <a:grpSpLocks/>
          </p:cNvGrpSpPr>
          <p:nvPr/>
        </p:nvGrpSpPr>
        <p:grpSpPr bwMode="auto">
          <a:xfrm>
            <a:off x="644525" y="2390775"/>
            <a:ext cx="7685088" cy="2628900"/>
            <a:chOff x="257" y="1389"/>
            <a:chExt cx="5119" cy="1751"/>
          </a:xfrm>
        </p:grpSpPr>
        <p:pic>
          <p:nvPicPr>
            <p:cNvPr id="8199" name="Picture 302"/>
            <p:cNvPicPr>
              <a:picLocks noChangeAspect="1" noChangeArrowheads="1"/>
            </p:cNvPicPr>
            <p:nvPr/>
          </p:nvPicPr>
          <p:blipFill>
            <a:blip r:embed="rId3"/>
            <a:srcRect/>
            <a:stretch>
              <a:fillRect/>
            </a:stretch>
          </p:blipFill>
          <p:spPr bwMode="auto">
            <a:xfrm>
              <a:off x="308" y="1389"/>
              <a:ext cx="5068" cy="1751"/>
            </a:xfrm>
            <a:prstGeom prst="rect">
              <a:avLst/>
            </a:prstGeom>
            <a:noFill/>
            <a:ln w="9525">
              <a:noFill/>
              <a:miter lim="800000"/>
              <a:headEnd/>
              <a:tailEnd/>
            </a:ln>
          </p:spPr>
        </p:pic>
        <p:sp>
          <p:nvSpPr>
            <p:cNvPr id="8200" name="AutoShape 287"/>
            <p:cNvSpPr>
              <a:spLocks noChangeArrowheads="1"/>
            </p:cNvSpPr>
            <p:nvPr/>
          </p:nvSpPr>
          <p:spPr bwMode="auto">
            <a:xfrm>
              <a:off x="257" y="1593"/>
              <a:ext cx="1382" cy="108"/>
            </a:xfrm>
            <a:prstGeom prst="roundRect">
              <a:avLst>
                <a:gd name="adj" fmla="val 16667"/>
              </a:avLst>
            </a:prstGeom>
            <a:noFill/>
            <a:ln w="38100" algn="ctr">
              <a:solidFill>
                <a:srgbClr val="CC0000"/>
              </a:solidFill>
              <a:round/>
              <a:headEnd/>
              <a:tailEnd/>
            </a:ln>
          </p:spPr>
          <p:txBody>
            <a:bodyPr wrap="none" anchor="ctr"/>
            <a:lstStyle/>
            <a:p>
              <a:endParaRPr lang="en-US" sz="1600"/>
            </a:p>
          </p:txBody>
        </p:sp>
        <p:sp>
          <p:nvSpPr>
            <p:cNvPr id="8201" name="AutoShape 303"/>
            <p:cNvSpPr>
              <a:spLocks noChangeArrowheads="1"/>
            </p:cNvSpPr>
            <p:nvPr/>
          </p:nvSpPr>
          <p:spPr bwMode="auto">
            <a:xfrm>
              <a:off x="2040" y="1585"/>
              <a:ext cx="542" cy="118"/>
            </a:xfrm>
            <a:prstGeom prst="roundRect">
              <a:avLst>
                <a:gd name="adj" fmla="val 16667"/>
              </a:avLst>
            </a:prstGeom>
            <a:noFill/>
            <a:ln w="38100" algn="ctr">
              <a:solidFill>
                <a:srgbClr val="CC0000"/>
              </a:solidFill>
              <a:round/>
              <a:headEnd/>
              <a:tailEnd/>
            </a:ln>
          </p:spPr>
          <p:txBody>
            <a:bodyPr wrap="none" anchor="ctr"/>
            <a:lstStyle/>
            <a:p>
              <a:endParaRPr lang="en-US" sz="1600"/>
            </a:p>
          </p:txBody>
        </p:sp>
        <p:sp>
          <p:nvSpPr>
            <p:cNvPr id="8202" name="AutoShape 304"/>
            <p:cNvSpPr>
              <a:spLocks noChangeArrowheads="1"/>
            </p:cNvSpPr>
            <p:nvPr/>
          </p:nvSpPr>
          <p:spPr bwMode="auto">
            <a:xfrm>
              <a:off x="3146" y="1577"/>
              <a:ext cx="542" cy="118"/>
            </a:xfrm>
            <a:prstGeom prst="roundRect">
              <a:avLst>
                <a:gd name="adj" fmla="val 16667"/>
              </a:avLst>
            </a:prstGeom>
            <a:noFill/>
            <a:ln w="38100" algn="ctr">
              <a:solidFill>
                <a:srgbClr val="CC0000"/>
              </a:solidFill>
              <a:round/>
              <a:headEnd/>
              <a:tailEnd/>
            </a:ln>
          </p:spPr>
          <p:txBody>
            <a:bodyPr wrap="none" anchor="ctr"/>
            <a:lstStyle/>
            <a:p>
              <a:endParaRPr lang="en-US" sz="1600"/>
            </a:p>
          </p:txBody>
        </p:sp>
        <p:sp>
          <p:nvSpPr>
            <p:cNvPr id="8203" name="AutoShape 305"/>
            <p:cNvSpPr>
              <a:spLocks noChangeArrowheads="1"/>
            </p:cNvSpPr>
            <p:nvPr/>
          </p:nvSpPr>
          <p:spPr bwMode="auto">
            <a:xfrm>
              <a:off x="4790" y="1577"/>
              <a:ext cx="542" cy="118"/>
            </a:xfrm>
            <a:prstGeom prst="roundRect">
              <a:avLst>
                <a:gd name="adj" fmla="val 16667"/>
              </a:avLst>
            </a:prstGeom>
            <a:noFill/>
            <a:ln w="38100" algn="ctr">
              <a:solidFill>
                <a:srgbClr val="CC0000"/>
              </a:solidFill>
              <a:round/>
              <a:headEnd/>
              <a:tailEnd/>
            </a:ln>
          </p:spPr>
          <p:txBody>
            <a:bodyPr wrap="none" anchor="ctr"/>
            <a:lstStyle/>
            <a:p>
              <a:endParaRPr lang="en-US" sz="1600"/>
            </a:p>
          </p:txBody>
        </p:sp>
        <p:sp>
          <p:nvSpPr>
            <p:cNvPr id="8204" name="AutoShape 306"/>
            <p:cNvSpPr>
              <a:spLocks noChangeArrowheads="1"/>
            </p:cNvSpPr>
            <p:nvPr/>
          </p:nvSpPr>
          <p:spPr bwMode="auto">
            <a:xfrm>
              <a:off x="4063" y="1577"/>
              <a:ext cx="683" cy="118"/>
            </a:xfrm>
            <a:prstGeom prst="roundRect">
              <a:avLst>
                <a:gd name="adj" fmla="val 16667"/>
              </a:avLst>
            </a:prstGeom>
            <a:noFill/>
            <a:ln w="38100" algn="ctr">
              <a:solidFill>
                <a:srgbClr val="CC0000"/>
              </a:solidFill>
              <a:round/>
              <a:headEnd/>
              <a:tailEnd/>
            </a:ln>
          </p:spPr>
          <p:txBody>
            <a:bodyPr wrap="none" anchor="ctr"/>
            <a:lstStyle/>
            <a:p>
              <a:endParaRPr lang="en-US" sz="1600"/>
            </a:p>
          </p:txBody>
        </p:sp>
      </p:grpSp>
      <p:sp>
        <p:nvSpPr>
          <p:cNvPr id="8196" name="Rectangle 307"/>
          <p:cNvSpPr>
            <a:spLocks noGrp="1" noChangeArrowheads="1"/>
          </p:cNvSpPr>
          <p:nvPr>
            <p:ph type="title"/>
          </p:nvPr>
        </p:nvSpPr>
        <p:spPr>
          <a:noFill/>
        </p:spPr>
        <p:txBody>
          <a:bodyPr/>
          <a:lstStyle/>
          <a:p>
            <a:pPr>
              <a:lnSpc>
                <a:spcPct val="85000"/>
              </a:lnSpc>
            </a:pPr>
            <a:r>
              <a:rPr lang="en-US" sz="2800" smtClean="0">
                <a:solidFill>
                  <a:schemeClr val="bg1"/>
                </a:solidFill>
              </a:rPr>
              <a:t>Configuring Routing Tables</a:t>
            </a:r>
          </a:p>
        </p:txBody>
      </p:sp>
      <p:sp>
        <p:nvSpPr>
          <p:cNvPr id="184614" name="AutoShape 294"/>
          <p:cNvSpPr>
            <a:spLocks noChangeArrowheads="1"/>
          </p:cNvSpPr>
          <p:nvPr/>
        </p:nvSpPr>
        <p:spPr bwMode="auto">
          <a:xfrm>
            <a:off x="4589463" y="4835525"/>
            <a:ext cx="4040187" cy="1603375"/>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algn="l">
              <a:lnSpc>
                <a:spcPct val="90000"/>
              </a:lnSpc>
              <a:spcBef>
                <a:spcPct val="40000"/>
              </a:spcBef>
              <a:defRPr/>
            </a:pPr>
            <a:r>
              <a:rPr lang="en-US" sz="1600"/>
              <a:t>Three types of routing table entries:</a:t>
            </a:r>
            <a:endParaRPr lang="en-US" sz="1600" b="0">
              <a:latin typeface="Arial" charset="0"/>
            </a:endParaRPr>
          </a:p>
        </p:txBody>
      </p:sp>
      <p:sp>
        <p:nvSpPr>
          <p:cNvPr id="184615" name="AutoShape 295"/>
          <p:cNvSpPr>
            <a:spLocks noChangeArrowheads="1"/>
          </p:cNvSpPr>
          <p:nvPr/>
        </p:nvSpPr>
        <p:spPr bwMode="auto">
          <a:xfrm>
            <a:off x="4803775" y="5229225"/>
            <a:ext cx="3613150" cy="1095375"/>
          </a:xfrm>
          <a:prstGeom prst="roundRect">
            <a:avLst>
              <a:gd name="adj" fmla="val 8319"/>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lIns="45720" anchor="ctr"/>
          <a:lstStyle/>
          <a:p>
            <a:pPr marL="231775" indent="-231775" algn="l">
              <a:lnSpc>
                <a:spcPct val="90000"/>
              </a:lnSpc>
              <a:spcBef>
                <a:spcPct val="40000"/>
              </a:spcBef>
              <a:buSzPct val="80000"/>
              <a:buFontTx/>
              <a:buBlip>
                <a:blip r:embed="rId4"/>
              </a:buBlip>
              <a:defRPr/>
            </a:pPr>
            <a:r>
              <a:rPr lang="en-US" sz="1600"/>
              <a:t>Network route</a:t>
            </a:r>
          </a:p>
          <a:p>
            <a:pPr marL="231775" indent="-231775" algn="l">
              <a:lnSpc>
                <a:spcPct val="90000"/>
              </a:lnSpc>
              <a:spcBef>
                <a:spcPct val="40000"/>
              </a:spcBef>
              <a:buSzPct val="80000"/>
              <a:buFontTx/>
              <a:buBlip>
                <a:blip r:embed="rId4"/>
              </a:buBlip>
              <a:defRPr/>
            </a:pPr>
            <a:r>
              <a:rPr lang="en-US" sz="1600"/>
              <a:t>Host route</a:t>
            </a:r>
          </a:p>
          <a:p>
            <a:pPr marL="231775" indent="-231775" algn="l">
              <a:lnSpc>
                <a:spcPct val="90000"/>
              </a:lnSpc>
              <a:spcBef>
                <a:spcPct val="40000"/>
              </a:spcBef>
              <a:buSzPct val="80000"/>
              <a:buFontTx/>
              <a:buBlip>
                <a:blip r:embed="rId4"/>
              </a:buBlip>
              <a:defRPr/>
            </a:pPr>
            <a:r>
              <a:rPr lang="en-US" sz="1600"/>
              <a:t>Default route</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8034" name="Group 1906"/>
          <p:cNvGraphicFramePr>
            <a:graphicFrameLocks noGrp="1"/>
          </p:cNvGraphicFramePr>
          <p:nvPr/>
        </p:nvGraphicFramePr>
        <p:xfrm>
          <a:off x="4694238" y="3108325"/>
          <a:ext cx="528637" cy="481014"/>
        </p:xfrm>
        <a:graphic>
          <a:graphicData uri="http://schemas.openxmlformats.org/drawingml/2006/table">
            <a:tbl>
              <a:tblPr/>
              <a:tblGrid>
                <a:gridCol w="284162"/>
                <a:gridCol w="244475"/>
              </a:tblGrid>
              <a:tr h="119063">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endParaRPr kumimoji="0" lang="en-US" sz="100" b="1"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endParaRPr kumimoji="0" lang="en-US" sz="100" b="1"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r>
              <a:tr h="122238">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endParaRPr kumimoji="0" lang="en-US" sz="100" b="1"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 b="0"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r>
              <a:tr h="120650">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endParaRPr kumimoji="0" lang="en-US" sz="100" b="1"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 b="0"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r>
              <a:tr h="119063">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endParaRPr kumimoji="0" lang="en-US" sz="100" b="1"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endParaRPr kumimoji="0" lang="en-US" sz="100" b="0"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r>
            </a:tbl>
          </a:graphicData>
        </a:graphic>
      </p:graphicFrame>
      <p:sp>
        <p:nvSpPr>
          <p:cNvPr id="12307" name="Rectangle 2"/>
          <p:cNvSpPr>
            <a:spLocks noGrp="1" noChangeArrowheads="1"/>
          </p:cNvSpPr>
          <p:nvPr>
            <p:ph type="title"/>
          </p:nvPr>
        </p:nvSpPr>
        <p:spPr>
          <a:xfrm>
            <a:off x="876300" y="228599"/>
            <a:ext cx="7391400" cy="542925"/>
          </a:xfrm>
        </p:spPr>
        <p:txBody>
          <a:bodyPr/>
          <a:lstStyle/>
          <a:p>
            <a:pPr>
              <a:lnSpc>
                <a:spcPct val="85000"/>
              </a:lnSpc>
            </a:pPr>
            <a:r>
              <a:rPr lang="en-US" sz="2800" smtClean="0">
                <a:solidFill>
                  <a:schemeClr val="bg1"/>
                </a:solidFill>
              </a:rPr>
              <a:t>Using Packet Filtering</a:t>
            </a:r>
          </a:p>
        </p:txBody>
      </p:sp>
      <p:sp>
        <p:nvSpPr>
          <p:cNvPr id="177905" name="AutoShape 1777"/>
          <p:cNvSpPr>
            <a:spLocks noChangeArrowheads="1"/>
          </p:cNvSpPr>
          <p:nvPr/>
        </p:nvSpPr>
        <p:spPr bwMode="auto">
          <a:xfrm>
            <a:off x="1050925" y="1066800"/>
            <a:ext cx="6892925" cy="623887"/>
          </a:xfrm>
          <a:prstGeom prst="roundRect">
            <a:avLst>
              <a:gd name="adj" fmla="val 16667"/>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lgn="l">
              <a:buSzPct val="80000"/>
              <a:defRPr/>
            </a:pPr>
            <a:r>
              <a:rPr lang="en-US" sz="1700"/>
              <a:t>Packet filtering prevents certain types of packets from being sent or received across a router</a:t>
            </a:r>
          </a:p>
        </p:txBody>
      </p:sp>
      <p:sp>
        <p:nvSpPr>
          <p:cNvPr id="177959" name="AutoShape 1831"/>
          <p:cNvSpPr>
            <a:spLocks noChangeArrowheads="1"/>
          </p:cNvSpPr>
          <p:nvPr/>
        </p:nvSpPr>
        <p:spPr bwMode="auto">
          <a:xfrm>
            <a:off x="1050925" y="4265612"/>
            <a:ext cx="6892925" cy="1720850"/>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a:lstStyle/>
          <a:p>
            <a:pPr algn="l">
              <a:defRPr/>
            </a:pPr>
            <a:r>
              <a:rPr lang="en-US" sz="1700"/>
              <a:t>Use packet filtering to:</a:t>
            </a:r>
          </a:p>
        </p:txBody>
      </p:sp>
      <p:sp>
        <p:nvSpPr>
          <p:cNvPr id="177960" name="AutoShape 1832"/>
          <p:cNvSpPr>
            <a:spLocks noChangeArrowheads="1"/>
          </p:cNvSpPr>
          <p:nvPr/>
        </p:nvSpPr>
        <p:spPr bwMode="auto">
          <a:xfrm>
            <a:off x="1255713" y="4716462"/>
            <a:ext cx="6481762" cy="1158875"/>
          </a:xfrm>
          <a:prstGeom prst="roundRect">
            <a:avLst>
              <a:gd name="adj" fmla="val 4167"/>
            </a:avLst>
          </a:prstGeom>
          <a:gradFill rotWithShape="1">
            <a:gsLst>
              <a:gs pos="0">
                <a:srgbClr val="EEEFD7"/>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anchor="ctr"/>
          <a:lstStyle/>
          <a:p>
            <a:pPr marL="231775" indent="-231775" algn="l">
              <a:lnSpc>
                <a:spcPct val="90000"/>
              </a:lnSpc>
              <a:spcBef>
                <a:spcPct val="40000"/>
              </a:spcBef>
              <a:buSzPct val="80000"/>
              <a:buFontTx/>
              <a:buBlip>
                <a:blip r:embed="rId3"/>
              </a:buBlip>
              <a:defRPr/>
            </a:pPr>
            <a:r>
              <a:rPr lang="en-US" sz="1700"/>
              <a:t>Prevent access by unauthorized computers</a:t>
            </a:r>
          </a:p>
          <a:p>
            <a:pPr marL="231775" indent="-231775" algn="l">
              <a:lnSpc>
                <a:spcPct val="90000"/>
              </a:lnSpc>
              <a:spcBef>
                <a:spcPct val="40000"/>
              </a:spcBef>
              <a:buSzPct val="80000"/>
              <a:buFontTx/>
              <a:buBlip>
                <a:blip r:embed="rId3"/>
              </a:buBlip>
              <a:defRPr/>
            </a:pPr>
            <a:r>
              <a:rPr lang="en-US" sz="1700"/>
              <a:t>Prevent access to resources</a:t>
            </a:r>
          </a:p>
          <a:p>
            <a:pPr marL="231775" indent="-231775" algn="l">
              <a:lnSpc>
                <a:spcPct val="90000"/>
              </a:lnSpc>
              <a:spcBef>
                <a:spcPct val="40000"/>
              </a:spcBef>
              <a:buSzPct val="80000"/>
              <a:buFontTx/>
              <a:buBlip>
                <a:blip r:embed="rId3"/>
              </a:buBlip>
              <a:defRPr/>
            </a:pPr>
            <a:r>
              <a:rPr lang="en-US" sz="1700"/>
              <a:t>Improve network performance</a:t>
            </a:r>
          </a:p>
        </p:txBody>
      </p:sp>
      <p:pic>
        <p:nvPicPr>
          <p:cNvPr id="12311" name="Picture 1856" descr="Server_ServerBack"/>
          <p:cNvPicPr>
            <a:picLocks noChangeAspect="1" noChangeArrowheads="1"/>
          </p:cNvPicPr>
          <p:nvPr/>
        </p:nvPicPr>
        <p:blipFill>
          <a:blip r:embed="rId4"/>
          <a:srcRect/>
          <a:stretch>
            <a:fillRect/>
          </a:stretch>
        </p:blipFill>
        <p:spPr bwMode="auto">
          <a:xfrm>
            <a:off x="2430463" y="2330450"/>
            <a:ext cx="781050" cy="949325"/>
          </a:xfrm>
          <a:prstGeom prst="rect">
            <a:avLst/>
          </a:prstGeom>
          <a:noFill/>
          <a:ln w="9525">
            <a:noFill/>
            <a:miter lim="800000"/>
            <a:headEnd/>
            <a:tailEnd/>
          </a:ln>
        </p:spPr>
      </p:pic>
      <p:sp>
        <p:nvSpPr>
          <p:cNvPr id="178010" name="AutoShape 1882"/>
          <p:cNvSpPr>
            <a:spLocks noChangeArrowheads="1"/>
          </p:cNvSpPr>
          <p:nvPr/>
        </p:nvSpPr>
        <p:spPr bwMode="auto">
          <a:xfrm>
            <a:off x="4090988" y="3692525"/>
            <a:ext cx="1738312" cy="350837"/>
          </a:xfrm>
          <a:prstGeom prst="roundRect">
            <a:avLst>
              <a:gd name="adj" fmla="val 4167"/>
            </a:avLst>
          </a:prstGeom>
          <a:gradFill rotWithShape="1">
            <a:gsLst>
              <a:gs pos="0">
                <a:srgbClr val="ADE2A1"/>
              </a:gs>
              <a:gs pos="100000">
                <a:srgbClr val="E8F6E4"/>
              </a:gs>
            </a:gsLst>
            <a:lin ang="2700000" scaled="1"/>
          </a:gradFill>
          <a:ln w="9525" algn="ctr">
            <a:solidFill>
              <a:srgbClr val="4D4D4D"/>
            </a:solidFill>
            <a:round/>
            <a:headEnd/>
            <a:tailEnd/>
          </a:ln>
          <a:effectLst>
            <a:outerShdw dist="35921" dir="2700000" algn="ctr" rotWithShape="0">
              <a:srgbClr val="AFAFAF"/>
            </a:outerShdw>
          </a:effectLst>
        </p:spPr>
        <p:txBody>
          <a:bodyPr wrap="none" anchor="ctr"/>
          <a:lstStyle/>
          <a:p>
            <a:pPr>
              <a:defRPr/>
            </a:pPr>
            <a:r>
              <a:rPr lang="en-US" sz="1700"/>
              <a:t>Outbound Filter</a:t>
            </a:r>
          </a:p>
        </p:txBody>
      </p:sp>
      <p:sp>
        <p:nvSpPr>
          <p:cNvPr id="178011" name="AutoShape 1883"/>
          <p:cNvSpPr>
            <a:spLocks noChangeArrowheads="1"/>
          </p:cNvSpPr>
          <p:nvPr/>
        </p:nvSpPr>
        <p:spPr bwMode="auto">
          <a:xfrm>
            <a:off x="4090988" y="1933575"/>
            <a:ext cx="1738312" cy="350837"/>
          </a:xfrm>
          <a:prstGeom prst="roundRect">
            <a:avLst>
              <a:gd name="adj" fmla="val 4167"/>
            </a:avLst>
          </a:prstGeom>
          <a:gradFill rotWithShape="1">
            <a:gsLst>
              <a:gs pos="0">
                <a:srgbClr val="ADE2A1"/>
              </a:gs>
              <a:gs pos="100000">
                <a:srgbClr val="E8F6E4"/>
              </a:gs>
            </a:gsLst>
            <a:lin ang="2700000" scaled="1"/>
          </a:gradFill>
          <a:ln w="9525" algn="ctr">
            <a:solidFill>
              <a:srgbClr val="4D4D4D"/>
            </a:solidFill>
            <a:round/>
            <a:headEnd/>
            <a:tailEnd/>
          </a:ln>
          <a:effectLst>
            <a:outerShdw dist="35921" dir="2700000" algn="ctr" rotWithShape="0">
              <a:srgbClr val="AFAFAF"/>
            </a:outerShdw>
          </a:effectLst>
        </p:spPr>
        <p:txBody>
          <a:bodyPr wrap="none" anchor="ctr"/>
          <a:lstStyle/>
          <a:p>
            <a:pPr>
              <a:defRPr/>
            </a:pPr>
            <a:r>
              <a:rPr lang="en-US" sz="1700"/>
              <a:t>Inbound Filter</a:t>
            </a:r>
          </a:p>
        </p:txBody>
      </p:sp>
      <p:sp>
        <p:nvSpPr>
          <p:cNvPr id="12314" name="Line 1884"/>
          <p:cNvSpPr>
            <a:spLocks noChangeShapeType="1"/>
          </p:cNvSpPr>
          <p:nvPr/>
        </p:nvSpPr>
        <p:spPr bwMode="auto">
          <a:xfrm>
            <a:off x="3149600" y="2971800"/>
            <a:ext cx="3810000" cy="0"/>
          </a:xfrm>
          <a:prstGeom prst="line">
            <a:avLst/>
          </a:prstGeom>
          <a:noFill/>
          <a:ln w="38100">
            <a:solidFill>
              <a:srgbClr val="333333"/>
            </a:solidFill>
            <a:round/>
            <a:headEnd/>
            <a:tailEnd/>
          </a:ln>
        </p:spPr>
        <p:txBody>
          <a:bodyPr/>
          <a:lstStyle/>
          <a:p>
            <a:endParaRPr lang="en-US" sz="1700"/>
          </a:p>
        </p:txBody>
      </p:sp>
      <p:sp>
        <p:nvSpPr>
          <p:cNvPr id="178013" name="AutoShape 1885"/>
          <p:cNvSpPr>
            <a:spLocks noChangeArrowheads="1"/>
          </p:cNvSpPr>
          <p:nvPr/>
        </p:nvSpPr>
        <p:spPr bwMode="auto">
          <a:xfrm>
            <a:off x="2376488" y="3321050"/>
            <a:ext cx="887412" cy="304800"/>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anchor="ctr"/>
          <a:lstStyle/>
          <a:p>
            <a:pPr>
              <a:lnSpc>
                <a:spcPct val="85000"/>
              </a:lnSpc>
              <a:defRPr/>
            </a:pPr>
            <a:r>
              <a:rPr lang="en-US" sz="1700"/>
              <a:t>Router</a:t>
            </a:r>
          </a:p>
        </p:txBody>
      </p:sp>
      <p:graphicFrame>
        <p:nvGraphicFramePr>
          <p:cNvPr id="178017" name="Group 1889"/>
          <p:cNvGraphicFramePr>
            <a:graphicFrameLocks noGrp="1"/>
          </p:cNvGraphicFramePr>
          <p:nvPr/>
        </p:nvGraphicFramePr>
        <p:xfrm>
          <a:off x="4694238" y="2389187"/>
          <a:ext cx="528637" cy="481014"/>
        </p:xfrm>
        <a:graphic>
          <a:graphicData uri="http://schemas.openxmlformats.org/drawingml/2006/table">
            <a:tbl>
              <a:tblPr/>
              <a:tblGrid>
                <a:gridCol w="284162"/>
                <a:gridCol w="244475"/>
              </a:tblGrid>
              <a:tr h="119063">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endParaRPr kumimoji="0" lang="en-US" sz="100" b="1"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endParaRPr kumimoji="0" lang="en-US" sz="100" b="1"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rgbClr val="BBCDE3"/>
                    </a:solidFill>
                  </a:tcPr>
                </a:tc>
              </a:tr>
              <a:tr h="122238">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endParaRPr kumimoji="0" lang="en-US" sz="100" b="1"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 b="0"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r>
              <a:tr h="120650">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endParaRPr kumimoji="0" lang="en-US" sz="100" b="1"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 b="0"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r>
              <a:tr h="119063">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endParaRPr kumimoji="0" lang="en-US" sz="100" b="1"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l"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endParaRPr kumimoji="0" lang="en-US" sz="100" b="0" i="0" u="none" strike="noStrike" cap="none" normalizeH="0" baseline="0" smtClean="0">
                        <a:ln>
                          <a:noFill/>
                        </a:ln>
                        <a:solidFill>
                          <a:schemeClr val="tx1"/>
                        </a:solidFill>
                        <a:effectLst/>
                        <a:latin typeface="Arial Narrow" pitchFamily="34" charset="0"/>
                      </a:endParaRPr>
                    </a:p>
                  </a:txBody>
                  <a:tcPr anchor="ctr" horzOverflow="overflow">
                    <a:lnL w="19050" cap="flat" cmpd="sng" algn="ctr">
                      <a:solidFill>
                        <a:srgbClr val="808080"/>
                      </a:solidFill>
                      <a:prstDash val="solid"/>
                      <a:round/>
                      <a:headEnd type="none" w="med" len="med"/>
                      <a:tailEnd type="none" w="med" len="med"/>
                    </a:lnL>
                    <a:lnR w="1905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r>
            </a:tbl>
          </a:graphicData>
        </a:graphic>
      </p:graphicFrame>
      <p:sp>
        <p:nvSpPr>
          <p:cNvPr id="12333" name="Freeform 1887"/>
          <p:cNvSpPr>
            <a:spLocks/>
          </p:cNvSpPr>
          <p:nvPr/>
        </p:nvSpPr>
        <p:spPr bwMode="auto">
          <a:xfrm>
            <a:off x="5083175" y="3233737"/>
            <a:ext cx="1260475" cy="217488"/>
          </a:xfrm>
          <a:custGeom>
            <a:avLst/>
            <a:gdLst>
              <a:gd name="T0" fmla="*/ 920 w 1193"/>
              <a:gd name="T1" fmla="*/ 59 h 205"/>
              <a:gd name="T2" fmla="*/ 916 w 1193"/>
              <a:gd name="T3" fmla="*/ 29 h 205"/>
              <a:gd name="T4" fmla="*/ 912 w 1193"/>
              <a:gd name="T5" fmla="*/ 0 h 205"/>
              <a:gd name="T6" fmla="*/ 1052 w 1193"/>
              <a:gd name="T7" fmla="*/ 53 h 205"/>
              <a:gd name="T8" fmla="*/ 1149 w 1193"/>
              <a:gd name="T9" fmla="*/ 89 h 205"/>
              <a:gd name="T10" fmla="*/ 1193 w 1193"/>
              <a:gd name="T11" fmla="*/ 107 h 205"/>
              <a:gd name="T12" fmla="*/ 1181 w 1193"/>
              <a:gd name="T13" fmla="*/ 111 h 205"/>
              <a:gd name="T14" fmla="*/ 1149 w 1193"/>
              <a:gd name="T15" fmla="*/ 123 h 205"/>
              <a:gd name="T16" fmla="*/ 1052 w 1193"/>
              <a:gd name="T17" fmla="*/ 156 h 205"/>
              <a:gd name="T18" fmla="*/ 910 w 1193"/>
              <a:gd name="T19" fmla="*/ 205 h 205"/>
              <a:gd name="T20" fmla="*/ 922 w 1193"/>
              <a:gd name="T21" fmla="*/ 149 h 205"/>
              <a:gd name="T22" fmla="*/ 0 w 1193"/>
              <a:gd name="T23" fmla="*/ 107 h 205"/>
              <a:gd name="T24" fmla="*/ 920 w 1193"/>
              <a:gd name="T25" fmla="*/ 59 h 2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93"/>
              <a:gd name="T40" fmla="*/ 0 h 205"/>
              <a:gd name="T41" fmla="*/ 1193 w 1193"/>
              <a:gd name="T42" fmla="*/ 205 h 20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93" h="205">
                <a:moveTo>
                  <a:pt x="920" y="59"/>
                </a:moveTo>
                <a:lnTo>
                  <a:pt x="916" y="29"/>
                </a:lnTo>
                <a:lnTo>
                  <a:pt x="912" y="0"/>
                </a:lnTo>
                <a:lnTo>
                  <a:pt x="1052" y="53"/>
                </a:lnTo>
                <a:lnTo>
                  <a:pt x="1149" y="89"/>
                </a:lnTo>
                <a:lnTo>
                  <a:pt x="1193" y="107"/>
                </a:lnTo>
                <a:lnTo>
                  <a:pt x="1181" y="111"/>
                </a:lnTo>
                <a:lnTo>
                  <a:pt x="1149" y="123"/>
                </a:lnTo>
                <a:lnTo>
                  <a:pt x="1052" y="156"/>
                </a:lnTo>
                <a:lnTo>
                  <a:pt x="910" y="205"/>
                </a:lnTo>
                <a:lnTo>
                  <a:pt x="922" y="149"/>
                </a:lnTo>
                <a:lnTo>
                  <a:pt x="0" y="107"/>
                </a:lnTo>
                <a:lnTo>
                  <a:pt x="920" y="59"/>
                </a:lnTo>
                <a:close/>
              </a:path>
            </a:pathLst>
          </a:custGeom>
          <a:solidFill>
            <a:srgbClr val="FF0000">
              <a:alpha val="74901"/>
            </a:srgbClr>
          </a:solidFill>
          <a:ln w="9525">
            <a:noFill/>
            <a:round/>
            <a:headEnd/>
            <a:tailEnd/>
          </a:ln>
        </p:spPr>
        <p:txBody>
          <a:bodyPr/>
          <a:lstStyle/>
          <a:p>
            <a:endParaRPr lang="en-US" sz="1700"/>
          </a:p>
        </p:txBody>
      </p:sp>
      <p:sp>
        <p:nvSpPr>
          <p:cNvPr id="12334" name="Freeform 1888"/>
          <p:cNvSpPr>
            <a:spLocks/>
          </p:cNvSpPr>
          <p:nvPr/>
        </p:nvSpPr>
        <p:spPr bwMode="auto">
          <a:xfrm rot="10800000">
            <a:off x="5083175" y="2516187"/>
            <a:ext cx="1260475" cy="217488"/>
          </a:xfrm>
          <a:custGeom>
            <a:avLst/>
            <a:gdLst>
              <a:gd name="T0" fmla="*/ 920 w 1193"/>
              <a:gd name="T1" fmla="*/ 59 h 205"/>
              <a:gd name="T2" fmla="*/ 916 w 1193"/>
              <a:gd name="T3" fmla="*/ 29 h 205"/>
              <a:gd name="T4" fmla="*/ 912 w 1193"/>
              <a:gd name="T5" fmla="*/ 0 h 205"/>
              <a:gd name="T6" fmla="*/ 1052 w 1193"/>
              <a:gd name="T7" fmla="*/ 53 h 205"/>
              <a:gd name="T8" fmla="*/ 1149 w 1193"/>
              <a:gd name="T9" fmla="*/ 89 h 205"/>
              <a:gd name="T10" fmla="*/ 1193 w 1193"/>
              <a:gd name="T11" fmla="*/ 107 h 205"/>
              <a:gd name="T12" fmla="*/ 1181 w 1193"/>
              <a:gd name="T13" fmla="*/ 111 h 205"/>
              <a:gd name="T14" fmla="*/ 1149 w 1193"/>
              <a:gd name="T15" fmla="*/ 123 h 205"/>
              <a:gd name="T16" fmla="*/ 1052 w 1193"/>
              <a:gd name="T17" fmla="*/ 156 h 205"/>
              <a:gd name="T18" fmla="*/ 910 w 1193"/>
              <a:gd name="T19" fmla="*/ 205 h 205"/>
              <a:gd name="T20" fmla="*/ 922 w 1193"/>
              <a:gd name="T21" fmla="*/ 149 h 205"/>
              <a:gd name="T22" fmla="*/ 0 w 1193"/>
              <a:gd name="T23" fmla="*/ 107 h 205"/>
              <a:gd name="T24" fmla="*/ 920 w 1193"/>
              <a:gd name="T25" fmla="*/ 59 h 2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93"/>
              <a:gd name="T40" fmla="*/ 0 h 205"/>
              <a:gd name="T41" fmla="*/ 1193 w 1193"/>
              <a:gd name="T42" fmla="*/ 205 h 20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93" h="205">
                <a:moveTo>
                  <a:pt x="920" y="59"/>
                </a:moveTo>
                <a:lnTo>
                  <a:pt x="916" y="29"/>
                </a:lnTo>
                <a:lnTo>
                  <a:pt x="912" y="0"/>
                </a:lnTo>
                <a:lnTo>
                  <a:pt x="1052" y="53"/>
                </a:lnTo>
                <a:lnTo>
                  <a:pt x="1149" y="89"/>
                </a:lnTo>
                <a:lnTo>
                  <a:pt x="1193" y="107"/>
                </a:lnTo>
                <a:lnTo>
                  <a:pt x="1181" y="111"/>
                </a:lnTo>
                <a:lnTo>
                  <a:pt x="1149" y="123"/>
                </a:lnTo>
                <a:lnTo>
                  <a:pt x="1052" y="156"/>
                </a:lnTo>
                <a:lnTo>
                  <a:pt x="910" y="205"/>
                </a:lnTo>
                <a:lnTo>
                  <a:pt x="922" y="149"/>
                </a:lnTo>
                <a:lnTo>
                  <a:pt x="0" y="107"/>
                </a:lnTo>
                <a:lnTo>
                  <a:pt x="920" y="59"/>
                </a:lnTo>
                <a:close/>
              </a:path>
            </a:pathLst>
          </a:custGeom>
          <a:solidFill>
            <a:srgbClr val="FF0000">
              <a:alpha val="74901"/>
            </a:srgbClr>
          </a:solidFill>
          <a:ln w="9525">
            <a:noFill/>
            <a:round/>
            <a:headEnd/>
            <a:tailEnd/>
          </a:ln>
        </p:spPr>
        <p:txBody>
          <a:bodyPr/>
          <a:lstStyle/>
          <a:p>
            <a:endParaRPr lang="en-US" sz="170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81000" y="809625"/>
            <a:ext cx="8229600" cy="4676775"/>
          </a:xfrm>
          <a:prstGeom prst="rect">
            <a:avLst/>
          </a:prstGeom>
        </p:spPr>
        <p:txBody>
          <a:bodyPr/>
          <a:lstStyle/>
          <a:p>
            <a:pPr marL="195263" indent="-195263">
              <a:spcBef>
                <a:spcPts val="600"/>
              </a:spcBef>
              <a:spcAft>
                <a:spcPts val="600"/>
              </a:spcAft>
              <a:defRPr/>
            </a:pPr>
            <a:r>
              <a:rPr lang="en-US" sz="2800" kern="0">
                <a:latin typeface="+mn-lt"/>
                <a:ea typeface="+mn-ea"/>
              </a:rPr>
              <a:t>Giới thiệu dịch vụ DHCP</a:t>
            </a:r>
            <a:endParaRPr lang="en-US" kern="0" dirty="0">
              <a:latin typeface="+mn-lt"/>
              <a:ea typeface="+mn-ea"/>
            </a:endParaRPr>
          </a:p>
        </p:txBody>
      </p:sp>
      <p:sp>
        <p:nvSpPr>
          <p:cNvPr id="3" name="Rectangle 2"/>
          <p:cNvSpPr txBox="1">
            <a:spLocks noChangeArrowheads="1"/>
          </p:cNvSpPr>
          <p:nvPr/>
        </p:nvSpPr>
        <p:spPr>
          <a:xfrm>
            <a:off x="76200" y="76200"/>
            <a:ext cx="89154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 - DHCP</a:t>
            </a:r>
            <a:endParaRPr lang="en-US" sz="2800" kern="0" dirty="0">
              <a:solidFill>
                <a:schemeClr val="bg1"/>
              </a:solidFill>
              <a:latin typeface="+mj-lt"/>
              <a:ea typeface="+mj-ea"/>
              <a:cs typeface="+mj-cs"/>
            </a:endParaRPr>
          </a:p>
        </p:txBody>
      </p:sp>
      <p:sp>
        <p:nvSpPr>
          <p:cNvPr id="52228" name="Rectangle 3"/>
          <p:cNvSpPr>
            <a:spLocks noChangeArrowheads="1"/>
          </p:cNvSpPr>
          <p:nvPr/>
        </p:nvSpPr>
        <p:spPr bwMode="auto">
          <a:xfrm>
            <a:off x="381000" y="1624013"/>
            <a:ext cx="8229600" cy="3786187"/>
          </a:xfrm>
          <a:prstGeom prst="rect">
            <a:avLst/>
          </a:prstGeom>
          <a:noFill/>
          <a:ln w="9525">
            <a:noFill/>
            <a:miter lim="800000"/>
            <a:headEnd/>
            <a:tailEnd/>
          </a:ln>
        </p:spPr>
        <p:txBody>
          <a:bodyPr>
            <a:spAutoFit/>
          </a:bodyPr>
          <a:lstStyle/>
          <a:p>
            <a:pPr>
              <a:buFontTx/>
              <a:buBlip>
                <a:blip r:embed="rId2"/>
              </a:buBlip>
            </a:pPr>
            <a:r>
              <a:rPr lang="en-US">
                <a:solidFill>
                  <a:srgbClr val="0070C0"/>
                </a:solidFill>
              </a:rPr>
              <a:t> </a:t>
            </a:r>
            <a:r>
              <a:rPr lang="vi-VN"/>
              <a:t>Mỗi thiết bị trên mạng có dùng bộ giao thức TCP/IP đều phải có một địa chỉ IP hợp lệ, phân biệt. </a:t>
            </a:r>
            <a:endParaRPr lang="en-US"/>
          </a:p>
          <a:p>
            <a:pPr>
              <a:buFontTx/>
              <a:buBlip>
                <a:blip r:embed="rId2"/>
              </a:buBlip>
            </a:pPr>
            <a:endParaRPr lang="en-US"/>
          </a:p>
          <a:p>
            <a:pPr>
              <a:buFontTx/>
              <a:buBlip>
                <a:blip r:embed="rId2"/>
              </a:buBlip>
            </a:pPr>
            <a:r>
              <a:rPr lang="en-US"/>
              <a:t> </a:t>
            </a:r>
            <a:r>
              <a:rPr lang="vi-VN"/>
              <a:t>Để hỗ</a:t>
            </a:r>
            <a:r>
              <a:rPr lang="en-US"/>
              <a:t> </a:t>
            </a:r>
            <a:r>
              <a:rPr lang="vi-VN"/>
              <a:t>trợ cho vấn đề theo dõi và cấp phát các địa chỉ IP được chính xác, tổ chức IETF (Internet</a:t>
            </a:r>
            <a:r>
              <a:rPr lang="en-US"/>
              <a:t> </a:t>
            </a:r>
            <a:r>
              <a:rPr lang="vi-VN"/>
              <a:t>Engineering Task Force) đã phát triển ra giao thức DHCP (Dynamic Host Configuration Protocol).</a:t>
            </a:r>
            <a:endParaRPr lang="en-US"/>
          </a:p>
          <a:p>
            <a:pPr>
              <a:buFontTx/>
              <a:buBlip>
                <a:blip r:embed="rId2"/>
              </a:buBlip>
            </a:pPr>
            <a:endParaRPr lang="vi-VN"/>
          </a:p>
          <a:p>
            <a:pPr>
              <a:buFontTx/>
              <a:buBlip>
                <a:blip r:embed="rId2"/>
              </a:buBlip>
            </a:pPr>
            <a:r>
              <a:rPr lang="en-US"/>
              <a:t> </a:t>
            </a:r>
            <a:r>
              <a:rPr lang="vi-VN"/>
              <a:t>Giao thức này được mô tả trong các RFC 1533, 1534, 1541 và 1542.</a:t>
            </a:r>
            <a:endParaRPr lang="en-US"/>
          </a:p>
        </p:txBody>
      </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066800"/>
            <a:ext cx="8915400" cy="3354388"/>
          </a:xfrm>
          <a:prstGeom prst="rect">
            <a:avLst/>
          </a:prstGeom>
        </p:spPr>
        <p:txBody>
          <a:bodyPr>
            <a:spAutoFit/>
          </a:bodyPr>
          <a:lstStyle/>
          <a:p>
            <a:pPr>
              <a:spcBef>
                <a:spcPts val="600"/>
              </a:spcBef>
              <a:spcAft>
                <a:spcPts val="600"/>
              </a:spcAft>
              <a:defRPr/>
            </a:pPr>
            <a:r>
              <a:rPr lang="en-US"/>
              <a:t>Để có thể làm một DHCP Server, máy tính Windows Server </a:t>
            </a:r>
            <a:r>
              <a:rPr lang="vi-VN"/>
              <a:t>phải đáp ứng các điều kiện sau:</a:t>
            </a:r>
            <a:endParaRPr lang="en-US"/>
          </a:p>
          <a:p>
            <a:pPr>
              <a:spcBef>
                <a:spcPts val="600"/>
              </a:spcBef>
              <a:spcAft>
                <a:spcPts val="600"/>
              </a:spcAft>
              <a:defRPr/>
            </a:pPr>
            <a:endParaRPr lang="vi-VN" sz="900"/>
          </a:p>
          <a:p>
            <a:pPr>
              <a:lnSpc>
                <a:spcPct val="150000"/>
              </a:lnSpc>
              <a:buFontTx/>
              <a:buBlip>
                <a:blip r:embed="rId2"/>
              </a:buBlip>
              <a:defRPr/>
            </a:pPr>
            <a:r>
              <a:rPr lang="en-US">
                <a:solidFill>
                  <a:srgbClr val="0070C0"/>
                </a:solidFill>
              </a:rPr>
              <a:t> </a:t>
            </a:r>
            <a:r>
              <a:rPr lang="en-US"/>
              <a:t>Đã cài dịch vụ DHCP.</a:t>
            </a:r>
          </a:p>
          <a:p>
            <a:pPr>
              <a:lnSpc>
                <a:spcPct val="150000"/>
              </a:lnSpc>
              <a:spcBef>
                <a:spcPts val="600"/>
              </a:spcBef>
              <a:spcAft>
                <a:spcPts val="600"/>
              </a:spcAft>
              <a:buFontTx/>
              <a:buBlip>
                <a:blip r:embed="rId2"/>
              </a:buBlip>
              <a:defRPr/>
            </a:pPr>
            <a:r>
              <a:rPr lang="vi-VN"/>
              <a:t> Mỗi interface phải được cấu hình bằng một địa chỉ IP tĩnh.</a:t>
            </a:r>
          </a:p>
          <a:p>
            <a:pPr marL="285750" indent="-285750">
              <a:spcBef>
                <a:spcPts val="600"/>
              </a:spcBef>
              <a:spcAft>
                <a:spcPts val="600"/>
              </a:spcAft>
              <a:buFontTx/>
              <a:buBlip>
                <a:blip r:embed="rId2"/>
              </a:buBlip>
              <a:defRPr/>
            </a:pPr>
            <a:r>
              <a:rPr lang="vi-VN"/>
              <a:t> Đã chuẩn bị sẵn danh sách các địa chỉ IP định cấp phát cho các máy client</a:t>
            </a:r>
            <a:endParaRPr lang="en-US"/>
          </a:p>
        </p:txBody>
      </p:sp>
      <p:sp>
        <p:nvSpPr>
          <p:cNvPr id="79" name="Rectangle 2"/>
          <p:cNvSpPr txBox="1">
            <a:spLocks noChangeArrowheads="1"/>
          </p:cNvSpPr>
          <p:nvPr/>
        </p:nvSpPr>
        <p:spPr>
          <a:xfrm>
            <a:off x="76200" y="76200"/>
            <a:ext cx="89154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 - DHCP</a:t>
            </a:r>
            <a:endParaRPr lang="en-US" sz="2800" kern="0" dirty="0">
              <a:solidFill>
                <a:schemeClr val="bg1"/>
              </a:solidFill>
              <a:latin typeface="+mj-lt"/>
              <a:ea typeface="+mj-ea"/>
              <a:cs typeface="+mj-cs"/>
            </a:endParaRPr>
          </a:p>
        </p:txBody>
      </p:sp>
    </p:spTree>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Oval 4"/>
          <p:cNvSpPr>
            <a:spLocks noGrp="1" noChangeArrowheads="1"/>
          </p:cNvSpPr>
          <p:nvPr>
            <p:ph type="body" idx="1"/>
          </p:nvPr>
        </p:nvSpPr>
        <p:spPr>
          <a:xfrm>
            <a:off x="1216025" y="1179513"/>
            <a:ext cx="6073775" cy="2798762"/>
          </a:xfrm>
          <a:prstGeom prst="ellipse">
            <a:avLst/>
          </a:prstGeom>
          <a:gradFill rotWithShape="1">
            <a:gsLst>
              <a:gs pos="0">
                <a:srgbClr val="FFFFFF"/>
              </a:gs>
              <a:gs pos="100000">
                <a:srgbClr val="CFE1C2"/>
              </a:gs>
            </a:gsLst>
            <a:lin ang="18900000" scaled="1"/>
          </a:gradFill>
          <a:effectLst>
            <a:outerShdw dist="53882" dir="2700000" algn="ctr" rotWithShape="0">
              <a:schemeClr val="bg2"/>
            </a:outerShdw>
          </a:effectLst>
        </p:spPr>
        <p:txBody>
          <a:bodyPr/>
          <a:lstStyle/>
          <a:p>
            <a:pPr marL="342900" indent="-342900">
              <a:buFont typeface="Wingdings" pitchFamily="2" charset="2"/>
              <a:buNone/>
              <a:defRPr/>
            </a:pPr>
            <a:r>
              <a:rPr lang="en-US"/>
              <a:t>                                                          </a:t>
            </a:r>
          </a:p>
        </p:txBody>
      </p:sp>
      <p:pic>
        <p:nvPicPr>
          <p:cNvPr id="54275" name="Picture 5" descr="Server01"/>
          <p:cNvPicPr>
            <a:picLocks noChangeAspect="1" noChangeArrowheads="1"/>
          </p:cNvPicPr>
          <p:nvPr/>
        </p:nvPicPr>
        <p:blipFill>
          <a:blip r:embed="rId3"/>
          <a:srcRect/>
          <a:stretch>
            <a:fillRect/>
          </a:stretch>
        </p:blipFill>
        <p:spPr bwMode="auto">
          <a:xfrm>
            <a:off x="1436688" y="2562225"/>
            <a:ext cx="996950" cy="1198563"/>
          </a:xfrm>
          <a:prstGeom prst="rect">
            <a:avLst/>
          </a:prstGeom>
          <a:noFill/>
          <a:ln w="9525">
            <a:noFill/>
            <a:miter lim="800000"/>
            <a:headEnd/>
            <a:tailEnd/>
          </a:ln>
        </p:spPr>
      </p:pic>
      <p:pic>
        <p:nvPicPr>
          <p:cNvPr id="54276" name="Picture 6" descr="Computer_DesktopComputerSansKeyboard01"/>
          <p:cNvPicPr>
            <a:picLocks noChangeAspect="1" noChangeArrowheads="1"/>
          </p:cNvPicPr>
          <p:nvPr/>
        </p:nvPicPr>
        <p:blipFill>
          <a:blip r:embed="rId4"/>
          <a:srcRect/>
          <a:stretch>
            <a:fillRect/>
          </a:stretch>
        </p:blipFill>
        <p:spPr bwMode="auto">
          <a:xfrm>
            <a:off x="5095875" y="1017588"/>
            <a:ext cx="842963" cy="1052512"/>
          </a:xfrm>
          <a:prstGeom prst="rect">
            <a:avLst/>
          </a:prstGeom>
          <a:noFill/>
          <a:ln w="9525">
            <a:noFill/>
            <a:miter lim="800000"/>
            <a:headEnd/>
            <a:tailEnd/>
          </a:ln>
        </p:spPr>
      </p:pic>
      <p:pic>
        <p:nvPicPr>
          <p:cNvPr id="54277" name="Picture 7" descr="Computer_DesktopComputerSansKeyboard01"/>
          <p:cNvPicPr>
            <a:picLocks noChangeAspect="1" noChangeArrowheads="1"/>
          </p:cNvPicPr>
          <p:nvPr/>
        </p:nvPicPr>
        <p:blipFill>
          <a:blip r:embed="rId4"/>
          <a:srcRect/>
          <a:stretch>
            <a:fillRect/>
          </a:stretch>
        </p:blipFill>
        <p:spPr bwMode="auto">
          <a:xfrm>
            <a:off x="4006850" y="3098800"/>
            <a:ext cx="844550" cy="1052513"/>
          </a:xfrm>
          <a:prstGeom prst="rect">
            <a:avLst/>
          </a:prstGeom>
          <a:noFill/>
          <a:ln w="9525">
            <a:noFill/>
            <a:miter lim="800000"/>
            <a:headEnd/>
            <a:tailEnd/>
          </a:ln>
        </p:spPr>
      </p:pic>
      <p:pic>
        <p:nvPicPr>
          <p:cNvPr id="54278" name="Picture 8" descr="Computer_DesktopComputerSansKeyboard01"/>
          <p:cNvPicPr>
            <a:picLocks noChangeAspect="1" noChangeArrowheads="1"/>
          </p:cNvPicPr>
          <p:nvPr/>
        </p:nvPicPr>
        <p:blipFill>
          <a:blip r:embed="rId4"/>
          <a:srcRect/>
          <a:stretch>
            <a:fillRect/>
          </a:stretch>
        </p:blipFill>
        <p:spPr bwMode="auto">
          <a:xfrm>
            <a:off x="6176963" y="2613025"/>
            <a:ext cx="844550" cy="1052513"/>
          </a:xfrm>
          <a:prstGeom prst="rect">
            <a:avLst/>
          </a:prstGeom>
          <a:noFill/>
          <a:ln w="9525">
            <a:noFill/>
            <a:miter lim="800000"/>
            <a:headEnd/>
            <a:tailEnd/>
          </a:ln>
        </p:spPr>
      </p:pic>
      <p:pic>
        <p:nvPicPr>
          <p:cNvPr id="54279" name="Picture 9" descr="Server01"/>
          <p:cNvPicPr>
            <a:picLocks noChangeAspect="1" noChangeArrowheads="1"/>
          </p:cNvPicPr>
          <p:nvPr/>
        </p:nvPicPr>
        <p:blipFill>
          <a:blip r:embed="rId3"/>
          <a:srcRect/>
          <a:stretch>
            <a:fillRect/>
          </a:stretch>
        </p:blipFill>
        <p:spPr bwMode="auto">
          <a:xfrm>
            <a:off x="2403475" y="914400"/>
            <a:ext cx="996950" cy="1198563"/>
          </a:xfrm>
          <a:prstGeom prst="rect">
            <a:avLst/>
          </a:prstGeom>
          <a:noFill/>
          <a:ln w="9525">
            <a:noFill/>
            <a:miter lim="800000"/>
            <a:headEnd/>
            <a:tailEnd/>
          </a:ln>
        </p:spPr>
      </p:pic>
      <p:pic>
        <p:nvPicPr>
          <p:cNvPr id="111626" name="Picture 10" descr="2Packet_Cut3Parts01"/>
          <p:cNvPicPr>
            <a:picLocks noChangeAspect="1" noChangeArrowheads="1"/>
          </p:cNvPicPr>
          <p:nvPr/>
        </p:nvPicPr>
        <p:blipFill>
          <a:blip r:embed="rId5"/>
          <a:srcRect/>
          <a:stretch>
            <a:fillRect/>
          </a:stretch>
        </p:blipFill>
        <p:spPr bwMode="auto">
          <a:xfrm>
            <a:off x="3884613" y="2392363"/>
            <a:ext cx="844550" cy="153987"/>
          </a:xfrm>
          <a:prstGeom prst="rect">
            <a:avLst/>
          </a:prstGeom>
          <a:noFill/>
          <a:ln w="9525">
            <a:noFill/>
            <a:miter lim="800000"/>
            <a:headEnd/>
            <a:tailEnd/>
          </a:ln>
        </p:spPr>
      </p:pic>
      <p:grpSp>
        <p:nvGrpSpPr>
          <p:cNvPr id="2" name="Group 11"/>
          <p:cNvGrpSpPr>
            <a:grpSpLocks/>
          </p:cNvGrpSpPr>
          <p:nvPr/>
        </p:nvGrpSpPr>
        <p:grpSpPr bwMode="auto">
          <a:xfrm>
            <a:off x="1611313" y="4173538"/>
            <a:ext cx="6999287" cy="428625"/>
            <a:chOff x="1080" y="2834"/>
            <a:chExt cx="3388" cy="270"/>
          </a:xfrm>
        </p:grpSpPr>
        <p:sp>
          <p:nvSpPr>
            <p:cNvPr id="111628" name="AutoShape 12"/>
            <p:cNvSpPr>
              <a:spLocks noChangeArrowheads="1"/>
            </p:cNvSpPr>
            <p:nvPr/>
          </p:nvSpPr>
          <p:spPr bwMode="auto">
            <a:xfrm>
              <a:off x="1186" y="2834"/>
              <a:ext cx="3282" cy="27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274320" anchor="ctr"/>
            <a:lstStyle/>
            <a:p>
              <a:pPr>
                <a:lnSpc>
                  <a:spcPct val="85000"/>
                </a:lnSpc>
                <a:defRPr/>
              </a:pPr>
              <a:r>
                <a:rPr lang="en-US" sz="2000"/>
                <a:t>DHCP client broadcasts a DHCPDISCOVER packet</a:t>
              </a:r>
            </a:p>
          </p:txBody>
        </p:sp>
        <p:sp>
          <p:nvSpPr>
            <p:cNvPr id="111629" name="AutoShape 13"/>
            <p:cNvSpPr>
              <a:spLocks noChangeArrowheads="1"/>
            </p:cNvSpPr>
            <p:nvPr/>
          </p:nvSpPr>
          <p:spPr bwMode="auto">
            <a:xfrm>
              <a:off x="1080" y="2865"/>
              <a:ext cx="179" cy="208"/>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a:solidFill>
                    <a:srgbClr val="990033"/>
                  </a:solidFill>
                </a:rPr>
                <a:t>1</a:t>
              </a:r>
            </a:p>
          </p:txBody>
        </p:sp>
      </p:grpSp>
      <p:grpSp>
        <p:nvGrpSpPr>
          <p:cNvPr id="3" name="Group 14"/>
          <p:cNvGrpSpPr>
            <a:grpSpLocks/>
          </p:cNvGrpSpPr>
          <p:nvPr/>
        </p:nvGrpSpPr>
        <p:grpSpPr bwMode="auto">
          <a:xfrm>
            <a:off x="1611313" y="4679950"/>
            <a:ext cx="6999287" cy="428625"/>
            <a:chOff x="1080" y="3134"/>
            <a:chExt cx="3388" cy="270"/>
          </a:xfrm>
        </p:grpSpPr>
        <p:sp>
          <p:nvSpPr>
            <p:cNvPr id="111631" name="AutoShape 15"/>
            <p:cNvSpPr>
              <a:spLocks noChangeArrowheads="1"/>
            </p:cNvSpPr>
            <p:nvPr/>
          </p:nvSpPr>
          <p:spPr bwMode="auto">
            <a:xfrm>
              <a:off x="1186" y="3134"/>
              <a:ext cx="3282" cy="27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274320" anchor="ctr"/>
            <a:lstStyle/>
            <a:p>
              <a:pPr>
                <a:lnSpc>
                  <a:spcPct val="85000"/>
                </a:lnSpc>
                <a:defRPr/>
              </a:pPr>
              <a:r>
                <a:rPr lang="en-US" sz="2000"/>
                <a:t>DHCP servers broadcast a DHCPOFFER packet</a:t>
              </a:r>
            </a:p>
          </p:txBody>
        </p:sp>
        <p:sp>
          <p:nvSpPr>
            <p:cNvPr id="111632" name="AutoShape 16"/>
            <p:cNvSpPr>
              <a:spLocks noChangeArrowheads="1"/>
            </p:cNvSpPr>
            <p:nvPr/>
          </p:nvSpPr>
          <p:spPr bwMode="auto">
            <a:xfrm>
              <a:off x="1080" y="3165"/>
              <a:ext cx="179" cy="208"/>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a:solidFill>
                    <a:srgbClr val="990033"/>
                  </a:solidFill>
                </a:rPr>
                <a:t>2</a:t>
              </a:r>
            </a:p>
          </p:txBody>
        </p:sp>
      </p:grpSp>
      <p:grpSp>
        <p:nvGrpSpPr>
          <p:cNvPr id="4" name="Group 17"/>
          <p:cNvGrpSpPr>
            <a:grpSpLocks/>
          </p:cNvGrpSpPr>
          <p:nvPr/>
        </p:nvGrpSpPr>
        <p:grpSpPr bwMode="auto">
          <a:xfrm>
            <a:off x="1611313" y="5186363"/>
            <a:ext cx="6999287" cy="428625"/>
            <a:chOff x="1080" y="3434"/>
            <a:chExt cx="3388" cy="270"/>
          </a:xfrm>
        </p:grpSpPr>
        <p:sp>
          <p:nvSpPr>
            <p:cNvPr id="111634" name="AutoShape 18"/>
            <p:cNvSpPr>
              <a:spLocks noChangeArrowheads="1"/>
            </p:cNvSpPr>
            <p:nvPr/>
          </p:nvSpPr>
          <p:spPr bwMode="auto">
            <a:xfrm>
              <a:off x="1186" y="3434"/>
              <a:ext cx="3282" cy="27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274320" anchor="ctr"/>
            <a:lstStyle/>
            <a:p>
              <a:pPr>
                <a:lnSpc>
                  <a:spcPct val="85000"/>
                </a:lnSpc>
                <a:defRPr/>
              </a:pPr>
              <a:r>
                <a:rPr lang="en-US" sz="2000"/>
                <a:t>DHCP client broadcasts a DHCPREQUEST packet</a:t>
              </a:r>
            </a:p>
          </p:txBody>
        </p:sp>
        <p:sp>
          <p:nvSpPr>
            <p:cNvPr id="111635" name="AutoShape 19"/>
            <p:cNvSpPr>
              <a:spLocks noChangeArrowheads="1"/>
            </p:cNvSpPr>
            <p:nvPr/>
          </p:nvSpPr>
          <p:spPr bwMode="auto">
            <a:xfrm>
              <a:off x="1080" y="3465"/>
              <a:ext cx="179" cy="208"/>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a:solidFill>
                    <a:srgbClr val="990033"/>
                  </a:solidFill>
                </a:rPr>
                <a:t>3</a:t>
              </a:r>
            </a:p>
          </p:txBody>
        </p:sp>
      </p:grpSp>
      <p:grpSp>
        <p:nvGrpSpPr>
          <p:cNvPr id="5" name="Group 20"/>
          <p:cNvGrpSpPr>
            <a:grpSpLocks/>
          </p:cNvGrpSpPr>
          <p:nvPr/>
        </p:nvGrpSpPr>
        <p:grpSpPr bwMode="auto">
          <a:xfrm>
            <a:off x="1611313" y="5692775"/>
            <a:ext cx="6999287" cy="428625"/>
            <a:chOff x="1080" y="3742"/>
            <a:chExt cx="3388" cy="270"/>
          </a:xfrm>
        </p:grpSpPr>
        <p:sp>
          <p:nvSpPr>
            <p:cNvPr id="111637" name="AutoShape 21"/>
            <p:cNvSpPr>
              <a:spLocks noChangeArrowheads="1"/>
            </p:cNvSpPr>
            <p:nvPr/>
          </p:nvSpPr>
          <p:spPr bwMode="auto">
            <a:xfrm>
              <a:off x="1186" y="3742"/>
              <a:ext cx="3282" cy="27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274320" anchor="ctr"/>
            <a:lstStyle/>
            <a:p>
              <a:pPr>
                <a:lnSpc>
                  <a:spcPct val="85000"/>
                </a:lnSpc>
                <a:defRPr/>
              </a:pPr>
              <a:r>
                <a:rPr lang="en-US" sz="2000"/>
                <a:t>DHCP Server1 broadcasts a DHCPACK packet</a:t>
              </a:r>
            </a:p>
          </p:txBody>
        </p:sp>
        <p:sp>
          <p:nvSpPr>
            <p:cNvPr id="111638" name="AutoShape 22"/>
            <p:cNvSpPr>
              <a:spLocks noChangeArrowheads="1"/>
            </p:cNvSpPr>
            <p:nvPr/>
          </p:nvSpPr>
          <p:spPr bwMode="auto">
            <a:xfrm>
              <a:off x="1080" y="3773"/>
              <a:ext cx="179" cy="208"/>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a:solidFill>
                    <a:srgbClr val="990033"/>
                  </a:solidFill>
                </a:rPr>
                <a:t>4</a:t>
              </a:r>
            </a:p>
          </p:txBody>
        </p:sp>
      </p:grpSp>
      <p:pic>
        <p:nvPicPr>
          <p:cNvPr id="111639" name="Picture 23" descr="2Packet_Cut3Parts01"/>
          <p:cNvPicPr>
            <a:picLocks noChangeAspect="1" noChangeArrowheads="1"/>
          </p:cNvPicPr>
          <p:nvPr/>
        </p:nvPicPr>
        <p:blipFill>
          <a:blip r:embed="rId5"/>
          <a:srcRect/>
          <a:stretch>
            <a:fillRect/>
          </a:stretch>
        </p:blipFill>
        <p:spPr bwMode="auto">
          <a:xfrm>
            <a:off x="1898650" y="2947988"/>
            <a:ext cx="844550" cy="153987"/>
          </a:xfrm>
          <a:prstGeom prst="rect">
            <a:avLst/>
          </a:prstGeom>
          <a:noFill/>
          <a:ln w="9525">
            <a:noFill/>
            <a:miter lim="800000"/>
            <a:headEnd/>
            <a:tailEnd/>
          </a:ln>
        </p:spPr>
      </p:pic>
      <p:pic>
        <p:nvPicPr>
          <p:cNvPr id="111640" name="Picture 24" descr="2Packet_Cut3Parts01"/>
          <p:cNvPicPr>
            <a:picLocks noChangeAspect="1" noChangeArrowheads="1"/>
          </p:cNvPicPr>
          <p:nvPr/>
        </p:nvPicPr>
        <p:blipFill>
          <a:blip r:embed="rId5"/>
          <a:srcRect/>
          <a:stretch>
            <a:fillRect/>
          </a:stretch>
        </p:blipFill>
        <p:spPr bwMode="auto">
          <a:xfrm>
            <a:off x="3884613" y="2392363"/>
            <a:ext cx="844550" cy="153987"/>
          </a:xfrm>
          <a:prstGeom prst="rect">
            <a:avLst/>
          </a:prstGeom>
          <a:noFill/>
          <a:ln w="9525">
            <a:noFill/>
            <a:miter lim="800000"/>
            <a:headEnd/>
            <a:tailEnd/>
          </a:ln>
        </p:spPr>
      </p:pic>
      <p:pic>
        <p:nvPicPr>
          <p:cNvPr id="111641" name="Picture 25" descr="2Packet_Cut3Parts01"/>
          <p:cNvPicPr>
            <a:picLocks noChangeAspect="1" noChangeArrowheads="1"/>
          </p:cNvPicPr>
          <p:nvPr/>
        </p:nvPicPr>
        <p:blipFill>
          <a:blip r:embed="rId5"/>
          <a:srcRect/>
          <a:stretch>
            <a:fillRect/>
          </a:stretch>
        </p:blipFill>
        <p:spPr bwMode="auto">
          <a:xfrm>
            <a:off x="3884613" y="2392363"/>
            <a:ext cx="844550" cy="153987"/>
          </a:xfrm>
          <a:prstGeom prst="rect">
            <a:avLst/>
          </a:prstGeom>
          <a:noFill/>
          <a:ln w="9525">
            <a:noFill/>
            <a:miter lim="800000"/>
            <a:headEnd/>
            <a:tailEnd/>
          </a:ln>
        </p:spPr>
      </p:pic>
      <p:pic>
        <p:nvPicPr>
          <p:cNvPr id="111642" name="Picture 26" descr="2Packet_Cut3Parts01"/>
          <p:cNvPicPr>
            <a:picLocks noChangeAspect="1" noChangeArrowheads="1"/>
          </p:cNvPicPr>
          <p:nvPr/>
        </p:nvPicPr>
        <p:blipFill>
          <a:blip r:embed="rId5"/>
          <a:srcRect/>
          <a:stretch>
            <a:fillRect/>
          </a:stretch>
        </p:blipFill>
        <p:spPr bwMode="auto">
          <a:xfrm>
            <a:off x="3884613" y="2392363"/>
            <a:ext cx="844550" cy="153987"/>
          </a:xfrm>
          <a:prstGeom prst="rect">
            <a:avLst/>
          </a:prstGeom>
          <a:noFill/>
          <a:ln w="9525">
            <a:noFill/>
            <a:miter lim="800000"/>
            <a:headEnd/>
            <a:tailEnd/>
          </a:ln>
        </p:spPr>
      </p:pic>
      <p:pic>
        <p:nvPicPr>
          <p:cNvPr id="111643" name="Picture 27" descr="2Packet_Cut3Parts01"/>
          <p:cNvPicPr>
            <a:picLocks noChangeAspect="1" noChangeArrowheads="1"/>
          </p:cNvPicPr>
          <p:nvPr/>
        </p:nvPicPr>
        <p:blipFill>
          <a:blip r:embed="rId5"/>
          <a:srcRect/>
          <a:stretch>
            <a:fillRect/>
          </a:stretch>
        </p:blipFill>
        <p:spPr bwMode="auto">
          <a:xfrm>
            <a:off x="5734050" y="3003550"/>
            <a:ext cx="844550" cy="152400"/>
          </a:xfrm>
          <a:prstGeom prst="rect">
            <a:avLst/>
          </a:prstGeom>
          <a:noFill/>
          <a:ln w="9525">
            <a:noFill/>
            <a:miter lim="800000"/>
            <a:headEnd/>
            <a:tailEnd/>
          </a:ln>
        </p:spPr>
      </p:pic>
      <p:pic>
        <p:nvPicPr>
          <p:cNvPr id="111644" name="Picture 28" descr="2Packet_Cut3Parts01"/>
          <p:cNvPicPr>
            <a:picLocks noChangeAspect="1" noChangeArrowheads="1"/>
          </p:cNvPicPr>
          <p:nvPr/>
        </p:nvPicPr>
        <p:blipFill>
          <a:blip r:embed="rId5"/>
          <a:srcRect/>
          <a:stretch>
            <a:fillRect/>
          </a:stretch>
        </p:blipFill>
        <p:spPr bwMode="auto">
          <a:xfrm>
            <a:off x="3884613" y="2392363"/>
            <a:ext cx="844550" cy="153987"/>
          </a:xfrm>
          <a:prstGeom prst="rect">
            <a:avLst/>
          </a:prstGeom>
          <a:noFill/>
          <a:ln w="9525">
            <a:noFill/>
            <a:miter lim="800000"/>
            <a:headEnd/>
            <a:tailEnd/>
          </a:ln>
        </p:spPr>
      </p:pic>
      <p:pic>
        <p:nvPicPr>
          <p:cNvPr id="111645" name="Picture 29" descr="2Packet_Cut3Parts01"/>
          <p:cNvPicPr>
            <a:picLocks noChangeAspect="1" noChangeArrowheads="1"/>
          </p:cNvPicPr>
          <p:nvPr/>
        </p:nvPicPr>
        <p:blipFill>
          <a:blip r:embed="rId5"/>
          <a:srcRect/>
          <a:stretch>
            <a:fillRect/>
          </a:stretch>
        </p:blipFill>
        <p:spPr bwMode="auto">
          <a:xfrm>
            <a:off x="3884613" y="2392363"/>
            <a:ext cx="844550" cy="153987"/>
          </a:xfrm>
          <a:prstGeom prst="rect">
            <a:avLst/>
          </a:prstGeom>
          <a:noFill/>
          <a:ln w="9525">
            <a:noFill/>
            <a:miter lim="800000"/>
            <a:headEnd/>
            <a:tailEnd/>
          </a:ln>
        </p:spPr>
      </p:pic>
      <p:pic>
        <p:nvPicPr>
          <p:cNvPr id="111646" name="Picture 30" descr="2Packet_Cut3Parts01"/>
          <p:cNvPicPr>
            <a:picLocks noChangeAspect="1" noChangeArrowheads="1"/>
          </p:cNvPicPr>
          <p:nvPr/>
        </p:nvPicPr>
        <p:blipFill>
          <a:blip r:embed="rId5"/>
          <a:srcRect/>
          <a:stretch>
            <a:fillRect/>
          </a:stretch>
        </p:blipFill>
        <p:spPr bwMode="auto">
          <a:xfrm>
            <a:off x="1741488" y="3175000"/>
            <a:ext cx="844550" cy="153988"/>
          </a:xfrm>
          <a:prstGeom prst="rect">
            <a:avLst/>
          </a:prstGeom>
          <a:noFill/>
          <a:ln w="9525">
            <a:noFill/>
            <a:miter lim="800000"/>
            <a:headEnd/>
            <a:tailEnd/>
          </a:ln>
        </p:spPr>
      </p:pic>
      <p:pic>
        <p:nvPicPr>
          <p:cNvPr id="111647" name="Picture 31" descr="2Packet_Cut3Parts01"/>
          <p:cNvPicPr>
            <a:picLocks noChangeAspect="1" noChangeArrowheads="1"/>
          </p:cNvPicPr>
          <p:nvPr/>
        </p:nvPicPr>
        <p:blipFill>
          <a:blip r:embed="rId5"/>
          <a:srcRect/>
          <a:stretch>
            <a:fillRect/>
          </a:stretch>
        </p:blipFill>
        <p:spPr bwMode="auto">
          <a:xfrm>
            <a:off x="3884613" y="2392363"/>
            <a:ext cx="844550" cy="153987"/>
          </a:xfrm>
          <a:prstGeom prst="rect">
            <a:avLst/>
          </a:prstGeom>
          <a:noFill/>
          <a:ln w="9525">
            <a:noFill/>
            <a:miter lim="800000"/>
            <a:headEnd/>
            <a:tailEnd/>
          </a:ln>
        </p:spPr>
      </p:pic>
      <p:pic>
        <p:nvPicPr>
          <p:cNvPr id="111648" name="Picture 32" descr="2Packet_Cut3Parts01"/>
          <p:cNvPicPr>
            <a:picLocks noChangeAspect="1" noChangeArrowheads="1"/>
          </p:cNvPicPr>
          <p:nvPr/>
        </p:nvPicPr>
        <p:blipFill>
          <a:blip r:embed="rId5"/>
          <a:srcRect/>
          <a:stretch>
            <a:fillRect/>
          </a:stretch>
        </p:blipFill>
        <p:spPr bwMode="auto">
          <a:xfrm>
            <a:off x="3884613" y="2392363"/>
            <a:ext cx="844550" cy="153987"/>
          </a:xfrm>
          <a:prstGeom prst="rect">
            <a:avLst/>
          </a:prstGeom>
          <a:noFill/>
          <a:ln w="9525">
            <a:noFill/>
            <a:miter lim="800000"/>
            <a:headEnd/>
            <a:tailEnd/>
          </a:ln>
        </p:spPr>
      </p:pic>
      <p:pic>
        <p:nvPicPr>
          <p:cNvPr id="111649" name="Picture 33" descr="2Packet_Cut3Parts01"/>
          <p:cNvPicPr>
            <a:picLocks noChangeAspect="1" noChangeArrowheads="1"/>
          </p:cNvPicPr>
          <p:nvPr/>
        </p:nvPicPr>
        <p:blipFill>
          <a:blip r:embed="rId5"/>
          <a:srcRect/>
          <a:stretch>
            <a:fillRect/>
          </a:stretch>
        </p:blipFill>
        <p:spPr bwMode="auto">
          <a:xfrm>
            <a:off x="3884613" y="2392363"/>
            <a:ext cx="844550" cy="153987"/>
          </a:xfrm>
          <a:prstGeom prst="rect">
            <a:avLst/>
          </a:prstGeom>
          <a:noFill/>
          <a:ln w="9525">
            <a:noFill/>
            <a:miter lim="800000"/>
            <a:headEnd/>
            <a:tailEnd/>
          </a:ln>
        </p:spPr>
      </p:pic>
      <p:pic>
        <p:nvPicPr>
          <p:cNvPr id="111650" name="Picture 34" descr="2Packet_Cut3Parts01"/>
          <p:cNvPicPr>
            <a:picLocks noChangeAspect="1" noChangeArrowheads="1"/>
          </p:cNvPicPr>
          <p:nvPr/>
        </p:nvPicPr>
        <p:blipFill>
          <a:blip r:embed="rId5"/>
          <a:srcRect/>
          <a:stretch>
            <a:fillRect/>
          </a:stretch>
        </p:blipFill>
        <p:spPr bwMode="auto">
          <a:xfrm>
            <a:off x="3884613" y="2392363"/>
            <a:ext cx="844550" cy="153987"/>
          </a:xfrm>
          <a:prstGeom prst="rect">
            <a:avLst/>
          </a:prstGeom>
          <a:noFill/>
          <a:ln w="9525">
            <a:noFill/>
            <a:miter lim="800000"/>
            <a:headEnd/>
            <a:tailEnd/>
          </a:ln>
        </p:spPr>
      </p:pic>
      <p:pic>
        <p:nvPicPr>
          <p:cNvPr id="111651" name="Picture 35" descr="2Packet_Cut3Parts01"/>
          <p:cNvPicPr>
            <a:picLocks noChangeAspect="1" noChangeArrowheads="1"/>
          </p:cNvPicPr>
          <p:nvPr/>
        </p:nvPicPr>
        <p:blipFill>
          <a:blip r:embed="rId5"/>
          <a:srcRect/>
          <a:stretch>
            <a:fillRect/>
          </a:stretch>
        </p:blipFill>
        <p:spPr bwMode="auto">
          <a:xfrm>
            <a:off x="2598738" y="1512888"/>
            <a:ext cx="844550" cy="153987"/>
          </a:xfrm>
          <a:prstGeom prst="rect">
            <a:avLst/>
          </a:prstGeom>
          <a:noFill/>
          <a:ln w="9525">
            <a:noFill/>
            <a:miter lim="800000"/>
            <a:headEnd/>
            <a:tailEnd/>
          </a:ln>
        </p:spPr>
      </p:pic>
      <p:pic>
        <p:nvPicPr>
          <p:cNvPr id="111652" name="Picture 36" descr="2Packet_Cut3Parts01"/>
          <p:cNvPicPr>
            <a:picLocks noChangeAspect="1" noChangeArrowheads="1"/>
          </p:cNvPicPr>
          <p:nvPr/>
        </p:nvPicPr>
        <p:blipFill>
          <a:blip r:embed="rId5"/>
          <a:srcRect/>
          <a:stretch>
            <a:fillRect/>
          </a:stretch>
        </p:blipFill>
        <p:spPr bwMode="auto">
          <a:xfrm>
            <a:off x="3884613" y="2392363"/>
            <a:ext cx="844550" cy="153987"/>
          </a:xfrm>
          <a:prstGeom prst="rect">
            <a:avLst/>
          </a:prstGeom>
          <a:noFill/>
          <a:ln w="9525">
            <a:noFill/>
            <a:miter lim="800000"/>
            <a:headEnd/>
            <a:tailEnd/>
          </a:ln>
        </p:spPr>
      </p:pic>
      <p:pic>
        <p:nvPicPr>
          <p:cNvPr id="111653" name="Picture 37" descr="2Packet_Cut3Parts01"/>
          <p:cNvPicPr>
            <a:picLocks noChangeAspect="1" noChangeArrowheads="1"/>
          </p:cNvPicPr>
          <p:nvPr/>
        </p:nvPicPr>
        <p:blipFill>
          <a:blip r:embed="rId5"/>
          <a:srcRect/>
          <a:stretch>
            <a:fillRect/>
          </a:stretch>
        </p:blipFill>
        <p:spPr bwMode="auto">
          <a:xfrm>
            <a:off x="3884613" y="2392363"/>
            <a:ext cx="844550" cy="153987"/>
          </a:xfrm>
          <a:prstGeom prst="rect">
            <a:avLst/>
          </a:prstGeom>
          <a:noFill/>
          <a:ln w="9525">
            <a:noFill/>
            <a:miter lim="800000"/>
            <a:headEnd/>
            <a:tailEnd/>
          </a:ln>
        </p:spPr>
      </p:pic>
      <p:pic>
        <p:nvPicPr>
          <p:cNvPr id="111654" name="Picture 38" descr="2Packet_Cut3Parts01"/>
          <p:cNvPicPr>
            <a:picLocks noChangeAspect="1" noChangeArrowheads="1"/>
          </p:cNvPicPr>
          <p:nvPr/>
        </p:nvPicPr>
        <p:blipFill>
          <a:blip r:embed="rId5"/>
          <a:srcRect/>
          <a:stretch>
            <a:fillRect/>
          </a:stretch>
        </p:blipFill>
        <p:spPr bwMode="auto">
          <a:xfrm>
            <a:off x="5791200" y="3230563"/>
            <a:ext cx="844550" cy="153987"/>
          </a:xfrm>
          <a:prstGeom prst="rect">
            <a:avLst/>
          </a:prstGeom>
          <a:noFill/>
          <a:ln w="9525">
            <a:noFill/>
            <a:miter lim="800000"/>
            <a:headEnd/>
            <a:tailEnd/>
          </a:ln>
        </p:spPr>
      </p:pic>
      <p:pic>
        <p:nvPicPr>
          <p:cNvPr id="111655" name="Picture 39" descr="2Packet_Cut3Parts01"/>
          <p:cNvPicPr>
            <a:picLocks noChangeAspect="1" noChangeArrowheads="1"/>
          </p:cNvPicPr>
          <p:nvPr/>
        </p:nvPicPr>
        <p:blipFill>
          <a:blip r:embed="rId5"/>
          <a:srcRect/>
          <a:stretch>
            <a:fillRect/>
          </a:stretch>
        </p:blipFill>
        <p:spPr bwMode="auto">
          <a:xfrm>
            <a:off x="3884613" y="2392363"/>
            <a:ext cx="844550" cy="153987"/>
          </a:xfrm>
          <a:prstGeom prst="rect">
            <a:avLst/>
          </a:prstGeom>
          <a:noFill/>
          <a:ln w="9525">
            <a:noFill/>
            <a:miter lim="800000"/>
            <a:headEnd/>
            <a:tailEnd/>
          </a:ln>
        </p:spPr>
      </p:pic>
      <p:pic>
        <p:nvPicPr>
          <p:cNvPr id="111656" name="Picture 40" descr="2Packet_Cut3Parts01"/>
          <p:cNvPicPr>
            <a:picLocks noChangeAspect="1" noChangeArrowheads="1"/>
          </p:cNvPicPr>
          <p:nvPr/>
        </p:nvPicPr>
        <p:blipFill>
          <a:blip r:embed="rId5"/>
          <a:srcRect/>
          <a:stretch>
            <a:fillRect/>
          </a:stretch>
        </p:blipFill>
        <p:spPr bwMode="auto">
          <a:xfrm>
            <a:off x="3884613" y="2392363"/>
            <a:ext cx="844550" cy="153987"/>
          </a:xfrm>
          <a:prstGeom prst="rect">
            <a:avLst/>
          </a:prstGeom>
          <a:noFill/>
          <a:ln w="9525">
            <a:noFill/>
            <a:miter lim="800000"/>
            <a:headEnd/>
            <a:tailEnd/>
          </a:ln>
        </p:spPr>
      </p:pic>
      <p:pic>
        <p:nvPicPr>
          <p:cNvPr id="111657" name="Picture 41" descr="2Packet_Cut3Parts01"/>
          <p:cNvPicPr>
            <a:picLocks noChangeAspect="1" noChangeArrowheads="1"/>
          </p:cNvPicPr>
          <p:nvPr/>
        </p:nvPicPr>
        <p:blipFill>
          <a:blip r:embed="rId5"/>
          <a:srcRect/>
          <a:stretch>
            <a:fillRect/>
          </a:stretch>
        </p:blipFill>
        <p:spPr bwMode="auto">
          <a:xfrm>
            <a:off x="3884613" y="2392363"/>
            <a:ext cx="844550" cy="153987"/>
          </a:xfrm>
          <a:prstGeom prst="rect">
            <a:avLst/>
          </a:prstGeom>
          <a:noFill/>
          <a:ln w="9525">
            <a:noFill/>
            <a:miter lim="800000"/>
            <a:headEnd/>
            <a:tailEnd/>
          </a:ln>
        </p:spPr>
      </p:pic>
      <p:pic>
        <p:nvPicPr>
          <p:cNvPr id="111658" name="Picture 42" descr="2Packet_Cut3Parts01"/>
          <p:cNvPicPr>
            <a:picLocks noChangeAspect="1" noChangeArrowheads="1"/>
          </p:cNvPicPr>
          <p:nvPr/>
        </p:nvPicPr>
        <p:blipFill>
          <a:blip r:embed="rId5"/>
          <a:srcRect/>
          <a:stretch>
            <a:fillRect/>
          </a:stretch>
        </p:blipFill>
        <p:spPr bwMode="auto">
          <a:xfrm>
            <a:off x="3884613" y="2392363"/>
            <a:ext cx="844550" cy="153987"/>
          </a:xfrm>
          <a:prstGeom prst="rect">
            <a:avLst/>
          </a:prstGeom>
          <a:noFill/>
          <a:ln w="9525">
            <a:noFill/>
            <a:miter lim="800000"/>
            <a:headEnd/>
            <a:tailEnd/>
          </a:ln>
        </p:spPr>
      </p:pic>
      <p:pic>
        <p:nvPicPr>
          <p:cNvPr id="111659" name="Picture 43" descr="2Packet_Cut3Parts01"/>
          <p:cNvPicPr>
            <a:picLocks noChangeAspect="1" noChangeArrowheads="1"/>
          </p:cNvPicPr>
          <p:nvPr/>
        </p:nvPicPr>
        <p:blipFill>
          <a:blip r:embed="rId5"/>
          <a:srcRect/>
          <a:stretch>
            <a:fillRect/>
          </a:stretch>
        </p:blipFill>
        <p:spPr bwMode="auto">
          <a:xfrm>
            <a:off x="3884613" y="2392363"/>
            <a:ext cx="844550" cy="153987"/>
          </a:xfrm>
          <a:prstGeom prst="rect">
            <a:avLst/>
          </a:prstGeom>
          <a:noFill/>
          <a:ln w="9525">
            <a:noFill/>
            <a:miter lim="800000"/>
            <a:headEnd/>
            <a:tailEnd/>
          </a:ln>
        </p:spPr>
      </p:pic>
      <p:pic>
        <p:nvPicPr>
          <p:cNvPr id="111660" name="Picture 44" descr="2Packet_Cut3Parts01"/>
          <p:cNvPicPr>
            <a:picLocks noChangeAspect="1" noChangeArrowheads="1"/>
          </p:cNvPicPr>
          <p:nvPr/>
        </p:nvPicPr>
        <p:blipFill>
          <a:blip r:embed="rId5"/>
          <a:srcRect/>
          <a:stretch>
            <a:fillRect/>
          </a:stretch>
        </p:blipFill>
        <p:spPr bwMode="auto">
          <a:xfrm>
            <a:off x="3884613" y="2392363"/>
            <a:ext cx="844550" cy="153987"/>
          </a:xfrm>
          <a:prstGeom prst="rect">
            <a:avLst/>
          </a:prstGeom>
          <a:noFill/>
          <a:ln w="9525">
            <a:noFill/>
            <a:miter lim="800000"/>
            <a:headEnd/>
            <a:tailEnd/>
          </a:ln>
        </p:spPr>
      </p:pic>
      <p:pic>
        <p:nvPicPr>
          <p:cNvPr id="111661" name="Picture 45" descr="2Packet_Cut3Parts01"/>
          <p:cNvPicPr>
            <a:picLocks noChangeAspect="1" noChangeArrowheads="1"/>
          </p:cNvPicPr>
          <p:nvPr/>
        </p:nvPicPr>
        <p:blipFill>
          <a:blip r:embed="rId5"/>
          <a:srcRect/>
          <a:stretch>
            <a:fillRect/>
          </a:stretch>
        </p:blipFill>
        <p:spPr bwMode="auto">
          <a:xfrm>
            <a:off x="3884613" y="2392363"/>
            <a:ext cx="844550" cy="153987"/>
          </a:xfrm>
          <a:prstGeom prst="rect">
            <a:avLst/>
          </a:prstGeom>
          <a:noFill/>
          <a:ln w="9525">
            <a:noFill/>
            <a:miter lim="800000"/>
            <a:headEnd/>
            <a:tailEnd/>
          </a:ln>
        </p:spPr>
      </p:pic>
      <p:pic>
        <p:nvPicPr>
          <p:cNvPr id="111662" name="Picture 46" descr="2Packet_Cut3Parts01"/>
          <p:cNvPicPr>
            <a:picLocks noChangeAspect="1" noChangeArrowheads="1"/>
          </p:cNvPicPr>
          <p:nvPr/>
        </p:nvPicPr>
        <p:blipFill>
          <a:blip r:embed="rId5"/>
          <a:srcRect/>
          <a:stretch>
            <a:fillRect/>
          </a:stretch>
        </p:blipFill>
        <p:spPr bwMode="auto">
          <a:xfrm>
            <a:off x="3884613" y="2392363"/>
            <a:ext cx="844550" cy="153987"/>
          </a:xfrm>
          <a:prstGeom prst="rect">
            <a:avLst/>
          </a:prstGeom>
          <a:noFill/>
          <a:ln w="9525">
            <a:noFill/>
            <a:miter lim="800000"/>
            <a:headEnd/>
            <a:tailEnd/>
          </a:ln>
        </p:spPr>
      </p:pic>
      <p:sp>
        <p:nvSpPr>
          <p:cNvPr id="111670" name="AutoShape 54"/>
          <p:cNvSpPr>
            <a:spLocks noChangeArrowheads="1"/>
          </p:cNvSpPr>
          <p:nvPr/>
        </p:nvSpPr>
        <p:spPr bwMode="auto">
          <a:xfrm>
            <a:off x="7072313" y="2862263"/>
            <a:ext cx="1309687" cy="576262"/>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lgn="ctr">
              <a:defRPr/>
            </a:pPr>
            <a:r>
              <a:rPr lang="en-US" sz="2000"/>
              <a:t>DHCP </a:t>
            </a:r>
            <a:br>
              <a:rPr lang="en-US" sz="2000"/>
            </a:br>
            <a:r>
              <a:rPr lang="en-US" sz="2000"/>
              <a:t>Client</a:t>
            </a:r>
          </a:p>
        </p:txBody>
      </p:sp>
      <p:sp>
        <p:nvSpPr>
          <p:cNvPr id="111671" name="AutoShape 55"/>
          <p:cNvSpPr>
            <a:spLocks noChangeArrowheads="1"/>
          </p:cNvSpPr>
          <p:nvPr/>
        </p:nvSpPr>
        <p:spPr bwMode="auto">
          <a:xfrm>
            <a:off x="228600" y="2800350"/>
            <a:ext cx="1150938" cy="563563"/>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wrap="none" anchor="ctr"/>
          <a:lstStyle/>
          <a:p>
            <a:pPr algn="ctr">
              <a:defRPr/>
            </a:pPr>
            <a:r>
              <a:rPr lang="en-US" sz="2000"/>
              <a:t>DHCP </a:t>
            </a:r>
            <a:br>
              <a:rPr lang="en-US" sz="2000"/>
            </a:br>
            <a:r>
              <a:rPr lang="en-US" sz="2000"/>
              <a:t>Server1</a:t>
            </a:r>
          </a:p>
        </p:txBody>
      </p:sp>
      <p:sp>
        <p:nvSpPr>
          <p:cNvPr id="111672" name="AutoShape 56"/>
          <p:cNvSpPr>
            <a:spLocks noChangeArrowheads="1"/>
          </p:cNvSpPr>
          <p:nvPr/>
        </p:nvSpPr>
        <p:spPr bwMode="auto">
          <a:xfrm>
            <a:off x="914400" y="1123950"/>
            <a:ext cx="1404938" cy="563563"/>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wrap="none" anchor="ctr"/>
          <a:lstStyle/>
          <a:p>
            <a:pPr algn="ctr">
              <a:defRPr/>
            </a:pPr>
            <a:r>
              <a:rPr lang="en-US" sz="2000"/>
              <a:t>DHCP </a:t>
            </a:r>
            <a:br>
              <a:rPr lang="en-US" sz="2000"/>
            </a:br>
            <a:r>
              <a:rPr lang="en-US" sz="2000"/>
              <a:t>Server2</a:t>
            </a:r>
          </a:p>
        </p:txBody>
      </p:sp>
      <p:grpSp>
        <p:nvGrpSpPr>
          <p:cNvPr id="6" name="Group 65"/>
          <p:cNvGrpSpPr>
            <a:grpSpLocks/>
          </p:cNvGrpSpPr>
          <p:nvPr/>
        </p:nvGrpSpPr>
        <p:grpSpPr bwMode="auto">
          <a:xfrm>
            <a:off x="76200" y="882650"/>
            <a:ext cx="8686800" cy="5213350"/>
            <a:chOff x="192" y="796"/>
            <a:chExt cx="5472" cy="3284"/>
          </a:xfrm>
        </p:grpSpPr>
        <p:sp>
          <p:nvSpPr>
            <p:cNvPr id="111682" name="Oval 66"/>
            <p:cNvSpPr>
              <a:spLocks noChangeArrowheads="1"/>
            </p:cNvSpPr>
            <p:nvPr/>
          </p:nvSpPr>
          <p:spPr bwMode="auto">
            <a:xfrm>
              <a:off x="910" y="963"/>
              <a:ext cx="3826" cy="1763"/>
            </a:xfrm>
            <a:prstGeom prst="ellipse">
              <a:avLst/>
            </a:prstGeom>
            <a:gradFill rotWithShape="1">
              <a:gsLst>
                <a:gs pos="0">
                  <a:srgbClr val="FFFFFF"/>
                </a:gs>
                <a:gs pos="100000">
                  <a:srgbClr val="CFE1C2"/>
                </a:gs>
              </a:gsLst>
              <a:lin ang="18900000" scaled="1"/>
            </a:gradFill>
            <a:ln w="9525" algn="ctr">
              <a:noFill/>
              <a:round/>
              <a:headEnd/>
              <a:tailEnd/>
            </a:ln>
            <a:effectLst>
              <a:outerShdw dist="53882" dir="2700000" algn="ctr" rotWithShape="0">
                <a:schemeClr val="bg2"/>
              </a:outerShdw>
            </a:effectLst>
          </p:spPr>
          <p:txBody>
            <a:bodyPr lIns="0" tIns="0" rIns="0" bIns="0"/>
            <a:lstStyle/>
            <a:p>
              <a:pPr marL="228600" indent="-228600">
                <a:lnSpc>
                  <a:spcPct val="90000"/>
                </a:lnSpc>
                <a:spcBef>
                  <a:spcPct val="40000"/>
                </a:spcBef>
                <a:buClr>
                  <a:srgbClr val="8DACD0"/>
                </a:buClr>
                <a:buSzPct val="70000"/>
                <a:buFont typeface="Wingdings" pitchFamily="2" charset="2"/>
                <a:buNone/>
                <a:defRPr/>
              </a:pPr>
              <a:r>
                <a:rPr lang="en-US"/>
                <a:t>                                                          </a:t>
              </a:r>
            </a:p>
          </p:txBody>
        </p:sp>
        <p:pic>
          <p:nvPicPr>
            <p:cNvPr id="54316" name="Picture 67" descr="Server01"/>
            <p:cNvPicPr>
              <a:picLocks noChangeAspect="1" noChangeArrowheads="1"/>
            </p:cNvPicPr>
            <p:nvPr/>
          </p:nvPicPr>
          <p:blipFill>
            <a:blip r:embed="rId3"/>
            <a:srcRect/>
            <a:stretch>
              <a:fillRect/>
            </a:stretch>
          </p:blipFill>
          <p:spPr bwMode="auto">
            <a:xfrm>
              <a:off x="1049" y="1834"/>
              <a:ext cx="628" cy="755"/>
            </a:xfrm>
            <a:prstGeom prst="rect">
              <a:avLst/>
            </a:prstGeom>
            <a:noFill/>
            <a:ln w="9525">
              <a:noFill/>
              <a:miter lim="800000"/>
              <a:headEnd/>
              <a:tailEnd/>
            </a:ln>
          </p:spPr>
        </p:pic>
        <p:pic>
          <p:nvPicPr>
            <p:cNvPr id="54317" name="Picture 68" descr="Computer_DesktopComputerSansKeyboard01"/>
            <p:cNvPicPr>
              <a:picLocks noChangeAspect="1" noChangeArrowheads="1"/>
            </p:cNvPicPr>
            <p:nvPr/>
          </p:nvPicPr>
          <p:blipFill>
            <a:blip r:embed="rId4"/>
            <a:srcRect/>
            <a:stretch>
              <a:fillRect/>
            </a:stretch>
          </p:blipFill>
          <p:spPr bwMode="auto">
            <a:xfrm>
              <a:off x="3354" y="861"/>
              <a:ext cx="531" cy="663"/>
            </a:xfrm>
            <a:prstGeom prst="rect">
              <a:avLst/>
            </a:prstGeom>
            <a:noFill/>
            <a:ln w="9525">
              <a:noFill/>
              <a:miter lim="800000"/>
              <a:headEnd/>
              <a:tailEnd/>
            </a:ln>
          </p:spPr>
        </p:pic>
        <p:pic>
          <p:nvPicPr>
            <p:cNvPr id="54318" name="Picture 69" descr="Computer_DesktopComputerSansKeyboard01"/>
            <p:cNvPicPr>
              <a:picLocks noChangeAspect="1" noChangeArrowheads="1"/>
            </p:cNvPicPr>
            <p:nvPr/>
          </p:nvPicPr>
          <p:blipFill>
            <a:blip r:embed="rId4"/>
            <a:srcRect/>
            <a:stretch>
              <a:fillRect/>
            </a:stretch>
          </p:blipFill>
          <p:spPr bwMode="auto">
            <a:xfrm>
              <a:off x="2668" y="2172"/>
              <a:ext cx="532" cy="663"/>
            </a:xfrm>
            <a:prstGeom prst="rect">
              <a:avLst/>
            </a:prstGeom>
            <a:noFill/>
            <a:ln w="9525">
              <a:noFill/>
              <a:miter lim="800000"/>
              <a:headEnd/>
              <a:tailEnd/>
            </a:ln>
          </p:spPr>
        </p:pic>
        <p:pic>
          <p:nvPicPr>
            <p:cNvPr id="54319" name="Picture 70" descr="Computer_DesktopComputerSansKeyboard01"/>
            <p:cNvPicPr>
              <a:picLocks noChangeAspect="1" noChangeArrowheads="1"/>
            </p:cNvPicPr>
            <p:nvPr/>
          </p:nvPicPr>
          <p:blipFill>
            <a:blip r:embed="rId4"/>
            <a:srcRect/>
            <a:stretch>
              <a:fillRect/>
            </a:stretch>
          </p:blipFill>
          <p:spPr bwMode="auto">
            <a:xfrm>
              <a:off x="4035" y="1866"/>
              <a:ext cx="532" cy="663"/>
            </a:xfrm>
            <a:prstGeom prst="rect">
              <a:avLst/>
            </a:prstGeom>
            <a:noFill/>
            <a:ln w="9525">
              <a:noFill/>
              <a:miter lim="800000"/>
              <a:headEnd/>
              <a:tailEnd/>
            </a:ln>
          </p:spPr>
        </p:pic>
        <p:pic>
          <p:nvPicPr>
            <p:cNvPr id="54320" name="Picture 71" descr="Server01"/>
            <p:cNvPicPr>
              <a:picLocks noChangeAspect="1" noChangeArrowheads="1"/>
            </p:cNvPicPr>
            <p:nvPr/>
          </p:nvPicPr>
          <p:blipFill>
            <a:blip r:embed="rId3"/>
            <a:srcRect/>
            <a:stretch>
              <a:fillRect/>
            </a:stretch>
          </p:blipFill>
          <p:spPr bwMode="auto">
            <a:xfrm>
              <a:off x="1658" y="796"/>
              <a:ext cx="628" cy="755"/>
            </a:xfrm>
            <a:prstGeom prst="rect">
              <a:avLst/>
            </a:prstGeom>
            <a:noFill/>
            <a:ln w="9525">
              <a:noFill/>
              <a:miter lim="800000"/>
              <a:headEnd/>
              <a:tailEnd/>
            </a:ln>
          </p:spPr>
        </p:pic>
        <p:grpSp>
          <p:nvGrpSpPr>
            <p:cNvPr id="7" name="Group 72"/>
            <p:cNvGrpSpPr>
              <a:grpSpLocks/>
            </p:cNvGrpSpPr>
            <p:nvPr/>
          </p:nvGrpSpPr>
          <p:grpSpPr bwMode="auto">
            <a:xfrm>
              <a:off x="1159" y="2853"/>
              <a:ext cx="4505" cy="270"/>
              <a:chOff x="1080" y="2838"/>
              <a:chExt cx="4505" cy="270"/>
            </a:xfrm>
          </p:grpSpPr>
          <p:sp>
            <p:nvSpPr>
              <p:cNvPr id="111689" name="AutoShape 73"/>
              <p:cNvSpPr>
                <a:spLocks noChangeArrowheads="1"/>
              </p:cNvSpPr>
              <p:nvPr/>
            </p:nvSpPr>
            <p:spPr bwMode="auto">
              <a:xfrm>
                <a:off x="1282" y="2838"/>
                <a:ext cx="4303" cy="27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274320" anchor="ctr"/>
              <a:lstStyle/>
              <a:p>
                <a:pPr>
                  <a:lnSpc>
                    <a:spcPct val="85000"/>
                  </a:lnSpc>
                  <a:defRPr/>
                </a:pPr>
                <a:r>
                  <a:rPr lang="en-US" sz="2000"/>
                  <a:t>DHCP client broadcasts a DHCPDISCOVER packet</a:t>
                </a:r>
              </a:p>
            </p:txBody>
          </p:sp>
          <p:sp>
            <p:nvSpPr>
              <p:cNvPr id="111690" name="AutoShape 74"/>
              <p:cNvSpPr>
                <a:spLocks noChangeArrowheads="1"/>
              </p:cNvSpPr>
              <p:nvPr/>
            </p:nvSpPr>
            <p:spPr bwMode="auto">
              <a:xfrm>
                <a:off x="1080" y="2865"/>
                <a:ext cx="179" cy="208"/>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a:solidFill>
                      <a:srgbClr val="990033"/>
                    </a:solidFill>
                  </a:rPr>
                  <a:t>1</a:t>
                </a:r>
              </a:p>
            </p:txBody>
          </p:sp>
        </p:grpSp>
        <p:grpSp>
          <p:nvGrpSpPr>
            <p:cNvPr id="8" name="Group 75"/>
            <p:cNvGrpSpPr>
              <a:grpSpLocks/>
            </p:cNvGrpSpPr>
            <p:nvPr/>
          </p:nvGrpSpPr>
          <p:grpSpPr bwMode="auto">
            <a:xfrm>
              <a:off x="1159" y="3172"/>
              <a:ext cx="4505" cy="270"/>
              <a:chOff x="1080" y="3138"/>
              <a:chExt cx="4505" cy="270"/>
            </a:xfrm>
          </p:grpSpPr>
          <p:sp>
            <p:nvSpPr>
              <p:cNvPr id="111692" name="AutoShape 76"/>
              <p:cNvSpPr>
                <a:spLocks noChangeArrowheads="1"/>
              </p:cNvSpPr>
              <p:nvPr/>
            </p:nvSpPr>
            <p:spPr bwMode="auto">
              <a:xfrm>
                <a:off x="1282" y="3138"/>
                <a:ext cx="4303" cy="27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274320" anchor="ctr"/>
              <a:lstStyle/>
              <a:p>
                <a:pPr>
                  <a:lnSpc>
                    <a:spcPct val="85000"/>
                  </a:lnSpc>
                  <a:defRPr/>
                </a:pPr>
                <a:r>
                  <a:rPr lang="en-US" sz="2000"/>
                  <a:t>DHCP servers broadcast a DHCPOFFER packet</a:t>
                </a:r>
              </a:p>
            </p:txBody>
          </p:sp>
          <p:sp>
            <p:nvSpPr>
              <p:cNvPr id="111693" name="AutoShape 77"/>
              <p:cNvSpPr>
                <a:spLocks noChangeArrowheads="1"/>
              </p:cNvSpPr>
              <p:nvPr/>
            </p:nvSpPr>
            <p:spPr bwMode="auto">
              <a:xfrm>
                <a:off x="1080" y="3165"/>
                <a:ext cx="179" cy="208"/>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a:solidFill>
                      <a:srgbClr val="990033"/>
                    </a:solidFill>
                  </a:rPr>
                  <a:t>2</a:t>
                </a:r>
              </a:p>
            </p:txBody>
          </p:sp>
        </p:grpSp>
        <p:grpSp>
          <p:nvGrpSpPr>
            <p:cNvPr id="9" name="Group 78"/>
            <p:cNvGrpSpPr>
              <a:grpSpLocks/>
            </p:cNvGrpSpPr>
            <p:nvPr/>
          </p:nvGrpSpPr>
          <p:grpSpPr bwMode="auto">
            <a:xfrm>
              <a:off x="1159" y="3491"/>
              <a:ext cx="4505" cy="270"/>
              <a:chOff x="1080" y="3438"/>
              <a:chExt cx="4505" cy="270"/>
            </a:xfrm>
          </p:grpSpPr>
          <p:sp>
            <p:nvSpPr>
              <p:cNvPr id="111695" name="AutoShape 79"/>
              <p:cNvSpPr>
                <a:spLocks noChangeArrowheads="1"/>
              </p:cNvSpPr>
              <p:nvPr/>
            </p:nvSpPr>
            <p:spPr bwMode="auto">
              <a:xfrm>
                <a:off x="1282" y="3438"/>
                <a:ext cx="4303" cy="27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274320" anchor="ctr"/>
              <a:lstStyle/>
              <a:p>
                <a:pPr>
                  <a:lnSpc>
                    <a:spcPct val="85000"/>
                  </a:lnSpc>
                  <a:defRPr/>
                </a:pPr>
                <a:r>
                  <a:rPr lang="en-US" sz="2000"/>
                  <a:t>DHCP client broadcasts a DHCPREQUEST packet</a:t>
                </a:r>
              </a:p>
            </p:txBody>
          </p:sp>
          <p:sp>
            <p:nvSpPr>
              <p:cNvPr id="111696" name="AutoShape 80"/>
              <p:cNvSpPr>
                <a:spLocks noChangeArrowheads="1"/>
              </p:cNvSpPr>
              <p:nvPr/>
            </p:nvSpPr>
            <p:spPr bwMode="auto">
              <a:xfrm>
                <a:off x="1080" y="3465"/>
                <a:ext cx="179" cy="208"/>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a:solidFill>
                      <a:srgbClr val="990033"/>
                    </a:solidFill>
                  </a:rPr>
                  <a:t>3</a:t>
                </a:r>
              </a:p>
            </p:txBody>
          </p:sp>
        </p:grpSp>
        <p:grpSp>
          <p:nvGrpSpPr>
            <p:cNvPr id="10" name="Group 81"/>
            <p:cNvGrpSpPr>
              <a:grpSpLocks/>
            </p:cNvGrpSpPr>
            <p:nvPr/>
          </p:nvGrpSpPr>
          <p:grpSpPr bwMode="auto">
            <a:xfrm>
              <a:off x="1159" y="3810"/>
              <a:ext cx="4505" cy="270"/>
              <a:chOff x="1080" y="3746"/>
              <a:chExt cx="4505" cy="270"/>
            </a:xfrm>
          </p:grpSpPr>
          <p:sp>
            <p:nvSpPr>
              <p:cNvPr id="111698" name="AutoShape 82"/>
              <p:cNvSpPr>
                <a:spLocks noChangeArrowheads="1"/>
              </p:cNvSpPr>
              <p:nvPr/>
            </p:nvSpPr>
            <p:spPr bwMode="auto">
              <a:xfrm>
                <a:off x="1282" y="3746"/>
                <a:ext cx="4303" cy="27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274320" anchor="ctr"/>
              <a:lstStyle/>
              <a:p>
                <a:pPr>
                  <a:lnSpc>
                    <a:spcPct val="85000"/>
                  </a:lnSpc>
                  <a:defRPr/>
                </a:pPr>
                <a:r>
                  <a:rPr lang="en-US" sz="2000"/>
                  <a:t>DHCP Server1 broadcasts a DHCPACK packet</a:t>
                </a:r>
              </a:p>
            </p:txBody>
          </p:sp>
          <p:sp>
            <p:nvSpPr>
              <p:cNvPr id="111699" name="AutoShape 83"/>
              <p:cNvSpPr>
                <a:spLocks noChangeArrowheads="1"/>
              </p:cNvSpPr>
              <p:nvPr/>
            </p:nvSpPr>
            <p:spPr bwMode="auto">
              <a:xfrm>
                <a:off x="1080" y="3773"/>
                <a:ext cx="179" cy="208"/>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a:solidFill>
                      <a:srgbClr val="990033"/>
                    </a:solidFill>
                  </a:rPr>
                  <a:t>4</a:t>
                </a:r>
              </a:p>
            </p:txBody>
          </p:sp>
        </p:grpSp>
        <p:sp>
          <p:nvSpPr>
            <p:cNvPr id="111700" name="AutoShape 84"/>
            <p:cNvSpPr>
              <a:spLocks noChangeArrowheads="1"/>
            </p:cNvSpPr>
            <p:nvPr/>
          </p:nvSpPr>
          <p:spPr bwMode="auto">
            <a:xfrm>
              <a:off x="4599" y="2023"/>
              <a:ext cx="825" cy="363"/>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lgn="ctr">
                <a:defRPr/>
              </a:pPr>
              <a:r>
                <a:rPr lang="en-US" sz="2000"/>
                <a:t>DHCP </a:t>
              </a:r>
              <a:br>
                <a:rPr lang="en-US" sz="2000"/>
              </a:br>
              <a:r>
                <a:rPr lang="en-US" sz="2000"/>
                <a:t>Client</a:t>
              </a:r>
            </a:p>
          </p:txBody>
        </p:sp>
        <p:sp>
          <p:nvSpPr>
            <p:cNvPr id="111701" name="AutoShape 85"/>
            <p:cNvSpPr>
              <a:spLocks noChangeArrowheads="1"/>
            </p:cNvSpPr>
            <p:nvPr/>
          </p:nvSpPr>
          <p:spPr bwMode="auto">
            <a:xfrm>
              <a:off x="192" y="1984"/>
              <a:ext cx="821" cy="355"/>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wrap="none" anchor="ctr"/>
            <a:lstStyle/>
            <a:p>
              <a:pPr algn="ctr">
                <a:defRPr/>
              </a:pPr>
              <a:r>
                <a:rPr lang="en-US" sz="2000"/>
                <a:t>DHCP </a:t>
              </a:r>
              <a:br>
                <a:rPr lang="en-US" sz="2000"/>
              </a:br>
              <a:r>
                <a:rPr lang="en-US" sz="2000"/>
                <a:t>Server1</a:t>
              </a:r>
            </a:p>
          </p:txBody>
        </p:sp>
        <p:sp>
          <p:nvSpPr>
            <p:cNvPr id="111702" name="AutoShape 86"/>
            <p:cNvSpPr>
              <a:spLocks noChangeArrowheads="1"/>
            </p:cNvSpPr>
            <p:nvPr/>
          </p:nvSpPr>
          <p:spPr bwMode="auto">
            <a:xfrm>
              <a:off x="720" y="928"/>
              <a:ext cx="885" cy="355"/>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wrap="none" anchor="ctr"/>
            <a:lstStyle/>
            <a:p>
              <a:pPr algn="ctr">
                <a:defRPr/>
              </a:pPr>
              <a:r>
                <a:rPr lang="en-US" sz="2000"/>
                <a:t>DHCP </a:t>
              </a:r>
              <a:br>
                <a:rPr lang="en-US" sz="2000"/>
              </a:br>
              <a:r>
                <a:rPr lang="en-US" sz="2000"/>
                <a:t>Server2</a:t>
              </a:r>
            </a:p>
          </p:txBody>
        </p:sp>
      </p:grpSp>
      <p:sp>
        <p:nvSpPr>
          <p:cNvPr id="80" name="Rectangle 2"/>
          <p:cNvSpPr txBox="1">
            <a:spLocks noChangeArrowheads="1"/>
          </p:cNvSpPr>
          <p:nvPr/>
        </p:nvSpPr>
        <p:spPr>
          <a:xfrm>
            <a:off x="76200" y="76200"/>
            <a:ext cx="89154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 - DHCP</a:t>
            </a:r>
            <a:endParaRPr lang="en-US" sz="2800" kern="0" dirty="0">
              <a:solidFill>
                <a:schemeClr val="bg1"/>
              </a:solidFill>
              <a:latin typeface="+mj-lt"/>
              <a:ea typeface="+mj-ea"/>
              <a:cs typeface="+mj-cs"/>
            </a:endParaRPr>
          </a:p>
        </p:txBody>
      </p:sp>
      <p:sp>
        <p:nvSpPr>
          <p:cNvPr id="54314" name="Rectangle 80"/>
          <p:cNvSpPr>
            <a:spLocks noChangeArrowheads="1"/>
          </p:cNvSpPr>
          <p:nvPr/>
        </p:nvSpPr>
        <p:spPr bwMode="auto">
          <a:xfrm>
            <a:off x="6553200" y="914400"/>
            <a:ext cx="2438400" cy="830263"/>
          </a:xfrm>
          <a:prstGeom prst="rect">
            <a:avLst/>
          </a:prstGeom>
          <a:noFill/>
          <a:ln w="9525">
            <a:noFill/>
            <a:miter lim="800000"/>
            <a:headEnd/>
            <a:tailEnd/>
          </a:ln>
        </p:spPr>
        <p:txBody>
          <a:bodyPr>
            <a:spAutoFit/>
          </a:bodyPr>
          <a:lstStyle/>
          <a:p>
            <a:pPr algn="ctr"/>
            <a:r>
              <a:rPr lang="en-US">
                <a:solidFill>
                  <a:srgbClr val="0070C0"/>
                </a:solidFill>
              </a:rPr>
              <a:t>Hoạt động của DHCP</a:t>
            </a:r>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1643"/>
                                        </p:tgtEl>
                                        <p:attrNameLst>
                                          <p:attrName>style.visibility</p:attrName>
                                        </p:attrNameLst>
                                      </p:cBhvr>
                                      <p:to>
                                        <p:strVal val="visible"/>
                                      </p:to>
                                    </p:set>
                                    <p:animEffect transition="in" filter="fade">
                                      <p:cBhvr>
                                        <p:cTn id="11" dur="500"/>
                                        <p:tgtEl>
                                          <p:spTgt spid="111643"/>
                                        </p:tgtEl>
                                      </p:cBhvr>
                                    </p:animEffect>
                                  </p:childTnLst>
                                </p:cTn>
                              </p:par>
                            </p:childTnLst>
                          </p:cTn>
                        </p:par>
                        <p:par>
                          <p:cTn id="12" fill="hold">
                            <p:stCondLst>
                              <p:cond delay="1000"/>
                            </p:stCondLst>
                            <p:childTnLst>
                              <p:par>
                                <p:cTn id="13" presetID="0" presetClass="path" presetSubtype="0" accel="50000" decel="50000" fill="hold" nodeType="afterEffect">
                                  <p:stCondLst>
                                    <p:cond delay="0"/>
                                  </p:stCondLst>
                                  <p:childTnLst>
                                    <p:animMotion origin="layout" path="M 0.00174 0 L -0.2 -0.08889 " pathEditMode="relative" rAng="0" ptsTypes="AA">
                                      <p:cBhvr>
                                        <p:cTn id="14" dur="2000" fill="hold"/>
                                        <p:tgtEl>
                                          <p:spTgt spid="111643"/>
                                        </p:tgtEl>
                                        <p:attrNameLst>
                                          <p:attrName>ppt_x</p:attrName>
                                          <p:attrName>ppt_y</p:attrName>
                                        </p:attrNameLst>
                                      </p:cBhvr>
                                      <p:rCtr x="-101" y="-44"/>
                                    </p:animMotion>
                                  </p:childTnLst>
                                </p:cTn>
                              </p:par>
                            </p:childTnLst>
                          </p:cTn>
                        </p:par>
                        <p:par>
                          <p:cTn id="15" fill="hold">
                            <p:stCondLst>
                              <p:cond delay="3000"/>
                            </p:stCondLst>
                            <p:childTnLst>
                              <p:par>
                                <p:cTn id="16" presetID="10" presetClass="entr" presetSubtype="0" fill="hold" nodeType="afterEffect">
                                  <p:stCondLst>
                                    <p:cond delay="0"/>
                                  </p:stCondLst>
                                  <p:childTnLst>
                                    <p:set>
                                      <p:cBhvr>
                                        <p:cTn id="17" dur="1" fill="hold">
                                          <p:stCondLst>
                                            <p:cond delay="0"/>
                                          </p:stCondLst>
                                        </p:cTn>
                                        <p:tgtEl>
                                          <p:spTgt spid="111626"/>
                                        </p:tgtEl>
                                        <p:attrNameLst>
                                          <p:attrName>style.visibility</p:attrName>
                                        </p:attrNameLst>
                                      </p:cBhvr>
                                      <p:to>
                                        <p:strVal val="visible"/>
                                      </p:to>
                                    </p:set>
                                    <p:animEffect transition="in" filter="fade">
                                      <p:cBhvr>
                                        <p:cTn id="18" dur="500"/>
                                        <p:tgtEl>
                                          <p:spTgt spid="111626"/>
                                        </p:tgtEl>
                                      </p:cBhvr>
                                    </p:animEffect>
                                  </p:childTnLst>
                                </p:cTn>
                              </p:par>
                              <p:par>
                                <p:cTn id="19" presetID="10" presetClass="entr" presetSubtype="0" fill="hold" nodeType="withEffect">
                                  <p:stCondLst>
                                    <p:cond delay="0"/>
                                  </p:stCondLst>
                                  <p:childTnLst>
                                    <p:set>
                                      <p:cBhvr>
                                        <p:cTn id="20" dur="1" fill="hold">
                                          <p:stCondLst>
                                            <p:cond delay="0"/>
                                          </p:stCondLst>
                                        </p:cTn>
                                        <p:tgtEl>
                                          <p:spTgt spid="111642"/>
                                        </p:tgtEl>
                                        <p:attrNameLst>
                                          <p:attrName>style.visibility</p:attrName>
                                        </p:attrNameLst>
                                      </p:cBhvr>
                                      <p:to>
                                        <p:strVal val="visible"/>
                                      </p:to>
                                    </p:set>
                                    <p:animEffect transition="in" filter="fade">
                                      <p:cBhvr>
                                        <p:cTn id="21" dur="500"/>
                                        <p:tgtEl>
                                          <p:spTgt spid="111642"/>
                                        </p:tgtEl>
                                      </p:cBhvr>
                                    </p:animEffect>
                                  </p:childTnLst>
                                </p:cTn>
                              </p:par>
                              <p:par>
                                <p:cTn id="22" presetID="10" presetClass="entr" presetSubtype="0" fill="hold" nodeType="withEffect">
                                  <p:stCondLst>
                                    <p:cond delay="0"/>
                                  </p:stCondLst>
                                  <p:childTnLst>
                                    <p:set>
                                      <p:cBhvr>
                                        <p:cTn id="23" dur="1" fill="hold">
                                          <p:stCondLst>
                                            <p:cond delay="0"/>
                                          </p:stCondLst>
                                        </p:cTn>
                                        <p:tgtEl>
                                          <p:spTgt spid="111647"/>
                                        </p:tgtEl>
                                        <p:attrNameLst>
                                          <p:attrName>style.visibility</p:attrName>
                                        </p:attrNameLst>
                                      </p:cBhvr>
                                      <p:to>
                                        <p:strVal val="visible"/>
                                      </p:to>
                                    </p:set>
                                    <p:animEffect transition="in" filter="fade">
                                      <p:cBhvr>
                                        <p:cTn id="24" dur="500"/>
                                        <p:tgtEl>
                                          <p:spTgt spid="111647"/>
                                        </p:tgtEl>
                                      </p:cBhvr>
                                    </p:animEffect>
                                  </p:childTnLst>
                                </p:cTn>
                              </p:par>
                              <p:par>
                                <p:cTn id="25" presetID="10" presetClass="entr" presetSubtype="0" fill="hold" nodeType="withEffect">
                                  <p:stCondLst>
                                    <p:cond delay="0"/>
                                  </p:stCondLst>
                                  <p:childTnLst>
                                    <p:set>
                                      <p:cBhvr>
                                        <p:cTn id="26" dur="1" fill="hold">
                                          <p:stCondLst>
                                            <p:cond delay="0"/>
                                          </p:stCondLst>
                                        </p:cTn>
                                        <p:tgtEl>
                                          <p:spTgt spid="111649"/>
                                        </p:tgtEl>
                                        <p:attrNameLst>
                                          <p:attrName>style.visibility</p:attrName>
                                        </p:attrNameLst>
                                      </p:cBhvr>
                                      <p:to>
                                        <p:strVal val="visible"/>
                                      </p:to>
                                    </p:set>
                                    <p:animEffect transition="in" filter="fade">
                                      <p:cBhvr>
                                        <p:cTn id="27" dur="500"/>
                                        <p:tgtEl>
                                          <p:spTgt spid="111649"/>
                                        </p:tgtEl>
                                      </p:cBhvr>
                                    </p:animEffect>
                                  </p:childTnLst>
                                </p:cTn>
                              </p:par>
                              <p:par>
                                <p:cTn id="28" presetID="10" presetClass="exit" presetSubtype="0" fill="hold" nodeType="withEffect">
                                  <p:stCondLst>
                                    <p:cond delay="0"/>
                                  </p:stCondLst>
                                  <p:childTnLst>
                                    <p:animEffect transition="out" filter="fade">
                                      <p:cBhvr>
                                        <p:cTn id="29" dur="500"/>
                                        <p:tgtEl>
                                          <p:spTgt spid="111643"/>
                                        </p:tgtEl>
                                      </p:cBhvr>
                                    </p:animEffect>
                                    <p:set>
                                      <p:cBhvr>
                                        <p:cTn id="30" dur="1" fill="hold">
                                          <p:stCondLst>
                                            <p:cond delay="499"/>
                                          </p:stCondLst>
                                        </p:cTn>
                                        <p:tgtEl>
                                          <p:spTgt spid="111643"/>
                                        </p:tgtEl>
                                        <p:attrNameLst>
                                          <p:attrName>style.visibility</p:attrName>
                                        </p:attrNameLst>
                                      </p:cBhvr>
                                      <p:to>
                                        <p:strVal val="hidden"/>
                                      </p:to>
                                    </p:set>
                                  </p:childTnLst>
                                </p:cTn>
                              </p:par>
                            </p:childTnLst>
                          </p:cTn>
                        </p:par>
                        <p:par>
                          <p:cTn id="31" fill="hold">
                            <p:stCondLst>
                              <p:cond delay="3500"/>
                            </p:stCondLst>
                            <p:childTnLst>
                              <p:par>
                                <p:cTn id="32" presetID="0" presetClass="path" presetSubtype="0" accel="50000" decel="50000" fill="hold" nodeType="afterEffect">
                                  <p:stCondLst>
                                    <p:cond delay="0"/>
                                  </p:stCondLst>
                                  <p:childTnLst>
                                    <p:animMotion origin="layout" path="M 0 3.7037E-7 L 0.10833 -0.12199 " pathEditMode="relative" rAng="0" ptsTypes="AA">
                                      <p:cBhvr>
                                        <p:cTn id="33" dur="2000" fill="hold"/>
                                        <p:tgtEl>
                                          <p:spTgt spid="111649"/>
                                        </p:tgtEl>
                                        <p:attrNameLst>
                                          <p:attrName>ppt_x</p:attrName>
                                          <p:attrName>ppt_y</p:attrName>
                                        </p:attrNameLst>
                                      </p:cBhvr>
                                      <p:rCtr x="54" y="-61"/>
                                    </p:animMotion>
                                  </p:childTnLst>
                                </p:cTn>
                              </p:par>
                              <p:par>
                                <p:cTn id="34" presetID="0" presetClass="path" presetSubtype="0" accel="50000" decel="50000" fill="hold" nodeType="withEffect">
                                  <p:stCondLst>
                                    <p:cond delay="0"/>
                                  </p:stCondLst>
                                  <p:childTnLst>
                                    <p:animMotion origin="layout" path="M 0.00225 3.7037E-7 L 0.00399 0.17778 " pathEditMode="relative" rAng="0" ptsTypes="AA">
                                      <p:cBhvr>
                                        <p:cTn id="35" dur="2000" fill="hold"/>
                                        <p:tgtEl>
                                          <p:spTgt spid="111647"/>
                                        </p:tgtEl>
                                        <p:attrNameLst>
                                          <p:attrName>ppt_x</p:attrName>
                                          <p:attrName>ppt_y</p:attrName>
                                        </p:attrNameLst>
                                      </p:cBhvr>
                                      <p:rCtr x="1" y="89"/>
                                    </p:animMotion>
                                  </p:childTnLst>
                                </p:cTn>
                              </p:par>
                              <p:par>
                                <p:cTn id="36" presetID="0" presetClass="path" presetSubtype="0" accel="50000" decel="50000" fill="hold" nodeType="withEffect">
                                  <p:stCondLst>
                                    <p:cond delay="0"/>
                                  </p:stCondLst>
                                  <p:childTnLst>
                                    <p:animMotion origin="layout" path="M 0.00226 0.00162 L -0.23542 0.11296 " pathEditMode="relative" rAng="0" ptsTypes="AA">
                                      <p:cBhvr>
                                        <p:cTn id="37" dur="2000" fill="hold"/>
                                        <p:tgtEl>
                                          <p:spTgt spid="111642"/>
                                        </p:tgtEl>
                                        <p:attrNameLst>
                                          <p:attrName>ppt_x</p:attrName>
                                          <p:attrName>ppt_y</p:attrName>
                                        </p:attrNameLst>
                                      </p:cBhvr>
                                      <p:rCtr x="-119" y="56"/>
                                    </p:animMotion>
                                  </p:childTnLst>
                                </p:cTn>
                              </p:par>
                              <p:par>
                                <p:cTn id="38" presetID="0" presetClass="path" presetSubtype="0" accel="50000" decel="50000" fill="hold" nodeType="withEffect">
                                  <p:stCondLst>
                                    <p:cond delay="0"/>
                                  </p:stCondLst>
                                  <p:childTnLst>
                                    <p:animMotion origin="layout" path="M 0 3.7037E-7 L -0.14167 -0.1331 " pathEditMode="relative" rAng="0" ptsTypes="AA">
                                      <p:cBhvr>
                                        <p:cTn id="39" dur="2000" fill="hold"/>
                                        <p:tgtEl>
                                          <p:spTgt spid="111626"/>
                                        </p:tgtEl>
                                        <p:attrNameLst>
                                          <p:attrName>ppt_x</p:attrName>
                                          <p:attrName>ppt_y</p:attrName>
                                        </p:attrNameLst>
                                      </p:cBhvr>
                                      <p:rCtr x="-71" y="-67"/>
                                    </p:animMotion>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500"/>
                                        <p:tgtEl>
                                          <p:spTgt spid="111626"/>
                                        </p:tgtEl>
                                      </p:cBhvr>
                                    </p:animEffect>
                                    <p:set>
                                      <p:cBhvr>
                                        <p:cTn id="44" dur="1" fill="hold">
                                          <p:stCondLst>
                                            <p:cond delay="499"/>
                                          </p:stCondLst>
                                        </p:cTn>
                                        <p:tgtEl>
                                          <p:spTgt spid="111626"/>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111642"/>
                                        </p:tgtEl>
                                      </p:cBhvr>
                                    </p:animEffect>
                                    <p:set>
                                      <p:cBhvr>
                                        <p:cTn id="47" dur="1" fill="hold">
                                          <p:stCondLst>
                                            <p:cond delay="499"/>
                                          </p:stCondLst>
                                        </p:cTn>
                                        <p:tgtEl>
                                          <p:spTgt spid="111642"/>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111647"/>
                                        </p:tgtEl>
                                      </p:cBhvr>
                                    </p:animEffect>
                                    <p:set>
                                      <p:cBhvr>
                                        <p:cTn id="50" dur="1" fill="hold">
                                          <p:stCondLst>
                                            <p:cond delay="499"/>
                                          </p:stCondLst>
                                        </p:cTn>
                                        <p:tgtEl>
                                          <p:spTgt spid="111647"/>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111649"/>
                                        </p:tgtEl>
                                      </p:cBhvr>
                                    </p:animEffect>
                                    <p:set>
                                      <p:cBhvr>
                                        <p:cTn id="53" dur="1" fill="hold">
                                          <p:stCondLst>
                                            <p:cond delay="499"/>
                                          </p:stCondLst>
                                        </p:cTn>
                                        <p:tgtEl>
                                          <p:spTgt spid="111649"/>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111643"/>
                                        </p:tgtEl>
                                      </p:cBhvr>
                                    </p:animEffect>
                                    <p:set>
                                      <p:cBhvr>
                                        <p:cTn id="56" dur="1" fill="hold">
                                          <p:stCondLst>
                                            <p:cond delay="499"/>
                                          </p:stCondLst>
                                        </p:cTn>
                                        <p:tgtEl>
                                          <p:spTgt spid="111643"/>
                                        </p:tgtEl>
                                        <p:attrNameLst>
                                          <p:attrName>style.visibility</p:attrName>
                                        </p:attrNameLst>
                                      </p:cBhvr>
                                      <p:to>
                                        <p:strVal val="hidden"/>
                                      </p:to>
                                    </p:set>
                                  </p:childTnLst>
                                </p:cTn>
                              </p:par>
                              <p:par>
                                <p:cTn id="57" presetID="10" presetClass="entr" presetSubtype="0" fill="hold" nodeType="with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fade">
                                      <p:cBhvr>
                                        <p:cTn id="59" dur="500"/>
                                        <p:tgtEl>
                                          <p:spTgt spid="3"/>
                                        </p:tgtEl>
                                      </p:cBhvr>
                                    </p:animEffect>
                                  </p:childTnLst>
                                </p:cTn>
                              </p:par>
                            </p:childTnLst>
                          </p:cTn>
                        </p:par>
                        <p:par>
                          <p:cTn id="60" fill="hold">
                            <p:stCondLst>
                              <p:cond delay="500"/>
                            </p:stCondLst>
                            <p:childTnLst>
                              <p:par>
                                <p:cTn id="61" presetID="10" presetClass="entr" presetSubtype="0" fill="hold" nodeType="afterEffect">
                                  <p:stCondLst>
                                    <p:cond delay="0"/>
                                  </p:stCondLst>
                                  <p:childTnLst>
                                    <p:set>
                                      <p:cBhvr>
                                        <p:cTn id="62" dur="1" fill="hold">
                                          <p:stCondLst>
                                            <p:cond delay="0"/>
                                          </p:stCondLst>
                                        </p:cTn>
                                        <p:tgtEl>
                                          <p:spTgt spid="111651"/>
                                        </p:tgtEl>
                                        <p:attrNameLst>
                                          <p:attrName>style.visibility</p:attrName>
                                        </p:attrNameLst>
                                      </p:cBhvr>
                                      <p:to>
                                        <p:strVal val="visible"/>
                                      </p:to>
                                    </p:set>
                                    <p:animEffect transition="in" filter="fade">
                                      <p:cBhvr>
                                        <p:cTn id="63" dur="500"/>
                                        <p:tgtEl>
                                          <p:spTgt spid="111651"/>
                                        </p:tgtEl>
                                      </p:cBhvr>
                                    </p:animEffect>
                                  </p:childTnLst>
                                </p:cTn>
                              </p:par>
                              <p:par>
                                <p:cTn id="64" presetID="10" presetClass="entr" presetSubtype="0" fill="hold" nodeType="withEffect">
                                  <p:stCondLst>
                                    <p:cond delay="0"/>
                                  </p:stCondLst>
                                  <p:childTnLst>
                                    <p:set>
                                      <p:cBhvr>
                                        <p:cTn id="65" dur="1" fill="hold">
                                          <p:stCondLst>
                                            <p:cond delay="0"/>
                                          </p:stCondLst>
                                        </p:cTn>
                                        <p:tgtEl>
                                          <p:spTgt spid="111646"/>
                                        </p:tgtEl>
                                        <p:attrNameLst>
                                          <p:attrName>style.visibility</p:attrName>
                                        </p:attrNameLst>
                                      </p:cBhvr>
                                      <p:to>
                                        <p:strVal val="visible"/>
                                      </p:to>
                                    </p:set>
                                    <p:animEffect transition="in" filter="fade">
                                      <p:cBhvr>
                                        <p:cTn id="66" dur="500"/>
                                        <p:tgtEl>
                                          <p:spTgt spid="111646"/>
                                        </p:tgtEl>
                                      </p:cBhvr>
                                    </p:animEffect>
                                  </p:childTnLst>
                                </p:cTn>
                              </p:par>
                            </p:childTnLst>
                          </p:cTn>
                        </p:par>
                        <p:par>
                          <p:cTn id="67" fill="hold">
                            <p:stCondLst>
                              <p:cond delay="1000"/>
                            </p:stCondLst>
                            <p:childTnLst>
                              <p:par>
                                <p:cTn id="68" presetID="0" presetClass="path" presetSubtype="0" accel="50000" decel="50000" fill="hold" nodeType="afterEffect">
                                  <p:stCondLst>
                                    <p:cond delay="0"/>
                                  </p:stCondLst>
                                  <p:childTnLst>
                                    <p:animMotion origin="layout" path="M -1.94444E-6 1.11111E-6 L 0.14462 0.12847 " pathEditMode="relative" rAng="0" ptsTypes="AA">
                                      <p:cBhvr>
                                        <p:cTn id="69" dur="2000" fill="hold"/>
                                        <p:tgtEl>
                                          <p:spTgt spid="111651"/>
                                        </p:tgtEl>
                                        <p:attrNameLst>
                                          <p:attrName>ppt_x</p:attrName>
                                          <p:attrName>ppt_y</p:attrName>
                                        </p:attrNameLst>
                                      </p:cBhvr>
                                      <p:rCtr x="72" y="64"/>
                                    </p:animMotion>
                                  </p:childTnLst>
                                </p:cTn>
                              </p:par>
                              <p:par>
                                <p:cTn id="70" presetID="0" presetClass="path" presetSubtype="0" accel="50000" decel="50000" fill="hold" nodeType="withEffect">
                                  <p:stCondLst>
                                    <p:cond delay="0"/>
                                  </p:stCondLst>
                                  <p:childTnLst>
                                    <p:animMotion origin="layout" path="M -1.94444E-6 0 L 0.23837 -0.11389 " pathEditMode="relative" rAng="0" ptsTypes="AA">
                                      <p:cBhvr>
                                        <p:cTn id="71" dur="2000" fill="hold"/>
                                        <p:tgtEl>
                                          <p:spTgt spid="111646"/>
                                        </p:tgtEl>
                                        <p:attrNameLst>
                                          <p:attrName>ppt_x</p:attrName>
                                          <p:attrName>ppt_y</p:attrName>
                                        </p:attrNameLst>
                                      </p:cBhvr>
                                      <p:rCtr x="119" y="-57"/>
                                    </p:animMotion>
                                  </p:childTnLst>
                                </p:cTn>
                              </p:par>
                            </p:childTnLst>
                          </p:cTn>
                        </p:par>
                        <p:par>
                          <p:cTn id="72" fill="hold">
                            <p:stCondLst>
                              <p:cond delay="3000"/>
                            </p:stCondLst>
                            <p:childTnLst>
                              <p:par>
                                <p:cTn id="73" presetID="10" presetClass="entr" presetSubtype="0" fill="hold" nodeType="afterEffect">
                                  <p:stCondLst>
                                    <p:cond delay="0"/>
                                  </p:stCondLst>
                                  <p:childTnLst>
                                    <p:set>
                                      <p:cBhvr>
                                        <p:cTn id="74" dur="1" fill="hold">
                                          <p:stCondLst>
                                            <p:cond delay="0"/>
                                          </p:stCondLst>
                                        </p:cTn>
                                        <p:tgtEl>
                                          <p:spTgt spid="111640"/>
                                        </p:tgtEl>
                                        <p:attrNameLst>
                                          <p:attrName>style.visibility</p:attrName>
                                        </p:attrNameLst>
                                      </p:cBhvr>
                                      <p:to>
                                        <p:strVal val="visible"/>
                                      </p:to>
                                    </p:set>
                                    <p:animEffect transition="in" filter="fade">
                                      <p:cBhvr>
                                        <p:cTn id="75" dur="500"/>
                                        <p:tgtEl>
                                          <p:spTgt spid="111640"/>
                                        </p:tgtEl>
                                      </p:cBhvr>
                                    </p:animEffect>
                                  </p:childTnLst>
                                </p:cTn>
                              </p:par>
                              <p:par>
                                <p:cTn id="76" presetID="10" presetClass="entr" presetSubtype="0" fill="hold" nodeType="withEffect">
                                  <p:stCondLst>
                                    <p:cond delay="0"/>
                                  </p:stCondLst>
                                  <p:childTnLst>
                                    <p:set>
                                      <p:cBhvr>
                                        <p:cTn id="77" dur="1" fill="hold">
                                          <p:stCondLst>
                                            <p:cond delay="0"/>
                                          </p:stCondLst>
                                        </p:cTn>
                                        <p:tgtEl>
                                          <p:spTgt spid="111650"/>
                                        </p:tgtEl>
                                        <p:attrNameLst>
                                          <p:attrName>style.visibility</p:attrName>
                                        </p:attrNameLst>
                                      </p:cBhvr>
                                      <p:to>
                                        <p:strVal val="visible"/>
                                      </p:to>
                                    </p:set>
                                    <p:animEffect transition="in" filter="fade">
                                      <p:cBhvr>
                                        <p:cTn id="78" dur="500"/>
                                        <p:tgtEl>
                                          <p:spTgt spid="111650"/>
                                        </p:tgtEl>
                                      </p:cBhvr>
                                    </p:animEffect>
                                  </p:childTnLst>
                                </p:cTn>
                              </p:par>
                              <p:par>
                                <p:cTn id="79" presetID="10" presetClass="entr" presetSubtype="0" fill="hold" nodeType="withEffect">
                                  <p:stCondLst>
                                    <p:cond delay="0"/>
                                  </p:stCondLst>
                                  <p:childTnLst>
                                    <p:set>
                                      <p:cBhvr>
                                        <p:cTn id="80" dur="1" fill="hold">
                                          <p:stCondLst>
                                            <p:cond delay="0"/>
                                          </p:stCondLst>
                                        </p:cTn>
                                        <p:tgtEl>
                                          <p:spTgt spid="111652"/>
                                        </p:tgtEl>
                                        <p:attrNameLst>
                                          <p:attrName>style.visibility</p:attrName>
                                        </p:attrNameLst>
                                      </p:cBhvr>
                                      <p:to>
                                        <p:strVal val="visible"/>
                                      </p:to>
                                    </p:set>
                                    <p:animEffect transition="in" filter="fade">
                                      <p:cBhvr>
                                        <p:cTn id="81" dur="500"/>
                                        <p:tgtEl>
                                          <p:spTgt spid="111652"/>
                                        </p:tgtEl>
                                      </p:cBhvr>
                                    </p:animEffect>
                                  </p:childTnLst>
                                </p:cTn>
                              </p:par>
                              <p:par>
                                <p:cTn id="82" presetID="10" presetClass="entr" presetSubtype="0" fill="hold" nodeType="withEffect">
                                  <p:stCondLst>
                                    <p:cond delay="0"/>
                                  </p:stCondLst>
                                  <p:childTnLst>
                                    <p:set>
                                      <p:cBhvr>
                                        <p:cTn id="83" dur="1" fill="hold">
                                          <p:stCondLst>
                                            <p:cond delay="0"/>
                                          </p:stCondLst>
                                        </p:cTn>
                                        <p:tgtEl>
                                          <p:spTgt spid="111653"/>
                                        </p:tgtEl>
                                        <p:attrNameLst>
                                          <p:attrName>style.visibility</p:attrName>
                                        </p:attrNameLst>
                                      </p:cBhvr>
                                      <p:to>
                                        <p:strVal val="visible"/>
                                      </p:to>
                                    </p:set>
                                    <p:animEffect transition="in" filter="fade">
                                      <p:cBhvr>
                                        <p:cTn id="84" dur="500"/>
                                        <p:tgtEl>
                                          <p:spTgt spid="111653"/>
                                        </p:tgtEl>
                                      </p:cBhvr>
                                    </p:animEffect>
                                  </p:childTnLst>
                                </p:cTn>
                              </p:par>
                              <p:par>
                                <p:cTn id="85" presetID="10" presetClass="entr" presetSubtype="0" fill="hold" nodeType="withEffect">
                                  <p:stCondLst>
                                    <p:cond delay="0"/>
                                  </p:stCondLst>
                                  <p:childTnLst>
                                    <p:set>
                                      <p:cBhvr>
                                        <p:cTn id="86" dur="1" fill="hold">
                                          <p:stCondLst>
                                            <p:cond delay="0"/>
                                          </p:stCondLst>
                                        </p:cTn>
                                        <p:tgtEl>
                                          <p:spTgt spid="111641"/>
                                        </p:tgtEl>
                                        <p:attrNameLst>
                                          <p:attrName>style.visibility</p:attrName>
                                        </p:attrNameLst>
                                      </p:cBhvr>
                                      <p:to>
                                        <p:strVal val="visible"/>
                                      </p:to>
                                    </p:set>
                                    <p:animEffect transition="in" filter="fade">
                                      <p:cBhvr>
                                        <p:cTn id="87" dur="500"/>
                                        <p:tgtEl>
                                          <p:spTgt spid="111641"/>
                                        </p:tgtEl>
                                      </p:cBhvr>
                                    </p:animEffect>
                                  </p:childTnLst>
                                </p:cTn>
                              </p:par>
                              <p:par>
                                <p:cTn id="88" presetID="10" presetClass="entr" presetSubtype="0" fill="hold" nodeType="withEffect">
                                  <p:stCondLst>
                                    <p:cond delay="0"/>
                                  </p:stCondLst>
                                  <p:childTnLst>
                                    <p:set>
                                      <p:cBhvr>
                                        <p:cTn id="89" dur="1" fill="hold">
                                          <p:stCondLst>
                                            <p:cond delay="0"/>
                                          </p:stCondLst>
                                        </p:cTn>
                                        <p:tgtEl>
                                          <p:spTgt spid="111644"/>
                                        </p:tgtEl>
                                        <p:attrNameLst>
                                          <p:attrName>style.visibility</p:attrName>
                                        </p:attrNameLst>
                                      </p:cBhvr>
                                      <p:to>
                                        <p:strVal val="visible"/>
                                      </p:to>
                                    </p:set>
                                    <p:animEffect transition="in" filter="fade">
                                      <p:cBhvr>
                                        <p:cTn id="90" dur="500"/>
                                        <p:tgtEl>
                                          <p:spTgt spid="111644"/>
                                        </p:tgtEl>
                                      </p:cBhvr>
                                    </p:animEffect>
                                  </p:childTnLst>
                                </p:cTn>
                              </p:par>
                              <p:par>
                                <p:cTn id="91" presetID="10" presetClass="entr" presetSubtype="0" fill="hold" nodeType="withEffect">
                                  <p:stCondLst>
                                    <p:cond delay="0"/>
                                  </p:stCondLst>
                                  <p:childTnLst>
                                    <p:set>
                                      <p:cBhvr>
                                        <p:cTn id="92" dur="1" fill="hold">
                                          <p:stCondLst>
                                            <p:cond delay="0"/>
                                          </p:stCondLst>
                                        </p:cTn>
                                        <p:tgtEl>
                                          <p:spTgt spid="111645"/>
                                        </p:tgtEl>
                                        <p:attrNameLst>
                                          <p:attrName>style.visibility</p:attrName>
                                        </p:attrNameLst>
                                      </p:cBhvr>
                                      <p:to>
                                        <p:strVal val="visible"/>
                                      </p:to>
                                    </p:set>
                                    <p:animEffect transition="in" filter="fade">
                                      <p:cBhvr>
                                        <p:cTn id="93" dur="500"/>
                                        <p:tgtEl>
                                          <p:spTgt spid="111645"/>
                                        </p:tgtEl>
                                      </p:cBhvr>
                                    </p:animEffect>
                                  </p:childTnLst>
                                </p:cTn>
                              </p:par>
                              <p:par>
                                <p:cTn id="94" presetID="10" presetClass="entr" presetSubtype="0" fill="hold" nodeType="withEffect">
                                  <p:stCondLst>
                                    <p:cond delay="0"/>
                                  </p:stCondLst>
                                  <p:childTnLst>
                                    <p:set>
                                      <p:cBhvr>
                                        <p:cTn id="95" dur="1" fill="hold">
                                          <p:stCondLst>
                                            <p:cond delay="0"/>
                                          </p:stCondLst>
                                        </p:cTn>
                                        <p:tgtEl>
                                          <p:spTgt spid="111648"/>
                                        </p:tgtEl>
                                        <p:attrNameLst>
                                          <p:attrName>style.visibility</p:attrName>
                                        </p:attrNameLst>
                                      </p:cBhvr>
                                      <p:to>
                                        <p:strVal val="visible"/>
                                      </p:to>
                                    </p:set>
                                    <p:animEffect transition="in" filter="fade">
                                      <p:cBhvr>
                                        <p:cTn id="96" dur="500"/>
                                        <p:tgtEl>
                                          <p:spTgt spid="111648"/>
                                        </p:tgtEl>
                                      </p:cBhvr>
                                    </p:animEffect>
                                  </p:childTnLst>
                                </p:cTn>
                              </p:par>
                              <p:par>
                                <p:cTn id="97" presetID="10" presetClass="exit" presetSubtype="0" fill="hold" nodeType="withEffect">
                                  <p:stCondLst>
                                    <p:cond delay="0"/>
                                  </p:stCondLst>
                                  <p:childTnLst>
                                    <p:animEffect transition="out" filter="fade">
                                      <p:cBhvr>
                                        <p:cTn id="98" dur="500"/>
                                        <p:tgtEl>
                                          <p:spTgt spid="111646"/>
                                        </p:tgtEl>
                                      </p:cBhvr>
                                    </p:animEffect>
                                    <p:set>
                                      <p:cBhvr>
                                        <p:cTn id="99" dur="1" fill="hold">
                                          <p:stCondLst>
                                            <p:cond delay="499"/>
                                          </p:stCondLst>
                                        </p:cTn>
                                        <p:tgtEl>
                                          <p:spTgt spid="111646"/>
                                        </p:tgtEl>
                                        <p:attrNameLst>
                                          <p:attrName>style.visibility</p:attrName>
                                        </p:attrNameLst>
                                      </p:cBhvr>
                                      <p:to>
                                        <p:strVal val="hidden"/>
                                      </p:to>
                                    </p:set>
                                  </p:childTnLst>
                                </p:cTn>
                              </p:par>
                              <p:par>
                                <p:cTn id="100" presetID="10" presetClass="exit" presetSubtype="0" fill="hold" nodeType="withEffect">
                                  <p:stCondLst>
                                    <p:cond delay="0"/>
                                  </p:stCondLst>
                                  <p:childTnLst>
                                    <p:animEffect transition="out" filter="fade">
                                      <p:cBhvr>
                                        <p:cTn id="101" dur="500"/>
                                        <p:tgtEl>
                                          <p:spTgt spid="111651"/>
                                        </p:tgtEl>
                                      </p:cBhvr>
                                    </p:animEffect>
                                    <p:set>
                                      <p:cBhvr>
                                        <p:cTn id="102" dur="1" fill="hold">
                                          <p:stCondLst>
                                            <p:cond delay="499"/>
                                          </p:stCondLst>
                                        </p:cTn>
                                        <p:tgtEl>
                                          <p:spTgt spid="111651"/>
                                        </p:tgtEl>
                                        <p:attrNameLst>
                                          <p:attrName>style.visibility</p:attrName>
                                        </p:attrNameLst>
                                      </p:cBhvr>
                                      <p:to>
                                        <p:strVal val="hidden"/>
                                      </p:to>
                                    </p:set>
                                  </p:childTnLst>
                                </p:cTn>
                              </p:par>
                            </p:childTnLst>
                          </p:cTn>
                        </p:par>
                        <p:par>
                          <p:cTn id="103" fill="hold">
                            <p:stCondLst>
                              <p:cond delay="3500"/>
                            </p:stCondLst>
                            <p:childTnLst>
                              <p:par>
                                <p:cTn id="104" presetID="0" presetClass="path" presetSubtype="0" accel="50000" decel="50000" fill="hold" nodeType="afterEffect">
                                  <p:stCondLst>
                                    <p:cond delay="0"/>
                                  </p:stCondLst>
                                  <p:childTnLst>
                                    <p:animMotion origin="layout" path="M 0.00226 0.00023 L -0.15208 -0.09954 " pathEditMode="relative" rAng="0" ptsTypes="AA">
                                      <p:cBhvr>
                                        <p:cTn id="105" dur="2000" fill="hold"/>
                                        <p:tgtEl>
                                          <p:spTgt spid="111653"/>
                                        </p:tgtEl>
                                        <p:attrNameLst>
                                          <p:attrName>ppt_x</p:attrName>
                                          <p:attrName>ppt_y</p:attrName>
                                        </p:attrNameLst>
                                      </p:cBhvr>
                                      <p:rCtr x="-77" y="-50"/>
                                    </p:animMotion>
                                  </p:childTnLst>
                                </p:cTn>
                              </p:par>
                              <p:par>
                                <p:cTn id="106" presetID="0" presetClass="path" presetSubtype="0" accel="50000" decel="50000" fill="hold" nodeType="withEffect">
                                  <p:stCondLst>
                                    <p:cond delay="0"/>
                                  </p:stCondLst>
                                  <p:childTnLst>
                                    <p:animMotion origin="layout" path="M 0 3.7037E-7 L -0.14167 -0.1331 " pathEditMode="relative" rAng="0" ptsTypes="AA">
                                      <p:cBhvr>
                                        <p:cTn id="107" dur="2000" fill="hold"/>
                                        <p:tgtEl>
                                          <p:spTgt spid="111645"/>
                                        </p:tgtEl>
                                        <p:attrNameLst>
                                          <p:attrName>ppt_x</p:attrName>
                                          <p:attrName>ppt_y</p:attrName>
                                        </p:attrNameLst>
                                      </p:cBhvr>
                                      <p:rCtr x="-71" y="-67"/>
                                    </p:animMotion>
                                  </p:childTnLst>
                                </p:cTn>
                              </p:par>
                              <p:par>
                                <p:cTn id="108" presetID="0" presetClass="path" presetSubtype="0" accel="50000" decel="50000" fill="hold" nodeType="withEffect">
                                  <p:stCondLst>
                                    <p:cond delay="0"/>
                                  </p:stCondLst>
                                  <p:childTnLst>
                                    <p:animMotion origin="layout" path="M 2.77778E-6 3.7037E-7 L 0.13298 -0.08866 " pathEditMode="relative" rAng="0" ptsTypes="AA">
                                      <p:cBhvr>
                                        <p:cTn id="109" dur="2000" fill="hold"/>
                                        <p:tgtEl>
                                          <p:spTgt spid="111652"/>
                                        </p:tgtEl>
                                        <p:attrNameLst>
                                          <p:attrName>ppt_x</p:attrName>
                                          <p:attrName>ppt_y</p:attrName>
                                        </p:attrNameLst>
                                      </p:cBhvr>
                                      <p:rCtr x="66" y="-44"/>
                                    </p:animMotion>
                                  </p:childTnLst>
                                </p:cTn>
                              </p:par>
                              <p:par>
                                <p:cTn id="110" presetID="0" presetClass="path" presetSubtype="0" accel="50000" decel="50000" fill="hold" nodeType="withEffect">
                                  <p:stCondLst>
                                    <p:cond delay="0"/>
                                  </p:stCondLst>
                                  <p:childTnLst>
                                    <p:animMotion origin="layout" path="M 0.00226 0.00162 L 0.11458 -0.12037 " pathEditMode="relative" rAng="0" ptsTypes="AA">
                                      <p:cBhvr>
                                        <p:cTn id="111" dur="2000" fill="hold"/>
                                        <p:tgtEl>
                                          <p:spTgt spid="111644"/>
                                        </p:tgtEl>
                                        <p:attrNameLst>
                                          <p:attrName>ppt_x</p:attrName>
                                          <p:attrName>ppt_y</p:attrName>
                                        </p:attrNameLst>
                                      </p:cBhvr>
                                      <p:rCtr x="56" y="-61"/>
                                    </p:animMotion>
                                  </p:childTnLst>
                                </p:cTn>
                              </p:par>
                              <p:par>
                                <p:cTn id="112" presetID="0" presetClass="path" presetSubtype="0" accel="50000" decel="50000" fill="hold" nodeType="withEffect">
                                  <p:stCondLst>
                                    <p:cond delay="0"/>
                                  </p:stCondLst>
                                  <p:childTnLst>
                                    <p:animMotion origin="layout" path="M 0.00226 0.00023 L 0.21458 0.12268 " pathEditMode="relative" rAng="0" ptsTypes="AA">
                                      <p:cBhvr>
                                        <p:cTn id="113" dur="2000" fill="hold"/>
                                        <p:tgtEl>
                                          <p:spTgt spid="111650"/>
                                        </p:tgtEl>
                                        <p:attrNameLst>
                                          <p:attrName>ppt_x</p:attrName>
                                          <p:attrName>ppt_y</p:attrName>
                                        </p:attrNameLst>
                                      </p:cBhvr>
                                      <p:rCtr x="106" y="61"/>
                                    </p:animMotion>
                                  </p:childTnLst>
                                </p:cTn>
                              </p:par>
                              <p:par>
                                <p:cTn id="114" presetID="0" presetClass="path" presetSubtype="0" accel="50000" decel="50000" fill="hold" nodeType="withEffect">
                                  <p:stCondLst>
                                    <p:cond delay="0"/>
                                  </p:stCondLst>
                                  <p:childTnLst>
                                    <p:animMotion origin="layout" path="M 0.00225 3.7037E-7 L 0.20399 0.08889 " pathEditMode="relative" rAng="0" ptsTypes="AA">
                                      <p:cBhvr>
                                        <p:cTn id="115" dur="2000" fill="hold"/>
                                        <p:tgtEl>
                                          <p:spTgt spid="111648"/>
                                        </p:tgtEl>
                                        <p:attrNameLst>
                                          <p:attrName>ppt_x</p:attrName>
                                          <p:attrName>ppt_y</p:attrName>
                                        </p:attrNameLst>
                                      </p:cBhvr>
                                      <p:rCtr x="101" y="44"/>
                                    </p:animMotion>
                                  </p:childTnLst>
                                </p:cTn>
                              </p:par>
                              <p:par>
                                <p:cTn id="116" presetID="0" presetClass="path" presetSubtype="0" accel="50000" decel="50000" fill="hold" nodeType="withEffect">
                                  <p:stCondLst>
                                    <p:cond delay="0"/>
                                  </p:stCondLst>
                                  <p:childTnLst>
                                    <p:animMotion origin="layout" path="M 0.00225 3.7037E-7 L 0.00399 0.17778 " pathEditMode="relative" rAng="0" ptsTypes="AA">
                                      <p:cBhvr>
                                        <p:cTn id="117" dur="2000" fill="hold"/>
                                        <p:tgtEl>
                                          <p:spTgt spid="111641"/>
                                        </p:tgtEl>
                                        <p:attrNameLst>
                                          <p:attrName>ppt_x</p:attrName>
                                          <p:attrName>ppt_y</p:attrName>
                                        </p:attrNameLst>
                                      </p:cBhvr>
                                      <p:rCtr x="1" y="89"/>
                                    </p:animMotion>
                                  </p:childTnLst>
                                </p:cTn>
                              </p:par>
                              <p:par>
                                <p:cTn id="118" presetID="0" presetClass="path" presetSubtype="0" accel="50000" decel="50000" fill="hold" nodeType="withEffect">
                                  <p:stCondLst>
                                    <p:cond delay="0"/>
                                  </p:stCondLst>
                                  <p:childTnLst>
                                    <p:animMotion origin="layout" path="M 0.00399 3.7037E-7 L 0.01232 0.21134 " pathEditMode="relative" rAng="0" ptsTypes="AA">
                                      <p:cBhvr>
                                        <p:cTn id="119" dur="2000" fill="hold"/>
                                        <p:tgtEl>
                                          <p:spTgt spid="111640"/>
                                        </p:tgtEl>
                                        <p:attrNameLst>
                                          <p:attrName>ppt_x</p:attrName>
                                          <p:attrName>ppt_y</p:attrName>
                                        </p:attrNameLst>
                                      </p:cBhvr>
                                      <p:rCtr x="4" y="106"/>
                                    </p:animMotion>
                                  </p:childTnLst>
                                </p:cTn>
                              </p:par>
                            </p:childTnLst>
                          </p:cTn>
                        </p:par>
                      </p:childTnLst>
                    </p:cTn>
                  </p:par>
                  <p:par>
                    <p:cTn id="120" fill="hold">
                      <p:stCondLst>
                        <p:cond delay="indefinite"/>
                      </p:stCondLst>
                      <p:childTnLst>
                        <p:par>
                          <p:cTn id="121" fill="hold">
                            <p:stCondLst>
                              <p:cond delay="0"/>
                            </p:stCondLst>
                            <p:childTnLst>
                              <p:par>
                                <p:cTn id="122" presetID="10" presetClass="exit" presetSubtype="0" fill="hold" nodeType="clickEffect">
                                  <p:stCondLst>
                                    <p:cond delay="0"/>
                                  </p:stCondLst>
                                  <p:childTnLst>
                                    <p:animEffect transition="out" filter="fade">
                                      <p:cBhvr>
                                        <p:cTn id="123" dur="500"/>
                                        <p:tgtEl>
                                          <p:spTgt spid="111640"/>
                                        </p:tgtEl>
                                      </p:cBhvr>
                                    </p:animEffect>
                                    <p:set>
                                      <p:cBhvr>
                                        <p:cTn id="124" dur="1" fill="hold">
                                          <p:stCondLst>
                                            <p:cond delay="499"/>
                                          </p:stCondLst>
                                        </p:cTn>
                                        <p:tgtEl>
                                          <p:spTgt spid="111640"/>
                                        </p:tgtEl>
                                        <p:attrNameLst>
                                          <p:attrName>style.visibility</p:attrName>
                                        </p:attrNameLst>
                                      </p:cBhvr>
                                      <p:to>
                                        <p:strVal val="hidden"/>
                                      </p:to>
                                    </p:set>
                                  </p:childTnLst>
                                </p:cTn>
                              </p:par>
                              <p:par>
                                <p:cTn id="125" presetID="10" presetClass="exit" presetSubtype="0" fill="hold" nodeType="withEffect">
                                  <p:stCondLst>
                                    <p:cond delay="0"/>
                                  </p:stCondLst>
                                  <p:childTnLst>
                                    <p:animEffect transition="out" filter="fade">
                                      <p:cBhvr>
                                        <p:cTn id="126" dur="500"/>
                                        <p:tgtEl>
                                          <p:spTgt spid="111650"/>
                                        </p:tgtEl>
                                      </p:cBhvr>
                                    </p:animEffect>
                                    <p:set>
                                      <p:cBhvr>
                                        <p:cTn id="127" dur="1" fill="hold">
                                          <p:stCondLst>
                                            <p:cond delay="499"/>
                                          </p:stCondLst>
                                        </p:cTn>
                                        <p:tgtEl>
                                          <p:spTgt spid="111650"/>
                                        </p:tgtEl>
                                        <p:attrNameLst>
                                          <p:attrName>style.visibility</p:attrName>
                                        </p:attrNameLst>
                                      </p:cBhvr>
                                      <p:to>
                                        <p:strVal val="hidden"/>
                                      </p:to>
                                    </p:set>
                                  </p:childTnLst>
                                </p:cTn>
                              </p:par>
                              <p:par>
                                <p:cTn id="128" presetID="10" presetClass="exit" presetSubtype="0" fill="hold" nodeType="withEffect">
                                  <p:stCondLst>
                                    <p:cond delay="0"/>
                                  </p:stCondLst>
                                  <p:childTnLst>
                                    <p:animEffect transition="out" filter="fade">
                                      <p:cBhvr>
                                        <p:cTn id="129" dur="500"/>
                                        <p:tgtEl>
                                          <p:spTgt spid="111652"/>
                                        </p:tgtEl>
                                      </p:cBhvr>
                                    </p:animEffect>
                                    <p:set>
                                      <p:cBhvr>
                                        <p:cTn id="130" dur="1" fill="hold">
                                          <p:stCondLst>
                                            <p:cond delay="499"/>
                                          </p:stCondLst>
                                        </p:cTn>
                                        <p:tgtEl>
                                          <p:spTgt spid="111652"/>
                                        </p:tgtEl>
                                        <p:attrNameLst>
                                          <p:attrName>style.visibility</p:attrName>
                                        </p:attrNameLst>
                                      </p:cBhvr>
                                      <p:to>
                                        <p:strVal val="hidden"/>
                                      </p:to>
                                    </p:set>
                                  </p:childTnLst>
                                </p:cTn>
                              </p:par>
                              <p:par>
                                <p:cTn id="131" presetID="10" presetClass="exit" presetSubtype="0" fill="hold" nodeType="withEffect">
                                  <p:stCondLst>
                                    <p:cond delay="0"/>
                                  </p:stCondLst>
                                  <p:childTnLst>
                                    <p:animEffect transition="out" filter="fade">
                                      <p:cBhvr>
                                        <p:cTn id="132" dur="500"/>
                                        <p:tgtEl>
                                          <p:spTgt spid="111653"/>
                                        </p:tgtEl>
                                      </p:cBhvr>
                                    </p:animEffect>
                                    <p:set>
                                      <p:cBhvr>
                                        <p:cTn id="133" dur="1" fill="hold">
                                          <p:stCondLst>
                                            <p:cond delay="499"/>
                                          </p:stCondLst>
                                        </p:cTn>
                                        <p:tgtEl>
                                          <p:spTgt spid="111653"/>
                                        </p:tgtEl>
                                        <p:attrNameLst>
                                          <p:attrName>style.visibility</p:attrName>
                                        </p:attrNameLst>
                                      </p:cBhvr>
                                      <p:to>
                                        <p:strVal val="hidden"/>
                                      </p:to>
                                    </p:set>
                                  </p:childTnLst>
                                </p:cTn>
                              </p:par>
                              <p:par>
                                <p:cTn id="134" presetID="10" presetClass="exit" presetSubtype="0" fill="hold" nodeType="withEffect">
                                  <p:stCondLst>
                                    <p:cond delay="0"/>
                                  </p:stCondLst>
                                  <p:childTnLst>
                                    <p:animEffect transition="out" filter="fade">
                                      <p:cBhvr>
                                        <p:cTn id="135" dur="500"/>
                                        <p:tgtEl>
                                          <p:spTgt spid="111641"/>
                                        </p:tgtEl>
                                      </p:cBhvr>
                                    </p:animEffect>
                                    <p:set>
                                      <p:cBhvr>
                                        <p:cTn id="136" dur="1" fill="hold">
                                          <p:stCondLst>
                                            <p:cond delay="499"/>
                                          </p:stCondLst>
                                        </p:cTn>
                                        <p:tgtEl>
                                          <p:spTgt spid="111641"/>
                                        </p:tgtEl>
                                        <p:attrNameLst>
                                          <p:attrName>style.visibility</p:attrName>
                                        </p:attrNameLst>
                                      </p:cBhvr>
                                      <p:to>
                                        <p:strVal val="hidden"/>
                                      </p:to>
                                    </p:set>
                                  </p:childTnLst>
                                </p:cTn>
                              </p:par>
                              <p:par>
                                <p:cTn id="137" presetID="10" presetClass="exit" presetSubtype="0" fill="hold" nodeType="withEffect">
                                  <p:stCondLst>
                                    <p:cond delay="0"/>
                                  </p:stCondLst>
                                  <p:childTnLst>
                                    <p:animEffect transition="out" filter="fade">
                                      <p:cBhvr>
                                        <p:cTn id="138" dur="500"/>
                                        <p:tgtEl>
                                          <p:spTgt spid="111644"/>
                                        </p:tgtEl>
                                      </p:cBhvr>
                                    </p:animEffect>
                                    <p:set>
                                      <p:cBhvr>
                                        <p:cTn id="139" dur="1" fill="hold">
                                          <p:stCondLst>
                                            <p:cond delay="499"/>
                                          </p:stCondLst>
                                        </p:cTn>
                                        <p:tgtEl>
                                          <p:spTgt spid="111644"/>
                                        </p:tgtEl>
                                        <p:attrNameLst>
                                          <p:attrName>style.visibility</p:attrName>
                                        </p:attrNameLst>
                                      </p:cBhvr>
                                      <p:to>
                                        <p:strVal val="hidden"/>
                                      </p:to>
                                    </p:set>
                                  </p:childTnLst>
                                </p:cTn>
                              </p:par>
                              <p:par>
                                <p:cTn id="140" presetID="10" presetClass="exit" presetSubtype="0" fill="hold" nodeType="withEffect">
                                  <p:stCondLst>
                                    <p:cond delay="0"/>
                                  </p:stCondLst>
                                  <p:childTnLst>
                                    <p:animEffect transition="out" filter="fade">
                                      <p:cBhvr>
                                        <p:cTn id="141" dur="500"/>
                                        <p:tgtEl>
                                          <p:spTgt spid="111645"/>
                                        </p:tgtEl>
                                      </p:cBhvr>
                                    </p:animEffect>
                                    <p:set>
                                      <p:cBhvr>
                                        <p:cTn id="142" dur="1" fill="hold">
                                          <p:stCondLst>
                                            <p:cond delay="499"/>
                                          </p:stCondLst>
                                        </p:cTn>
                                        <p:tgtEl>
                                          <p:spTgt spid="111645"/>
                                        </p:tgtEl>
                                        <p:attrNameLst>
                                          <p:attrName>style.visibility</p:attrName>
                                        </p:attrNameLst>
                                      </p:cBhvr>
                                      <p:to>
                                        <p:strVal val="hidden"/>
                                      </p:to>
                                    </p:set>
                                  </p:childTnLst>
                                </p:cTn>
                              </p:par>
                              <p:par>
                                <p:cTn id="143" presetID="10" presetClass="exit" presetSubtype="0" fill="hold" nodeType="withEffect">
                                  <p:stCondLst>
                                    <p:cond delay="0"/>
                                  </p:stCondLst>
                                  <p:childTnLst>
                                    <p:animEffect transition="out" filter="fade">
                                      <p:cBhvr>
                                        <p:cTn id="144" dur="500"/>
                                        <p:tgtEl>
                                          <p:spTgt spid="111648"/>
                                        </p:tgtEl>
                                      </p:cBhvr>
                                    </p:animEffect>
                                    <p:set>
                                      <p:cBhvr>
                                        <p:cTn id="145" dur="1" fill="hold">
                                          <p:stCondLst>
                                            <p:cond delay="499"/>
                                          </p:stCondLst>
                                        </p:cTn>
                                        <p:tgtEl>
                                          <p:spTgt spid="111648"/>
                                        </p:tgtEl>
                                        <p:attrNameLst>
                                          <p:attrName>style.visibility</p:attrName>
                                        </p:attrNameLst>
                                      </p:cBhvr>
                                      <p:to>
                                        <p:strVal val="hidden"/>
                                      </p:to>
                                    </p:set>
                                  </p:childTnLst>
                                </p:cTn>
                              </p:par>
                            </p:childTnLst>
                          </p:cTn>
                        </p:par>
                        <p:par>
                          <p:cTn id="146" fill="hold">
                            <p:stCondLst>
                              <p:cond delay="500"/>
                            </p:stCondLst>
                            <p:childTnLst>
                              <p:par>
                                <p:cTn id="147" presetID="10" presetClass="entr" presetSubtype="0" fill="hold" nodeType="afterEffect">
                                  <p:stCondLst>
                                    <p:cond delay="0"/>
                                  </p:stCondLst>
                                  <p:childTnLst>
                                    <p:set>
                                      <p:cBhvr>
                                        <p:cTn id="148" dur="1" fill="hold">
                                          <p:stCondLst>
                                            <p:cond delay="0"/>
                                          </p:stCondLst>
                                        </p:cTn>
                                        <p:tgtEl>
                                          <p:spTgt spid="4"/>
                                        </p:tgtEl>
                                        <p:attrNameLst>
                                          <p:attrName>style.visibility</p:attrName>
                                        </p:attrNameLst>
                                      </p:cBhvr>
                                      <p:to>
                                        <p:strVal val="visible"/>
                                      </p:to>
                                    </p:set>
                                    <p:animEffect transition="in" filter="fade">
                                      <p:cBhvr>
                                        <p:cTn id="149" dur="500"/>
                                        <p:tgtEl>
                                          <p:spTgt spid="4"/>
                                        </p:tgtEl>
                                      </p:cBhvr>
                                    </p:animEffect>
                                  </p:childTnLst>
                                </p:cTn>
                              </p:par>
                            </p:childTnLst>
                          </p:cTn>
                        </p:par>
                        <p:par>
                          <p:cTn id="150" fill="hold">
                            <p:stCondLst>
                              <p:cond delay="1000"/>
                            </p:stCondLst>
                            <p:childTnLst>
                              <p:par>
                                <p:cTn id="151" presetID="10" presetClass="entr" presetSubtype="0" fill="hold" nodeType="afterEffect">
                                  <p:stCondLst>
                                    <p:cond delay="0"/>
                                  </p:stCondLst>
                                  <p:childTnLst>
                                    <p:set>
                                      <p:cBhvr>
                                        <p:cTn id="152" dur="1" fill="hold">
                                          <p:stCondLst>
                                            <p:cond delay="0"/>
                                          </p:stCondLst>
                                        </p:cTn>
                                        <p:tgtEl>
                                          <p:spTgt spid="111654"/>
                                        </p:tgtEl>
                                        <p:attrNameLst>
                                          <p:attrName>style.visibility</p:attrName>
                                        </p:attrNameLst>
                                      </p:cBhvr>
                                      <p:to>
                                        <p:strVal val="visible"/>
                                      </p:to>
                                    </p:set>
                                    <p:animEffect transition="in" filter="fade">
                                      <p:cBhvr>
                                        <p:cTn id="153" dur="500"/>
                                        <p:tgtEl>
                                          <p:spTgt spid="111654"/>
                                        </p:tgtEl>
                                      </p:cBhvr>
                                    </p:animEffect>
                                  </p:childTnLst>
                                </p:cTn>
                              </p:par>
                            </p:childTnLst>
                          </p:cTn>
                        </p:par>
                        <p:par>
                          <p:cTn id="154" fill="hold">
                            <p:stCondLst>
                              <p:cond delay="1500"/>
                            </p:stCondLst>
                            <p:childTnLst>
                              <p:par>
                                <p:cTn id="155" presetID="0" presetClass="path" presetSubtype="0" accel="50000" decel="50000" fill="hold" nodeType="afterEffect">
                                  <p:stCondLst>
                                    <p:cond delay="0"/>
                                  </p:stCondLst>
                                  <p:childTnLst>
                                    <p:animMotion origin="layout" path="M 0.00382 -1.85185E-6 L -0.20451 -0.12245 " pathEditMode="relative" rAng="0" ptsTypes="AA">
                                      <p:cBhvr>
                                        <p:cTn id="156" dur="2000" fill="hold"/>
                                        <p:tgtEl>
                                          <p:spTgt spid="111654"/>
                                        </p:tgtEl>
                                        <p:attrNameLst>
                                          <p:attrName>ppt_x</p:attrName>
                                          <p:attrName>ppt_y</p:attrName>
                                        </p:attrNameLst>
                                      </p:cBhvr>
                                      <p:rCtr x="-104" y="-61"/>
                                    </p:animMotion>
                                  </p:childTnLst>
                                </p:cTn>
                              </p:par>
                            </p:childTnLst>
                          </p:cTn>
                        </p:par>
                        <p:par>
                          <p:cTn id="157" fill="hold">
                            <p:stCondLst>
                              <p:cond delay="3500"/>
                            </p:stCondLst>
                            <p:childTnLst>
                              <p:par>
                                <p:cTn id="158" presetID="10" presetClass="entr" presetSubtype="0" fill="hold" nodeType="afterEffect">
                                  <p:stCondLst>
                                    <p:cond delay="0"/>
                                  </p:stCondLst>
                                  <p:childTnLst>
                                    <p:set>
                                      <p:cBhvr>
                                        <p:cTn id="159" dur="1" fill="hold">
                                          <p:stCondLst>
                                            <p:cond delay="0"/>
                                          </p:stCondLst>
                                        </p:cTn>
                                        <p:tgtEl>
                                          <p:spTgt spid="111655"/>
                                        </p:tgtEl>
                                        <p:attrNameLst>
                                          <p:attrName>style.visibility</p:attrName>
                                        </p:attrNameLst>
                                      </p:cBhvr>
                                      <p:to>
                                        <p:strVal val="visible"/>
                                      </p:to>
                                    </p:set>
                                    <p:animEffect transition="in" filter="fade">
                                      <p:cBhvr>
                                        <p:cTn id="160" dur="500"/>
                                        <p:tgtEl>
                                          <p:spTgt spid="111655"/>
                                        </p:tgtEl>
                                      </p:cBhvr>
                                    </p:animEffect>
                                  </p:childTnLst>
                                </p:cTn>
                              </p:par>
                              <p:par>
                                <p:cTn id="161" presetID="10" presetClass="entr" presetSubtype="0" fill="hold" nodeType="withEffect">
                                  <p:stCondLst>
                                    <p:cond delay="0"/>
                                  </p:stCondLst>
                                  <p:childTnLst>
                                    <p:set>
                                      <p:cBhvr>
                                        <p:cTn id="162" dur="1" fill="hold">
                                          <p:stCondLst>
                                            <p:cond delay="0"/>
                                          </p:stCondLst>
                                        </p:cTn>
                                        <p:tgtEl>
                                          <p:spTgt spid="111656"/>
                                        </p:tgtEl>
                                        <p:attrNameLst>
                                          <p:attrName>style.visibility</p:attrName>
                                        </p:attrNameLst>
                                      </p:cBhvr>
                                      <p:to>
                                        <p:strVal val="visible"/>
                                      </p:to>
                                    </p:set>
                                    <p:animEffect transition="in" filter="fade">
                                      <p:cBhvr>
                                        <p:cTn id="163" dur="500"/>
                                        <p:tgtEl>
                                          <p:spTgt spid="111656"/>
                                        </p:tgtEl>
                                      </p:cBhvr>
                                    </p:animEffect>
                                  </p:childTnLst>
                                </p:cTn>
                              </p:par>
                              <p:par>
                                <p:cTn id="164" presetID="10" presetClass="entr" presetSubtype="0" fill="hold" nodeType="withEffect">
                                  <p:stCondLst>
                                    <p:cond delay="0"/>
                                  </p:stCondLst>
                                  <p:childTnLst>
                                    <p:set>
                                      <p:cBhvr>
                                        <p:cTn id="165" dur="1" fill="hold">
                                          <p:stCondLst>
                                            <p:cond delay="0"/>
                                          </p:stCondLst>
                                        </p:cTn>
                                        <p:tgtEl>
                                          <p:spTgt spid="111657"/>
                                        </p:tgtEl>
                                        <p:attrNameLst>
                                          <p:attrName>style.visibility</p:attrName>
                                        </p:attrNameLst>
                                      </p:cBhvr>
                                      <p:to>
                                        <p:strVal val="visible"/>
                                      </p:to>
                                    </p:set>
                                    <p:animEffect transition="in" filter="fade">
                                      <p:cBhvr>
                                        <p:cTn id="166" dur="500"/>
                                        <p:tgtEl>
                                          <p:spTgt spid="111657"/>
                                        </p:tgtEl>
                                      </p:cBhvr>
                                    </p:animEffect>
                                  </p:childTnLst>
                                </p:cTn>
                              </p:par>
                              <p:par>
                                <p:cTn id="167" presetID="10" presetClass="entr" presetSubtype="0" fill="hold" nodeType="withEffect">
                                  <p:stCondLst>
                                    <p:cond delay="0"/>
                                  </p:stCondLst>
                                  <p:childTnLst>
                                    <p:set>
                                      <p:cBhvr>
                                        <p:cTn id="168" dur="1" fill="hold">
                                          <p:stCondLst>
                                            <p:cond delay="0"/>
                                          </p:stCondLst>
                                        </p:cTn>
                                        <p:tgtEl>
                                          <p:spTgt spid="111658"/>
                                        </p:tgtEl>
                                        <p:attrNameLst>
                                          <p:attrName>style.visibility</p:attrName>
                                        </p:attrNameLst>
                                      </p:cBhvr>
                                      <p:to>
                                        <p:strVal val="visible"/>
                                      </p:to>
                                    </p:set>
                                    <p:animEffect transition="in" filter="fade">
                                      <p:cBhvr>
                                        <p:cTn id="169" dur="500"/>
                                        <p:tgtEl>
                                          <p:spTgt spid="111658"/>
                                        </p:tgtEl>
                                      </p:cBhvr>
                                    </p:animEffect>
                                  </p:childTnLst>
                                </p:cTn>
                              </p:par>
                              <p:par>
                                <p:cTn id="170" presetID="10" presetClass="exit" presetSubtype="0" fill="hold" nodeType="withEffect">
                                  <p:stCondLst>
                                    <p:cond delay="0"/>
                                  </p:stCondLst>
                                  <p:childTnLst>
                                    <p:animEffect transition="out" filter="fade">
                                      <p:cBhvr>
                                        <p:cTn id="171" dur="500"/>
                                        <p:tgtEl>
                                          <p:spTgt spid="111654"/>
                                        </p:tgtEl>
                                      </p:cBhvr>
                                    </p:animEffect>
                                    <p:set>
                                      <p:cBhvr>
                                        <p:cTn id="172" dur="1" fill="hold">
                                          <p:stCondLst>
                                            <p:cond delay="499"/>
                                          </p:stCondLst>
                                        </p:cTn>
                                        <p:tgtEl>
                                          <p:spTgt spid="111654"/>
                                        </p:tgtEl>
                                        <p:attrNameLst>
                                          <p:attrName>style.visibility</p:attrName>
                                        </p:attrNameLst>
                                      </p:cBhvr>
                                      <p:to>
                                        <p:strVal val="hidden"/>
                                      </p:to>
                                    </p:set>
                                  </p:childTnLst>
                                </p:cTn>
                              </p:par>
                              <p:par>
                                <p:cTn id="173" presetID="10" presetClass="exit" presetSubtype="0" fill="hold" nodeType="withEffect">
                                  <p:stCondLst>
                                    <p:cond delay="0"/>
                                  </p:stCondLst>
                                  <p:childTnLst>
                                    <p:animEffect transition="out" filter="fade">
                                      <p:cBhvr>
                                        <p:cTn id="174" dur="500"/>
                                        <p:tgtEl>
                                          <p:spTgt spid="111654"/>
                                        </p:tgtEl>
                                      </p:cBhvr>
                                    </p:animEffect>
                                    <p:set>
                                      <p:cBhvr>
                                        <p:cTn id="175" dur="1" fill="hold">
                                          <p:stCondLst>
                                            <p:cond delay="499"/>
                                          </p:stCondLst>
                                        </p:cTn>
                                        <p:tgtEl>
                                          <p:spTgt spid="111654"/>
                                        </p:tgtEl>
                                        <p:attrNameLst>
                                          <p:attrName>style.visibility</p:attrName>
                                        </p:attrNameLst>
                                      </p:cBhvr>
                                      <p:to>
                                        <p:strVal val="hidden"/>
                                      </p:to>
                                    </p:set>
                                  </p:childTnLst>
                                </p:cTn>
                              </p:par>
                            </p:childTnLst>
                          </p:cTn>
                        </p:par>
                        <p:par>
                          <p:cTn id="176" fill="hold">
                            <p:stCondLst>
                              <p:cond delay="4000"/>
                            </p:stCondLst>
                            <p:childTnLst>
                              <p:par>
                                <p:cTn id="177" presetID="0" presetClass="path" presetSubtype="0" accel="50000" decel="50000" fill="hold" nodeType="afterEffect">
                                  <p:stCondLst>
                                    <p:cond delay="0"/>
                                  </p:stCondLst>
                                  <p:childTnLst>
                                    <p:animMotion origin="layout" path="M 0 3.7037E-7 L 0.10833 -0.12199 " pathEditMode="relative" rAng="0" ptsTypes="AA">
                                      <p:cBhvr>
                                        <p:cTn id="178" dur="2000" fill="hold"/>
                                        <p:tgtEl>
                                          <p:spTgt spid="111658"/>
                                        </p:tgtEl>
                                        <p:attrNameLst>
                                          <p:attrName>ppt_x</p:attrName>
                                          <p:attrName>ppt_y</p:attrName>
                                        </p:attrNameLst>
                                      </p:cBhvr>
                                      <p:rCtr x="54" y="-61"/>
                                    </p:animMotion>
                                  </p:childTnLst>
                                </p:cTn>
                              </p:par>
                              <p:par>
                                <p:cTn id="179" presetID="0" presetClass="path" presetSubtype="0" accel="50000" decel="50000" fill="hold" nodeType="withEffect">
                                  <p:stCondLst>
                                    <p:cond delay="0"/>
                                  </p:stCondLst>
                                  <p:childTnLst>
                                    <p:animMotion origin="layout" path="M 0.00225 3.7037E-7 L 0.00399 0.17778 " pathEditMode="relative" rAng="0" ptsTypes="AA">
                                      <p:cBhvr>
                                        <p:cTn id="180" dur="2000" fill="hold"/>
                                        <p:tgtEl>
                                          <p:spTgt spid="111657"/>
                                        </p:tgtEl>
                                        <p:attrNameLst>
                                          <p:attrName>ppt_x</p:attrName>
                                          <p:attrName>ppt_y</p:attrName>
                                        </p:attrNameLst>
                                      </p:cBhvr>
                                      <p:rCtr x="1" y="89"/>
                                    </p:animMotion>
                                  </p:childTnLst>
                                </p:cTn>
                              </p:par>
                              <p:par>
                                <p:cTn id="181" presetID="0" presetClass="path" presetSubtype="0" accel="50000" decel="50000" fill="hold" nodeType="withEffect">
                                  <p:stCondLst>
                                    <p:cond delay="0"/>
                                  </p:stCondLst>
                                  <p:childTnLst>
                                    <p:animMotion origin="layout" path="M 0.00225 0.00023 L -0.21042 0.07824 " pathEditMode="relative" rAng="0" ptsTypes="AA">
                                      <p:cBhvr>
                                        <p:cTn id="182" dur="2000" fill="hold"/>
                                        <p:tgtEl>
                                          <p:spTgt spid="111656"/>
                                        </p:tgtEl>
                                        <p:attrNameLst>
                                          <p:attrName>ppt_x</p:attrName>
                                          <p:attrName>ppt_y</p:attrName>
                                        </p:attrNameLst>
                                      </p:cBhvr>
                                      <p:rCtr x="-106" y="39"/>
                                    </p:animMotion>
                                  </p:childTnLst>
                                </p:cTn>
                              </p:par>
                              <p:par>
                                <p:cTn id="183" presetID="0" presetClass="path" presetSubtype="0" accel="50000" decel="50000" fill="hold" nodeType="withEffect">
                                  <p:stCondLst>
                                    <p:cond delay="0"/>
                                  </p:stCondLst>
                                  <p:childTnLst>
                                    <p:animMotion origin="layout" path="M 0 3.7037E-7 L -0.14167 -0.1331 " pathEditMode="relative" rAng="0" ptsTypes="AA">
                                      <p:cBhvr>
                                        <p:cTn id="184" dur="2000" fill="hold"/>
                                        <p:tgtEl>
                                          <p:spTgt spid="111655"/>
                                        </p:tgtEl>
                                        <p:attrNameLst>
                                          <p:attrName>ppt_x</p:attrName>
                                          <p:attrName>ppt_y</p:attrName>
                                        </p:attrNameLst>
                                      </p:cBhvr>
                                      <p:rCtr x="-71" y="-67"/>
                                    </p:animMotion>
                                  </p:childTnLst>
                                </p:cTn>
                              </p:par>
                            </p:childTnLst>
                          </p:cTn>
                        </p:par>
                      </p:childTnLst>
                    </p:cTn>
                  </p:par>
                  <p:par>
                    <p:cTn id="185" fill="hold">
                      <p:stCondLst>
                        <p:cond delay="indefinite"/>
                      </p:stCondLst>
                      <p:childTnLst>
                        <p:par>
                          <p:cTn id="186" fill="hold">
                            <p:stCondLst>
                              <p:cond delay="0"/>
                            </p:stCondLst>
                            <p:childTnLst>
                              <p:par>
                                <p:cTn id="187" presetID="10" presetClass="entr" presetSubtype="0" fill="hold" nodeType="clickEffect">
                                  <p:stCondLst>
                                    <p:cond delay="0"/>
                                  </p:stCondLst>
                                  <p:childTnLst>
                                    <p:set>
                                      <p:cBhvr>
                                        <p:cTn id="188" dur="1" fill="hold">
                                          <p:stCondLst>
                                            <p:cond delay="0"/>
                                          </p:stCondLst>
                                        </p:cTn>
                                        <p:tgtEl>
                                          <p:spTgt spid="5"/>
                                        </p:tgtEl>
                                        <p:attrNameLst>
                                          <p:attrName>style.visibility</p:attrName>
                                        </p:attrNameLst>
                                      </p:cBhvr>
                                      <p:to>
                                        <p:strVal val="visible"/>
                                      </p:to>
                                    </p:set>
                                    <p:animEffect transition="in" filter="fade">
                                      <p:cBhvr>
                                        <p:cTn id="189" dur="500"/>
                                        <p:tgtEl>
                                          <p:spTgt spid="5"/>
                                        </p:tgtEl>
                                      </p:cBhvr>
                                    </p:animEffect>
                                  </p:childTnLst>
                                </p:cTn>
                              </p:par>
                              <p:par>
                                <p:cTn id="190" presetID="10" presetClass="entr" presetSubtype="0" fill="hold" nodeType="withEffect">
                                  <p:stCondLst>
                                    <p:cond delay="0"/>
                                  </p:stCondLst>
                                  <p:childTnLst>
                                    <p:set>
                                      <p:cBhvr>
                                        <p:cTn id="191" dur="1" fill="hold">
                                          <p:stCondLst>
                                            <p:cond delay="0"/>
                                          </p:stCondLst>
                                        </p:cTn>
                                        <p:tgtEl>
                                          <p:spTgt spid="111639"/>
                                        </p:tgtEl>
                                        <p:attrNameLst>
                                          <p:attrName>style.visibility</p:attrName>
                                        </p:attrNameLst>
                                      </p:cBhvr>
                                      <p:to>
                                        <p:strVal val="visible"/>
                                      </p:to>
                                    </p:set>
                                    <p:animEffect transition="in" filter="fade">
                                      <p:cBhvr>
                                        <p:cTn id="192" dur="500"/>
                                        <p:tgtEl>
                                          <p:spTgt spid="111639"/>
                                        </p:tgtEl>
                                      </p:cBhvr>
                                    </p:animEffect>
                                  </p:childTnLst>
                                </p:cTn>
                              </p:par>
                              <p:par>
                                <p:cTn id="193" presetID="10" presetClass="exit" presetSubtype="0" fill="hold" nodeType="withEffect">
                                  <p:stCondLst>
                                    <p:cond delay="0"/>
                                  </p:stCondLst>
                                  <p:childTnLst>
                                    <p:animEffect transition="out" filter="fade">
                                      <p:cBhvr>
                                        <p:cTn id="194" dur="500"/>
                                        <p:tgtEl>
                                          <p:spTgt spid="111655"/>
                                        </p:tgtEl>
                                      </p:cBhvr>
                                    </p:animEffect>
                                    <p:set>
                                      <p:cBhvr>
                                        <p:cTn id="195" dur="1" fill="hold">
                                          <p:stCondLst>
                                            <p:cond delay="499"/>
                                          </p:stCondLst>
                                        </p:cTn>
                                        <p:tgtEl>
                                          <p:spTgt spid="111655"/>
                                        </p:tgtEl>
                                        <p:attrNameLst>
                                          <p:attrName>style.visibility</p:attrName>
                                        </p:attrNameLst>
                                      </p:cBhvr>
                                      <p:to>
                                        <p:strVal val="hidden"/>
                                      </p:to>
                                    </p:set>
                                  </p:childTnLst>
                                </p:cTn>
                              </p:par>
                              <p:par>
                                <p:cTn id="196" presetID="10" presetClass="exit" presetSubtype="0" fill="hold" nodeType="withEffect">
                                  <p:stCondLst>
                                    <p:cond delay="0"/>
                                  </p:stCondLst>
                                  <p:childTnLst>
                                    <p:animEffect transition="out" filter="fade">
                                      <p:cBhvr>
                                        <p:cTn id="197" dur="500"/>
                                        <p:tgtEl>
                                          <p:spTgt spid="111656"/>
                                        </p:tgtEl>
                                      </p:cBhvr>
                                    </p:animEffect>
                                    <p:set>
                                      <p:cBhvr>
                                        <p:cTn id="198" dur="1" fill="hold">
                                          <p:stCondLst>
                                            <p:cond delay="499"/>
                                          </p:stCondLst>
                                        </p:cTn>
                                        <p:tgtEl>
                                          <p:spTgt spid="111656"/>
                                        </p:tgtEl>
                                        <p:attrNameLst>
                                          <p:attrName>style.visibility</p:attrName>
                                        </p:attrNameLst>
                                      </p:cBhvr>
                                      <p:to>
                                        <p:strVal val="hidden"/>
                                      </p:to>
                                    </p:set>
                                  </p:childTnLst>
                                </p:cTn>
                              </p:par>
                              <p:par>
                                <p:cTn id="199" presetID="10" presetClass="exit" presetSubtype="0" fill="hold" nodeType="withEffect">
                                  <p:stCondLst>
                                    <p:cond delay="0"/>
                                  </p:stCondLst>
                                  <p:childTnLst>
                                    <p:animEffect transition="out" filter="fade">
                                      <p:cBhvr>
                                        <p:cTn id="200" dur="500"/>
                                        <p:tgtEl>
                                          <p:spTgt spid="111657"/>
                                        </p:tgtEl>
                                      </p:cBhvr>
                                    </p:animEffect>
                                    <p:set>
                                      <p:cBhvr>
                                        <p:cTn id="201" dur="1" fill="hold">
                                          <p:stCondLst>
                                            <p:cond delay="499"/>
                                          </p:stCondLst>
                                        </p:cTn>
                                        <p:tgtEl>
                                          <p:spTgt spid="111657"/>
                                        </p:tgtEl>
                                        <p:attrNameLst>
                                          <p:attrName>style.visibility</p:attrName>
                                        </p:attrNameLst>
                                      </p:cBhvr>
                                      <p:to>
                                        <p:strVal val="hidden"/>
                                      </p:to>
                                    </p:set>
                                  </p:childTnLst>
                                </p:cTn>
                              </p:par>
                              <p:par>
                                <p:cTn id="202" presetID="10" presetClass="exit" presetSubtype="0" fill="hold" nodeType="withEffect">
                                  <p:stCondLst>
                                    <p:cond delay="0"/>
                                  </p:stCondLst>
                                  <p:childTnLst>
                                    <p:animEffect transition="out" filter="fade">
                                      <p:cBhvr>
                                        <p:cTn id="203" dur="500"/>
                                        <p:tgtEl>
                                          <p:spTgt spid="111658"/>
                                        </p:tgtEl>
                                      </p:cBhvr>
                                    </p:animEffect>
                                    <p:set>
                                      <p:cBhvr>
                                        <p:cTn id="204" dur="1" fill="hold">
                                          <p:stCondLst>
                                            <p:cond delay="499"/>
                                          </p:stCondLst>
                                        </p:cTn>
                                        <p:tgtEl>
                                          <p:spTgt spid="111658"/>
                                        </p:tgtEl>
                                        <p:attrNameLst>
                                          <p:attrName>style.visibility</p:attrName>
                                        </p:attrNameLst>
                                      </p:cBhvr>
                                      <p:to>
                                        <p:strVal val="hidden"/>
                                      </p:to>
                                    </p:set>
                                  </p:childTnLst>
                                </p:cTn>
                              </p:par>
                            </p:childTnLst>
                          </p:cTn>
                        </p:par>
                        <p:par>
                          <p:cTn id="205" fill="hold">
                            <p:stCondLst>
                              <p:cond delay="500"/>
                            </p:stCondLst>
                            <p:childTnLst>
                              <p:par>
                                <p:cTn id="206" presetID="0" presetClass="path" presetSubtype="0" accel="50000" decel="50000" fill="hold" nodeType="afterEffect">
                                  <p:stCondLst>
                                    <p:cond delay="0"/>
                                  </p:stCondLst>
                                  <p:childTnLst>
                                    <p:animMotion origin="layout" path="M 0 1.11111E-6 L 0.23889 -0.07778 " pathEditMode="relative" rAng="0" ptsTypes="AA">
                                      <p:cBhvr>
                                        <p:cTn id="207" dur="2000" fill="hold"/>
                                        <p:tgtEl>
                                          <p:spTgt spid="111639"/>
                                        </p:tgtEl>
                                        <p:attrNameLst>
                                          <p:attrName>ppt_x</p:attrName>
                                          <p:attrName>ppt_y</p:attrName>
                                        </p:attrNameLst>
                                      </p:cBhvr>
                                      <p:rCtr x="119" y="-39"/>
                                    </p:animMotion>
                                  </p:childTnLst>
                                </p:cTn>
                              </p:par>
                            </p:childTnLst>
                          </p:cTn>
                        </p:par>
                        <p:par>
                          <p:cTn id="208" fill="hold">
                            <p:stCondLst>
                              <p:cond delay="2500"/>
                            </p:stCondLst>
                            <p:childTnLst>
                              <p:par>
                                <p:cTn id="209" presetID="10" presetClass="entr" presetSubtype="0" fill="hold" nodeType="afterEffect">
                                  <p:stCondLst>
                                    <p:cond delay="0"/>
                                  </p:stCondLst>
                                  <p:childTnLst>
                                    <p:set>
                                      <p:cBhvr>
                                        <p:cTn id="210" dur="1" fill="hold">
                                          <p:stCondLst>
                                            <p:cond delay="0"/>
                                          </p:stCondLst>
                                        </p:cTn>
                                        <p:tgtEl>
                                          <p:spTgt spid="111659"/>
                                        </p:tgtEl>
                                        <p:attrNameLst>
                                          <p:attrName>style.visibility</p:attrName>
                                        </p:attrNameLst>
                                      </p:cBhvr>
                                      <p:to>
                                        <p:strVal val="visible"/>
                                      </p:to>
                                    </p:set>
                                    <p:animEffect transition="in" filter="fade">
                                      <p:cBhvr>
                                        <p:cTn id="211" dur="500"/>
                                        <p:tgtEl>
                                          <p:spTgt spid="111659"/>
                                        </p:tgtEl>
                                      </p:cBhvr>
                                    </p:animEffect>
                                  </p:childTnLst>
                                </p:cTn>
                              </p:par>
                              <p:par>
                                <p:cTn id="212" presetID="10" presetClass="entr" presetSubtype="0" fill="hold" nodeType="withEffect">
                                  <p:stCondLst>
                                    <p:cond delay="0"/>
                                  </p:stCondLst>
                                  <p:childTnLst>
                                    <p:set>
                                      <p:cBhvr>
                                        <p:cTn id="213" dur="1" fill="hold">
                                          <p:stCondLst>
                                            <p:cond delay="0"/>
                                          </p:stCondLst>
                                        </p:cTn>
                                        <p:tgtEl>
                                          <p:spTgt spid="111660"/>
                                        </p:tgtEl>
                                        <p:attrNameLst>
                                          <p:attrName>style.visibility</p:attrName>
                                        </p:attrNameLst>
                                      </p:cBhvr>
                                      <p:to>
                                        <p:strVal val="visible"/>
                                      </p:to>
                                    </p:set>
                                    <p:animEffect transition="in" filter="fade">
                                      <p:cBhvr>
                                        <p:cTn id="214" dur="500"/>
                                        <p:tgtEl>
                                          <p:spTgt spid="111660"/>
                                        </p:tgtEl>
                                      </p:cBhvr>
                                    </p:animEffect>
                                  </p:childTnLst>
                                </p:cTn>
                              </p:par>
                              <p:par>
                                <p:cTn id="215" presetID="10" presetClass="entr" presetSubtype="0" fill="hold" nodeType="withEffect">
                                  <p:stCondLst>
                                    <p:cond delay="0"/>
                                  </p:stCondLst>
                                  <p:childTnLst>
                                    <p:set>
                                      <p:cBhvr>
                                        <p:cTn id="216" dur="1" fill="hold">
                                          <p:stCondLst>
                                            <p:cond delay="0"/>
                                          </p:stCondLst>
                                        </p:cTn>
                                        <p:tgtEl>
                                          <p:spTgt spid="111661"/>
                                        </p:tgtEl>
                                        <p:attrNameLst>
                                          <p:attrName>style.visibility</p:attrName>
                                        </p:attrNameLst>
                                      </p:cBhvr>
                                      <p:to>
                                        <p:strVal val="visible"/>
                                      </p:to>
                                    </p:set>
                                    <p:animEffect transition="in" filter="fade">
                                      <p:cBhvr>
                                        <p:cTn id="217" dur="500"/>
                                        <p:tgtEl>
                                          <p:spTgt spid="111661"/>
                                        </p:tgtEl>
                                      </p:cBhvr>
                                    </p:animEffect>
                                  </p:childTnLst>
                                </p:cTn>
                              </p:par>
                              <p:par>
                                <p:cTn id="218" presetID="10" presetClass="entr" presetSubtype="0" fill="hold" nodeType="withEffect">
                                  <p:stCondLst>
                                    <p:cond delay="0"/>
                                  </p:stCondLst>
                                  <p:childTnLst>
                                    <p:set>
                                      <p:cBhvr>
                                        <p:cTn id="219" dur="1" fill="hold">
                                          <p:stCondLst>
                                            <p:cond delay="0"/>
                                          </p:stCondLst>
                                        </p:cTn>
                                        <p:tgtEl>
                                          <p:spTgt spid="111662"/>
                                        </p:tgtEl>
                                        <p:attrNameLst>
                                          <p:attrName>style.visibility</p:attrName>
                                        </p:attrNameLst>
                                      </p:cBhvr>
                                      <p:to>
                                        <p:strVal val="visible"/>
                                      </p:to>
                                    </p:set>
                                    <p:animEffect transition="in" filter="fade">
                                      <p:cBhvr>
                                        <p:cTn id="220" dur="500"/>
                                        <p:tgtEl>
                                          <p:spTgt spid="111662"/>
                                        </p:tgtEl>
                                      </p:cBhvr>
                                    </p:animEffect>
                                  </p:childTnLst>
                                </p:cTn>
                              </p:par>
                              <p:par>
                                <p:cTn id="221" presetID="10" presetClass="exit" presetSubtype="0" fill="hold" nodeType="withEffect">
                                  <p:stCondLst>
                                    <p:cond delay="0"/>
                                  </p:stCondLst>
                                  <p:childTnLst>
                                    <p:animEffect transition="out" filter="fade">
                                      <p:cBhvr>
                                        <p:cTn id="222" dur="500"/>
                                        <p:tgtEl>
                                          <p:spTgt spid="111639"/>
                                        </p:tgtEl>
                                      </p:cBhvr>
                                    </p:animEffect>
                                    <p:set>
                                      <p:cBhvr>
                                        <p:cTn id="223" dur="1" fill="hold">
                                          <p:stCondLst>
                                            <p:cond delay="499"/>
                                          </p:stCondLst>
                                        </p:cTn>
                                        <p:tgtEl>
                                          <p:spTgt spid="111639"/>
                                        </p:tgtEl>
                                        <p:attrNameLst>
                                          <p:attrName>style.visibility</p:attrName>
                                        </p:attrNameLst>
                                      </p:cBhvr>
                                      <p:to>
                                        <p:strVal val="hidden"/>
                                      </p:to>
                                    </p:set>
                                  </p:childTnLst>
                                </p:cTn>
                              </p:par>
                              <p:par>
                                <p:cTn id="224" presetID="0" presetClass="path" presetSubtype="0" accel="50000" decel="50000" fill="hold" nodeType="withEffect">
                                  <p:stCondLst>
                                    <p:cond delay="0"/>
                                  </p:stCondLst>
                                  <p:childTnLst>
                                    <p:animMotion origin="layout" path="M 0 3.7037E-7 L -0.14167 -0.1331 " pathEditMode="relative" rAng="0" ptsTypes="AA">
                                      <p:cBhvr>
                                        <p:cTn id="225" dur="2000" fill="hold"/>
                                        <p:tgtEl>
                                          <p:spTgt spid="111661"/>
                                        </p:tgtEl>
                                        <p:attrNameLst>
                                          <p:attrName>ppt_x</p:attrName>
                                          <p:attrName>ppt_y</p:attrName>
                                        </p:attrNameLst>
                                      </p:cBhvr>
                                      <p:rCtr x="-71" y="-67"/>
                                    </p:animMotion>
                                  </p:childTnLst>
                                </p:cTn>
                              </p:par>
                              <p:par>
                                <p:cTn id="226" presetID="0" presetClass="path" presetSubtype="0" accel="50000" decel="50000" fill="hold" nodeType="withEffect">
                                  <p:stCondLst>
                                    <p:cond delay="0"/>
                                  </p:stCondLst>
                                  <p:childTnLst>
                                    <p:animMotion origin="layout" path="M 0 3.7037E-7 L 0.13333 -0.08866 " pathEditMode="relative" rAng="0" ptsTypes="AA">
                                      <p:cBhvr>
                                        <p:cTn id="227" dur="2000" fill="hold"/>
                                        <p:tgtEl>
                                          <p:spTgt spid="111660"/>
                                        </p:tgtEl>
                                        <p:attrNameLst>
                                          <p:attrName>ppt_x</p:attrName>
                                          <p:attrName>ppt_y</p:attrName>
                                        </p:attrNameLst>
                                      </p:cBhvr>
                                      <p:rCtr x="67" y="-44"/>
                                    </p:animMotion>
                                  </p:childTnLst>
                                </p:cTn>
                              </p:par>
                              <p:par>
                                <p:cTn id="228" presetID="0" presetClass="path" presetSubtype="0" accel="50000" decel="50000" fill="hold" nodeType="withEffect">
                                  <p:stCondLst>
                                    <p:cond delay="0"/>
                                  </p:stCondLst>
                                  <p:childTnLst>
                                    <p:animMotion origin="layout" path="M 0.00399 3.7037E-7 L 0.21232 0.12245 " pathEditMode="relative" rAng="0" ptsTypes="AA">
                                      <p:cBhvr>
                                        <p:cTn id="229" dur="2000" fill="hold"/>
                                        <p:tgtEl>
                                          <p:spTgt spid="111662"/>
                                        </p:tgtEl>
                                        <p:attrNameLst>
                                          <p:attrName>ppt_x</p:attrName>
                                          <p:attrName>ppt_y</p:attrName>
                                        </p:attrNameLst>
                                      </p:cBhvr>
                                      <p:rCtr x="104" y="61"/>
                                    </p:animMotion>
                                  </p:childTnLst>
                                </p:cTn>
                              </p:par>
                              <p:par>
                                <p:cTn id="230" presetID="0" presetClass="path" presetSubtype="0" accel="50000" decel="50000" fill="hold" nodeType="withEffect">
                                  <p:stCondLst>
                                    <p:cond delay="0"/>
                                  </p:stCondLst>
                                  <p:childTnLst>
                                    <p:animMotion origin="layout" path="M 0.00399 3.7037E-7 L 0.01232 0.21134 " pathEditMode="relative" rAng="0" ptsTypes="AA">
                                      <p:cBhvr>
                                        <p:cTn id="231" dur="2000" fill="hold"/>
                                        <p:tgtEl>
                                          <p:spTgt spid="111659"/>
                                        </p:tgtEl>
                                        <p:attrNameLst>
                                          <p:attrName>ppt_x</p:attrName>
                                          <p:attrName>ppt_y</p:attrName>
                                        </p:attrNameLst>
                                      </p:cBhvr>
                                      <p:rCtr x="4" y="106"/>
                                    </p:animMotion>
                                  </p:childTnLst>
                                </p:cTn>
                              </p:par>
                            </p:childTnLst>
                          </p:cTn>
                        </p:par>
                      </p:childTnLst>
                    </p:cTn>
                  </p:par>
                  <p:par>
                    <p:cTn id="232" fill="hold">
                      <p:stCondLst>
                        <p:cond delay="indefinite"/>
                      </p:stCondLst>
                      <p:childTnLst>
                        <p:par>
                          <p:cTn id="233" fill="hold">
                            <p:stCondLst>
                              <p:cond delay="0"/>
                            </p:stCondLst>
                            <p:childTnLst>
                              <p:par>
                                <p:cTn id="234" presetID="10" presetClass="exit" presetSubtype="0" fill="hold" nodeType="clickEffect">
                                  <p:stCondLst>
                                    <p:cond delay="0"/>
                                  </p:stCondLst>
                                  <p:childTnLst>
                                    <p:animEffect transition="out" filter="fade">
                                      <p:cBhvr>
                                        <p:cTn id="235" dur="500"/>
                                        <p:tgtEl>
                                          <p:spTgt spid="111626"/>
                                        </p:tgtEl>
                                      </p:cBhvr>
                                    </p:animEffect>
                                    <p:set>
                                      <p:cBhvr>
                                        <p:cTn id="236" dur="1" fill="hold">
                                          <p:stCondLst>
                                            <p:cond delay="499"/>
                                          </p:stCondLst>
                                        </p:cTn>
                                        <p:tgtEl>
                                          <p:spTgt spid="111626"/>
                                        </p:tgtEl>
                                        <p:attrNameLst>
                                          <p:attrName>style.visibility</p:attrName>
                                        </p:attrNameLst>
                                      </p:cBhvr>
                                      <p:to>
                                        <p:strVal val="hidden"/>
                                      </p:to>
                                    </p:set>
                                  </p:childTnLst>
                                </p:cTn>
                              </p:par>
                              <p:par>
                                <p:cTn id="237" presetID="10" presetClass="exit" presetSubtype="0" fill="hold" nodeType="withEffect">
                                  <p:stCondLst>
                                    <p:cond delay="0"/>
                                  </p:stCondLst>
                                  <p:childTnLst>
                                    <p:animEffect transition="out" filter="fade">
                                      <p:cBhvr>
                                        <p:cTn id="238" dur="500"/>
                                        <p:tgtEl>
                                          <p:spTgt spid="111640"/>
                                        </p:tgtEl>
                                      </p:cBhvr>
                                    </p:animEffect>
                                    <p:set>
                                      <p:cBhvr>
                                        <p:cTn id="239" dur="1" fill="hold">
                                          <p:stCondLst>
                                            <p:cond delay="499"/>
                                          </p:stCondLst>
                                        </p:cTn>
                                        <p:tgtEl>
                                          <p:spTgt spid="111640"/>
                                        </p:tgtEl>
                                        <p:attrNameLst>
                                          <p:attrName>style.visibility</p:attrName>
                                        </p:attrNameLst>
                                      </p:cBhvr>
                                      <p:to>
                                        <p:strVal val="hidden"/>
                                      </p:to>
                                    </p:set>
                                  </p:childTnLst>
                                </p:cTn>
                              </p:par>
                              <p:par>
                                <p:cTn id="240" presetID="10" presetClass="exit" presetSubtype="0" fill="hold" nodeType="withEffect">
                                  <p:stCondLst>
                                    <p:cond delay="0"/>
                                  </p:stCondLst>
                                  <p:childTnLst>
                                    <p:animEffect transition="out" filter="fade">
                                      <p:cBhvr>
                                        <p:cTn id="241" dur="500"/>
                                        <p:tgtEl>
                                          <p:spTgt spid="111641"/>
                                        </p:tgtEl>
                                      </p:cBhvr>
                                    </p:animEffect>
                                    <p:set>
                                      <p:cBhvr>
                                        <p:cTn id="242" dur="1" fill="hold">
                                          <p:stCondLst>
                                            <p:cond delay="499"/>
                                          </p:stCondLst>
                                        </p:cTn>
                                        <p:tgtEl>
                                          <p:spTgt spid="111641"/>
                                        </p:tgtEl>
                                        <p:attrNameLst>
                                          <p:attrName>style.visibility</p:attrName>
                                        </p:attrNameLst>
                                      </p:cBhvr>
                                      <p:to>
                                        <p:strVal val="hidden"/>
                                      </p:to>
                                    </p:set>
                                  </p:childTnLst>
                                </p:cTn>
                              </p:par>
                              <p:par>
                                <p:cTn id="243" presetID="10" presetClass="exit" presetSubtype="0" fill="hold" nodeType="withEffect">
                                  <p:stCondLst>
                                    <p:cond delay="0"/>
                                  </p:stCondLst>
                                  <p:childTnLst>
                                    <p:animEffect transition="out" filter="fade">
                                      <p:cBhvr>
                                        <p:cTn id="244" dur="500"/>
                                        <p:tgtEl>
                                          <p:spTgt spid="111642"/>
                                        </p:tgtEl>
                                      </p:cBhvr>
                                    </p:animEffect>
                                    <p:set>
                                      <p:cBhvr>
                                        <p:cTn id="245" dur="1" fill="hold">
                                          <p:stCondLst>
                                            <p:cond delay="499"/>
                                          </p:stCondLst>
                                        </p:cTn>
                                        <p:tgtEl>
                                          <p:spTgt spid="111642"/>
                                        </p:tgtEl>
                                        <p:attrNameLst>
                                          <p:attrName>style.visibility</p:attrName>
                                        </p:attrNameLst>
                                      </p:cBhvr>
                                      <p:to>
                                        <p:strVal val="hidden"/>
                                      </p:to>
                                    </p:set>
                                  </p:childTnLst>
                                </p:cTn>
                              </p:par>
                              <p:par>
                                <p:cTn id="246" presetID="10" presetClass="exit" presetSubtype="0" fill="hold" nodeType="withEffect">
                                  <p:stCondLst>
                                    <p:cond delay="0"/>
                                  </p:stCondLst>
                                  <p:childTnLst>
                                    <p:animEffect transition="out" filter="fade">
                                      <p:cBhvr>
                                        <p:cTn id="247" dur="500"/>
                                        <p:tgtEl>
                                          <p:spTgt spid="111644"/>
                                        </p:tgtEl>
                                      </p:cBhvr>
                                    </p:animEffect>
                                    <p:set>
                                      <p:cBhvr>
                                        <p:cTn id="248" dur="1" fill="hold">
                                          <p:stCondLst>
                                            <p:cond delay="499"/>
                                          </p:stCondLst>
                                        </p:cTn>
                                        <p:tgtEl>
                                          <p:spTgt spid="111644"/>
                                        </p:tgtEl>
                                        <p:attrNameLst>
                                          <p:attrName>style.visibility</p:attrName>
                                        </p:attrNameLst>
                                      </p:cBhvr>
                                      <p:to>
                                        <p:strVal val="hidden"/>
                                      </p:to>
                                    </p:set>
                                  </p:childTnLst>
                                </p:cTn>
                              </p:par>
                              <p:par>
                                <p:cTn id="249" presetID="10" presetClass="exit" presetSubtype="0" fill="hold" nodeType="withEffect">
                                  <p:stCondLst>
                                    <p:cond delay="0"/>
                                  </p:stCondLst>
                                  <p:childTnLst>
                                    <p:animEffect transition="out" filter="fade">
                                      <p:cBhvr>
                                        <p:cTn id="250" dur="500"/>
                                        <p:tgtEl>
                                          <p:spTgt spid="111645"/>
                                        </p:tgtEl>
                                      </p:cBhvr>
                                    </p:animEffect>
                                    <p:set>
                                      <p:cBhvr>
                                        <p:cTn id="251" dur="1" fill="hold">
                                          <p:stCondLst>
                                            <p:cond delay="499"/>
                                          </p:stCondLst>
                                        </p:cTn>
                                        <p:tgtEl>
                                          <p:spTgt spid="111645"/>
                                        </p:tgtEl>
                                        <p:attrNameLst>
                                          <p:attrName>style.visibility</p:attrName>
                                        </p:attrNameLst>
                                      </p:cBhvr>
                                      <p:to>
                                        <p:strVal val="hidden"/>
                                      </p:to>
                                    </p:set>
                                  </p:childTnLst>
                                </p:cTn>
                              </p:par>
                              <p:par>
                                <p:cTn id="252" presetID="10" presetClass="exit" presetSubtype="0" fill="hold" nodeType="withEffect">
                                  <p:stCondLst>
                                    <p:cond delay="0"/>
                                  </p:stCondLst>
                                  <p:childTnLst>
                                    <p:animEffect transition="out" filter="fade">
                                      <p:cBhvr>
                                        <p:cTn id="253" dur="500"/>
                                        <p:tgtEl>
                                          <p:spTgt spid="111647"/>
                                        </p:tgtEl>
                                      </p:cBhvr>
                                    </p:animEffect>
                                    <p:set>
                                      <p:cBhvr>
                                        <p:cTn id="254" dur="1" fill="hold">
                                          <p:stCondLst>
                                            <p:cond delay="499"/>
                                          </p:stCondLst>
                                        </p:cTn>
                                        <p:tgtEl>
                                          <p:spTgt spid="111647"/>
                                        </p:tgtEl>
                                        <p:attrNameLst>
                                          <p:attrName>style.visibility</p:attrName>
                                        </p:attrNameLst>
                                      </p:cBhvr>
                                      <p:to>
                                        <p:strVal val="hidden"/>
                                      </p:to>
                                    </p:set>
                                  </p:childTnLst>
                                </p:cTn>
                              </p:par>
                              <p:par>
                                <p:cTn id="255" presetID="10" presetClass="exit" presetSubtype="0" fill="hold" nodeType="withEffect">
                                  <p:stCondLst>
                                    <p:cond delay="0"/>
                                  </p:stCondLst>
                                  <p:childTnLst>
                                    <p:animEffect transition="out" filter="fade">
                                      <p:cBhvr>
                                        <p:cTn id="256" dur="500"/>
                                        <p:tgtEl>
                                          <p:spTgt spid="111648"/>
                                        </p:tgtEl>
                                      </p:cBhvr>
                                    </p:animEffect>
                                    <p:set>
                                      <p:cBhvr>
                                        <p:cTn id="257" dur="1" fill="hold">
                                          <p:stCondLst>
                                            <p:cond delay="499"/>
                                          </p:stCondLst>
                                        </p:cTn>
                                        <p:tgtEl>
                                          <p:spTgt spid="111648"/>
                                        </p:tgtEl>
                                        <p:attrNameLst>
                                          <p:attrName>style.visibility</p:attrName>
                                        </p:attrNameLst>
                                      </p:cBhvr>
                                      <p:to>
                                        <p:strVal val="hidden"/>
                                      </p:to>
                                    </p:set>
                                  </p:childTnLst>
                                </p:cTn>
                              </p:par>
                              <p:par>
                                <p:cTn id="258" presetID="10" presetClass="exit" presetSubtype="0" fill="hold" nodeType="withEffect">
                                  <p:stCondLst>
                                    <p:cond delay="0"/>
                                  </p:stCondLst>
                                  <p:childTnLst>
                                    <p:animEffect transition="out" filter="fade">
                                      <p:cBhvr>
                                        <p:cTn id="259" dur="500"/>
                                        <p:tgtEl>
                                          <p:spTgt spid="111649"/>
                                        </p:tgtEl>
                                      </p:cBhvr>
                                    </p:animEffect>
                                    <p:set>
                                      <p:cBhvr>
                                        <p:cTn id="260" dur="1" fill="hold">
                                          <p:stCondLst>
                                            <p:cond delay="499"/>
                                          </p:stCondLst>
                                        </p:cTn>
                                        <p:tgtEl>
                                          <p:spTgt spid="111649"/>
                                        </p:tgtEl>
                                        <p:attrNameLst>
                                          <p:attrName>style.visibility</p:attrName>
                                        </p:attrNameLst>
                                      </p:cBhvr>
                                      <p:to>
                                        <p:strVal val="hidden"/>
                                      </p:to>
                                    </p:set>
                                  </p:childTnLst>
                                </p:cTn>
                              </p:par>
                              <p:par>
                                <p:cTn id="261" presetID="10" presetClass="exit" presetSubtype="0" fill="hold" nodeType="withEffect">
                                  <p:stCondLst>
                                    <p:cond delay="0"/>
                                  </p:stCondLst>
                                  <p:childTnLst>
                                    <p:animEffect transition="out" filter="fade">
                                      <p:cBhvr>
                                        <p:cTn id="262" dur="500"/>
                                        <p:tgtEl>
                                          <p:spTgt spid="111650"/>
                                        </p:tgtEl>
                                      </p:cBhvr>
                                    </p:animEffect>
                                    <p:set>
                                      <p:cBhvr>
                                        <p:cTn id="263" dur="1" fill="hold">
                                          <p:stCondLst>
                                            <p:cond delay="499"/>
                                          </p:stCondLst>
                                        </p:cTn>
                                        <p:tgtEl>
                                          <p:spTgt spid="111650"/>
                                        </p:tgtEl>
                                        <p:attrNameLst>
                                          <p:attrName>style.visibility</p:attrName>
                                        </p:attrNameLst>
                                      </p:cBhvr>
                                      <p:to>
                                        <p:strVal val="hidden"/>
                                      </p:to>
                                    </p:set>
                                  </p:childTnLst>
                                </p:cTn>
                              </p:par>
                              <p:par>
                                <p:cTn id="264" presetID="10" presetClass="exit" presetSubtype="0" fill="hold" nodeType="withEffect">
                                  <p:stCondLst>
                                    <p:cond delay="0"/>
                                  </p:stCondLst>
                                  <p:childTnLst>
                                    <p:animEffect transition="out" filter="fade">
                                      <p:cBhvr>
                                        <p:cTn id="265" dur="500"/>
                                        <p:tgtEl>
                                          <p:spTgt spid="111652"/>
                                        </p:tgtEl>
                                      </p:cBhvr>
                                    </p:animEffect>
                                    <p:set>
                                      <p:cBhvr>
                                        <p:cTn id="266" dur="1" fill="hold">
                                          <p:stCondLst>
                                            <p:cond delay="499"/>
                                          </p:stCondLst>
                                        </p:cTn>
                                        <p:tgtEl>
                                          <p:spTgt spid="111652"/>
                                        </p:tgtEl>
                                        <p:attrNameLst>
                                          <p:attrName>style.visibility</p:attrName>
                                        </p:attrNameLst>
                                      </p:cBhvr>
                                      <p:to>
                                        <p:strVal val="hidden"/>
                                      </p:to>
                                    </p:set>
                                  </p:childTnLst>
                                </p:cTn>
                              </p:par>
                              <p:par>
                                <p:cTn id="267" presetID="10" presetClass="exit" presetSubtype="0" fill="hold" nodeType="withEffect">
                                  <p:stCondLst>
                                    <p:cond delay="0"/>
                                  </p:stCondLst>
                                  <p:childTnLst>
                                    <p:animEffect transition="out" filter="fade">
                                      <p:cBhvr>
                                        <p:cTn id="268" dur="500"/>
                                        <p:tgtEl>
                                          <p:spTgt spid="111653"/>
                                        </p:tgtEl>
                                      </p:cBhvr>
                                    </p:animEffect>
                                    <p:set>
                                      <p:cBhvr>
                                        <p:cTn id="269" dur="1" fill="hold">
                                          <p:stCondLst>
                                            <p:cond delay="499"/>
                                          </p:stCondLst>
                                        </p:cTn>
                                        <p:tgtEl>
                                          <p:spTgt spid="111653"/>
                                        </p:tgtEl>
                                        <p:attrNameLst>
                                          <p:attrName>style.visibility</p:attrName>
                                        </p:attrNameLst>
                                      </p:cBhvr>
                                      <p:to>
                                        <p:strVal val="hidden"/>
                                      </p:to>
                                    </p:set>
                                  </p:childTnLst>
                                </p:cTn>
                              </p:par>
                              <p:par>
                                <p:cTn id="270" presetID="10" presetClass="exit" presetSubtype="0" fill="hold" nodeType="withEffect">
                                  <p:stCondLst>
                                    <p:cond delay="0"/>
                                  </p:stCondLst>
                                  <p:childTnLst>
                                    <p:animEffect transition="out" filter="fade">
                                      <p:cBhvr>
                                        <p:cTn id="271" dur="500"/>
                                        <p:tgtEl>
                                          <p:spTgt spid="111655"/>
                                        </p:tgtEl>
                                      </p:cBhvr>
                                    </p:animEffect>
                                    <p:set>
                                      <p:cBhvr>
                                        <p:cTn id="272" dur="1" fill="hold">
                                          <p:stCondLst>
                                            <p:cond delay="499"/>
                                          </p:stCondLst>
                                        </p:cTn>
                                        <p:tgtEl>
                                          <p:spTgt spid="111655"/>
                                        </p:tgtEl>
                                        <p:attrNameLst>
                                          <p:attrName>style.visibility</p:attrName>
                                        </p:attrNameLst>
                                      </p:cBhvr>
                                      <p:to>
                                        <p:strVal val="hidden"/>
                                      </p:to>
                                    </p:set>
                                  </p:childTnLst>
                                </p:cTn>
                              </p:par>
                              <p:par>
                                <p:cTn id="273" presetID="10" presetClass="exit" presetSubtype="0" fill="hold" nodeType="withEffect">
                                  <p:stCondLst>
                                    <p:cond delay="0"/>
                                  </p:stCondLst>
                                  <p:childTnLst>
                                    <p:animEffect transition="out" filter="fade">
                                      <p:cBhvr>
                                        <p:cTn id="274" dur="500"/>
                                        <p:tgtEl>
                                          <p:spTgt spid="111656"/>
                                        </p:tgtEl>
                                      </p:cBhvr>
                                    </p:animEffect>
                                    <p:set>
                                      <p:cBhvr>
                                        <p:cTn id="275" dur="1" fill="hold">
                                          <p:stCondLst>
                                            <p:cond delay="499"/>
                                          </p:stCondLst>
                                        </p:cTn>
                                        <p:tgtEl>
                                          <p:spTgt spid="111656"/>
                                        </p:tgtEl>
                                        <p:attrNameLst>
                                          <p:attrName>style.visibility</p:attrName>
                                        </p:attrNameLst>
                                      </p:cBhvr>
                                      <p:to>
                                        <p:strVal val="hidden"/>
                                      </p:to>
                                    </p:set>
                                  </p:childTnLst>
                                </p:cTn>
                              </p:par>
                              <p:par>
                                <p:cTn id="276" presetID="10" presetClass="exit" presetSubtype="0" fill="hold" nodeType="withEffect">
                                  <p:stCondLst>
                                    <p:cond delay="0"/>
                                  </p:stCondLst>
                                  <p:childTnLst>
                                    <p:animEffect transition="out" filter="fade">
                                      <p:cBhvr>
                                        <p:cTn id="277" dur="500"/>
                                        <p:tgtEl>
                                          <p:spTgt spid="111657"/>
                                        </p:tgtEl>
                                      </p:cBhvr>
                                    </p:animEffect>
                                    <p:set>
                                      <p:cBhvr>
                                        <p:cTn id="278" dur="1" fill="hold">
                                          <p:stCondLst>
                                            <p:cond delay="499"/>
                                          </p:stCondLst>
                                        </p:cTn>
                                        <p:tgtEl>
                                          <p:spTgt spid="111657"/>
                                        </p:tgtEl>
                                        <p:attrNameLst>
                                          <p:attrName>style.visibility</p:attrName>
                                        </p:attrNameLst>
                                      </p:cBhvr>
                                      <p:to>
                                        <p:strVal val="hidden"/>
                                      </p:to>
                                    </p:set>
                                  </p:childTnLst>
                                </p:cTn>
                              </p:par>
                              <p:par>
                                <p:cTn id="279" presetID="10" presetClass="exit" presetSubtype="0" fill="hold" nodeType="withEffect">
                                  <p:stCondLst>
                                    <p:cond delay="0"/>
                                  </p:stCondLst>
                                  <p:childTnLst>
                                    <p:animEffect transition="out" filter="fade">
                                      <p:cBhvr>
                                        <p:cTn id="280" dur="500"/>
                                        <p:tgtEl>
                                          <p:spTgt spid="111658"/>
                                        </p:tgtEl>
                                      </p:cBhvr>
                                    </p:animEffect>
                                    <p:set>
                                      <p:cBhvr>
                                        <p:cTn id="281" dur="1" fill="hold">
                                          <p:stCondLst>
                                            <p:cond delay="499"/>
                                          </p:stCondLst>
                                        </p:cTn>
                                        <p:tgtEl>
                                          <p:spTgt spid="111658"/>
                                        </p:tgtEl>
                                        <p:attrNameLst>
                                          <p:attrName>style.visibility</p:attrName>
                                        </p:attrNameLst>
                                      </p:cBhvr>
                                      <p:to>
                                        <p:strVal val="hidden"/>
                                      </p:to>
                                    </p:set>
                                  </p:childTnLst>
                                </p:cTn>
                              </p:par>
                              <p:par>
                                <p:cTn id="282" presetID="10" presetClass="exit" presetSubtype="0" fill="hold" nodeType="withEffect">
                                  <p:stCondLst>
                                    <p:cond delay="0"/>
                                  </p:stCondLst>
                                  <p:childTnLst>
                                    <p:animEffect transition="out" filter="fade">
                                      <p:cBhvr>
                                        <p:cTn id="283" dur="500"/>
                                        <p:tgtEl>
                                          <p:spTgt spid="111659"/>
                                        </p:tgtEl>
                                      </p:cBhvr>
                                    </p:animEffect>
                                    <p:set>
                                      <p:cBhvr>
                                        <p:cTn id="284" dur="1" fill="hold">
                                          <p:stCondLst>
                                            <p:cond delay="499"/>
                                          </p:stCondLst>
                                        </p:cTn>
                                        <p:tgtEl>
                                          <p:spTgt spid="111659"/>
                                        </p:tgtEl>
                                        <p:attrNameLst>
                                          <p:attrName>style.visibility</p:attrName>
                                        </p:attrNameLst>
                                      </p:cBhvr>
                                      <p:to>
                                        <p:strVal val="hidden"/>
                                      </p:to>
                                    </p:set>
                                  </p:childTnLst>
                                </p:cTn>
                              </p:par>
                              <p:par>
                                <p:cTn id="285" presetID="10" presetClass="exit" presetSubtype="0" fill="hold" nodeType="withEffect">
                                  <p:stCondLst>
                                    <p:cond delay="0"/>
                                  </p:stCondLst>
                                  <p:childTnLst>
                                    <p:animEffect transition="out" filter="fade">
                                      <p:cBhvr>
                                        <p:cTn id="286" dur="500"/>
                                        <p:tgtEl>
                                          <p:spTgt spid="111660"/>
                                        </p:tgtEl>
                                      </p:cBhvr>
                                    </p:animEffect>
                                    <p:set>
                                      <p:cBhvr>
                                        <p:cTn id="287" dur="1" fill="hold">
                                          <p:stCondLst>
                                            <p:cond delay="499"/>
                                          </p:stCondLst>
                                        </p:cTn>
                                        <p:tgtEl>
                                          <p:spTgt spid="111660"/>
                                        </p:tgtEl>
                                        <p:attrNameLst>
                                          <p:attrName>style.visibility</p:attrName>
                                        </p:attrNameLst>
                                      </p:cBhvr>
                                      <p:to>
                                        <p:strVal val="hidden"/>
                                      </p:to>
                                    </p:set>
                                  </p:childTnLst>
                                </p:cTn>
                              </p:par>
                              <p:par>
                                <p:cTn id="288" presetID="10" presetClass="exit" presetSubtype="0" fill="hold" nodeType="withEffect">
                                  <p:stCondLst>
                                    <p:cond delay="0"/>
                                  </p:stCondLst>
                                  <p:childTnLst>
                                    <p:animEffect transition="out" filter="fade">
                                      <p:cBhvr>
                                        <p:cTn id="289" dur="500"/>
                                        <p:tgtEl>
                                          <p:spTgt spid="111661"/>
                                        </p:tgtEl>
                                      </p:cBhvr>
                                    </p:animEffect>
                                    <p:set>
                                      <p:cBhvr>
                                        <p:cTn id="290" dur="1" fill="hold">
                                          <p:stCondLst>
                                            <p:cond delay="499"/>
                                          </p:stCondLst>
                                        </p:cTn>
                                        <p:tgtEl>
                                          <p:spTgt spid="111661"/>
                                        </p:tgtEl>
                                        <p:attrNameLst>
                                          <p:attrName>style.visibility</p:attrName>
                                        </p:attrNameLst>
                                      </p:cBhvr>
                                      <p:to>
                                        <p:strVal val="hidden"/>
                                      </p:to>
                                    </p:set>
                                  </p:childTnLst>
                                </p:cTn>
                              </p:par>
                              <p:par>
                                <p:cTn id="291" presetID="10" presetClass="exit" presetSubtype="0" fill="hold" nodeType="withEffect">
                                  <p:stCondLst>
                                    <p:cond delay="0"/>
                                  </p:stCondLst>
                                  <p:childTnLst>
                                    <p:animEffect transition="out" filter="fade">
                                      <p:cBhvr>
                                        <p:cTn id="292" dur="500"/>
                                        <p:tgtEl>
                                          <p:spTgt spid="111662"/>
                                        </p:tgtEl>
                                      </p:cBhvr>
                                    </p:animEffect>
                                    <p:set>
                                      <p:cBhvr>
                                        <p:cTn id="293" dur="1" fill="hold">
                                          <p:stCondLst>
                                            <p:cond delay="499"/>
                                          </p:stCondLst>
                                        </p:cTn>
                                        <p:tgtEl>
                                          <p:spTgt spid="111662"/>
                                        </p:tgtEl>
                                        <p:attrNameLst>
                                          <p:attrName>style.visibility</p:attrName>
                                        </p:attrNameLst>
                                      </p:cBhvr>
                                      <p:to>
                                        <p:strVal val="hidden"/>
                                      </p:to>
                                    </p:set>
                                  </p:childTnLst>
                                </p:cTn>
                              </p:par>
                              <p:par>
                                <p:cTn id="294" presetID="1" presetClass="entr" presetSubtype="0" fill="hold" nodeType="withEffect">
                                  <p:stCondLst>
                                    <p:cond delay="0"/>
                                  </p:stCondLst>
                                  <p:childTnLst>
                                    <p:set>
                                      <p:cBhvr>
                                        <p:cTn id="29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p:spPr>
        <p:txBody>
          <a:bodyPr/>
          <a:lstStyle/>
          <a:p>
            <a:pPr>
              <a:lnSpc>
                <a:spcPct val="85000"/>
              </a:lnSpc>
            </a:pPr>
            <a:r>
              <a:rPr lang="en-US" sz="2400" smtClean="0">
                <a:solidFill>
                  <a:schemeClr val="bg1"/>
                </a:solidFill>
              </a:rPr>
              <a:t>How the DHCP Lease Renewal Process Works</a:t>
            </a:r>
          </a:p>
        </p:txBody>
      </p:sp>
      <p:grpSp>
        <p:nvGrpSpPr>
          <p:cNvPr id="2" name="Group 3"/>
          <p:cNvGrpSpPr>
            <a:grpSpLocks/>
          </p:cNvGrpSpPr>
          <p:nvPr/>
        </p:nvGrpSpPr>
        <p:grpSpPr bwMode="auto">
          <a:xfrm>
            <a:off x="1082675" y="906463"/>
            <a:ext cx="6770688" cy="2728912"/>
            <a:chOff x="749" y="845"/>
            <a:chExt cx="4265" cy="1719"/>
          </a:xfrm>
        </p:grpSpPr>
        <p:sp>
          <p:nvSpPr>
            <p:cNvPr id="113668" name="Oval 4"/>
            <p:cNvSpPr>
              <a:spLocks noChangeArrowheads="1"/>
            </p:cNvSpPr>
            <p:nvPr/>
          </p:nvSpPr>
          <p:spPr bwMode="auto">
            <a:xfrm>
              <a:off x="1096" y="963"/>
              <a:ext cx="3454" cy="1601"/>
            </a:xfrm>
            <a:prstGeom prst="ellipse">
              <a:avLst/>
            </a:prstGeom>
            <a:gradFill rotWithShape="1">
              <a:gsLst>
                <a:gs pos="0">
                  <a:srgbClr val="FFFFFF"/>
                </a:gs>
                <a:gs pos="100000">
                  <a:srgbClr val="CFE1C2"/>
                </a:gs>
              </a:gsLst>
              <a:lin ang="18900000" scaled="1"/>
            </a:gradFill>
            <a:ln>
              <a:noFill/>
            </a:ln>
            <a:effectLst>
              <a:outerShdw dist="53882" dir="2700000" algn="ctr" rotWithShape="0">
                <a:schemeClr val="bg2"/>
              </a:outerShdw>
            </a:effectLst>
          </p:spPr>
          <p:txBody>
            <a:bodyPr lIns="0" tIns="0" rIns="0" bIns="0"/>
            <a:lstStyle/>
            <a:p>
              <a:pPr marL="342900" indent="-342900" algn="l">
                <a:lnSpc>
                  <a:spcPct val="90000"/>
                </a:lnSpc>
                <a:spcBef>
                  <a:spcPct val="40000"/>
                </a:spcBef>
                <a:buClr>
                  <a:srgbClr val="8DACD0"/>
                </a:buClr>
                <a:buSzPct val="70000"/>
                <a:buFont typeface="Wingdings" pitchFamily="2" charset="2"/>
                <a:buNone/>
                <a:defRPr/>
              </a:pPr>
              <a:r>
                <a:rPr lang="en-US" sz="1600"/>
                <a:t>                                                          </a:t>
              </a:r>
            </a:p>
          </p:txBody>
        </p:sp>
        <p:pic>
          <p:nvPicPr>
            <p:cNvPr id="9264" name="Picture 5" descr="Server01"/>
            <p:cNvPicPr>
              <a:picLocks noChangeAspect="1" noChangeArrowheads="1"/>
            </p:cNvPicPr>
            <p:nvPr/>
          </p:nvPicPr>
          <p:blipFill>
            <a:blip r:embed="rId3"/>
            <a:srcRect/>
            <a:stretch>
              <a:fillRect/>
            </a:stretch>
          </p:blipFill>
          <p:spPr bwMode="auto">
            <a:xfrm>
              <a:off x="1341" y="1761"/>
              <a:ext cx="628" cy="755"/>
            </a:xfrm>
            <a:prstGeom prst="rect">
              <a:avLst/>
            </a:prstGeom>
            <a:noFill/>
            <a:ln w="9525">
              <a:noFill/>
              <a:miter lim="800000"/>
              <a:headEnd/>
              <a:tailEnd/>
            </a:ln>
          </p:spPr>
        </p:pic>
        <p:pic>
          <p:nvPicPr>
            <p:cNvPr id="9265" name="Picture 6" descr="Computer_DesktopComputerSansKeyboard01"/>
            <p:cNvPicPr>
              <a:picLocks noChangeAspect="1" noChangeArrowheads="1"/>
            </p:cNvPicPr>
            <p:nvPr/>
          </p:nvPicPr>
          <p:blipFill>
            <a:blip r:embed="rId4"/>
            <a:srcRect/>
            <a:stretch>
              <a:fillRect/>
            </a:stretch>
          </p:blipFill>
          <p:spPr bwMode="auto">
            <a:xfrm>
              <a:off x="3371" y="910"/>
              <a:ext cx="531" cy="663"/>
            </a:xfrm>
            <a:prstGeom prst="rect">
              <a:avLst/>
            </a:prstGeom>
            <a:noFill/>
            <a:ln w="9525">
              <a:noFill/>
              <a:miter lim="800000"/>
              <a:headEnd/>
              <a:tailEnd/>
            </a:ln>
          </p:spPr>
        </p:pic>
        <p:pic>
          <p:nvPicPr>
            <p:cNvPr id="9266" name="Picture 7" descr="Computer_DesktopComputerSansKeyboard01"/>
            <p:cNvPicPr>
              <a:picLocks noChangeAspect="1" noChangeArrowheads="1"/>
            </p:cNvPicPr>
            <p:nvPr/>
          </p:nvPicPr>
          <p:blipFill>
            <a:blip r:embed="rId5"/>
            <a:srcRect/>
            <a:stretch>
              <a:fillRect/>
            </a:stretch>
          </p:blipFill>
          <p:spPr bwMode="auto">
            <a:xfrm>
              <a:off x="3680" y="1793"/>
              <a:ext cx="558" cy="696"/>
            </a:xfrm>
            <a:prstGeom prst="rect">
              <a:avLst/>
            </a:prstGeom>
            <a:noFill/>
            <a:ln w="9525">
              <a:noFill/>
              <a:miter lim="800000"/>
              <a:headEnd/>
              <a:tailEnd/>
            </a:ln>
          </p:spPr>
        </p:pic>
        <p:pic>
          <p:nvPicPr>
            <p:cNvPr id="9267" name="Picture 8" descr="Server01"/>
            <p:cNvPicPr>
              <a:picLocks noChangeAspect="1" noChangeArrowheads="1"/>
            </p:cNvPicPr>
            <p:nvPr/>
          </p:nvPicPr>
          <p:blipFill>
            <a:blip r:embed="rId3"/>
            <a:srcRect/>
            <a:stretch>
              <a:fillRect/>
            </a:stretch>
          </p:blipFill>
          <p:spPr bwMode="auto">
            <a:xfrm>
              <a:off x="1820" y="845"/>
              <a:ext cx="628" cy="755"/>
            </a:xfrm>
            <a:prstGeom prst="rect">
              <a:avLst/>
            </a:prstGeom>
            <a:noFill/>
            <a:ln w="9525">
              <a:noFill/>
              <a:miter lim="800000"/>
              <a:headEnd/>
              <a:tailEnd/>
            </a:ln>
          </p:spPr>
        </p:pic>
        <p:sp>
          <p:nvSpPr>
            <p:cNvPr id="113673" name="AutoShape 9"/>
            <p:cNvSpPr>
              <a:spLocks noChangeArrowheads="1"/>
            </p:cNvSpPr>
            <p:nvPr/>
          </p:nvSpPr>
          <p:spPr bwMode="auto">
            <a:xfrm>
              <a:off x="4226" y="1804"/>
              <a:ext cx="788" cy="241"/>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defRPr/>
              </a:pPr>
              <a:r>
                <a:rPr lang="en-US" sz="1600"/>
                <a:t>DHCP Client</a:t>
              </a:r>
            </a:p>
          </p:txBody>
        </p:sp>
        <p:sp>
          <p:nvSpPr>
            <p:cNvPr id="113674" name="AutoShape 10"/>
            <p:cNvSpPr>
              <a:spLocks noChangeArrowheads="1"/>
            </p:cNvSpPr>
            <p:nvPr/>
          </p:nvSpPr>
          <p:spPr bwMode="auto">
            <a:xfrm>
              <a:off x="749" y="1911"/>
              <a:ext cx="556" cy="355"/>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wrap="none" anchor="ctr"/>
            <a:lstStyle/>
            <a:p>
              <a:pPr>
                <a:defRPr/>
              </a:pPr>
              <a:r>
                <a:rPr lang="en-US" sz="1600"/>
                <a:t>DHCP </a:t>
              </a:r>
              <a:br>
                <a:rPr lang="en-US" sz="1600"/>
              </a:br>
              <a:r>
                <a:rPr lang="en-US" sz="1600"/>
                <a:t>Server1</a:t>
              </a:r>
            </a:p>
          </p:txBody>
        </p:sp>
        <p:sp>
          <p:nvSpPr>
            <p:cNvPr id="113675" name="AutoShape 11"/>
            <p:cNvSpPr>
              <a:spLocks noChangeArrowheads="1"/>
            </p:cNvSpPr>
            <p:nvPr/>
          </p:nvSpPr>
          <p:spPr bwMode="auto">
            <a:xfrm>
              <a:off x="1211" y="977"/>
              <a:ext cx="556" cy="355"/>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wrap="none" anchor="ctr"/>
            <a:lstStyle/>
            <a:p>
              <a:pPr>
                <a:defRPr/>
              </a:pPr>
              <a:r>
                <a:rPr lang="en-US" sz="1600"/>
                <a:t>DHCP </a:t>
              </a:r>
              <a:br>
                <a:rPr lang="en-US" sz="1600"/>
              </a:br>
              <a:r>
                <a:rPr lang="en-US" sz="1600"/>
                <a:t>Server2</a:t>
              </a:r>
            </a:p>
          </p:txBody>
        </p:sp>
      </p:grpSp>
      <p:grpSp>
        <p:nvGrpSpPr>
          <p:cNvPr id="3" name="Group 12"/>
          <p:cNvGrpSpPr>
            <a:grpSpLocks/>
          </p:cNvGrpSpPr>
          <p:nvPr/>
        </p:nvGrpSpPr>
        <p:grpSpPr bwMode="auto">
          <a:xfrm>
            <a:off x="1787525" y="4641850"/>
            <a:ext cx="5378450" cy="428625"/>
            <a:chOff x="1080" y="2834"/>
            <a:chExt cx="3388" cy="270"/>
          </a:xfrm>
        </p:grpSpPr>
        <p:sp>
          <p:nvSpPr>
            <p:cNvPr id="113677" name="AutoShape 13"/>
            <p:cNvSpPr>
              <a:spLocks noChangeArrowheads="1"/>
            </p:cNvSpPr>
            <p:nvPr/>
          </p:nvSpPr>
          <p:spPr bwMode="auto">
            <a:xfrm>
              <a:off x="1186" y="2834"/>
              <a:ext cx="3282" cy="27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274320" anchor="ctr"/>
            <a:lstStyle/>
            <a:p>
              <a:pPr algn="l">
                <a:lnSpc>
                  <a:spcPct val="85000"/>
                </a:lnSpc>
                <a:defRPr/>
              </a:pPr>
              <a:r>
                <a:rPr lang="en-US" sz="1600"/>
                <a:t>DHCP Client sends a DHCPREQUEST packet</a:t>
              </a:r>
            </a:p>
          </p:txBody>
        </p:sp>
        <p:sp>
          <p:nvSpPr>
            <p:cNvPr id="113678" name="AutoShape 14"/>
            <p:cNvSpPr>
              <a:spLocks noChangeArrowheads="1"/>
            </p:cNvSpPr>
            <p:nvPr/>
          </p:nvSpPr>
          <p:spPr bwMode="auto">
            <a:xfrm>
              <a:off x="1080" y="2865"/>
              <a:ext cx="179" cy="208"/>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1600">
                  <a:solidFill>
                    <a:srgbClr val="990033"/>
                  </a:solidFill>
                </a:rPr>
                <a:t>1</a:t>
              </a:r>
            </a:p>
          </p:txBody>
        </p:sp>
      </p:grpSp>
      <p:grpSp>
        <p:nvGrpSpPr>
          <p:cNvPr id="4" name="Group 15"/>
          <p:cNvGrpSpPr>
            <a:grpSpLocks/>
          </p:cNvGrpSpPr>
          <p:nvPr/>
        </p:nvGrpSpPr>
        <p:grpSpPr bwMode="auto">
          <a:xfrm>
            <a:off x="1787525" y="5160963"/>
            <a:ext cx="5378450" cy="428625"/>
            <a:chOff x="1080" y="3134"/>
            <a:chExt cx="3388" cy="270"/>
          </a:xfrm>
        </p:grpSpPr>
        <p:sp>
          <p:nvSpPr>
            <p:cNvPr id="113680" name="AutoShape 16"/>
            <p:cNvSpPr>
              <a:spLocks noChangeArrowheads="1"/>
            </p:cNvSpPr>
            <p:nvPr/>
          </p:nvSpPr>
          <p:spPr bwMode="auto">
            <a:xfrm>
              <a:off x="1186" y="3134"/>
              <a:ext cx="3282" cy="27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274320" anchor="ctr"/>
            <a:lstStyle/>
            <a:p>
              <a:pPr algn="l">
                <a:lnSpc>
                  <a:spcPct val="85000"/>
                </a:lnSpc>
                <a:defRPr/>
              </a:pPr>
              <a:r>
                <a:rPr lang="en-US" sz="1600"/>
                <a:t>DHCP Server1 sends a DHCPACK packet</a:t>
              </a:r>
            </a:p>
          </p:txBody>
        </p:sp>
        <p:sp>
          <p:nvSpPr>
            <p:cNvPr id="113681" name="AutoShape 17"/>
            <p:cNvSpPr>
              <a:spLocks noChangeArrowheads="1"/>
            </p:cNvSpPr>
            <p:nvPr/>
          </p:nvSpPr>
          <p:spPr bwMode="auto">
            <a:xfrm>
              <a:off x="1080" y="3165"/>
              <a:ext cx="179" cy="208"/>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1600">
                  <a:solidFill>
                    <a:srgbClr val="990033"/>
                  </a:solidFill>
                </a:rPr>
                <a:t>2</a:t>
              </a:r>
            </a:p>
          </p:txBody>
        </p:sp>
      </p:grpSp>
      <p:sp>
        <p:nvSpPr>
          <p:cNvPr id="113682" name="AutoShape 18"/>
          <p:cNvSpPr>
            <a:spLocks noChangeArrowheads="1"/>
          </p:cNvSpPr>
          <p:nvPr/>
        </p:nvSpPr>
        <p:spPr bwMode="auto">
          <a:xfrm>
            <a:off x="6473825" y="3459163"/>
            <a:ext cx="1547813" cy="960437"/>
          </a:xfrm>
          <a:prstGeom prst="roundRect">
            <a:avLst>
              <a:gd name="adj" fmla="val 4167"/>
            </a:avLst>
          </a:prstGeom>
          <a:gradFill rotWithShape="1">
            <a:gsLst>
              <a:gs pos="0">
                <a:srgbClr val="D5D69C"/>
              </a:gs>
              <a:gs pos="100000">
                <a:srgbClr val="EEEFD7"/>
              </a:gs>
            </a:gsLst>
            <a:lin ang="2700000" scaled="1"/>
          </a:gradFill>
          <a:ln w="9525" algn="ctr">
            <a:solidFill>
              <a:srgbClr val="4D4D4D"/>
            </a:solidFill>
            <a:round/>
            <a:headEnd/>
            <a:tailEnd/>
          </a:ln>
          <a:effectLst>
            <a:outerShdw dist="35921" dir="2700000" algn="ctr" rotWithShape="0">
              <a:srgbClr val="AFAFAF"/>
            </a:outerShdw>
          </a:effectLst>
        </p:spPr>
        <p:txBody>
          <a:bodyPr anchor="b" anchorCtr="1"/>
          <a:lstStyle/>
          <a:p>
            <a:pPr>
              <a:lnSpc>
                <a:spcPct val="85000"/>
              </a:lnSpc>
              <a:defRPr/>
            </a:pPr>
            <a:r>
              <a:rPr lang="en-US" sz="1600"/>
              <a:t>50% of lease duration has expired</a:t>
            </a:r>
          </a:p>
        </p:txBody>
      </p:sp>
      <p:pic>
        <p:nvPicPr>
          <p:cNvPr id="113683" name="Picture 19" descr="2Packet_Cut3Parts01"/>
          <p:cNvPicPr>
            <a:picLocks noChangeAspect="1" noChangeArrowheads="1"/>
          </p:cNvPicPr>
          <p:nvPr/>
        </p:nvPicPr>
        <p:blipFill>
          <a:blip r:embed="rId6"/>
          <a:srcRect/>
          <a:stretch>
            <a:fillRect/>
          </a:stretch>
        </p:blipFill>
        <p:spPr bwMode="auto">
          <a:xfrm>
            <a:off x="5207000" y="2832100"/>
            <a:ext cx="1141413" cy="207963"/>
          </a:xfrm>
          <a:prstGeom prst="rect">
            <a:avLst/>
          </a:prstGeom>
          <a:noFill/>
          <a:ln w="9525">
            <a:noFill/>
            <a:miter lim="800000"/>
            <a:headEnd/>
            <a:tailEnd/>
          </a:ln>
        </p:spPr>
      </p:pic>
      <p:pic>
        <p:nvPicPr>
          <p:cNvPr id="113684" name="Picture 20" descr="2Packet_Cut3Parts01"/>
          <p:cNvPicPr>
            <a:picLocks noChangeAspect="1" noChangeArrowheads="1"/>
          </p:cNvPicPr>
          <p:nvPr/>
        </p:nvPicPr>
        <p:blipFill>
          <a:blip r:embed="rId6"/>
          <a:srcRect/>
          <a:stretch>
            <a:fillRect/>
          </a:stretch>
        </p:blipFill>
        <p:spPr bwMode="auto">
          <a:xfrm>
            <a:off x="2297113" y="2832100"/>
            <a:ext cx="1141412" cy="207963"/>
          </a:xfrm>
          <a:prstGeom prst="rect">
            <a:avLst/>
          </a:prstGeom>
          <a:noFill/>
          <a:ln w="9525">
            <a:noFill/>
            <a:miter lim="800000"/>
            <a:headEnd/>
            <a:tailEnd/>
          </a:ln>
        </p:spPr>
      </p:pic>
      <p:sp>
        <p:nvSpPr>
          <p:cNvPr id="113685" name="AutoShape 21"/>
          <p:cNvSpPr>
            <a:spLocks noChangeArrowheads="1"/>
          </p:cNvSpPr>
          <p:nvPr/>
        </p:nvSpPr>
        <p:spPr bwMode="auto">
          <a:xfrm>
            <a:off x="6473825" y="3459163"/>
            <a:ext cx="1547813" cy="960437"/>
          </a:xfrm>
          <a:prstGeom prst="roundRect">
            <a:avLst>
              <a:gd name="adj" fmla="val 4167"/>
            </a:avLst>
          </a:prstGeom>
          <a:gradFill rotWithShape="1">
            <a:gsLst>
              <a:gs pos="0">
                <a:srgbClr val="8DACD0"/>
              </a:gs>
              <a:gs pos="100000">
                <a:srgbClr val="DEE7F1"/>
              </a:gs>
            </a:gsLst>
            <a:lin ang="2700000" scaled="1"/>
          </a:gradFill>
          <a:ln w="9525" algn="ctr">
            <a:solidFill>
              <a:srgbClr val="4D4D4D"/>
            </a:solidFill>
            <a:round/>
            <a:headEnd/>
            <a:tailEnd/>
          </a:ln>
          <a:effectLst>
            <a:outerShdw dist="35921" dir="2700000" algn="ctr" rotWithShape="0">
              <a:srgbClr val="AFAFAF"/>
            </a:outerShdw>
          </a:effectLst>
        </p:spPr>
        <p:txBody>
          <a:bodyPr anchor="b" anchorCtr="1"/>
          <a:lstStyle/>
          <a:p>
            <a:pPr>
              <a:lnSpc>
                <a:spcPct val="85000"/>
              </a:lnSpc>
              <a:defRPr/>
            </a:pPr>
            <a:r>
              <a:rPr lang="en-US" sz="1600"/>
              <a:t>87.5% of lease duration has expired</a:t>
            </a:r>
          </a:p>
        </p:txBody>
      </p:sp>
      <p:sp>
        <p:nvSpPr>
          <p:cNvPr id="113686" name="AutoShape 22"/>
          <p:cNvSpPr>
            <a:spLocks noChangeArrowheads="1"/>
          </p:cNvSpPr>
          <p:nvPr/>
        </p:nvSpPr>
        <p:spPr bwMode="auto">
          <a:xfrm>
            <a:off x="6473825" y="3459163"/>
            <a:ext cx="1549400" cy="960437"/>
          </a:xfrm>
          <a:prstGeom prst="roundRect">
            <a:avLst>
              <a:gd name="adj" fmla="val 4167"/>
            </a:avLst>
          </a:prstGeom>
          <a:gradFill rotWithShape="1">
            <a:gsLst>
              <a:gs pos="0">
                <a:srgbClr val="EAABA0"/>
              </a:gs>
              <a:gs pos="100000">
                <a:srgbClr val="F6D9D4"/>
              </a:gs>
            </a:gsLst>
            <a:lin ang="2700000" scaled="1"/>
          </a:gradFill>
          <a:ln w="9525" algn="ctr">
            <a:solidFill>
              <a:srgbClr val="4D4D4D"/>
            </a:solidFill>
            <a:round/>
            <a:headEnd/>
            <a:tailEnd/>
          </a:ln>
        </p:spPr>
        <p:txBody>
          <a:bodyPr anchor="b" anchorCtr="1"/>
          <a:lstStyle/>
          <a:p>
            <a:pPr>
              <a:lnSpc>
                <a:spcPct val="90000"/>
              </a:lnSpc>
              <a:spcBef>
                <a:spcPct val="40000"/>
              </a:spcBef>
            </a:pPr>
            <a:r>
              <a:rPr lang="en-US" sz="1600"/>
              <a:t>100% of lease duration has expired</a:t>
            </a:r>
          </a:p>
        </p:txBody>
      </p:sp>
      <p:sp>
        <p:nvSpPr>
          <p:cNvPr id="113687" name="AutoShape 23"/>
          <p:cNvSpPr>
            <a:spLocks noChangeArrowheads="1"/>
          </p:cNvSpPr>
          <p:nvPr/>
        </p:nvSpPr>
        <p:spPr bwMode="auto">
          <a:xfrm>
            <a:off x="1600200" y="4618038"/>
            <a:ext cx="5900738" cy="1096962"/>
          </a:xfrm>
          <a:prstGeom prst="roundRect">
            <a:avLst>
              <a:gd name="adj" fmla="val 4167"/>
            </a:avLst>
          </a:prstGeom>
          <a:gradFill rotWithShape="1">
            <a:gsLst>
              <a:gs pos="0">
                <a:srgbClr val="8DACD0"/>
              </a:gs>
              <a:gs pos="100000">
                <a:srgbClr val="DEE7F1"/>
              </a:gs>
            </a:gsLst>
            <a:lin ang="2700000" scaled="1"/>
          </a:gradFill>
          <a:ln w="9525" algn="ctr">
            <a:solidFill>
              <a:srgbClr val="4D4D4D"/>
            </a:solidFill>
            <a:round/>
            <a:headEnd/>
            <a:tailEnd/>
          </a:ln>
          <a:effectLst>
            <a:outerShdw dist="35921" dir="2700000" algn="ctr" rotWithShape="0">
              <a:srgbClr val="AFAFAF"/>
            </a:outerShdw>
          </a:effectLst>
        </p:spPr>
        <p:txBody>
          <a:bodyPr anchor="ctr"/>
          <a:lstStyle/>
          <a:p>
            <a:pPr algn="l">
              <a:lnSpc>
                <a:spcPct val="90000"/>
              </a:lnSpc>
              <a:defRPr/>
            </a:pPr>
            <a:r>
              <a:rPr lang="en-US" sz="1600"/>
              <a:t>If the client fails to renew its lease, after 50% of the lease duration has expired, then the DHCP lease renewal process will begin again after 87.5% of the lease duration has expired</a:t>
            </a:r>
          </a:p>
        </p:txBody>
      </p:sp>
      <p:sp>
        <p:nvSpPr>
          <p:cNvPr id="113688" name="AutoShape 24"/>
          <p:cNvSpPr>
            <a:spLocks noChangeArrowheads="1"/>
          </p:cNvSpPr>
          <p:nvPr/>
        </p:nvSpPr>
        <p:spPr bwMode="auto">
          <a:xfrm>
            <a:off x="1600200" y="4618038"/>
            <a:ext cx="5900738" cy="1096962"/>
          </a:xfrm>
          <a:prstGeom prst="roundRect">
            <a:avLst>
              <a:gd name="adj" fmla="val 4167"/>
            </a:avLst>
          </a:prstGeom>
          <a:gradFill rotWithShape="1">
            <a:gsLst>
              <a:gs pos="0">
                <a:srgbClr val="EAABA0"/>
              </a:gs>
              <a:gs pos="100000">
                <a:srgbClr val="F6D9D4"/>
              </a:gs>
            </a:gsLst>
            <a:lin ang="2700000" scaled="1"/>
          </a:gradFill>
          <a:ln w="9525" algn="ctr">
            <a:solidFill>
              <a:srgbClr val="4D4D4D"/>
            </a:solidFill>
            <a:round/>
            <a:headEnd/>
            <a:tailEnd/>
          </a:ln>
        </p:spPr>
        <p:txBody>
          <a:bodyPr anchor="ctr"/>
          <a:lstStyle/>
          <a:p>
            <a:pPr algn="l">
              <a:lnSpc>
                <a:spcPct val="90000"/>
              </a:lnSpc>
              <a:spcBef>
                <a:spcPct val="40000"/>
              </a:spcBef>
            </a:pPr>
            <a:r>
              <a:rPr lang="en-US" sz="1600"/>
              <a:t>If the client fails to renew it’s lease, after 87.5% of the lease has expired, then the DHCP lease generation process starts over again with a DHCP client broadcasting a DHCPDISCOVER</a:t>
            </a:r>
          </a:p>
        </p:txBody>
      </p:sp>
      <p:pic>
        <p:nvPicPr>
          <p:cNvPr id="113689" name="Picture 25" descr="2Packet_Cut3Parts01"/>
          <p:cNvPicPr>
            <a:picLocks noChangeAspect="1" noChangeArrowheads="1"/>
          </p:cNvPicPr>
          <p:nvPr/>
        </p:nvPicPr>
        <p:blipFill>
          <a:blip r:embed="rId6"/>
          <a:srcRect/>
          <a:stretch>
            <a:fillRect/>
          </a:stretch>
        </p:blipFill>
        <p:spPr bwMode="auto">
          <a:xfrm>
            <a:off x="5207000" y="2832100"/>
            <a:ext cx="1141413" cy="207963"/>
          </a:xfrm>
          <a:prstGeom prst="rect">
            <a:avLst/>
          </a:prstGeom>
          <a:noFill/>
          <a:ln w="9525">
            <a:noFill/>
            <a:miter lim="800000"/>
            <a:headEnd/>
            <a:tailEnd/>
          </a:ln>
        </p:spPr>
      </p:pic>
      <p:pic>
        <p:nvPicPr>
          <p:cNvPr id="113690" name="Picture 26" descr="2Packet_Cut3Parts01"/>
          <p:cNvPicPr>
            <a:picLocks noChangeAspect="1" noChangeArrowheads="1"/>
          </p:cNvPicPr>
          <p:nvPr/>
        </p:nvPicPr>
        <p:blipFill>
          <a:blip r:embed="rId6"/>
          <a:srcRect/>
          <a:stretch>
            <a:fillRect/>
          </a:stretch>
        </p:blipFill>
        <p:spPr bwMode="auto">
          <a:xfrm>
            <a:off x="2297113" y="2832100"/>
            <a:ext cx="1141412" cy="207963"/>
          </a:xfrm>
          <a:prstGeom prst="rect">
            <a:avLst/>
          </a:prstGeom>
          <a:noFill/>
          <a:ln w="9525">
            <a:noFill/>
            <a:miter lim="800000"/>
            <a:headEnd/>
            <a:tailEnd/>
          </a:ln>
        </p:spPr>
      </p:pic>
      <p:pic>
        <p:nvPicPr>
          <p:cNvPr id="9231" name="Picture 27" descr="Clock01"/>
          <p:cNvPicPr>
            <a:picLocks noChangeAspect="1" noChangeArrowheads="1"/>
          </p:cNvPicPr>
          <p:nvPr/>
        </p:nvPicPr>
        <p:blipFill>
          <a:blip r:embed="rId7"/>
          <a:srcRect/>
          <a:stretch>
            <a:fillRect/>
          </a:stretch>
        </p:blipFill>
        <p:spPr bwMode="auto">
          <a:xfrm>
            <a:off x="6856413" y="2874963"/>
            <a:ext cx="657225" cy="706437"/>
          </a:xfrm>
          <a:prstGeom prst="rect">
            <a:avLst/>
          </a:prstGeom>
          <a:noFill/>
          <a:ln w="9525">
            <a:noFill/>
            <a:miter lim="800000"/>
            <a:headEnd/>
            <a:tailEnd/>
          </a:ln>
        </p:spPr>
      </p:pic>
      <p:grpSp>
        <p:nvGrpSpPr>
          <p:cNvPr id="5" name="Group 28"/>
          <p:cNvGrpSpPr>
            <a:grpSpLocks/>
          </p:cNvGrpSpPr>
          <p:nvPr/>
        </p:nvGrpSpPr>
        <p:grpSpPr bwMode="auto">
          <a:xfrm>
            <a:off x="912814" y="822325"/>
            <a:ext cx="7223125" cy="4951413"/>
            <a:chOff x="569" y="814"/>
            <a:chExt cx="4550" cy="3119"/>
          </a:xfrm>
        </p:grpSpPr>
        <p:sp>
          <p:nvSpPr>
            <p:cNvPr id="9241" name="AutoShape 29"/>
            <p:cNvSpPr>
              <a:spLocks noChangeArrowheads="1"/>
            </p:cNvSpPr>
            <p:nvPr/>
          </p:nvSpPr>
          <p:spPr bwMode="auto">
            <a:xfrm>
              <a:off x="569" y="814"/>
              <a:ext cx="4550" cy="3119"/>
            </a:xfrm>
            <a:prstGeom prst="roundRect">
              <a:avLst>
                <a:gd name="adj" fmla="val 2931"/>
              </a:avLst>
            </a:prstGeom>
            <a:gradFill rotWithShape="1">
              <a:gsLst>
                <a:gs pos="0">
                  <a:srgbClr val="FFFFFF"/>
                </a:gs>
                <a:gs pos="100000">
                  <a:srgbClr val="EEEFD7"/>
                </a:gs>
              </a:gsLst>
              <a:lin ang="5400000" scaled="1"/>
            </a:gradFill>
            <a:ln w="6350" algn="ctr">
              <a:noFill/>
              <a:round/>
              <a:headEnd/>
              <a:tailEnd/>
            </a:ln>
          </p:spPr>
          <p:txBody>
            <a:bodyPr/>
            <a:lstStyle/>
            <a:p>
              <a:endParaRPr lang="en-US" sz="1600"/>
            </a:p>
          </p:txBody>
        </p:sp>
        <p:grpSp>
          <p:nvGrpSpPr>
            <p:cNvPr id="6" name="Group 30"/>
            <p:cNvGrpSpPr>
              <a:grpSpLocks/>
            </p:cNvGrpSpPr>
            <p:nvPr/>
          </p:nvGrpSpPr>
          <p:grpSpPr bwMode="auto">
            <a:xfrm>
              <a:off x="675" y="871"/>
              <a:ext cx="4265" cy="1719"/>
              <a:chOff x="749" y="845"/>
              <a:chExt cx="4265" cy="1719"/>
            </a:xfrm>
          </p:grpSpPr>
          <p:sp>
            <p:nvSpPr>
              <p:cNvPr id="113695" name="Oval 31"/>
              <p:cNvSpPr>
                <a:spLocks noChangeArrowheads="1"/>
              </p:cNvSpPr>
              <p:nvPr/>
            </p:nvSpPr>
            <p:spPr bwMode="auto">
              <a:xfrm>
                <a:off x="1096" y="963"/>
                <a:ext cx="3454" cy="1601"/>
              </a:xfrm>
              <a:prstGeom prst="ellipse">
                <a:avLst/>
              </a:prstGeom>
              <a:gradFill rotWithShape="1">
                <a:gsLst>
                  <a:gs pos="0">
                    <a:srgbClr val="FFFFFF"/>
                  </a:gs>
                  <a:gs pos="100000">
                    <a:srgbClr val="CFE1C2"/>
                  </a:gs>
                </a:gsLst>
                <a:lin ang="18900000" scaled="1"/>
              </a:gradFill>
              <a:ln>
                <a:noFill/>
              </a:ln>
              <a:effectLst>
                <a:outerShdw dist="53882" dir="2700000" algn="ctr" rotWithShape="0">
                  <a:schemeClr val="bg2"/>
                </a:outerShdw>
              </a:effectLst>
            </p:spPr>
            <p:txBody>
              <a:bodyPr lIns="0" tIns="0" rIns="0" bIns="0"/>
              <a:lstStyle/>
              <a:p>
                <a:pPr marL="342900" indent="-342900" algn="l">
                  <a:lnSpc>
                    <a:spcPct val="90000"/>
                  </a:lnSpc>
                  <a:spcBef>
                    <a:spcPct val="40000"/>
                  </a:spcBef>
                  <a:buClr>
                    <a:srgbClr val="8DACD0"/>
                  </a:buClr>
                  <a:buSzPct val="70000"/>
                  <a:buFont typeface="Wingdings" pitchFamily="2" charset="2"/>
                  <a:buNone/>
                  <a:defRPr/>
                </a:pPr>
                <a:r>
                  <a:rPr lang="en-US" sz="1600"/>
                  <a:t>                                                          </a:t>
                </a:r>
              </a:p>
            </p:txBody>
          </p:sp>
          <p:pic>
            <p:nvPicPr>
              <p:cNvPr id="9252" name="Picture 32" descr="Server01"/>
              <p:cNvPicPr>
                <a:picLocks noChangeAspect="1" noChangeArrowheads="1"/>
              </p:cNvPicPr>
              <p:nvPr/>
            </p:nvPicPr>
            <p:blipFill>
              <a:blip r:embed="rId3"/>
              <a:srcRect/>
              <a:stretch>
                <a:fillRect/>
              </a:stretch>
            </p:blipFill>
            <p:spPr bwMode="auto">
              <a:xfrm>
                <a:off x="1341" y="1761"/>
                <a:ext cx="628" cy="755"/>
              </a:xfrm>
              <a:prstGeom prst="rect">
                <a:avLst/>
              </a:prstGeom>
              <a:noFill/>
              <a:ln w="9525">
                <a:noFill/>
                <a:miter lim="800000"/>
                <a:headEnd/>
                <a:tailEnd/>
              </a:ln>
            </p:spPr>
          </p:pic>
          <p:pic>
            <p:nvPicPr>
              <p:cNvPr id="9253" name="Picture 33" descr="Computer_DesktopComputerSansKeyboard01"/>
              <p:cNvPicPr>
                <a:picLocks noChangeAspect="1" noChangeArrowheads="1"/>
              </p:cNvPicPr>
              <p:nvPr/>
            </p:nvPicPr>
            <p:blipFill>
              <a:blip r:embed="rId4"/>
              <a:srcRect/>
              <a:stretch>
                <a:fillRect/>
              </a:stretch>
            </p:blipFill>
            <p:spPr bwMode="auto">
              <a:xfrm>
                <a:off x="3371" y="910"/>
                <a:ext cx="531" cy="663"/>
              </a:xfrm>
              <a:prstGeom prst="rect">
                <a:avLst/>
              </a:prstGeom>
              <a:noFill/>
              <a:ln w="9525">
                <a:noFill/>
                <a:miter lim="800000"/>
                <a:headEnd/>
                <a:tailEnd/>
              </a:ln>
            </p:spPr>
          </p:pic>
          <p:pic>
            <p:nvPicPr>
              <p:cNvPr id="9254" name="Picture 34" descr="Computer_DesktopComputerSansKeyboard01"/>
              <p:cNvPicPr>
                <a:picLocks noChangeAspect="1" noChangeArrowheads="1"/>
              </p:cNvPicPr>
              <p:nvPr/>
            </p:nvPicPr>
            <p:blipFill>
              <a:blip r:embed="rId5"/>
              <a:srcRect/>
              <a:stretch>
                <a:fillRect/>
              </a:stretch>
            </p:blipFill>
            <p:spPr bwMode="auto">
              <a:xfrm>
                <a:off x="3680" y="1793"/>
                <a:ext cx="558" cy="696"/>
              </a:xfrm>
              <a:prstGeom prst="rect">
                <a:avLst/>
              </a:prstGeom>
              <a:noFill/>
              <a:ln w="9525">
                <a:noFill/>
                <a:miter lim="800000"/>
                <a:headEnd/>
                <a:tailEnd/>
              </a:ln>
            </p:spPr>
          </p:pic>
          <p:pic>
            <p:nvPicPr>
              <p:cNvPr id="9255" name="Picture 35" descr="Server01"/>
              <p:cNvPicPr>
                <a:picLocks noChangeAspect="1" noChangeArrowheads="1"/>
              </p:cNvPicPr>
              <p:nvPr/>
            </p:nvPicPr>
            <p:blipFill>
              <a:blip r:embed="rId3"/>
              <a:srcRect/>
              <a:stretch>
                <a:fillRect/>
              </a:stretch>
            </p:blipFill>
            <p:spPr bwMode="auto">
              <a:xfrm>
                <a:off x="1820" y="845"/>
                <a:ext cx="628" cy="755"/>
              </a:xfrm>
              <a:prstGeom prst="rect">
                <a:avLst/>
              </a:prstGeom>
              <a:noFill/>
              <a:ln w="9525">
                <a:noFill/>
                <a:miter lim="800000"/>
                <a:headEnd/>
                <a:tailEnd/>
              </a:ln>
            </p:spPr>
          </p:pic>
          <p:sp>
            <p:nvSpPr>
              <p:cNvPr id="113700" name="AutoShape 36"/>
              <p:cNvSpPr>
                <a:spLocks noChangeArrowheads="1"/>
              </p:cNvSpPr>
              <p:nvPr/>
            </p:nvSpPr>
            <p:spPr bwMode="auto">
              <a:xfrm>
                <a:off x="4226" y="1804"/>
                <a:ext cx="788" cy="241"/>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defRPr/>
                </a:pPr>
                <a:r>
                  <a:rPr lang="en-US" sz="1600"/>
                  <a:t>DHCP Client</a:t>
                </a:r>
              </a:p>
            </p:txBody>
          </p:sp>
          <p:sp>
            <p:nvSpPr>
              <p:cNvPr id="113701" name="AutoShape 37"/>
              <p:cNvSpPr>
                <a:spLocks noChangeArrowheads="1"/>
              </p:cNvSpPr>
              <p:nvPr/>
            </p:nvSpPr>
            <p:spPr bwMode="auto">
              <a:xfrm>
                <a:off x="749" y="1911"/>
                <a:ext cx="556" cy="355"/>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wrap="none" anchor="ctr"/>
              <a:lstStyle/>
              <a:p>
                <a:pPr>
                  <a:defRPr/>
                </a:pPr>
                <a:r>
                  <a:rPr lang="en-US" sz="1600"/>
                  <a:t>DHCP </a:t>
                </a:r>
                <a:br>
                  <a:rPr lang="en-US" sz="1600"/>
                </a:br>
                <a:r>
                  <a:rPr lang="en-US" sz="1600"/>
                  <a:t>Server1</a:t>
                </a:r>
              </a:p>
            </p:txBody>
          </p:sp>
          <p:sp>
            <p:nvSpPr>
              <p:cNvPr id="113702" name="AutoShape 38"/>
              <p:cNvSpPr>
                <a:spLocks noChangeArrowheads="1"/>
              </p:cNvSpPr>
              <p:nvPr/>
            </p:nvSpPr>
            <p:spPr bwMode="auto">
              <a:xfrm>
                <a:off x="1211" y="977"/>
                <a:ext cx="556" cy="355"/>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wrap="none" anchor="ctr"/>
              <a:lstStyle/>
              <a:p>
                <a:pPr>
                  <a:defRPr/>
                </a:pPr>
                <a:r>
                  <a:rPr lang="en-US" sz="1600"/>
                  <a:t>DHCP </a:t>
                </a:r>
                <a:br>
                  <a:rPr lang="en-US" sz="1600"/>
                </a:br>
                <a:r>
                  <a:rPr lang="en-US" sz="1600"/>
                  <a:t>Server2</a:t>
                </a:r>
              </a:p>
            </p:txBody>
          </p:sp>
        </p:grpSp>
        <p:grpSp>
          <p:nvGrpSpPr>
            <p:cNvPr id="7" name="Group 39"/>
            <p:cNvGrpSpPr>
              <a:grpSpLocks/>
            </p:cNvGrpSpPr>
            <p:nvPr/>
          </p:nvGrpSpPr>
          <p:grpSpPr bwMode="auto">
            <a:xfrm>
              <a:off x="1119" y="3224"/>
              <a:ext cx="3388" cy="270"/>
              <a:chOff x="1080" y="2834"/>
              <a:chExt cx="3388" cy="270"/>
            </a:xfrm>
          </p:grpSpPr>
          <p:sp>
            <p:nvSpPr>
              <p:cNvPr id="113704" name="AutoShape 40"/>
              <p:cNvSpPr>
                <a:spLocks noChangeArrowheads="1"/>
              </p:cNvSpPr>
              <p:nvPr/>
            </p:nvSpPr>
            <p:spPr bwMode="auto">
              <a:xfrm>
                <a:off x="1186" y="2834"/>
                <a:ext cx="3282" cy="27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274320" anchor="ctr"/>
              <a:lstStyle/>
              <a:p>
                <a:pPr algn="l">
                  <a:lnSpc>
                    <a:spcPct val="85000"/>
                  </a:lnSpc>
                  <a:defRPr/>
                </a:pPr>
                <a:r>
                  <a:rPr lang="en-US" sz="1600"/>
                  <a:t>DHCP client sends a DHCPREQUEST packet</a:t>
                </a:r>
              </a:p>
            </p:txBody>
          </p:sp>
          <p:sp>
            <p:nvSpPr>
              <p:cNvPr id="113705" name="AutoShape 41"/>
              <p:cNvSpPr>
                <a:spLocks noChangeArrowheads="1"/>
              </p:cNvSpPr>
              <p:nvPr/>
            </p:nvSpPr>
            <p:spPr bwMode="auto">
              <a:xfrm>
                <a:off x="1080" y="2865"/>
                <a:ext cx="179" cy="208"/>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1600">
                    <a:solidFill>
                      <a:srgbClr val="990033"/>
                    </a:solidFill>
                  </a:rPr>
                  <a:t>1</a:t>
                </a:r>
              </a:p>
            </p:txBody>
          </p:sp>
        </p:grpSp>
        <p:grpSp>
          <p:nvGrpSpPr>
            <p:cNvPr id="8" name="Group 42"/>
            <p:cNvGrpSpPr>
              <a:grpSpLocks/>
            </p:cNvGrpSpPr>
            <p:nvPr/>
          </p:nvGrpSpPr>
          <p:grpSpPr bwMode="auto">
            <a:xfrm>
              <a:off x="1119" y="3551"/>
              <a:ext cx="3388" cy="270"/>
              <a:chOff x="1080" y="3134"/>
              <a:chExt cx="3388" cy="270"/>
            </a:xfrm>
          </p:grpSpPr>
          <p:sp>
            <p:nvSpPr>
              <p:cNvPr id="113707" name="AutoShape 43"/>
              <p:cNvSpPr>
                <a:spLocks noChangeArrowheads="1"/>
              </p:cNvSpPr>
              <p:nvPr/>
            </p:nvSpPr>
            <p:spPr bwMode="auto">
              <a:xfrm>
                <a:off x="1186" y="3134"/>
                <a:ext cx="3282" cy="27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274320" anchor="ctr"/>
              <a:lstStyle/>
              <a:p>
                <a:pPr algn="l">
                  <a:lnSpc>
                    <a:spcPct val="85000"/>
                  </a:lnSpc>
                  <a:defRPr/>
                </a:pPr>
                <a:r>
                  <a:rPr lang="en-US" sz="1600"/>
                  <a:t>DHCP Server1 sends a DHCPACK packet</a:t>
                </a:r>
              </a:p>
            </p:txBody>
          </p:sp>
          <p:sp>
            <p:nvSpPr>
              <p:cNvPr id="113708" name="AutoShape 44"/>
              <p:cNvSpPr>
                <a:spLocks noChangeArrowheads="1"/>
              </p:cNvSpPr>
              <p:nvPr/>
            </p:nvSpPr>
            <p:spPr bwMode="auto">
              <a:xfrm>
                <a:off x="1080" y="3165"/>
                <a:ext cx="179" cy="208"/>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1600">
                    <a:solidFill>
                      <a:srgbClr val="990033"/>
                    </a:solidFill>
                  </a:rPr>
                  <a:t>2</a:t>
                </a:r>
              </a:p>
            </p:txBody>
          </p:sp>
        </p:grpSp>
        <p:sp>
          <p:nvSpPr>
            <p:cNvPr id="113709" name="AutoShape 45"/>
            <p:cNvSpPr>
              <a:spLocks noChangeArrowheads="1"/>
            </p:cNvSpPr>
            <p:nvPr/>
          </p:nvSpPr>
          <p:spPr bwMode="auto">
            <a:xfrm>
              <a:off x="4067" y="2460"/>
              <a:ext cx="977" cy="590"/>
            </a:xfrm>
            <a:prstGeom prst="roundRect">
              <a:avLst>
                <a:gd name="adj" fmla="val 4167"/>
              </a:avLst>
            </a:prstGeom>
            <a:gradFill rotWithShape="1">
              <a:gsLst>
                <a:gs pos="0">
                  <a:srgbClr val="D5D69C"/>
                </a:gs>
                <a:gs pos="100000">
                  <a:srgbClr val="EEEFD7"/>
                </a:gs>
              </a:gsLst>
              <a:lin ang="2700000" scaled="1"/>
            </a:gradFill>
            <a:ln w="9525" algn="ctr">
              <a:solidFill>
                <a:srgbClr val="4D4D4D"/>
              </a:solidFill>
              <a:round/>
              <a:headEnd/>
              <a:tailEnd/>
            </a:ln>
            <a:effectLst>
              <a:outerShdw dist="35921" dir="2700000" algn="ctr" rotWithShape="0">
                <a:srgbClr val="AFAFAF"/>
              </a:outerShdw>
            </a:effectLst>
          </p:spPr>
          <p:txBody>
            <a:bodyPr anchor="b"/>
            <a:lstStyle/>
            <a:p>
              <a:pPr>
                <a:lnSpc>
                  <a:spcPct val="85000"/>
                </a:lnSpc>
                <a:defRPr/>
              </a:pPr>
              <a:r>
                <a:rPr lang="en-US" sz="1600"/>
                <a:t>50% of lease duration has expired</a:t>
              </a:r>
            </a:p>
          </p:txBody>
        </p:sp>
        <p:pic>
          <p:nvPicPr>
            <p:cNvPr id="9246" name="Picture 46" descr="Clock01"/>
            <p:cNvPicPr>
              <a:picLocks noChangeAspect="1" noChangeArrowheads="1"/>
            </p:cNvPicPr>
            <p:nvPr/>
          </p:nvPicPr>
          <p:blipFill>
            <a:blip r:embed="rId7"/>
            <a:srcRect/>
            <a:stretch>
              <a:fillRect/>
            </a:stretch>
          </p:blipFill>
          <p:spPr bwMode="auto">
            <a:xfrm>
              <a:off x="4312" y="2114"/>
              <a:ext cx="414" cy="445"/>
            </a:xfrm>
            <a:prstGeom prst="rect">
              <a:avLst/>
            </a:prstGeom>
            <a:noFill/>
            <a:ln w="9525">
              <a:noFill/>
              <a:miter lim="800000"/>
              <a:headEnd/>
              <a:tailEnd/>
            </a:ln>
          </p:spPr>
        </p:pic>
      </p:grpSp>
      <p:grpSp>
        <p:nvGrpSpPr>
          <p:cNvPr id="9" name="Group 47"/>
          <p:cNvGrpSpPr>
            <a:grpSpLocks/>
          </p:cNvGrpSpPr>
          <p:nvPr/>
        </p:nvGrpSpPr>
        <p:grpSpPr bwMode="auto">
          <a:xfrm>
            <a:off x="609600" y="5594350"/>
            <a:ext cx="914400" cy="425450"/>
            <a:chOff x="384" y="3024"/>
            <a:chExt cx="720" cy="336"/>
          </a:xfrm>
        </p:grpSpPr>
        <p:sp>
          <p:nvSpPr>
            <p:cNvPr id="113712" name="Oval 48"/>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sz="1600"/>
            </a:p>
          </p:txBody>
        </p:sp>
        <p:grpSp>
          <p:nvGrpSpPr>
            <p:cNvPr id="10" name="Group 49"/>
            <p:cNvGrpSpPr>
              <a:grpSpLocks/>
            </p:cNvGrpSpPr>
            <p:nvPr/>
          </p:nvGrpSpPr>
          <p:grpSpPr bwMode="auto">
            <a:xfrm>
              <a:off x="480" y="3096"/>
              <a:ext cx="240" cy="192"/>
              <a:chOff x="480" y="3096"/>
              <a:chExt cx="240" cy="192"/>
            </a:xfrm>
          </p:grpSpPr>
          <p:sp>
            <p:nvSpPr>
              <p:cNvPr id="9239" name="Oval 50"/>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sz="1600"/>
              </a:p>
            </p:txBody>
          </p:sp>
          <p:sp>
            <p:nvSpPr>
              <p:cNvPr id="113715" name="Freeform 51"/>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sz="1600"/>
              </a:p>
            </p:txBody>
          </p:sp>
        </p:grpSp>
      </p:grpSp>
      <p:grpSp>
        <p:nvGrpSpPr>
          <p:cNvPr id="11" name="Group 52"/>
          <p:cNvGrpSpPr>
            <a:grpSpLocks/>
          </p:cNvGrpSpPr>
          <p:nvPr/>
        </p:nvGrpSpPr>
        <p:grpSpPr bwMode="auto">
          <a:xfrm>
            <a:off x="1096963" y="5684838"/>
            <a:ext cx="304800" cy="244475"/>
            <a:chOff x="768" y="3096"/>
            <a:chExt cx="240" cy="192"/>
          </a:xfrm>
        </p:grpSpPr>
        <p:sp>
          <p:nvSpPr>
            <p:cNvPr id="9235" name="Oval 5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sz="1600"/>
            </a:p>
          </p:txBody>
        </p:sp>
        <p:sp>
          <p:nvSpPr>
            <p:cNvPr id="113718" name="Rectangle 5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sz="16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13683"/>
                                        </p:tgtEl>
                                        <p:attrNameLst>
                                          <p:attrName>style.visibility</p:attrName>
                                        </p:attrNameLst>
                                      </p:cBhvr>
                                      <p:to>
                                        <p:strVal val="visible"/>
                                      </p:to>
                                    </p:set>
                                    <p:animEffect transition="in" filter="fade">
                                      <p:cBhvr>
                                        <p:cTn id="10" dur="500"/>
                                        <p:tgtEl>
                                          <p:spTgt spid="113683"/>
                                        </p:tgtEl>
                                      </p:cBhvr>
                                    </p:animEffect>
                                  </p:childTnLst>
                                </p:cTn>
                              </p:par>
                            </p:childTnLst>
                          </p:cTn>
                        </p:par>
                        <p:par>
                          <p:cTn id="11" fill="hold">
                            <p:stCondLst>
                              <p:cond delay="500"/>
                            </p:stCondLst>
                            <p:childTnLst>
                              <p:par>
                                <p:cTn id="12" presetID="35" presetClass="path" presetSubtype="0" accel="50000" decel="50000" fill="hold" nodeType="afterEffect">
                                  <p:stCondLst>
                                    <p:cond delay="0"/>
                                  </p:stCondLst>
                                  <p:childTnLst>
                                    <p:animMotion origin="layout" path="M -2.77778E-6 -6.39481E-7 L -0.31892 -6.39481E-7 " pathEditMode="relative" rAng="0" ptsTypes="AA">
                                      <p:cBhvr>
                                        <p:cTn id="13" dur="2000" fill="hold"/>
                                        <p:tgtEl>
                                          <p:spTgt spid="113683"/>
                                        </p:tgtEl>
                                        <p:attrNameLst>
                                          <p:attrName>ppt_x</p:attrName>
                                          <p:attrName>ppt_y</p:attrName>
                                        </p:attrNameLst>
                                      </p:cBhvr>
                                      <p:rCtr x="-160" y="0"/>
                                    </p:animMotion>
                                  </p:childTnLst>
                                </p:cTn>
                              </p:par>
                            </p:childTnLst>
                          </p:cTn>
                        </p:par>
                        <p:par>
                          <p:cTn id="14" fill="hold">
                            <p:stCondLst>
                              <p:cond delay="2500"/>
                            </p:stCondLst>
                            <p:childTnLst>
                              <p:par>
                                <p:cTn id="15" presetID="10" presetClass="exit" presetSubtype="0" fill="hold" nodeType="afterEffect">
                                  <p:stCondLst>
                                    <p:cond delay="0"/>
                                  </p:stCondLst>
                                  <p:childTnLst>
                                    <p:animEffect transition="out" filter="fade">
                                      <p:cBhvr>
                                        <p:cTn id="16" dur="500"/>
                                        <p:tgtEl>
                                          <p:spTgt spid="113683"/>
                                        </p:tgtEl>
                                      </p:cBhvr>
                                    </p:animEffect>
                                    <p:set>
                                      <p:cBhvr>
                                        <p:cTn id="17" dur="1" fill="hold">
                                          <p:stCondLst>
                                            <p:cond delay="499"/>
                                          </p:stCondLst>
                                        </p:cTn>
                                        <p:tgtEl>
                                          <p:spTgt spid="11368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nodeType="withEffect">
                                  <p:stCondLst>
                                    <p:cond delay="0"/>
                                  </p:stCondLst>
                                  <p:childTnLst>
                                    <p:set>
                                      <p:cBhvr>
                                        <p:cTn id="24" dur="1" fill="hold">
                                          <p:stCondLst>
                                            <p:cond delay="0"/>
                                          </p:stCondLst>
                                        </p:cTn>
                                        <p:tgtEl>
                                          <p:spTgt spid="113684"/>
                                        </p:tgtEl>
                                        <p:attrNameLst>
                                          <p:attrName>style.visibility</p:attrName>
                                        </p:attrNameLst>
                                      </p:cBhvr>
                                      <p:to>
                                        <p:strVal val="visible"/>
                                      </p:to>
                                    </p:set>
                                    <p:animEffect transition="in" filter="fade">
                                      <p:cBhvr>
                                        <p:cTn id="25" dur="500"/>
                                        <p:tgtEl>
                                          <p:spTgt spid="113684"/>
                                        </p:tgtEl>
                                      </p:cBhvr>
                                    </p:animEffect>
                                  </p:childTnLst>
                                </p:cTn>
                              </p:par>
                            </p:childTnLst>
                          </p:cTn>
                        </p:par>
                        <p:par>
                          <p:cTn id="26" fill="hold">
                            <p:stCondLst>
                              <p:cond delay="500"/>
                            </p:stCondLst>
                            <p:childTnLst>
                              <p:par>
                                <p:cTn id="27" presetID="63" presetClass="path" presetSubtype="0" accel="50000" decel="50000" fill="hold" nodeType="afterEffect">
                                  <p:stCondLst>
                                    <p:cond delay="0"/>
                                  </p:stCondLst>
                                  <p:childTnLst>
                                    <p:animMotion origin="layout" path="M -0.0007 -6.39481E-7 L 0.30851 -6.39481E-7 " pathEditMode="relative" rAng="0" ptsTypes="AA">
                                      <p:cBhvr>
                                        <p:cTn id="28" dur="2000" fill="hold"/>
                                        <p:tgtEl>
                                          <p:spTgt spid="113684"/>
                                        </p:tgtEl>
                                        <p:attrNameLst>
                                          <p:attrName>ppt_x</p:attrName>
                                          <p:attrName>ppt_y</p:attrName>
                                        </p:attrNameLst>
                                      </p:cBhvr>
                                      <p:rCtr x="155" y="0"/>
                                    </p:animMotion>
                                  </p:childTnLst>
                                </p:cTn>
                              </p:par>
                            </p:childTnLst>
                          </p:cTn>
                        </p:par>
                        <p:par>
                          <p:cTn id="29" fill="hold">
                            <p:stCondLst>
                              <p:cond delay="2500"/>
                            </p:stCondLst>
                            <p:childTnLst>
                              <p:par>
                                <p:cTn id="30" presetID="10" presetClass="exit" presetSubtype="0" fill="hold" nodeType="afterEffect">
                                  <p:stCondLst>
                                    <p:cond delay="0"/>
                                  </p:stCondLst>
                                  <p:childTnLst>
                                    <p:animEffect transition="out" filter="fade">
                                      <p:cBhvr>
                                        <p:cTn id="31" dur="500"/>
                                        <p:tgtEl>
                                          <p:spTgt spid="113684"/>
                                        </p:tgtEl>
                                      </p:cBhvr>
                                    </p:animEffect>
                                    <p:set>
                                      <p:cBhvr>
                                        <p:cTn id="32" dur="1" fill="hold">
                                          <p:stCondLst>
                                            <p:cond delay="499"/>
                                          </p:stCondLst>
                                        </p:cTn>
                                        <p:tgtEl>
                                          <p:spTgt spid="11368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3687"/>
                                        </p:tgtEl>
                                        <p:attrNameLst>
                                          <p:attrName>style.visibility</p:attrName>
                                        </p:attrNameLst>
                                      </p:cBhvr>
                                      <p:to>
                                        <p:strVal val="visible"/>
                                      </p:to>
                                    </p:set>
                                    <p:animEffect transition="in" filter="fade">
                                      <p:cBhvr>
                                        <p:cTn id="37" dur="500"/>
                                        <p:tgtEl>
                                          <p:spTgt spid="11368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13685"/>
                                        </p:tgtEl>
                                        <p:attrNameLst>
                                          <p:attrName>style.visibility</p:attrName>
                                        </p:attrNameLst>
                                      </p:cBhvr>
                                      <p:to>
                                        <p:strVal val="visible"/>
                                      </p:to>
                                    </p:set>
                                    <p:animEffect transition="in" filter="fade">
                                      <p:cBhvr>
                                        <p:cTn id="40" dur="500"/>
                                        <p:tgtEl>
                                          <p:spTgt spid="113685"/>
                                        </p:tgtEl>
                                      </p:cBhvr>
                                    </p:animEffec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113689"/>
                                        </p:tgtEl>
                                        <p:attrNameLst>
                                          <p:attrName>style.visibility</p:attrName>
                                        </p:attrNameLst>
                                      </p:cBhvr>
                                      <p:to>
                                        <p:strVal val="visible"/>
                                      </p:to>
                                    </p:set>
                                    <p:animEffect transition="in" filter="fade">
                                      <p:cBhvr>
                                        <p:cTn id="44" dur="500"/>
                                        <p:tgtEl>
                                          <p:spTgt spid="113689"/>
                                        </p:tgtEl>
                                      </p:cBhvr>
                                    </p:animEffect>
                                  </p:childTnLst>
                                </p:cTn>
                              </p:par>
                            </p:childTnLst>
                          </p:cTn>
                        </p:par>
                        <p:par>
                          <p:cTn id="45" fill="hold">
                            <p:stCondLst>
                              <p:cond delay="1000"/>
                            </p:stCondLst>
                            <p:childTnLst>
                              <p:par>
                                <p:cTn id="46" presetID="35" presetClass="path" presetSubtype="0" accel="50000" decel="50000" fill="hold" nodeType="afterEffect">
                                  <p:stCondLst>
                                    <p:cond delay="0"/>
                                  </p:stCondLst>
                                  <p:childTnLst>
                                    <p:animMotion origin="layout" path="M -2.77778E-6 -6.39481E-7 L -0.31892 -6.39481E-7 " pathEditMode="relative" rAng="0" ptsTypes="AA">
                                      <p:cBhvr>
                                        <p:cTn id="47" dur="2000" fill="hold"/>
                                        <p:tgtEl>
                                          <p:spTgt spid="113689"/>
                                        </p:tgtEl>
                                        <p:attrNameLst>
                                          <p:attrName>ppt_x</p:attrName>
                                          <p:attrName>ppt_y</p:attrName>
                                        </p:attrNameLst>
                                      </p:cBhvr>
                                      <p:rCtr x="-160" y="0"/>
                                    </p:animMotion>
                                  </p:childTnLst>
                                </p:cTn>
                              </p:par>
                            </p:childTnLst>
                          </p:cTn>
                        </p:par>
                        <p:par>
                          <p:cTn id="48" fill="hold">
                            <p:stCondLst>
                              <p:cond delay="3000"/>
                            </p:stCondLst>
                            <p:childTnLst>
                              <p:par>
                                <p:cTn id="49" presetID="10" presetClass="exit" presetSubtype="0" fill="hold" nodeType="afterEffect">
                                  <p:stCondLst>
                                    <p:cond delay="0"/>
                                  </p:stCondLst>
                                  <p:childTnLst>
                                    <p:animEffect transition="out" filter="fade">
                                      <p:cBhvr>
                                        <p:cTn id="50" dur="500"/>
                                        <p:tgtEl>
                                          <p:spTgt spid="113689"/>
                                        </p:tgtEl>
                                      </p:cBhvr>
                                    </p:animEffect>
                                    <p:set>
                                      <p:cBhvr>
                                        <p:cTn id="51" dur="1" fill="hold">
                                          <p:stCondLst>
                                            <p:cond delay="499"/>
                                          </p:stCondLst>
                                        </p:cTn>
                                        <p:tgtEl>
                                          <p:spTgt spid="113689"/>
                                        </p:tgtEl>
                                        <p:attrNameLst>
                                          <p:attrName>style.visibility</p:attrName>
                                        </p:attrNameLst>
                                      </p:cBhvr>
                                      <p:to>
                                        <p:strVal val="hidden"/>
                                      </p:to>
                                    </p:set>
                                  </p:childTnLst>
                                </p:cTn>
                              </p:par>
                            </p:childTnLst>
                          </p:cTn>
                        </p:par>
                        <p:par>
                          <p:cTn id="52" fill="hold">
                            <p:stCondLst>
                              <p:cond delay="3500"/>
                            </p:stCondLst>
                            <p:childTnLst>
                              <p:par>
                                <p:cTn id="53" presetID="10" presetClass="entr" presetSubtype="0" fill="hold" nodeType="afterEffect">
                                  <p:stCondLst>
                                    <p:cond delay="0"/>
                                  </p:stCondLst>
                                  <p:childTnLst>
                                    <p:set>
                                      <p:cBhvr>
                                        <p:cTn id="54" dur="1" fill="hold">
                                          <p:stCondLst>
                                            <p:cond delay="0"/>
                                          </p:stCondLst>
                                        </p:cTn>
                                        <p:tgtEl>
                                          <p:spTgt spid="113690"/>
                                        </p:tgtEl>
                                        <p:attrNameLst>
                                          <p:attrName>style.visibility</p:attrName>
                                        </p:attrNameLst>
                                      </p:cBhvr>
                                      <p:to>
                                        <p:strVal val="visible"/>
                                      </p:to>
                                    </p:set>
                                    <p:animEffect transition="in" filter="fade">
                                      <p:cBhvr>
                                        <p:cTn id="55" dur="500"/>
                                        <p:tgtEl>
                                          <p:spTgt spid="113690"/>
                                        </p:tgtEl>
                                      </p:cBhvr>
                                    </p:animEffect>
                                  </p:childTnLst>
                                </p:cTn>
                              </p:par>
                            </p:childTnLst>
                          </p:cTn>
                        </p:par>
                        <p:par>
                          <p:cTn id="56" fill="hold">
                            <p:stCondLst>
                              <p:cond delay="4000"/>
                            </p:stCondLst>
                            <p:childTnLst>
                              <p:par>
                                <p:cTn id="57" presetID="63" presetClass="path" presetSubtype="0" accel="50000" decel="50000" fill="hold" nodeType="afterEffect">
                                  <p:stCondLst>
                                    <p:cond delay="0"/>
                                  </p:stCondLst>
                                  <p:childTnLst>
                                    <p:animMotion origin="layout" path="M -0.0007 -6.39481E-7 L 0.30851 -6.39481E-7 " pathEditMode="relative" rAng="0" ptsTypes="AA">
                                      <p:cBhvr>
                                        <p:cTn id="58" dur="2000" fill="hold"/>
                                        <p:tgtEl>
                                          <p:spTgt spid="113690"/>
                                        </p:tgtEl>
                                        <p:attrNameLst>
                                          <p:attrName>ppt_x</p:attrName>
                                          <p:attrName>ppt_y</p:attrName>
                                        </p:attrNameLst>
                                      </p:cBhvr>
                                      <p:rCtr x="155" y="0"/>
                                    </p:animMotion>
                                  </p:childTnLst>
                                </p:cTn>
                              </p:par>
                            </p:childTnLst>
                          </p:cTn>
                        </p:par>
                        <p:par>
                          <p:cTn id="59" fill="hold">
                            <p:stCondLst>
                              <p:cond delay="6000"/>
                            </p:stCondLst>
                            <p:childTnLst>
                              <p:par>
                                <p:cTn id="60" presetID="10" presetClass="exit" presetSubtype="0" fill="hold" nodeType="afterEffect">
                                  <p:stCondLst>
                                    <p:cond delay="0"/>
                                  </p:stCondLst>
                                  <p:childTnLst>
                                    <p:animEffect transition="out" filter="fade">
                                      <p:cBhvr>
                                        <p:cTn id="61" dur="500"/>
                                        <p:tgtEl>
                                          <p:spTgt spid="113690"/>
                                        </p:tgtEl>
                                      </p:cBhvr>
                                    </p:animEffect>
                                    <p:set>
                                      <p:cBhvr>
                                        <p:cTn id="62" dur="1" fill="hold">
                                          <p:stCondLst>
                                            <p:cond delay="499"/>
                                          </p:stCondLst>
                                        </p:cTn>
                                        <p:tgtEl>
                                          <p:spTgt spid="11369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13688"/>
                                        </p:tgtEl>
                                        <p:attrNameLst>
                                          <p:attrName>style.visibility</p:attrName>
                                        </p:attrNameLst>
                                      </p:cBhvr>
                                      <p:to>
                                        <p:strVal val="visible"/>
                                      </p:to>
                                    </p:set>
                                    <p:animEffect transition="in" filter="fade">
                                      <p:cBhvr>
                                        <p:cTn id="67" dur="500"/>
                                        <p:tgtEl>
                                          <p:spTgt spid="11368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13686"/>
                                        </p:tgtEl>
                                        <p:attrNameLst>
                                          <p:attrName>style.visibility</p:attrName>
                                        </p:attrNameLst>
                                      </p:cBhvr>
                                      <p:to>
                                        <p:strVal val="visible"/>
                                      </p:to>
                                    </p:set>
                                    <p:animEffect transition="in" filter="fade">
                                      <p:cBhvr>
                                        <p:cTn id="70" dur="500"/>
                                        <p:tgtEl>
                                          <p:spTgt spid="113686"/>
                                        </p:tgtEl>
                                      </p:cBhvr>
                                    </p:animEffect>
                                  </p:childTnLst>
                                </p:cTn>
                              </p:par>
                            </p:childTnLst>
                          </p:cTn>
                        </p:par>
                        <p:par>
                          <p:cTn id="71" fill="hold">
                            <p:stCondLst>
                              <p:cond delay="500"/>
                            </p:stCondLst>
                            <p:childTnLst>
                              <p:par>
                                <p:cTn id="72" presetID="1" presetClass="entr" presetSubtype="0" fill="hold" nodeType="afterEffect">
                                  <p:stCondLst>
                                    <p:cond delay="0"/>
                                  </p:stCondLst>
                                  <p:childTnLst>
                                    <p:set>
                                      <p:cBhvr>
                                        <p:cTn id="73" dur="1" fill="hold">
                                          <p:stCondLst>
                                            <p:cond delay="0"/>
                                          </p:stCondLst>
                                        </p:cTn>
                                        <p:tgtEl>
                                          <p:spTgt spid="5"/>
                                        </p:tgtEl>
                                        <p:attrNameLst>
                                          <p:attrName>style.visibility</p:attrName>
                                        </p:attrNameLst>
                                      </p:cBhvr>
                                      <p:to>
                                        <p:strVal val="visible"/>
                                      </p:to>
                                    </p:set>
                                  </p:childTnLst>
                                </p:cTn>
                              </p:par>
                              <p:par>
                                <p:cTn id="74" presetID="1" presetClass="exit" presetSubtype="0" fill="hold" nodeType="withEffect">
                                  <p:stCondLst>
                                    <p:cond delay="0"/>
                                  </p:stCondLst>
                                  <p:childTnLst>
                                    <p:set>
                                      <p:cBhvr>
                                        <p:cTn id="75" dur="1" fill="hold">
                                          <p:stCondLst>
                                            <p:cond delay="0"/>
                                          </p:stCondLst>
                                        </p:cTn>
                                        <p:tgtEl>
                                          <p:spTgt spid="5"/>
                                        </p:tgtEl>
                                        <p:attrNameLst>
                                          <p:attrName>style.visibility</p:attrName>
                                        </p:attrNameLst>
                                      </p:cBhvr>
                                      <p:to>
                                        <p:strVal val="hidden"/>
                                      </p:to>
                                    </p:set>
                                  </p:childTnLst>
                                </p:cTn>
                              </p:par>
                            </p:childTnLst>
                          </p:cTn>
                        </p:par>
                        <p:par>
                          <p:cTn id="76" fill="hold">
                            <p:stCondLst>
                              <p:cond delay="500"/>
                            </p:stCondLst>
                            <p:childTnLst>
                              <p:par>
                                <p:cTn id="77" presetID="1" presetClass="entr" presetSubtype="0" fill="hold" nodeType="afterEffect">
                                  <p:stCondLst>
                                    <p:cond delay="0"/>
                                  </p:stCondLst>
                                  <p:childTnLst>
                                    <p:set>
                                      <p:cBhvr>
                                        <p:cTn id="7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85" grpId="0" animBg="1"/>
      <p:bldP spid="113686" grpId="0" animBg="1"/>
      <p:bldP spid="113687" grpId="0" animBg="1"/>
      <p:bldP spid="11368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a:lstStyle/>
          <a:p>
            <a:pPr>
              <a:lnSpc>
                <a:spcPct val="85000"/>
              </a:lnSpc>
            </a:pPr>
            <a:r>
              <a:rPr lang="en-US" sz="2400" smtClean="0">
                <a:solidFill>
                  <a:schemeClr val="bg1"/>
                </a:solidFill>
              </a:rPr>
              <a:t>How a DHCP Server Service Is Authorized</a:t>
            </a:r>
          </a:p>
        </p:txBody>
      </p:sp>
      <p:grpSp>
        <p:nvGrpSpPr>
          <p:cNvPr id="2" name="Group 3"/>
          <p:cNvGrpSpPr>
            <a:grpSpLocks/>
          </p:cNvGrpSpPr>
          <p:nvPr/>
        </p:nvGrpSpPr>
        <p:grpSpPr bwMode="auto">
          <a:xfrm>
            <a:off x="227013" y="1471613"/>
            <a:ext cx="6569278" cy="2782887"/>
            <a:chOff x="431" y="1147"/>
            <a:chExt cx="3437" cy="1753"/>
          </a:xfrm>
        </p:grpSpPr>
        <p:grpSp>
          <p:nvGrpSpPr>
            <p:cNvPr id="3" name="Group 4"/>
            <p:cNvGrpSpPr>
              <a:grpSpLocks/>
            </p:cNvGrpSpPr>
            <p:nvPr/>
          </p:nvGrpSpPr>
          <p:grpSpPr bwMode="auto">
            <a:xfrm>
              <a:off x="431" y="1147"/>
              <a:ext cx="3437" cy="1753"/>
              <a:chOff x="431" y="1147"/>
              <a:chExt cx="3437" cy="1753"/>
            </a:xfrm>
          </p:grpSpPr>
          <p:sp>
            <p:nvSpPr>
              <p:cNvPr id="38917" name="Oval 5"/>
              <p:cNvSpPr>
                <a:spLocks noChangeArrowheads="1"/>
              </p:cNvSpPr>
              <p:nvPr/>
            </p:nvSpPr>
            <p:spPr bwMode="auto">
              <a:xfrm>
                <a:off x="1066" y="1425"/>
                <a:ext cx="2802" cy="1343"/>
              </a:xfrm>
              <a:prstGeom prst="ellipse">
                <a:avLst/>
              </a:prstGeom>
              <a:gradFill rotWithShape="1">
                <a:gsLst>
                  <a:gs pos="0">
                    <a:srgbClr val="FFFFFF"/>
                  </a:gs>
                  <a:gs pos="100000">
                    <a:srgbClr val="CFE1C2"/>
                  </a:gs>
                </a:gsLst>
                <a:lin ang="18900000" scaled="1"/>
              </a:gradFill>
              <a:ln>
                <a:noFill/>
              </a:ln>
              <a:effectLst>
                <a:outerShdw dist="45791" dir="3378596" algn="ctr" rotWithShape="0">
                  <a:schemeClr val="bg2"/>
                </a:outerShdw>
              </a:effectLst>
            </p:spPr>
            <p:txBody>
              <a:bodyPr lIns="0" tIns="0" rIns="0" bIns="0"/>
              <a:lstStyle/>
              <a:p>
                <a:pPr marL="342900" indent="-342900" algn="l">
                  <a:lnSpc>
                    <a:spcPct val="90000"/>
                  </a:lnSpc>
                  <a:spcBef>
                    <a:spcPct val="40000"/>
                  </a:spcBef>
                  <a:buClr>
                    <a:srgbClr val="8DACD0"/>
                  </a:buClr>
                  <a:buSzPct val="70000"/>
                  <a:buFont typeface="Wingdings" pitchFamily="2" charset="2"/>
                  <a:buNone/>
                  <a:defRPr/>
                </a:pPr>
                <a:r>
                  <a:rPr lang="en-US" sz="1500"/>
                  <a:t>                                                          </a:t>
                </a:r>
              </a:p>
            </p:txBody>
          </p:sp>
          <p:pic>
            <p:nvPicPr>
              <p:cNvPr id="10284" name="Picture 6" descr="Server01"/>
              <p:cNvPicPr>
                <a:picLocks noChangeAspect="1" noChangeArrowheads="1"/>
              </p:cNvPicPr>
              <p:nvPr/>
            </p:nvPicPr>
            <p:blipFill>
              <a:blip r:embed="rId3"/>
              <a:srcRect/>
              <a:stretch>
                <a:fillRect/>
              </a:stretch>
            </p:blipFill>
            <p:spPr bwMode="auto">
              <a:xfrm>
                <a:off x="3074" y="1212"/>
                <a:ext cx="652" cy="785"/>
              </a:xfrm>
              <a:prstGeom prst="rect">
                <a:avLst/>
              </a:prstGeom>
              <a:noFill/>
              <a:ln w="9525">
                <a:noFill/>
                <a:miter lim="800000"/>
                <a:headEnd/>
                <a:tailEnd/>
              </a:ln>
            </p:spPr>
          </p:pic>
          <p:pic>
            <p:nvPicPr>
              <p:cNvPr id="10285" name="Picture 7" descr="Computer_DesktopComputerSansKeyboard01"/>
              <p:cNvPicPr>
                <a:picLocks noChangeAspect="1" noChangeArrowheads="1"/>
              </p:cNvPicPr>
              <p:nvPr/>
            </p:nvPicPr>
            <p:blipFill>
              <a:blip r:embed="rId4"/>
              <a:srcRect/>
              <a:stretch>
                <a:fillRect/>
              </a:stretch>
            </p:blipFill>
            <p:spPr bwMode="auto">
              <a:xfrm>
                <a:off x="1302" y="2101"/>
                <a:ext cx="562" cy="702"/>
              </a:xfrm>
              <a:prstGeom prst="rect">
                <a:avLst/>
              </a:prstGeom>
              <a:noFill/>
              <a:ln w="9525">
                <a:noFill/>
                <a:miter lim="800000"/>
                <a:headEnd/>
                <a:tailEnd/>
              </a:ln>
            </p:spPr>
          </p:pic>
          <p:pic>
            <p:nvPicPr>
              <p:cNvPr id="10286" name="Picture 8" descr="Server01"/>
              <p:cNvPicPr>
                <a:picLocks noChangeAspect="1" noChangeArrowheads="1"/>
              </p:cNvPicPr>
              <p:nvPr/>
            </p:nvPicPr>
            <p:blipFill>
              <a:blip r:embed="rId3"/>
              <a:srcRect/>
              <a:stretch>
                <a:fillRect/>
              </a:stretch>
            </p:blipFill>
            <p:spPr bwMode="auto">
              <a:xfrm>
                <a:off x="1323" y="1147"/>
                <a:ext cx="653" cy="785"/>
              </a:xfrm>
              <a:prstGeom prst="rect">
                <a:avLst/>
              </a:prstGeom>
              <a:noFill/>
              <a:ln w="9525">
                <a:noFill/>
                <a:miter lim="800000"/>
                <a:headEnd/>
                <a:tailEnd/>
              </a:ln>
            </p:spPr>
          </p:pic>
          <p:pic>
            <p:nvPicPr>
              <p:cNvPr id="10287" name="Picture 9" descr="Server01"/>
              <p:cNvPicPr>
                <a:picLocks noChangeAspect="1" noChangeArrowheads="1"/>
              </p:cNvPicPr>
              <p:nvPr/>
            </p:nvPicPr>
            <p:blipFill>
              <a:blip r:embed="rId3"/>
              <a:srcRect/>
              <a:stretch>
                <a:fillRect/>
              </a:stretch>
            </p:blipFill>
            <p:spPr bwMode="auto">
              <a:xfrm>
                <a:off x="3074" y="2115"/>
                <a:ext cx="653" cy="785"/>
              </a:xfrm>
              <a:prstGeom prst="rect">
                <a:avLst/>
              </a:prstGeom>
              <a:noFill/>
              <a:ln w="9525">
                <a:noFill/>
                <a:miter lim="800000"/>
                <a:headEnd/>
                <a:tailEnd/>
              </a:ln>
            </p:spPr>
          </p:pic>
          <p:sp>
            <p:nvSpPr>
              <p:cNvPr id="38922" name="AutoShape 10"/>
              <p:cNvSpPr>
                <a:spLocks noChangeArrowheads="1"/>
              </p:cNvSpPr>
              <p:nvPr/>
            </p:nvSpPr>
            <p:spPr bwMode="auto">
              <a:xfrm>
                <a:off x="644" y="1159"/>
                <a:ext cx="634" cy="315"/>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lnSpc>
                    <a:spcPct val="85000"/>
                  </a:lnSpc>
                  <a:defRPr/>
                </a:pPr>
                <a:r>
                  <a:rPr lang="en-US" sz="1500"/>
                  <a:t>Domain</a:t>
                </a:r>
              </a:p>
              <a:p>
                <a:pPr>
                  <a:lnSpc>
                    <a:spcPct val="85000"/>
                  </a:lnSpc>
                  <a:defRPr/>
                </a:pPr>
                <a:r>
                  <a:rPr lang="en-US" sz="1500"/>
                  <a:t>Controller</a:t>
                </a:r>
              </a:p>
            </p:txBody>
          </p:sp>
          <p:grpSp>
            <p:nvGrpSpPr>
              <p:cNvPr id="4" name="Group 11"/>
              <p:cNvGrpSpPr>
                <a:grpSpLocks/>
              </p:cNvGrpSpPr>
              <p:nvPr/>
            </p:nvGrpSpPr>
            <p:grpSpPr bwMode="auto">
              <a:xfrm>
                <a:off x="431" y="1590"/>
                <a:ext cx="1047" cy="444"/>
                <a:chOff x="423" y="1428"/>
                <a:chExt cx="1047" cy="444"/>
              </a:xfrm>
            </p:grpSpPr>
            <p:sp>
              <p:nvSpPr>
                <p:cNvPr id="38924" name="AutoShape 12"/>
                <p:cNvSpPr>
                  <a:spLocks noChangeArrowheads="1"/>
                </p:cNvSpPr>
                <p:nvPr/>
              </p:nvSpPr>
              <p:spPr bwMode="auto">
                <a:xfrm>
                  <a:off x="423" y="1542"/>
                  <a:ext cx="626" cy="330"/>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anchor="ctr"/>
                <a:lstStyle/>
                <a:p>
                  <a:pPr algn="l">
                    <a:lnSpc>
                      <a:spcPct val="85000"/>
                    </a:lnSpc>
                    <a:defRPr/>
                  </a:pPr>
                  <a:r>
                    <a:rPr lang="en-US" sz="1500"/>
                    <a:t>Active </a:t>
                  </a:r>
                </a:p>
                <a:p>
                  <a:pPr algn="l">
                    <a:lnSpc>
                      <a:spcPct val="85000"/>
                    </a:lnSpc>
                    <a:defRPr/>
                  </a:pPr>
                  <a:r>
                    <a:rPr lang="en-US" sz="1500"/>
                    <a:t>Directory</a:t>
                  </a:r>
                </a:p>
              </p:txBody>
            </p:sp>
            <p:pic>
              <p:nvPicPr>
                <p:cNvPr id="10291" name="Picture 13" descr="ActiveDirectory01"/>
                <p:cNvPicPr>
                  <a:picLocks noChangeAspect="1" noChangeArrowheads="1"/>
                </p:cNvPicPr>
                <p:nvPr/>
              </p:nvPicPr>
              <p:blipFill>
                <a:blip r:embed="rId5"/>
                <a:srcRect/>
                <a:stretch>
                  <a:fillRect/>
                </a:stretch>
              </p:blipFill>
              <p:spPr bwMode="auto">
                <a:xfrm>
                  <a:off x="873" y="1428"/>
                  <a:ext cx="597" cy="391"/>
                </a:xfrm>
                <a:prstGeom prst="rect">
                  <a:avLst/>
                </a:prstGeom>
                <a:noFill/>
                <a:ln w="9525">
                  <a:noFill/>
                  <a:miter lim="800000"/>
                  <a:headEnd/>
                  <a:tailEnd/>
                </a:ln>
              </p:spPr>
            </p:pic>
          </p:grpSp>
        </p:grpSp>
        <p:sp>
          <p:nvSpPr>
            <p:cNvPr id="38926" name="AutoShape 14"/>
            <p:cNvSpPr>
              <a:spLocks noChangeArrowheads="1"/>
            </p:cNvSpPr>
            <p:nvPr/>
          </p:nvSpPr>
          <p:spPr bwMode="auto">
            <a:xfrm>
              <a:off x="559" y="2432"/>
              <a:ext cx="706" cy="240"/>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wrap="none" anchor="ctr"/>
            <a:lstStyle/>
            <a:p>
              <a:pPr>
                <a:defRPr/>
              </a:pPr>
              <a:r>
                <a:rPr lang="en-US" sz="1500"/>
                <a:t>DHCP Client </a:t>
              </a:r>
            </a:p>
          </p:txBody>
        </p:sp>
      </p:grpSp>
      <p:sp>
        <p:nvSpPr>
          <p:cNvPr id="38927" name="AutoShape 15"/>
          <p:cNvSpPr>
            <a:spLocks noChangeArrowheads="1"/>
          </p:cNvSpPr>
          <p:nvPr/>
        </p:nvSpPr>
        <p:spPr bwMode="auto">
          <a:xfrm>
            <a:off x="1960563" y="935038"/>
            <a:ext cx="3721380" cy="765175"/>
          </a:xfrm>
          <a:prstGeom prst="roundRect">
            <a:avLst>
              <a:gd name="adj" fmla="val 4167"/>
            </a:avLst>
          </a:prstGeom>
          <a:gradFill rotWithShape="1">
            <a:gsLst>
              <a:gs pos="0">
                <a:srgbClr val="ADE2A1"/>
              </a:gs>
              <a:gs pos="100000">
                <a:srgbClr val="E8F6E4"/>
              </a:gs>
            </a:gsLst>
            <a:lin ang="2700000" scaled="1"/>
          </a:gradFill>
          <a:ln w="9525" algn="ctr">
            <a:solidFill>
              <a:srgbClr val="4D4D4D"/>
            </a:solidFill>
            <a:round/>
            <a:headEnd/>
            <a:tailEnd/>
          </a:ln>
          <a:effectLst>
            <a:outerShdw dist="35921" dir="2700000" algn="ctr" rotWithShape="0">
              <a:srgbClr val="AFAFAF"/>
            </a:outerShdw>
          </a:effectLst>
        </p:spPr>
        <p:txBody>
          <a:bodyPr anchor="ctr"/>
          <a:lstStyle/>
          <a:p>
            <a:pPr>
              <a:lnSpc>
                <a:spcPct val="85000"/>
              </a:lnSpc>
              <a:defRPr/>
            </a:pPr>
            <a:r>
              <a:rPr lang="en-US" sz="1500"/>
              <a:t>DHCP Server1 checks with the domain controller to obtain a list of authorized DHCP servers</a:t>
            </a:r>
          </a:p>
        </p:txBody>
      </p:sp>
      <p:sp>
        <p:nvSpPr>
          <p:cNvPr id="38928" name="Line 16"/>
          <p:cNvSpPr>
            <a:spLocks noChangeShapeType="1"/>
          </p:cNvSpPr>
          <p:nvPr/>
        </p:nvSpPr>
        <p:spPr bwMode="auto">
          <a:xfrm flipH="1">
            <a:off x="2736849" y="2097088"/>
            <a:ext cx="1831065" cy="0"/>
          </a:xfrm>
          <a:prstGeom prst="line">
            <a:avLst/>
          </a:prstGeom>
          <a:noFill/>
          <a:ln w="38100">
            <a:solidFill>
              <a:srgbClr val="CC0000"/>
            </a:solidFill>
            <a:round/>
            <a:headEnd/>
            <a:tailEnd type="triangle" w="med" len="med"/>
          </a:ln>
        </p:spPr>
        <p:txBody>
          <a:bodyPr anchor="ctr"/>
          <a:lstStyle/>
          <a:p>
            <a:endParaRPr lang="en-US" sz="1500"/>
          </a:p>
        </p:txBody>
      </p:sp>
      <p:sp>
        <p:nvSpPr>
          <p:cNvPr id="38929" name="Line 17"/>
          <p:cNvSpPr>
            <a:spLocks noChangeShapeType="1"/>
          </p:cNvSpPr>
          <p:nvPr/>
        </p:nvSpPr>
        <p:spPr bwMode="auto">
          <a:xfrm>
            <a:off x="2736850" y="2265363"/>
            <a:ext cx="1831065" cy="0"/>
          </a:xfrm>
          <a:prstGeom prst="line">
            <a:avLst/>
          </a:prstGeom>
          <a:noFill/>
          <a:ln w="38100">
            <a:solidFill>
              <a:srgbClr val="CC0000"/>
            </a:solidFill>
            <a:round/>
            <a:headEnd/>
            <a:tailEnd type="triangle" w="med" len="med"/>
          </a:ln>
        </p:spPr>
        <p:txBody>
          <a:bodyPr anchor="ctr"/>
          <a:lstStyle/>
          <a:p>
            <a:endParaRPr lang="en-US" sz="1500"/>
          </a:p>
        </p:txBody>
      </p:sp>
      <p:sp>
        <p:nvSpPr>
          <p:cNvPr id="38930" name="Line 18"/>
          <p:cNvSpPr>
            <a:spLocks noChangeShapeType="1"/>
          </p:cNvSpPr>
          <p:nvPr/>
        </p:nvSpPr>
        <p:spPr bwMode="auto">
          <a:xfrm rot="1250189" flipH="1">
            <a:off x="2527302" y="2959895"/>
            <a:ext cx="2291698" cy="0"/>
          </a:xfrm>
          <a:prstGeom prst="line">
            <a:avLst/>
          </a:prstGeom>
          <a:noFill/>
          <a:ln w="38100">
            <a:solidFill>
              <a:srgbClr val="CC0000"/>
            </a:solidFill>
            <a:round/>
            <a:headEnd/>
            <a:tailEnd type="triangle" w="med" len="med"/>
          </a:ln>
        </p:spPr>
        <p:txBody>
          <a:bodyPr anchor="ctr"/>
          <a:lstStyle/>
          <a:p>
            <a:endParaRPr lang="en-US" sz="1500"/>
          </a:p>
        </p:txBody>
      </p:sp>
      <p:sp>
        <p:nvSpPr>
          <p:cNvPr id="38931" name="Line 19"/>
          <p:cNvSpPr>
            <a:spLocks noChangeShapeType="1"/>
          </p:cNvSpPr>
          <p:nvPr/>
        </p:nvSpPr>
        <p:spPr bwMode="auto">
          <a:xfrm rot="1250189">
            <a:off x="2462215" y="3134520"/>
            <a:ext cx="2291697" cy="0"/>
          </a:xfrm>
          <a:prstGeom prst="line">
            <a:avLst/>
          </a:prstGeom>
          <a:noFill/>
          <a:ln w="38100">
            <a:solidFill>
              <a:srgbClr val="CC0000"/>
            </a:solidFill>
            <a:round/>
            <a:headEnd/>
            <a:tailEnd type="triangle" w="med" len="med"/>
          </a:ln>
        </p:spPr>
        <p:txBody>
          <a:bodyPr anchor="ctr"/>
          <a:lstStyle/>
          <a:p>
            <a:endParaRPr lang="en-US" sz="1500"/>
          </a:p>
        </p:txBody>
      </p:sp>
      <p:sp>
        <p:nvSpPr>
          <p:cNvPr id="38932" name="Line 20"/>
          <p:cNvSpPr>
            <a:spLocks noChangeShapeType="1"/>
          </p:cNvSpPr>
          <p:nvPr/>
        </p:nvSpPr>
        <p:spPr bwMode="auto">
          <a:xfrm rot="-1250189">
            <a:off x="2462215" y="2821781"/>
            <a:ext cx="2291697" cy="0"/>
          </a:xfrm>
          <a:prstGeom prst="line">
            <a:avLst/>
          </a:prstGeom>
          <a:noFill/>
          <a:ln w="38100">
            <a:solidFill>
              <a:srgbClr val="CC0000"/>
            </a:solidFill>
            <a:round/>
            <a:headEnd/>
            <a:tailEnd type="triangle" w="med" len="med"/>
          </a:ln>
        </p:spPr>
        <p:txBody>
          <a:bodyPr anchor="ctr"/>
          <a:lstStyle/>
          <a:p>
            <a:endParaRPr lang="en-US" sz="1500"/>
          </a:p>
        </p:txBody>
      </p:sp>
      <p:sp>
        <p:nvSpPr>
          <p:cNvPr id="38933" name="Line 21"/>
          <p:cNvSpPr>
            <a:spLocks noChangeShapeType="1"/>
          </p:cNvSpPr>
          <p:nvPr/>
        </p:nvSpPr>
        <p:spPr bwMode="auto">
          <a:xfrm rot="20349811" flipH="1">
            <a:off x="2527302" y="2996406"/>
            <a:ext cx="2291698" cy="0"/>
          </a:xfrm>
          <a:prstGeom prst="line">
            <a:avLst/>
          </a:prstGeom>
          <a:noFill/>
          <a:ln w="38100">
            <a:solidFill>
              <a:srgbClr val="CC0000"/>
            </a:solidFill>
            <a:round/>
            <a:headEnd/>
            <a:tailEnd type="triangle" w="med" len="med"/>
          </a:ln>
        </p:spPr>
        <p:txBody>
          <a:bodyPr anchor="ctr"/>
          <a:lstStyle/>
          <a:p>
            <a:endParaRPr lang="en-US" sz="1500"/>
          </a:p>
        </p:txBody>
      </p:sp>
      <p:pic>
        <p:nvPicPr>
          <p:cNvPr id="38934" name="Picture 22" descr="Validate_CheckMark01"/>
          <p:cNvPicPr>
            <a:picLocks noChangeAspect="1" noChangeArrowheads="1"/>
          </p:cNvPicPr>
          <p:nvPr/>
        </p:nvPicPr>
        <p:blipFill>
          <a:blip r:embed="rId6"/>
          <a:srcRect/>
          <a:stretch>
            <a:fillRect/>
          </a:stretch>
        </p:blipFill>
        <p:spPr bwMode="auto">
          <a:xfrm>
            <a:off x="1112838" y="2016125"/>
            <a:ext cx="789383" cy="620713"/>
          </a:xfrm>
          <a:prstGeom prst="rect">
            <a:avLst/>
          </a:prstGeom>
          <a:noFill/>
          <a:ln w="9525">
            <a:noFill/>
            <a:miter lim="800000"/>
            <a:headEnd/>
            <a:tailEnd/>
          </a:ln>
        </p:spPr>
      </p:pic>
      <p:grpSp>
        <p:nvGrpSpPr>
          <p:cNvPr id="5" name="Group 23"/>
          <p:cNvGrpSpPr>
            <a:grpSpLocks/>
          </p:cNvGrpSpPr>
          <p:nvPr/>
        </p:nvGrpSpPr>
        <p:grpSpPr bwMode="auto">
          <a:xfrm>
            <a:off x="5549900" y="3346450"/>
            <a:ext cx="2679700" cy="1331913"/>
            <a:chOff x="3833" y="2328"/>
            <a:chExt cx="1402" cy="839"/>
          </a:xfrm>
        </p:grpSpPr>
        <p:sp>
          <p:nvSpPr>
            <p:cNvPr id="10276" name="AutoShape 24"/>
            <p:cNvSpPr>
              <a:spLocks noChangeArrowheads="1"/>
            </p:cNvSpPr>
            <p:nvPr/>
          </p:nvSpPr>
          <p:spPr bwMode="auto">
            <a:xfrm>
              <a:off x="3833" y="2328"/>
              <a:ext cx="1265" cy="839"/>
            </a:xfrm>
            <a:prstGeom prst="roundRect">
              <a:avLst>
                <a:gd name="adj" fmla="val 2931"/>
              </a:avLst>
            </a:prstGeom>
            <a:gradFill rotWithShape="1">
              <a:gsLst>
                <a:gs pos="0">
                  <a:srgbClr val="F0F1FF"/>
                </a:gs>
                <a:gs pos="100000">
                  <a:srgbClr val="B3C8DF"/>
                </a:gs>
              </a:gsLst>
              <a:lin ang="5400000" scaled="1"/>
            </a:gradFill>
            <a:ln w="9525" algn="ctr">
              <a:noFill/>
              <a:round/>
              <a:headEnd/>
              <a:tailEnd/>
            </a:ln>
          </p:spPr>
          <p:txBody>
            <a:bodyPr wrap="none" anchor="ctr"/>
            <a:lstStyle/>
            <a:p>
              <a:endParaRPr lang="en-US" sz="1500"/>
            </a:p>
          </p:txBody>
        </p:sp>
        <p:sp>
          <p:nvSpPr>
            <p:cNvPr id="10277" name="Text Box 25"/>
            <p:cNvSpPr txBox="1">
              <a:spLocks noChangeArrowheads="1"/>
            </p:cNvSpPr>
            <p:nvPr/>
          </p:nvSpPr>
          <p:spPr bwMode="auto">
            <a:xfrm>
              <a:off x="4106" y="2492"/>
              <a:ext cx="839" cy="204"/>
            </a:xfrm>
            <a:prstGeom prst="rect">
              <a:avLst/>
            </a:prstGeom>
            <a:noFill/>
            <a:ln w="9525" algn="ctr">
              <a:noFill/>
              <a:miter lim="800000"/>
              <a:headEnd/>
              <a:tailEnd/>
            </a:ln>
          </p:spPr>
          <p:txBody>
            <a:bodyPr wrap="none">
              <a:spAutoFit/>
            </a:bodyPr>
            <a:lstStyle/>
            <a:p>
              <a:pPr algn="l"/>
              <a:r>
                <a:rPr lang="en-US" sz="1500" b="0"/>
                <a:t>Unauthorized</a:t>
              </a:r>
            </a:p>
          </p:txBody>
        </p:sp>
        <p:sp>
          <p:nvSpPr>
            <p:cNvPr id="10278" name="Text Box 26"/>
            <p:cNvSpPr txBox="1">
              <a:spLocks noChangeArrowheads="1"/>
            </p:cNvSpPr>
            <p:nvPr/>
          </p:nvSpPr>
          <p:spPr bwMode="auto">
            <a:xfrm>
              <a:off x="4106" y="2744"/>
              <a:ext cx="1129" cy="349"/>
            </a:xfrm>
            <a:prstGeom prst="rect">
              <a:avLst/>
            </a:prstGeom>
            <a:noFill/>
            <a:ln w="9525" algn="ctr">
              <a:noFill/>
              <a:miter lim="800000"/>
              <a:headEnd/>
              <a:tailEnd/>
            </a:ln>
          </p:spPr>
          <p:txBody>
            <a:bodyPr>
              <a:spAutoFit/>
            </a:bodyPr>
            <a:lstStyle/>
            <a:p>
              <a:pPr algn="l"/>
              <a:r>
                <a:rPr lang="en-US" sz="1500" b="0"/>
                <a:t>Does not service DHCP requests</a:t>
              </a:r>
            </a:p>
          </p:txBody>
        </p:sp>
        <p:pic>
          <p:nvPicPr>
            <p:cNvPr id="10279" name="Picture 27" descr="Validate_Invalid01"/>
            <p:cNvPicPr>
              <a:picLocks noChangeAspect="1" noChangeArrowheads="1"/>
            </p:cNvPicPr>
            <p:nvPr/>
          </p:nvPicPr>
          <p:blipFill>
            <a:blip r:embed="rId7"/>
            <a:srcRect/>
            <a:stretch>
              <a:fillRect/>
            </a:stretch>
          </p:blipFill>
          <p:spPr bwMode="auto">
            <a:xfrm>
              <a:off x="3889" y="2501"/>
              <a:ext cx="196" cy="235"/>
            </a:xfrm>
            <a:prstGeom prst="rect">
              <a:avLst/>
            </a:prstGeom>
            <a:noFill/>
            <a:ln w="9525">
              <a:noFill/>
              <a:miter lim="800000"/>
              <a:headEnd/>
              <a:tailEnd/>
            </a:ln>
          </p:spPr>
        </p:pic>
        <p:pic>
          <p:nvPicPr>
            <p:cNvPr id="10280" name="Picture 28" descr="Validate_Invalid01"/>
            <p:cNvPicPr>
              <a:picLocks noChangeAspect="1" noChangeArrowheads="1"/>
            </p:cNvPicPr>
            <p:nvPr/>
          </p:nvPicPr>
          <p:blipFill>
            <a:blip r:embed="rId7"/>
            <a:srcRect/>
            <a:stretch>
              <a:fillRect/>
            </a:stretch>
          </p:blipFill>
          <p:spPr bwMode="auto">
            <a:xfrm>
              <a:off x="3889" y="2826"/>
              <a:ext cx="196" cy="235"/>
            </a:xfrm>
            <a:prstGeom prst="rect">
              <a:avLst/>
            </a:prstGeom>
            <a:noFill/>
            <a:ln w="9525">
              <a:noFill/>
              <a:miter lim="800000"/>
              <a:headEnd/>
              <a:tailEnd/>
            </a:ln>
          </p:spPr>
        </p:pic>
      </p:grpSp>
      <p:grpSp>
        <p:nvGrpSpPr>
          <p:cNvPr id="6" name="Group 29"/>
          <p:cNvGrpSpPr>
            <a:grpSpLocks/>
          </p:cNvGrpSpPr>
          <p:nvPr/>
        </p:nvGrpSpPr>
        <p:grpSpPr bwMode="auto">
          <a:xfrm>
            <a:off x="5549900" y="1697038"/>
            <a:ext cx="2433138" cy="1331912"/>
            <a:chOff x="3833" y="1289"/>
            <a:chExt cx="1273" cy="839"/>
          </a:xfrm>
        </p:grpSpPr>
        <p:sp>
          <p:nvSpPr>
            <p:cNvPr id="10271" name="AutoShape 30"/>
            <p:cNvSpPr>
              <a:spLocks noChangeArrowheads="1"/>
            </p:cNvSpPr>
            <p:nvPr/>
          </p:nvSpPr>
          <p:spPr bwMode="auto">
            <a:xfrm>
              <a:off x="3833" y="1289"/>
              <a:ext cx="1265" cy="839"/>
            </a:xfrm>
            <a:prstGeom prst="roundRect">
              <a:avLst>
                <a:gd name="adj" fmla="val 2931"/>
              </a:avLst>
            </a:prstGeom>
            <a:gradFill rotWithShape="1">
              <a:gsLst>
                <a:gs pos="0">
                  <a:srgbClr val="F0F1FF"/>
                </a:gs>
                <a:gs pos="100000">
                  <a:srgbClr val="B3C8DF"/>
                </a:gs>
              </a:gsLst>
              <a:lin ang="5400000" scaled="1"/>
            </a:gradFill>
            <a:ln w="9525" algn="ctr">
              <a:noFill/>
              <a:round/>
              <a:headEnd/>
              <a:tailEnd/>
            </a:ln>
          </p:spPr>
          <p:txBody>
            <a:bodyPr wrap="none" anchor="ctr"/>
            <a:lstStyle/>
            <a:p>
              <a:endParaRPr lang="en-US" sz="1500"/>
            </a:p>
          </p:txBody>
        </p:sp>
        <p:sp>
          <p:nvSpPr>
            <p:cNvPr id="10272" name="Text Box 31"/>
            <p:cNvSpPr txBox="1">
              <a:spLocks noChangeArrowheads="1"/>
            </p:cNvSpPr>
            <p:nvPr/>
          </p:nvSpPr>
          <p:spPr bwMode="auto">
            <a:xfrm>
              <a:off x="4106" y="1469"/>
              <a:ext cx="769" cy="204"/>
            </a:xfrm>
            <a:prstGeom prst="rect">
              <a:avLst/>
            </a:prstGeom>
            <a:noFill/>
            <a:ln w="9525" algn="ctr">
              <a:noFill/>
              <a:miter lim="800000"/>
              <a:headEnd/>
              <a:tailEnd/>
            </a:ln>
          </p:spPr>
          <p:txBody>
            <a:bodyPr>
              <a:spAutoFit/>
            </a:bodyPr>
            <a:lstStyle/>
            <a:p>
              <a:pPr algn="l"/>
              <a:r>
                <a:rPr lang="en-US" sz="1500" b="0"/>
                <a:t>Authorized</a:t>
              </a:r>
            </a:p>
          </p:txBody>
        </p:sp>
        <p:sp>
          <p:nvSpPr>
            <p:cNvPr id="10273" name="Text Box 32"/>
            <p:cNvSpPr txBox="1">
              <a:spLocks noChangeArrowheads="1"/>
            </p:cNvSpPr>
            <p:nvPr/>
          </p:nvSpPr>
          <p:spPr bwMode="auto">
            <a:xfrm>
              <a:off x="4106" y="1697"/>
              <a:ext cx="1000" cy="349"/>
            </a:xfrm>
            <a:prstGeom prst="rect">
              <a:avLst/>
            </a:prstGeom>
            <a:noFill/>
            <a:ln w="9525" algn="ctr">
              <a:noFill/>
              <a:miter lim="800000"/>
              <a:headEnd/>
              <a:tailEnd/>
            </a:ln>
          </p:spPr>
          <p:txBody>
            <a:bodyPr>
              <a:spAutoFit/>
            </a:bodyPr>
            <a:lstStyle/>
            <a:p>
              <a:pPr algn="l"/>
              <a:r>
                <a:rPr lang="en-US" sz="1500" b="0"/>
                <a:t>Services DHCP requests</a:t>
              </a:r>
            </a:p>
          </p:txBody>
        </p:sp>
        <p:pic>
          <p:nvPicPr>
            <p:cNvPr id="10274" name="Picture 33" descr="Validated01"/>
            <p:cNvPicPr>
              <a:picLocks noChangeAspect="1" noChangeArrowheads="1"/>
            </p:cNvPicPr>
            <p:nvPr/>
          </p:nvPicPr>
          <p:blipFill>
            <a:blip r:embed="rId8"/>
            <a:srcRect/>
            <a:stretch>
              <a:fillRect/>
            </a:stretch>
          </p:blipFill>
          <p:spPr bwMode="auto">
            <a:xfrm>
              <a:off x="3889" y="1471"/>
              <a:ext cx="256" cy="265"/>
            </a:xfrm>
            <a:prstGeom prst="rect">
              <a:avLst/>
            </a:prstGeom>
            <a:noFill/>
            <a:ln w="9525">
              <a:noFill/>
              <a:miter lim="800000"/>
              <a:headEnd/>
              <a:tailEnd/>
            </a:ln>
          </p:spPr>
        </p:pic>
        <p:pic>
          <p:nvPicPr>
            <p:cNvPr id="10275" name="Picture 34" descr="Validated01"/>
            <p:cNvPicPr>
              <a:picLocks noChangeAspect="1" noChangeArrowheads="1"/>
            </p:cNvPicPr>
            <p:nvPr/>
          </p:nvPicPr>
          <p:blipFill>
            <a:blip r:embed="rId8"/>
            <a:srcRect/>
            <a:stretch>
              <a:fillRect/>
            </a:stretch>
          </p:blipFill>
          <p:spPr bwMode="auto">
            <a:xfrm>
              <a:off x="3889" y="1771"/>
              <a:ext cx="256" cy="265"/>
            </a:xfrm>
            <a:prstGeom prst="rect">
              <a:avLst/>
            </a:prstGeom>
            <a:noFill/>
            <a:ln w="9525">
              <a:noFill/>
              <a:miter lim="800000"/>
              <a:headEnd/>
              <a:tailEnd/>
            </a:ln>
          </p:spPr>
        </p:pic>
      </p:grpSp>
      <p:sp>
        <p:nvSpPr>
          <p:cNvPr id="38947" name="AutoShape 35"/>
          <p:cNvSpPr>
            <a:spLocks noChangeArrowheads="1"/>
          </p:cNvSpPr>
          <p:nvPr/>
        </p:nvSpPr>
        <p:spPr bwMode="auto">
          <a:xfrm>
            <a:off x="5535613" y="1525588"/>
            <a:ext cx="2431226" cy="352425"/>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defRPr/>
            </a:pPr>
            <a:r>
              <a:rPr lang="en-US" sz="1500"/>
              <a:t>DHCP Server1</a:t>
            </a:r>
          </a:p>
        </p:txBody>
      </p:sp>
      <p:sp>
        <p:nvSpPr>
          <p:cNvPr id="38948" name="AutoShape 36"/>
          <p:cNvSpPr>
            <a:spLocks noChangeArrowheads="1"/>
          </p:cNvSpPr>
          <p:nvPr/>
        </p:nvSpPr>
        <p:spPr bwMode="auto">
          <a:xfrm>
            <a:off x="5537200" y="3173413"/>
            <a:ext cx="2454162" cy="352425"/>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defRPr/>
            </a:pPr>
            <a:r>
              <a:rPr lang="en-US" sz="1500"/>
              <a:t>DHCP Server2</a:t>
            </a:r>
          </a:p>
        </p:txBody>
      </p:sp>
      <p:sp>
        <p:nvSpPr>
          <p:cNvPr id="38949" name="AutoShape 37"/>
          <p:cNvSpPr>
            <a:spLocks noChangeArrowheads="1"/>
          </p:cNvSpPr>
          <p:nvPr/>
        </p:nvSpPr>
        <p:spPr bwMode="auto">
          <a:xfrm>
            <a:off x="1960563" y="922338"/>
            <a:ext cx="3721380" cy="765175"/>
          </a:xfrm>
          <a:prstGeom prst="roundRect">
            <a:avLst>
              <a:gd name="adj" fmla="val 4167"/>
            </a:avLst>
          </a:prstGeom>
          <a:gradFill rotWithShape="1">
            <a:gsLst>
              <a:gs pos="0">
                <a:srgbClr val="ADE2A1"/>
              </a:gs>
              <a:gs pos="100000">
                <a:srgbClr val="E8F6E4"/>
              </a:gs>
            </a:gsLst>
            <a:lin ang="2700000" scaled="1"/>
          </a:gradFill>
          <a:ln w="9525" algn="ctr">
            <a:solidFill>
              <a:srgbClr val="4D4D4D"/>
            </a:solidFill>
            <a:round/>
            <a:headEnd/>
            <a:tailEnd/>
          </a:ln>
          <a:effectLst>
            <a:outerShdw dist="35921" dir="2700000" algn="ctr" rotWithShape="0">
              <a:srgbClr val="AFAFAF"/>
            </a:outerShdw>
          </a:effectLst>
        </p:spPr>
        <p:txBody>
          <a:bodyPr anchor="ctr"/>
          <a:lstStyle/>
          <a:p>
            <a:pPr>
              <a:lnSpc>
                <a:spcPct val="85000"/>
              </a:lnSpc>
              <a:defRPr/>
            </a:pPr>
            <a:r>
              <a:rPr lang="en-US" sz="1500"/>
              <a:t>If DHCP Server1 finds its IP address on the list, the service starts and supports DHCP clients</a:t>
            </a:r>
          </a:p>
        </p:txBody>
      </p:sp>
      <p:sp>
        <p:nvSpPr>
          <p:cNvPr id="38950" name="AutoShape 38"/>
          <p:cNvSpPr>
            <a:spLocks noChangeArrowheads="1"/>
          </p:cNvSpPr>
          <p:nvPr/>
        </p:nvSpPr>
        <p:spPr bwMode="auto">
          <a:xfrm>
            <a:off x="1760538" y="4233863"/>
            <a:ext cx="4139964" cy="765175"/>
          </a:xfrm>
          <a:prstGeom prst="roundRect">
            <a:avLst>
              <a:gd name="adj" fmla="val 4167"/>
            </a:avLst>
          </a:prstGeom>
          <a:gradFill rotWithShape="1">
            <a:gsLst>
              <a:gs pos="0">
                <a:srgbClr val="ADE2A1"/>
              </a:gs>
              <a:gs pos="100000">
                <a:srgbClr val="E8F6E4"/>
              </a:gs>
            </a:gsLst>
            <a:lin ang="2700000" scaled="1"/>
          </a:gradFill>
          <a:ln w="9525" algn="ctr">
            <a:solidFill>
              <a:srgbClr val="4D4D4D"/>
            </a:solidFill>
            <a:round/>
            <a:headEnd/>
            <a:tailEnd/>
          </a:ln>
          <a:effectLst>
            <a:outerShdw dist="35921" dir="2700000" algn="ctr" rotWithShape="0">
              <a:srgbClr val="AFAFAF"/>
            </a:outerShdw>
          </a:effectLst>
        </p:spPr>
        <p:txBody>
          <a:bodyPr anchor="ctr"/>
          <a:lstStyle/>
          <a:p>
            <a:pPr>
              <a:lnSpc>
                <a:spcPct val="85000"/>
              </a:lnSpc>
              <a:defRPr/>
            </a:pPr>
            <a:r>
              <a:rPr lang="en-US" sz="1500"/>
              <a:t>DHCP Server2 checks with the </a:t>
            </a:r>
          </a:p>
          <a:p>
            <a:pPr>
              <a:lnSpc>
                <a:spcPct val="85000"/>
              </a:lnSpc>
              <a:defRPr/>
            </a:pPr>
            <a:r>
              <a:rPr lang="en-US" sz="1500"/>
              <a:t>domain controller to obtain a list of</a:t>
            </a:r>
          </a:p>
          <a:p>
            <a:pPr>
              <a:lnSpc>
                <a:spcPct val="85000"/>
              </a:lnSpc>
              <a:defRPr/>
            </a:pPr>
            <a:r>
              <a:rPr lang="en-US" sz="1500"/>
              <a:t>authorized DHCP servers</a:t>
            </a:r>
          </a:p>
        </p:txBody>
      </p:sp>
      <p:sp>
        <p:nvSpPr>
          <p:cNvPr id="38951" name="AutoShape 39"/>
          <p:cNvSpPr>
            <a:spLocks noChangeArrowheads="1"/>
          </p:cNvSpPr>
          <p:nvPr/>
        </p:nvSpPr>
        <p:spPr bwMode="auto">
          <a:xfrm>
            <a:off x="1774825" y="4246563"/>
            <a:ext cx="4139964" cy="765175"/>
          </a:xfrm>
          <a:prstGeom prst="roundRect">
            <a:avLst>
              <a:gd name="adj" fmla="val 4167"/>
            </a:avLst>
          </a:prstGeom>
          <a:gradFill rotWithShape="1">
            <a:gsLst>
              <a:gs pos="0">
                <a:srgbClr val="ADE2A1"/>
              </a:gs>
              <a:gs pos="100000">
                <a:srgbClr val="E8F6E4"/>
              </a:gs>
            </a:gsLst>
            <a:lin ang="2700000" scaled="1"/>
          </a:gradFill>
          <a:ln w="9525" algn="ctr">
            <a:solidFill>
              <a:srgbClr val="4D4D4D"/>
            </a:solidFill>
            <a:round/>
            <a:headEnd/>
            <a:tailEnd/>
          </a:ln>
          <a:effectLst>
            <a:outerShdw dist="35921" dir="2700000" algn="ctr" rotWithShape="0">
              <a:srgbClr val="AFAFAF"/>
            </a:outerShdw>
          </a:effectLst>
        </p:spPr>
        <p:txBody>
          <a:bodyPr anchor="ctr"/>
          <a:lstStyle/>
          <a:p>
            <a:pPr>
              <a:lnSpc>
                <a:spcPct val="85000"/>
              </a:lnSpc>
              <a:defRPr/>
            </a:pPr>
            <a:r>
              <a:rPr lang="en-US" sz="1500"/>
              <a:t>If DHCP Server2 does not find its IP address on the list, the service does not start and support DHCP clients</a:t>
            </a:r>
          </a:p>
        </p:txBody>
      </p:sp>
      <p:pic>
        <p:nvPicPr>
          <p:cNvPr id="38952" name="Picture 40" descr="Validate_XMark01"/>
          <p:cNvPicPr>
            <a:picLocks noChangeAspect="1" noChangeArrowheads="1"/>
          </p:cNvPicPr>
          <p:nvPr/>
        </p:nvPicPr>
        <p:blipFill>
          <a:blip r:embed="rId9"/>
          <a:srcRect/>
          <a:stretch>
            <a:fillRect/>
          </a:stretch>
        </p:blipFill>
        <p:spPr bwMode="auto">
          <a:xfrm>
            <a:off x="1012825" y="2014538"/>
            <a:ext cx="722487" cy="730250"/>
          </a:xfrm>
          <a:prstGeom prst="rect">
            <a:avLst/>
          </a:prstGeom>
          <a:noFill/>
          <a:ln w="9525">
            <a:noFill/>
            <a:miter lim="800000"/>
            <a:headEnd/>
            <a:tailEnd/>
          </a:ln>
        </p:spPr>
      </p:pic>
      <p:sp>
        <p:nvSpPr>
          <p:cNvPr id="38953" name="AutoShape 41"/>
          <p:cNvSpPr>
            <a:spLocks noChangeArrowheads="1"/>
          </p:cNvSpPr>
          <p:nvPr/>
        </p:nvSpPr>
        <p:spPr bwMode="auto">
          <a:xfrm>
            <a:off x="1760538" y="4259263"/>
            <a:ext cx="4139964" cy="765175"/>
          </a:xfrm>
          <a:prstGeom prst="roundRect">
            <a:avLst>
              <a:gd name="adj" fmla="val 4167"/>
            </a:avLst>
          </a:prstGeom>
          <a:gradFill rotWithShape="1">
            <a:gsLst>
              <a:gs pos="0">
                <a:srgbClr val="ADE2A1"/>
              </a:gs>
              <a:gs pos="100000">
                <a:srgbClr val="E8F6E4"/>
              </a:gs>
            </a:gsLst>
            <a:lin ang="2700000" scaled="1"/>
          </a:gradFill>
          <a:ln w="9525" algn="ctr">
            <a:solidFill>
              <a:srgbClr val="4D4D4D"/>
            </a:solidFill>
            <a:round/>
            <a:headEnd/>
            <a:tailEnd/>
          </a:ln>
          <a:effectLst>
            <a:outerShdw dist="35921" dir="2700000" algn="ctr" rotWithShape="0">
              <a:srgbClr val="AFAFAF"/>
            </a:outerShdw>
          </a:effectLst>
        </p:spPr>
        <p:txBody>
          <a:bodyPr anchor="ctr"/>
          <a:lstStyle/>
          <a:p>
            <a:pPr>
              <a:lnSpc>
                <a:spcPct val="85000"/>
              </a:lnSpc>
              <a:defRPr/>
            </a:pPr>
            <a:r>
              <a:rPr lang="en-US" sz="1500"/>
              <a:t>DHCP client receives IP address </a:t>
            </a:r>
          </a:p>
          <a:p>
            <a:pPr>
              <a:lnSpc>
                <a:spcPct val="85000"/>
              </a:lnSpc>
              <a:defRPr/>
            </a:pPr>
            <a:r>
              <a:rPr lang="en-US" sz="1500"/>
              <a:t>from authorized DHCP Server1</a:t>
            </a:r>
          </a:p>
        </p:txBody>
      </p:sp>
      <p:sp>
        <p:nvSpPr>
          <p:cNvPr id="38954" name="Line 42"/>
          <p:cNvSpPr>
            <a:spLocks noChangeShapeType="1"/>
          </p:cNvSpPr>
          <p:nvPr/>
        </p:nvSpPr>
        <p:spPr bwMode="auto">
          <a:xfrm>
            <a:off x="2736850" y="3771900"/>
            <a:ext cx="1831065" cy="0"/>
          </a:xfrm>
          <a:prstGeom prst="line">
            <a:avLst/>
          </a:prstGeom>
          <a:noFill/>
          <a:ln w="38100">
            <a:solidFill>
              <a:srgbClr val="CC0000"/>
            </a:solidFill>
            <a:round/>
            <a:headEnd/>
            <a:tailEnd type="triangle" w="med" len="med"/>
          </a:ln>
        </p:spPr>
        <p:txBody>
          <a:bodyPr anchor="ctr"/>
          <a:lstStyle/>
          <a:p>
            <a:endParaRPr lang="en-US" sz="1500"/>
          </a:p>
        </p:txBody>
      </p:sp>
      <p:sp>
        <p:nvSpPr>
          <p:cNvPr id="38987" name="AutoShape 75"/>
          <p:cNvSpPr>
            <a:spLocks noChangeArrowheads="1"/>
          </p:cNvSpPr>
          <p:nvPr/>
        </p:nvSpPr>
        <p:spPr bwMode="auto">
          <a:xfrm>
            <a:off x="152401" y="5060950"/>
            <a:ext cx="8839200" cy="625475"/>
          </a:xfrm>
          <a:prstGeom prst="roundRect">
            <a:avLst>
              <a:gd name="adj" fmla="val 16667"/>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lgn="l" eaLnBrk="1" hangingPunct="1">
              <a:defRPr/>
            </a:pPr>
            <a:r>
              <a:rPr lang="en-US" sz="1500" i="1"/>
              <a:t>DHCP authorization</a:t>
            </a:r>
            <a:r>
              <a:rPr lang="en-US" sz="1500"/>
              <a:t> is the process of registering the DHCP Server service in the Active Directory domain to support DHCP clients</a:t>
            </a:r>
          </a:p>
        </p:txBody>
      </p:sp>
      <p:grpSp>
        <p:nvGrpSpPr>
          <p:cNvPr id="7" name="Group 76"/>
          <p:cNvGrpSpPr>
            <a:grpSpLocks/>
          </p:cNvGrpSpPr>
          <p:nvPr/>
        </p:nvGrpSpPr>
        <p:grpSpPr bwMode="auto">
          <a:xfrm>
            <a:off x="228600" y="5746750"/>
            <a:ext cx="1100932" cy="425450"/>
            <a:chOff x="384" y="3024"/>
            <a:chExt cx="720" cy="336"/>
          </a:xfrm>
        </p:grpSpPr>
        <p:sp>
          <p:nvSpPr>
            <p:cNvPr id="38989" name="Oval 77"/>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sz="1500"/>
            </a:p>
          </p:txBody>
        </p:sp>
        <p:grpSp>
          <p:nvGrpSpPr>
            <p:cNvPr id="8" name="Group 78"/>
            <p:cNvGrpSpPr>
              <a:grpSpLocks/>
            </p:cNvGrpSpPr>
            <p:nvPr/>
          </p:nvGrpSpPr>
          <p:grpSpPr bwMode="auto">
            <a:xfrm>
              <a:off x="480" y="3096"/>
              <a:ext cx="240" cy="192"/>
              <a:chOff x="480" y="3096"/>
              <a:chExt cx="240" cy="192"/>
            </a:xfrm>
          </p:grpSpPr>
          <p:sp>
            <p:nvSpPr>
              <p:cNvPr id="10269" name="Oval 79"/>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sz="1500"/>
              </a:p>
            </p:txBody>
          </p:sp>
          <p:sp>
            <p:nvSpPr>
              <p:cNvPr id="38992" name="Freeform 80"/>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sz="1500"/>
              </a:p>
            </p:txBody>
          </p:sp>
        </p:grpSp>
      </p:grpSp>
      <p:grpSp>
        <p:nvGrpSpPr>
          <p:cNvPr id="9" name="Group 81"/>
          <p:cNvGrpSpPr>
            <a:grpSpLocks/>
          </p:cNvGrpSpPr>
          <p:nvPr/>
        </p:nvGrpSpPr>
        <p:grpSpPr bwMode="auto">
          <a:xfrm>
            <a:off x="715962" y="5837238"/>
            <a:ext cx="366977" cy="244475"/>
            <a:chOff x="768" y="3096"/>
            <a:chExt cx="240" cy="192"/>
          </a:xfrm>
        </p:grpSpPr>
        <p:sp>
          <p:nvSpPr>
            <p:cNvPr id="10265" name="Oval 82"/>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sz="1500"/>
            </a:p>
          </p:txBody>
        </p:sp>
        <p:sp>
          <p:nvSpPr>
            <p:cNvPr id="38995" name="Rectangle 83"/>
            <p:cNvSpPr>
              <a:spLocks noChangeArrowheads="1"/>
            </p:cNvSpPr>
            <p:nvPr/>
          </p:nvSpPr>
          <p:spPr bwMode="auto">
            <a:xfrm>
              <a:off x="840"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sz="15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27"/>
                                        </p:tgtEl>
                                        <p:attrNameLst>
                                          <p:attrName>style.visibility</p:attrName>
                                        </p:attrNameLst>
                                      </p:cBhvr>
                                      <p:to>
                                        <p:strVal val="visible"/>
                                      </p:to>
                                    </p:set>
                                    <p:animEffect transition="in" filter="fade">
                                      <p:cBhvr>
                                        <p:cTn id="7" dur="1000"/>
                                        <p:tgtEl>
                                          <p:spTgt spid="38927"/>
                                        </p:tgtEl>
                                      </p:cBhvr>
                                    </p:animEffect>
                                  </p:childTnLst>
                                </p:cTn>
                              </p:par>
                            </p:childTnLst>
                          </p:cTn>
                        </p:par>
                        <p:par>
                          <p:cTn id="8" fill="hold">
                            <p:stCondLst>
                              <p:cond delay="1000"/>
                            </p:stCondLst>
                            <p:childTnLst>
                              <p:par>
                                <p:cTn id="9" presetID="22" presetClass="entr" presetSubtype="2" fill="hold" grpId="0" nodeType="afterEffect">
                                  <p:stCondLst>
                                    <p:cond delay="0"/>
                                  </p:stCondLst>
                                  <p:childTnLst>
                                    <p:set>
                                      <p:cBhvr>
                                        <p:cTn id="10" dur="1" fill="hold">
                                          <p:stCondLst>
                                            <p:cond delay="0"/>
                                          </p:stCondLst>
                                        </p:cTn>
                                        <p:tgtEl>
                                          <p:spTgt spid="38928"/>
                                        </p:tgtEl>
                                        <p:attrNameLst>
                                          <p:attrName>style.visibility</p:attrName>
                                        </p:attrNameLst>
                                      </p:cBhvr>
                                      <p:to>
                                        <p:strVal val="visible"/>
                                      </p:to>
                                    </p:set>
                                    <p:animEffect transition="in" filter="wipe(right)">
                                      <p:cBhvr>
                                        <p:cTn id="11" dur="1000"/>
                                        <p:tgtEl>
                                          <p:spTgt spid="3892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8949"/>
                                        </p:tgtEl>
                                        <p:attrNameLst>
                                          <p:attrName>style.visibility</p:attrName>
                                        </p:attrNameLst>
                                      </p:cBhvr>
                                      <p:to>
                                        <p:strVal val="visible"/>
                                      </p:to>
                                    </p:set>
                                    <p:animEffect transition="in" filter="fade">
                                      <p:cBhvr>
                                        <p:cTn id="16" dur="1000"/>
                                        <p:tgtEl>
                                          <p:spTgt spid="38949"/>
                                        </p:tgtEl>
                                      </p:cBhvr>
                                    </p:animEffect>
                                  </p:childTnLst>
                                </p:cTn>
                              </p:par>
                              <p:par>
                                <p:cTn id="17" presetID="10" presetClass="exit" presetSubtype="0" fill="hold" grpId="1" nodeType="withEffect">
                                  <p:stCondLst>
                                    <p:cond delay="0"/>
                                  </p:stCondLst>
                                  <p:childTnLst>
                                    <p:animEffect transition="out" filter="fade">
                                      <p:cBhvr>
                                        <p:cTn id="18" dur="1000"/>
                                        <p:tgtEl>
                                          <p:spTgt spid="38928"/>
                                        </p:tgtEl>
                                      </p:cBhvr>
                                    </p:animEffect>
                                    <p:set>
                                      <p:cBhvr>
                                        <p:cTn id="19" dur="1" fill="hold">
                                          <p:stCondLst>
                                            <p:cond delay="999"/>
                                          </p:stCondLst>
                                        </p:cTn>
                                        <p:tgtEl>
                                          <p:spTgt spid="38928"/>
                                        </p:tgtEl>
                                        <p:attrNameLst>
                                          <p:attrName>style.visibility</p:attrName>
                                        </p:attrNameLst>
                                      </p:cBhvr>
                                      <p:to>
                                        <p:strVal val="hidden"/>
                                      </p:to>
                                    </p:set>
                                  </p:childTnLst>
                                </p:cTn>
                              </p:par>
                            </p:childTnLst>
                          </p:cTn>
                        </p:par>
                        <p:par>
                          <p:cTn id="20" fill="hold">
                            <p:stCondLst>
                              <p:cond delay="1000"/>
                            </p:stCondLst>
                            <p:childTnLst>
                              <p:par>
                                <p:cTn id="21" presetID="9" presetClass="entr" presetSubtype="0" fill="hold" nodeType="afterEffect">
                                  <p:stCondLst>
                                    <p:cond delay="0"/>
                                  </p:stCondLst>
                                  <p:childTnLst>
                                    <p:set>
                                      <p:cBhvr>
                                        <p:cTn id="22" dur="1" fill="hold">
                                          <p:stCondLst>
                                            <p:cond delay="0"/>
                                          </p:stCondLst>
                                        </p:cTn>
                                        <p:tgtEl>
                                          <p:spTgt spid="38934"/>
                                        </p:tgtEl>
                                        <p:attrNameLst>
                                          <p:attrName>style.visibility</p:attrName>
                                        </p:attrNameLst>
                                      </p:cBhvr>
                                      <p:to>
                                        <p:strVal val="visible"/>
                                      </p:to>
                                    </p:set>
                                    <p:animEffect transition="in" filter="dissolve">
                                      <p:cBhvr>
                                        <p:cTn id="23" dur="500"/>
                                        <p:tgtEl>
                                          <p:spTgt spid="38934"/>
                                        </p:tgtEl>
                                      </p:cBhvr>
                                    </p:animEffect>
                                  </p:childTnLst>
                                </p:cTn>
                              </p:par>
                            </p:childTnLst>
                          </p:cTn>
                        </p:par>
                        <p:par>
                          <p:cTn id="24" fill="hold">
                            <p:stCondLst>
                              <p:cond delay="1500"/>
                            </p:stCondLst>
                            <p:childTnLst>
                              <p:par>
                                <p:cTn id="25" presetID="22" presetClass="entr" presetSubtype="8" fill="hold" grpId="0" nodeType="afterEffect">
                                  <p:stCondLst>
                                    <p:cond delay="500"/>
                                  </p:stCondLst>
                                  <p:childTnLst>
                                    <p:set>
                                      <p:cBhvr>
                                        <p:cTn id="26" dur="1" fill="hold">
                                          <p:stCondLst>
                                            <p:cond delay="0"/>
                                          </p:stCondLst>
                                        </p:cTn>
                                        <p:tgtEl>
                                          <p:spTgt spid="38929"/>
                                        </p:tgtEl>
                                        <p:attrNameLst>
                                          <p:attrName>style.visibility</p:attrName>
                                        </p:attrNameLst>
                                      </p:cBhvr>
                                      <p:to>
                                        <p:strVal val="visible"/>
                                      </p:to>
                                    </p:set>
                                    <p:animEffect transition="in" filter="wipe(left)">
                                      <p:cBhvr>
                                        <p:cTn id="27" dur="1000"/>
                                        <p:tgtEl>
                                          <p:spTgt spid="38929"/>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up)">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1000"/>
                                        <p:tgtEl>
                                          <p:spTgt spid="38927"/>
                                        </p:tgtEl>
                                      </p:cBhvr>
                                    </p:animEffect>
                                    <p:set>
                                      <p:cBhvr>
                                        <p:cTn id="36" dur="1" fill="hold">
                                          <p:stCondLst>
                                            <p:cond delay="999"/>
                                          </p:stCondLst>
                                        </p:cTn>
                                        <p:tgtEl>
                                          <p:spTgt spid="38927"/>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1000"/>
                                        <p:tgtEl>
                                          <p:spTgt spid="38949"/>
                                        </p:tgtEl>
                                      </p:cBhvr>
                                    </p:animEffect>
                                    <p:set>
                                      <p:cBhvr>
                                        <p:cTn id="39" dur="1" fill="hold">
                                          <p:stCondLst>
                                            <p:cond delay="999"/>
                                          </p:stCondLst>
                                        </p:cTn>
                                        <p:tgtEl>
                                          <p:spTgt spid="38949"/>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1000"/>
                                        <p:tgtEl>
                                          <p:spTgt spid="38929"/>
                                        </p:tgtEl>
                                      </p:cBhvr>
                                    </p:animEffect>
                                    <p:set>
                                      <p:cBhvr>
                                        <p:cTn id="42" dur="1" fill="hold">
                                          <p:stCondLst>
                                            <p:cond delay="999"/>
                                          </p:stCondLst>
                                        </p:cTn>
                                        <p:tgtEl>
                                          <p:spTgt spid="38929"/>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1000"/>
                                        <p:tgtEl>
                                          <p:spTgt spid="38934"/>
                                        </p:tgtEl>
                                      </p:cBhvr>
                                    </p:animEffect>
                                    <p:set>
                                      <p:cBhvr>
                                        <p:cTn id="45" dur="1" fill="hold">
                                          <p:stCondLst>
                                            <p:cond delay="999"/>
                                          </p:stCondLst>
                                        </p:cTn>
                                        <p:tgtEl>
                                          <p:spTgt spid="38934"/>
                                        </p:tgtEl>
                                        <p:attrNameLst>
                                          <p:attrName>style.visibility</p:attrName>
                                        </p:attrNameLst>
                                      </p:cBhvr>
                                      <p:to>
                                        <p:strVal val="hidden"/>
                                      </p:to>
                                    </p:set>
                                  </p:childTnLst>
                                </p:cTn>
                              </p:par>
                            </p:childTnLst>
                          </p:cTn>
                        </p:par>
                        <p:par>
                          <p:cTn id="46" fill="hold">
                            <p:stCondLst>
                              <p:cond delay="1000"/>
                            </p:stCondLst>
                            <p:childTnLst>
                              <p:par>
                                <p:cTn id="47" presetID="10" presetClass="entr" presetSubtype="0" fill="hold" grpId="0" nodeType="afterEffect">
                                  <p:stCondLst>
                                    <p:cond delay="0"/>
                                  </p:stCondLst>
                                  <p:childTnLst>
                                    <p:set>
                                      <p:cBhvr>
                                        <p:cTn id="48" dur="1" fill="hold">
                                          <p:stCondLst>
                                            <p:cond delay="0"/>
                                          </p:stCondLst>
                                        </p:cTn>
                                        <p:tgtEl>
                                          <p:spTgt spid="38950"/>
                                        </p:tgtEl>
                                        <p:attrNameLst>
                                          <p:attrName>style.visibility</p:attrName>
                                        </p:attrNameLst>
                                      </p:cBhvr>
                                      <p:to>
                                        <p:strVal val="visible"/>
                                      </p:to>
                                    </p:set>
                                    <p:animEffect transition="in" filter="fade">
                                      <p:cBhvr>
                                        <p:cTn id="49" dur="1000"/>
                                        <p:tgtEl>
                                          <p:spTgt spid="38950"/>
                                        </p:tgtEl>
                                      </p:cBhvr>
                                    </p:animEffect>
                                  </p:childTnLst>
                                </p:cTn>
                              </p:par>
                            </p:childTnLst>
                          </p:cTn>
                        </p:par>
                        <p:par>
                          <p:cTn id="50" fill="hold">
                            <p:stCondLst>
                              <p:cond delay="2000"/>
                            </p:stCondLst>
                            <p:childTnLst>
                              <p:par>
                                <p:cTn id="51" presetID="22" presetClass="entr" presetSubtype="2" fill="hold" grpId="0" nodeType="afterEffect">
                                  <p:stCondLst>
                                    <p:cond delay="0"/>
                                  </p:stCondLst>
                                  <p:childTnLst>
                                    <p:set>
                                      <p:cBhvr>
                                        <p:cTn id="52" dur="1" fill="hold">
                                          <p:stCondLst>
                                            <p:cond delay="0"/>
                                          </p:stCondLst>
                                        </p:cTn>
                                        <p:tgtEl>
                                          <p:spTgt spid="38930"/>
                                        </p:tgtEl>
                                        <p:attrNameLst>
                                          <p:attrName>style.visibility</p:attrName>
                                        </p:attrNameLst>
                                      </p:cBhvr>
                                      <p:to>
                                        <p:strVal val="visible"/>
                                      </p:to>
                                    </p:set>
                                    <p:animEffect transition="in" filter="wipe(right)">
                                      <p:cBhvr>
                                        <p:cTn id="53" dur="1000"/>
                                        <p:tgtEl>
                                          <p:spTgt spid="38930"/>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8951"/>
                                        </p:tgtEl>
                                        <p:attrNameLst>
                                          <p:attrName>style.visibility</p:attrName>
                                        </p:attrNameLst>
                                      </p:cBhvr>
                                      <p:to>
                                        <p:strVal val="visible"/>
                                      </p:to>
                                    </p:set>
                                    <p:animEffect transition="in" filter="fade">
                                      <p:cBhvr>
                                        <p:cTn id="58" dur="1000"/>
                                        <p:tgtEl>
                                          <p:spTgt spid="38951"/>
                                        </p:tgtEl>
                                      </p:cBhvr>
                                    </p:animEffect>
                                  </p:childTnLst>
                                </p:cTn>
                              </p:par>
                              <p:par>
                                <p:cTn id="59" presetID="10" presetClass="exit" presetSubtype="0" fill="hold" grpId="1" nodeType="withEffect">
                                  <p:stCondLst>
                                    <p:cond delay="0"/>
                                  </p:stCondLst>
                                  <p:childTnLst>
                                    <p:animEffect transition="out" filter="fade">
                                      <p:cBhvr>
                                        <p:cTn id="60" dur="1000"/>
                                        <p:tgtEl>
                                          <p:spTgt spid="38930"/>
                                        </p:tgtEl>
                                      </p:cBhvr>
                                    </p:animEffect>
                                    <p:set>
                                      <p:cBhvr>
                                        <p:cTn id="61" dur="1" fill="hold">
                                          <p:stCondLst>
                                            <p:cond delay="999"/>
                                          </p:stCondLst>
                                        </p:cTn>
                                        <p:tgtEl>
                                          <p:spTgt spid="38930"/>
                                        </p:tgtEl>
                                        <p:attrNameLst>
                                          <p:attrName>style.visibility</p:attrName>
                                        </p:attrNameLst>
                                      </p:cBhvr>
                                      <p:to>
                                        <p:strVal val="hidden"/>
                                      </p:to>
                                    </p:set>
                                  </p:childTnLst>
                                </p:cTn>
                              </p:par>
                            </p:childTnLst>
                          </p:cTn>
                        </p:par>
                        <p:par>
                          <p:cTn id="62" fill="hold">
                            <p:stCondLst>
                              <p:cond delay="1000"/>
                            </p:stCondLst>
                            <p:childTnLst>
                              <p:par>
                                <p:cTn id="63" presetID="9" presetClass="entr" presetSubtype="0" fill="hold" nodeType="afterEffect">
                                  <p:stCondLst>
                                    <p:cond delay="0"/>
                                  </p:stCondLst>
                                  <p:childTnLst>
                                    <p:set>
                                      <p:cBhvr>
                                        <p:cTn id="64" dur="1" fill="hold">
                                          <p:stCondLst>
                                            <p:cond delay="0"/>
                                          </p:stCondLst>
                                        </p:cTn>
                                        <p:tgtEl>
                                          <p:spTgt spid="38952"/>
                                        </p:tgtEl>
                                        <p:attrNameLst>
                                          <p:attrName>style.visibility</p:attrName>
                                        </p:attrNameLst>
                                      </p:cBhvr>
                                      <p:to>
                                        <p:strVal val="visible"/>
                                      </p:to>
                                    </p:set>
                                    <p:animEffect transition="in" filter="dissolve">
                                      <p:cBhvr>
                                        <p:cTn id="65" dur="500"/>
                                        <p:tgtEl>
                                          <p:spTgt spid="38952"/>
                                        </p:tgtEl>
                                      </p:cBhvr>
                                    </p:animEffect>
                                  </p:childTnLst>
                                </p:cTn>
                              </p:par>
                            </p:childTnLst>
                          </p:cTn>
                        </p:par>
                        <p:par>
                          <p:cTn id="66" fill="hold">
                            <p:stCondLst>
                              <p:cond delay="1500"/>
                            </p:stCondLst>
                            <p:childTnLst>
                              <p:par>
                                <p:cTn id="67" presetID="22" presetClass="entr" presetSubtype="8" fill="hold" grpId="0" nodeType="afterEffect">
                                  <p:stCondLst>
                                    <p:cond delay="500"/>
                                  </p:stCondLst>
                                  <p:childTnLst>
                                    <p:set>
                                      <p:cBhvr>
                                        <p:cTn id="68" dur="1" fill="hold">
                                          <p:stCondLst>
                                            <p:cond delay="0"/>
                                          </p:stCondLst>
                                        </p:cTn>
                                        <p:tgtEl>
                                          <p:spTgt spid="38931"/>
                                        </p:tgtEl>
                                        <p:attrNameLst>
                                          <p:attrName>style.visibility</p:attrName>
                                        </p:attrNameLst>
                                      </p:cBhvr>
                                      <p:to>
                                        <p:strVal val="visible"/>
                                      </p:to>
                                    </p:set>
                                    <p:animEffect transition="in" filter="wipe(left)">
                                      <p:cBhvr>
                                        <p:cTn id="69" dur="1000"/>
                                        <p:tgtEl>
                                          <p:spTgt spid="38931"/>
                                        </p:tgtEl>
                                      </p:cBhvr>
                                    </p:animEffect>
                                  </p:childTnLst>
                                </p:cTn>
                              </p:par>
                            </p:childTnLst>
                          </p:cTn>
                        </p:par>
                        <p:par>
                          <p:cTn id="70" fill="hold">
                            <p:stCondLst>
                              <p:cond delay="3000"/>
                            </p:stCondLst>
                            <p:childTnLst>
                              <p:par>
                                <p:cTn id="71" presetID="22" presetClass="entr" presetSubtype="1" fill="hold" nodeType="after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wipe(up)">
                                      <p:cBhvr>
                                        <p:cTn id="73" dur="1000"/>
                                        <p:tgtEl>
                                          <p:spTgt spid="5"/>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xit" presetSubtype="0" fill="hold" nodeType="clickEffect">
                                  <p:stCondLst>
                                    <p:cond delay="0"/>
                                  </p:stCondLst>
                                  <p:childTnLst>
                                    <p:animEffect transition="out" filter="dissolve">
                                      <p:cBhvr>
                                        <p:cTn id="77" dur="500"/>
                                        <p:tgtEl>
                                          <p:spTgt spid="38952"/>
                                        </p:tgtEl>
                                      </p:cBhvr>
                                    </p:animEffect>
                                    <p:set>
                                      <p:cBhvr>
                                        <p:cTn id="78" dur="1" fill="hold">
                                          <p:stCondLst>
                                            <p:cond delay="499"/>
                                          </p:stCondLst>
                                        </p:cTn>
                                        <p:tgtEl>
                                          <p:spTgt spid="38952"/>
                                        </p:tgtEl>
                                        <p:attrNameLst>
                                          <p:attrName>style.visibility</p:attrName>
                                        </p:attrNameLst>
                                      </p:cBhvr>
                                      <p:to>
                                        <p:strVal val="hidden"/>
                                      </p:to>
                                    </p:set>
                                  </p:childTnLst>
                                </p:cTn>
                              </p:par>
                              <p:par>
                                <p:cTn id="79" presetID="10" presetClass="exit" presetSubtype="0" fill="hold" grpId="2" nodeType="withEffect">
                                  <p:stCondLst>
                                    <p:cond delay="0"/>
                                  </p:stCondLst>
                                  <p:childTnLst>
                                    <p:animEffect transition="out" filter="fade">
                                      <p:cBhvr>
                                        <p:cTn id="80" dur="1000"/>
                                        <p:tgtEl>
                                          <p:spTgt spid="38930"/>
                                        </p:tgtEl>
                                      </p:cBhvr>
                                    </p:animEffect>
                                    <p:set>
                                      <p:cBhvr>
                                        <p:cTn id="81" dur="1" fill="hold">
                                          <p:stCondLst>
                                            <p:cond delay="999"/>
                                          </p:stCondLst>
                                        </p:cTn>
                                        <p:tgtEl>
                                          <p:spTgt spid="38930"/>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1000"/>
                                        <p:tgtEl>
                                          <p:spTgt spid="38931"/>
                                        </p:tgtEl>
                                      </p:cBhvr>
                                    </p:animEffect>
                                    <p:set>
                                      <p:cBhvr>
                                        <p:cTn id="84" dur="1" fill="hold">
                                          <p:stCondLst>
                                            <p:cond delay="999"/>
                                          </p:stCondLst>
                                        </p:cTn>
                                        <p:tgtEl>
                                          <p:spTgt spid="38931"/>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1000"/>
                                        <p:tgtEl>
                                          <p:spTgt spid="38950"/>
                                        </p:tgtEl>
                                      </p:cBhvr>
                                    </p:animEffect>
                                    <p:set>
                                      <p:cBhvr>
                                        <p:cTn id="87" dur="1" fill="hold">
                                          <p:stCondLst>
                                            <p:cond delay="999"/>
                                          </p:stCondLst>
                                        </p:cTn>
                                        <p:tgtEl>
                                          <p:spTgt spid="38950"/>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1000"/>
                                        <p:tgtEl>
                                          <p:spTgt spid="38951"/>
                                        </p:tgtEl>
                                      </p:cBhvr>
                                    </p:animEffect>
                                    <p:set>
                                      <p:cBhvr>
                                        <p:cTn id="90" dur="1" fill="hold">
                                          <p:stCondLst>
                                            <p:cond delay="999"/>
                                          </p:stCondLst>
                                        </p:cTn>
                                        <p:tgtEl>
                                          <p:spTgt spid="38951"/>
                                        </p:tgtEl>
                                        <p:attrNameLst>
                                          <p:attrName>style.visibility</p:attrName>
                                        </p:attrNameLst>
                                      </p:cBhvr>
                                      <p:to>
                                        <p:strVal val="hidden"/>
                                      </p:to>
                                    </p:set>
                                  </p:childTnLst>
                                </p:cTn>
                              </p:par>
                            </p:childTnLst>
                          </p:cTn>
                        </p:par>
                        <p:par>
                          <p:cTn id="91" fill="hold">
                            <p:stCondLst>
                              <p:cond delay="1000"/>
                            </p:stCondLst>
                            <p:childTnLst>
                              <p:par>
                                <p:cTn id="92" presetID="10" presetClass="entr" presetSubtype="0" fill="hold" grpId="0" nodeType="afterEffect">
                                  <p:stCondLst>
                                    <p:cond delay="0"/>
                                  </p:stCondLst>
                                  <p:childTnLst>
                                    <p:set>
                                      <p:cBhvr>
                                        <p:cTn id="93" dur="1" fill="hold">
                                          <p:stCondLst>
                                            <p:cond delay="0"/>
                                          </p:stCondLst>
                                        </p:cTn>
                                        <p:tgtEl>
                                          <p:spTgt spid="38953"/>
                                        </p:tgtEl>
                                        <p:attrNameLst>
                                          <p:attrName>style.visibility</p:attrName>
                                        </p:attrNameLst>
                                      </p:cBhvr>
                                      <p:to>
                                        <p:strVal val="visible"/>
                                      </p:to>
                                    </p:set>
                                    <p:animEffect transition="in" filter="fade">
                                      <p:cBhvr>
                                        <p:cTn id="94" dur="1000"/>
                                        <p:tgtEl>
                                          <p:spTgt spid="38953"/>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38932"/>
                                        </p:tgtEl>
                                        <p:attrNameLst>
                                          <p:attrName>style.visibility</p:attrName>
                                        </p:attrNameLst>
                                      </p:cBhvr>
                                      <p:to>
                                        <p:strVal val="visible"/>
                                      </p:to>
                                    </p:set>
                                    <p:animEffect transition="in" filter="wipe(down)">
                                      <p:cBhvr>
                                        <p:cTn id="97" dur="1000"/>
                                        <p:tgtEl>
                                          <p:spTgt spid="38932"/>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38954"/>
                                        </p:tgtEl>
                                        <p:attrNameLst>
                                          <p:attrName>style.visibility</p:attrName>
                                        </p:attrNameLst>
                                      </p:cBhvr>
                                      <p:to>
                                        <p:strVal val="visible"/>
                                      </p:to>
                                    </p:set>
                                    <p:animEffect transition="in" filter="wipe(left)">
                                      <p:cBhvr>
                                        <p:cTn id="100" dur="1000"/>
                                        <p:tgtEl>
                                          <p:spTgt spid="38954"/>
                                        </p:tgtEl>
                                      </p:cBhvr>
                                    </p:animEffect>
                                  </p:childTnLst>
                                </p:cTn>
                              </p:par>
                            </p:childTnLst>
                          </p:cTn>
                        </p:par>
                        <p:par>
                          <p:cTn id="101" fill="hold">
                            <p:stCondLst>
                              <p:cond delay="2000"/>
                            </p:stCondLst>
                            <p:childTnLst>
                              <p:par>
                                <p:cTn id="102" presetID="22" presetClass="entr" presetSubtype="1" fill="hold" grpId="0" nodeType="afterEffect">
                                  <p:stCondLst>
                                    <p:cond delay="500"/>
                                  </p:stCondLst>
                                  <p:childTnLst>
                                    <p:set>
                                      <p:cBhvr>
                                        <p:cTn id="103" dur="1" fill="hold">
                                          <p:stCondLst>
                                            <p:cond delay="0"/>
                                          </p:stCondLst>
                                        </p:cTn>
                                        <p:tgtEl>
                                          <p:spTgt spid="38933"/>
                                        </p:tgtEl>
                                        <p:attrNameLst>
                                          <p:attrName>style.visibility</p:attrName>
                                        </p:attrNameLst>
                                      </p:cBhvr>
                                      <p:to>
                                        <p:strVal val="visible"/>
                                      </p:to>
                                    </p:set>
                                    <p:animEffect transition="in" filter="wipe(up)">
                                      <p:cBhvr>
                                        <p:cTn id="104" dur="1000"/>
                                        <p:tgtEl>
                                          <p:spTgt spid="38933"/>
                                        </p:tgtEl>
                                      </p:cBhvr>
                                    </p:animEffect>
                                  </p:childTnLst>
                                </p:cTn>
                              </p:par>
                            </p:childTnLst>
                          </p:cTn>
                        </p:par>
                        <p:par>
                          <p:cTn id="105" fill="hold">
                            <p:stCondLst>
                              <p:cond delay="3500"/>
                            </p:stCondLst>
                            <p:childTnLst>
                              <p:par>
                                <p:cTn id="106" presetID="1" presetClass="entr" presetSubtype="0" fill="hold" nodeType="afterEffect">
                                  <p:stCondLst>
                                    <p:cond delay="0"/>
                                  </p:stCondLst>
                                  <p:childTnLst>
                                    <p:set>
                                      <p:cBhvr>
                                        <p:cTn id="107"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7" grpId="0" animBg="1"/>
      <p:bldP spid="38927" grpId="1" animBg="1"/>
      <p:bldP spid="38928" grpId="0" animBg="1"/>
      <p:bldP spid="38928" grpId="1" animBg="1"/>
      <p:bldP spid="38929" grpId="0" animBg="1"/>
      <p:bldP spid="38929" grpId="1" animBg="1"/>
      <p:bldP spid="38930" grpId="0" animBg="1"/>
      <p:bldP spid="38930" grpId="1" animBg="1"/>
      <p:bldP spid="38930" grpId="2" animBg="1"/>
      <p:bldP spid="38931" grpId="0" animBg="1"/>
      <p:bldP spid="38931" grpId="1" animBg="1"/>
      <p:bldP spid="38932" grpId="0" animBg="1"/>
      <p:bldP spid="38933" grpId="0" animBg="1"/>
      <p:bldP spid="38949" grpId="0" animBg="1"/>
      <p:bldP spid="38949" grpId="1" animBg="1"/>
      <p:bldP spid="38950" grpId="0" animBg="1"/>
      <p:bldP spid="38950" grpId="1" animBg="1"/>
      <p:bldP spid="38951" grpId="0" animBg="1"/>
      <p:bldP spid="38951" grpId="1" animBg="1"/>
      <p:bldP spid="38953" grpId="0" animBg="1"/>
      <p:bldP spid="3895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p:spPr>
        <p:txBody>
          <a:bodyPr/>
          <a:lstStyle/>
          <a:p>
            <a:pPr>
              <a:lnSpc>
                <a:spcPct val="85000"/>
              </a:lnSpc>
            </a:pPr>
            <a:r>
              <a:rPr lang="en-US" sz="2800" smtClean="0">
                <a:solidFill>
                  <a:schemeClr val="bg1"/>
                </a:solidFill>
              </a:rPr>
              <a:t>What Are DHCP Scopes?</a:t>
            </a:r>
          </a:p>
        </p:txBody>
      </p:sp>
      <p:sp>
        <p:nvSpPr>
          <p:cNvPr id="48131" name="AutoShape 3"/>
          <p:cNvSpPr>
            <a:spLocks noChangeArrowheads="1"/>
          </p:cNvSpPr>
          <p:nvPr/>
        </p:nvSpPr>
        <p:spPr bwMode="auto">
          <a:xfrm>
            <a:off x="665163" y="904875"/>
            <a:ext cx="7688262" cy="530225"/>
          </a:xfrm>
          <a:prstGeom prst="roundRect">
            <a:avLst>
              <a:gd name="adj" fmla="val 16667"/>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defRPr/>
            </a:pPr>
            <a:r>
              <a:rPr lang="en-US" sz="1700"/>
              <a:t>A </a:t>
            </a:r>
            <a:r>
              <a:rPr lang="en-US" sz="1700" i="1"/>
              <a:t>scope</a:t>
            </a:r>
            <a:r>
              <a:rPr lang="en-US" sz="1700"/>
              <a:t> is a range of IP addresses that are available to be leased</a:t>
            </a:r>
          </a:p>
        </p:txBody>
      </p:sp>
      <p:sp>
        <p:nvSpPr>
          <p:cNvPr id="48132" name="AutoShape 4"/>
          <p:cNvSpPr>
            <a:spLocks noChangeArrowheads="1"/>
          </p:cNvSpPr>
          <p:nvPr/>
        </p:nvSpPr>
        <p:spPr bwMode="auto">
          <a:xfrm>
            <a:off x="989013" y="4102100"/>
            <a:ext cx="7061200" cy="1917700"/>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algn="l">
              <a:lnSpc>
                <a:spcPct val="85000"/>
              </a:lnSpc>
              <a:defRPr/>
            </a:pPr>
            <a:r>
              <a:rPr lang="en-US" sz="1700"/>
              <a:t>Scope Properties</a:t>
            </a:r>
          </a:p>
        </p:txBody>
      </p:sp>
      <p:sp>
        <p:nvSpPr>
          <p:cNvPr id="48133" name="AutoShape 5"/>
          <p:cNvSpPr>
            <a:spLocks noChangeArrowheads="1"/>
          </p:cNvSpPr>
          <p:nvPr/>
        </p:nvSpPr>
        <p:spPr bwMode="auto">
          <a:xfrm>
            <a:off x="1219200" y="4537075"/>
            <a:ext cx="6477000" cy="117792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anchor="ctr"/>
          <a:lstStyle/>
          <a:p>
            <a:pPr marL="231775" indent="-231775" algn="l">
              <a:lnSpc>
                <a:spcPct val="90000"/>
              </a:lnSpc>
              <a:spcBef>
                <a:spcPct val="40000"/>
              </a:spcBef>
              <a:buSzPct val="80000"/>
              <a:defRPr/>
            </a:pPr>
            <a:endParaRPr lang="en-US" sz="1700"/>
          </a:p>
        </p:txBody>
      </p:sp>
      <p:sp>
        <p:nvSpPr>
          <p:cNvPr id="11270" name="Rectangle 13"/>
          <p:cNvSpPr>
            <a:spLocks noChangeArrowheads="1"/>
          </p:cNvSpPr>
          <p:nvPr/>
        </p:nvSpPr>
        <p:spPr bwMode="auto">
          <a:xfrm>
            <a:off x="5535613" y="4645025"/>
            <a:ext cx="2128837" cy="1158875"/>
          </a:xfrm>
          <a:prstGeom prst="rect">
            <a:avLst/>
          </a:prstGeom>
          <a:noFill/>
          <a:ln w="9525" algn="ctr">
            <a:noFill/>
            <a:miter lim="800000"/>
            <a:headEnd/>
            <a:tailEnd/>
          </a:ln>
        </p:spPr>
        <p:txBody>
          <a:bodyPr/>
          <a:lstStyle/>
          <a:p>
            <a:pPr marL="177800" indent="-177800" algn="l">
              <a:lnSpc>
                <a:spcPct val="90000"/>
              </a:lnSpc>
              <a:spcBef>
                <a:spcPct val="40000"/>
              </a:spcBef>
              <a:buClr>
                <a:srgbClr val="8DACD0"/>
              </a:buClr>
              <a:buSzPct val="70000"/>
              <a:buFont typeface="Wingdings" pitchFamily="2" charset="2"/>
              <a:buBlip>
                <a:blip r:embed="rId3"/>
              </a:buBlip>
            </a:pPr>
            <a:r>
              <a:rPr lang="en-US" sz="1700"/>
              <a:t>Scope name</a:t>
            </a:r>
          </a:p>
          <a:p>
            <a:pPr marL="177800" indent="-177800" algn="l">
              <a:lnSpc>
                <a:spcPct val="90000"/>
              </a:lnSpc>
              <a:spcBef>
                <a:spcPct val="40000"/>
              </a:spcBef>
              <a:buClr>
                <a:srgbClr val="8DACD0"/>
              </a:buClr>
              <a:buSzPct val="70000"/>
              <a:buFont typeface="Wingdings" pitchFamily="2" charset="2"/>
              <a:buBlip>
                <a:blip r:embed="rId3"/>
              </a:buBlip>
            </a:pPr>
            <a:r>
              <a:rPr lang="en-US" sz="1700"/>
              <a:t>Exclusion range</a:t>
            </a:r>
          </a:p>
          <a:p>
            <a:pPr marL="177800" indent="-177800" algn="l">
              <a:lnSpc>
                <a:spcPct val="90000"/>
              </a:lnSpc>
              <a:spcBef>
                <a:spcPct val="40000"/>
              </a:spcBef>
              <a:buClr>
                <a:srgbClr val="8DACD0"/>
              </a:buClr>
              <a:buSzPct val="70000"/>
              <a:buFont typeface="Wingdings" pitchFamily="2" charset="2"/>
              <a:buBlip>
                <a:blip r:embed="rId3"/>
              </a:buBlip>
            </a:pPr>
            <a:endParaRPr lang="en-US" sz="1700"/>
          </a:p>
        </p:txBody>
      </p:sp>
      <p:sp>
        <p:nvSpPr>
          <p:cNvPr id="11271" name="Rectangle 14"/>
          <p:cNvSpPr>
            <a:spLocks noChangeArrowheads="1"/>
          </p:cNvSpPr>
          <p:nvPr/>
        </p:nvSpPr>
        <p:spPr bwMode="auto">
          <a:xfrm>
            <a:off x="3327400" y="4645025"/>
            <a:ext cx="2208213" cy="1158875"/>
          </a:xfrm>
          <a:prstGeom prst="rect">
            <a:avLst/>
          </a:prstGeom>
          <a:noFill/>
          <a:ln w="9525" algn="ctr">
            <a:noFill/>
            <a:miter lim="800000"/>
            <a:headEnd/>
            <a:tailEnd/>
          </a:ln>
        </p:spPr>
        <p:txBody>
          <a:bodyPr/>
          <a:lstStyle/>
          <a:p>
            <a:pPr marL="177800" indent="-177800" algn="l">
              <a:lnSpc>
                <a:spcPct val="90000"/>
              </a:lnSpc>
              <a:spcBef>
                <a:spcPct val="40000"/>
              </a:spcBef>
              <a:buClr>
                <a:srgbClr val="8DACD0"/>
              </a:buClr>
              <a:buSzPct val="70000"/>
              <a:buFont typeface="Wingdings" pitchFamily="2" charset="2"/>
              <a:buBlip>
                <a:blip r:embed="rId3"/>
              </a:buBlip>
            </a:pPr>
            <a:r>
              <a:rPr lang="en-US" sz="1700"/>
              <a:t>Lease duration</a:t>
            </a:r>
          </a:p>
          <a:p>
            <a:pPr marL="177800" indent="-177800" algn="l">
              <a:lnSpc>
                <a:spcPct val="90000"/>
              </a:lnSpc>
              <a:spcBef>
                <a:spcPct val="40000"/>
              </a:spcBef>
              <a:buClr>
                <a:srgbClr val="8DACD0"/>
              </a:buClr>
              <a:buSzPct val="70000"/>
              <a:buFont typeface="Wingdings" pitchFamily="2" charset="2"/>
              <a:buBlip>
                <a:blip r:embed="rId3"/>
              </a:buBlip>
            </a:pPr>
            <a:r>
              <a:rPr lang="en-US" sz="1700"/>
              <a:t>Network IP address range</a:t>
            </a:r>
          </a:p>
        </p:txBody>
      </p:sp>
      <p:sp>
        <p:nvSpPr>
          <p:cNvPr id="11272" name="Rectangle 15"/>
          <p:cNvSpPr>
            <a:spLocks noChangeArrowheads="1"/>
          </p:cNvSpPr>
          <p:nvPr/>
        </p:nvSpPr>
        <p:spPr bwMode="auto">
          <a:xfrm>
            <a:off x="1268413" y="4645025"/>
            <a:ext cx="2058987" cy="1158875"/>
          </a:xfrm>
          <a:prstGeom prst="rect">
            <a:avLst/>
          </a:prstGeom>
          <a:noFill/>
          <a:ln w="9525" algn="ctr">
            <a:noFill/>
            <a:miter lim="800000"/>
            <a:headEnd/>
            <a:tailEnd/>
          </a:ln>
        </p:spPr>
        <p:txBody>
          <a:bodyPr/>
          <a:lstStyle/>
          <a:p>
            <a:pPr marL="177800" indent="-177800" algn="l">
              <a:lnSpc>
                <a:spcPct val="90000"/>
              </a:lnSpc>
              <a:spcBef>
                <a:spcPct val="40000"/>
              </a:spcBef>
              <a:buClr>
                <a:srgbClr val="8DACD0"/>
              </a:buClr>
              <a:buSzPct val="70000"/>
              <a:buFont typeface="Wingdings" pitchFamily="2" charset="2"/>
              <a:buBlip>
                <a:blip r:embed="rId3"/>
              </a:buBlip>
            </a:pPr>
            <a:r>
              <a:rPr lang="en-US" sz="1700"/>
              <a:t>Network ID</a:t>
            </a:r>
          </a:p>
          <a:p>
            <a:pPr marL="177800" indent="-177800" algn="l">
              <a:lnSpc>
                <a:spcPct val="90000"/>
              </a:lnSpc>
              <a:spcBef>
                <a:spcPct val="40000"/>
              </a:spcBef>
              <a:buClr>
                <a:srgbClr val="8DACD0"/>
              </a:buClr>
              <a:buSzPct val="70000"/>
              <a:buFont typeface="Wingdings" pitchFamily="2" charset="2"/>
              <a:buBlip>
                <a:blip r:embed="rId3"/>
              </a:buBlip>
            </a:pPr>
            <a:r>
              <a:rPr lang="en-US" sz="1700"/>
              <a:t>Subnet mask</a:t>
            </a:r>
          </a:p>
        </p:txBody>
      </p:sp>
      <p:sp>
        <p:nvSpPr>
          <p:cNvPr id="48156" name="AutoShape 28"/>
          <p:cNvSpPr>
            <a:spLocks noChangeArrowheads="1"/>
          </p:cNvSpPr>
          <p:nvPr/>
        </p:nvSpPr>
        <p:spPr bwMode="auto">
          <a:xfrm>
            <a:off x="982663" y="1625600"/>
            <a:ext cx="7051675" cy="2246312"/>
          </a:xfrm>
          <a:prstGeom prst="roundRect">
            <a:avLst>
              <a:gd name="adj" fmla="val 12056"/>
            </a:avLst>
          </a:prstGeom>
          <a:gradFill rotWithShape="1">
            <a:gsLst>
              <a:gs pos="0">
                <a:schemeClr val="bg1"/>
              </a:gs>
              <a:gs pos="100000">
                <a:srgbClr val="EEEFD7"/>
              </a:gs>
            </a:gsLst>
            <a:path path="shape">
              <a:fillToRect l="50000" t="50000" r="50000" b="50000"/>
            </a:path>
          </a:gradFill>
          <a:ln w="9525" algn="ctr">
            <a:solidFill>
              <a:srgbClr val="808080"/>
            </a:solidFill>
            <a:round/>
            <a:headEnd/>
            <a:tailEnd/>
          </a:ln>
          <a:effectLst>
            <a:outerShdw dist="35921" dir="2700000" algn="ctr" rotWithShape="0">
              <a:srgbClr val="C0C0C0"/>
            </a:outerShdw>
          </a:effectLst>
        </p:spPr>
        <p:txBody>
          <a:bodyPr anchor="ctr"/>
          <a:lstStyle/>
          <a:p>
            <a:pPr>
              <a:defRPr/>
            </a:pPr>
            <a:endParaRPr lang="en-US" sz="1700" b="0"/>
          </a:p>
        </p:txBody>
      </p:sp>
      <p:pic>
        <p:nvPicPr>
          <p:cNvPr id="11274" name="Picture 29" descr="Lan01"/>
          <p:cNvPicPr>
            <a:picLocks noChangeAspect="1" noChangeArrowheads="1"/>
          </p:cNvPicPr>
          <p:nvPr/>
        </p:nvPicPr>
        <p:blipFill>
          <a:blip r:embed="rId4"/>
          <a:srcRect/>
          <a:stretch>
            <a:fillRect/>
          </a:stretch>
        </p:blipFill>
        <p:spPr bwMode="auto">
          <a:xfrm>
            <a:off x="1108075" y="1824037"/>
            <a:ext cx="2282825" cy="1935163"/>
          </a:xfrm>
          <a:prstGeom prst="rect">
            <a:avLst/>
          </a:prstGeom>
          <a:noFill/>
          <a:ln w="9525">
            <a:noFill/>
            <a:miter lim="800000"/>
            <a:headEnd/>
            <a:tailEnd/>
          </a:ln>
        </p:spPr>
      </p:pic>
      <p:sp>
        <p:nvSpPr>
          <p:cNvPr id="11275" name="Text Box 30"/>
          <p:cNvSpPr txBox="1">
            <a:spLocks noChangeArrowheads="1"/>
          </p:cNvSpPr>
          <p:nvPr/>
        </p:nvSpPr>
        <p:spPr bwMode="auto">
          <a:xfrm>
            <a:off x="1889125" y="2825750"/>
            <a:ext cx="841834" cy="353943"/>
          </a:xfrm>
          <a:prstGeom prst="rect">
            <a:avLst/>
          </a:prstGeom>
          <a:noFill/>
          <a:ln w="9525" algn="ctr">
            <a:noFill/>
            <a:miter lim="800000"/>
            <a:headEnd/>
            <a:tailEnd/>
          </a:ln>
        </p:spPr>
        <p:txBody>
          <a:bodyPr wrap="none">
            <a:spAutoFit/>
          </a:bodyPr>
          <a:lstStyle/>
          <a:p>
            <a:r>
              <a:rPr lang="en-US" sz="1700"/>
              <a:t>LAN A</a:t>
            </a:r>
          </a:p>
        </p:txBody>
      </p:sp>
      <p:pic>
        <p:nvPicPr>
          <p:cNvPr id="11276" name="Picture 31" descr="Lan01"/>
          <p:cNvPicPr>
            <a:picLocks noChangeAspect="1" noChangeArrowheads="1"/>
          </p:cNvPicPr>
          <p:nvPr/>
        </p:nvPicPr>
        <p:blipFill>
          <a:blip r:embed="rId4"/>
          <a:srcRect/>
          <a:stretch>
            <a:fillRect/>
          </a:stretch>
        </p:blipFill>
        <p:spPr bwMode="auto">
          <a:xfrm>
            <a:off x="5654675" y="1824037"/>
            <a:ext cx="2282825" cy="1935163"/>
          </a:xfrm>
          <a:prstGeom prst="rect">
            <a:avLst/>
          </a:prstGeom>
          <a:noFill/>
          <a:ln w="9525">
            <a:noFill/>
            <a:miter lim="800000"/>
            <a:headEnd/>
            <a:tailEnd/>
          </a:ln>
        </p:spPr>
      </p:pic>
      <p:sp>
        <p:nvSpPr>
          <p:cNvPr id="11277" name="Text Box 32"/>
          <p:cNvSpPr txBox="1">
            <a:spLocks noChangeArrowheads="1"/>
          </p:cNvSpPr>
          <p:nvPr/>
        </p:nvSpPr>
        <p:spPr bwMode="auto">
          <a:xfrm>
            <a:off x="6435725" y="2825750"/>
            <a:ext cx="849913" cy="353943"/>
          </a:xfrm>
          <a:prstGeom prst="rect">
            <a:avLst/>
          </a:prstGeom>
          <a:noFill/>
          <a:ln w="9525" algn="ctr">
            <a:noFill/>
            <a:miter lim="800000"/>
            <a:headEnd/>
            <a:tailEnd/>
          </a:ln>
        </p:spPr>
        <p:txBody>
          <a:bodyPr wrap="none">
            <a:spAutoFit/>
          </a:bodyPr>
          <a:lstStyle/>
          <a:p>
            <a:r>
              <a:rPr lang="en-US" sz="1700"/>
              <a:t>LAN B</a:t>
            </a:r>
          </a:p>
        </p:txBody>
      </p:sp>
      <p:sp>
        <p:nvSpPr>
          <p:cNvPr id="48161" name="AutoShape 33"/>
          <p:cNvSpPr>
            <a:spLocks noChangeArrowheads="1"/>
          </p:cNvSpPr>
          <p:nvPr/>
        </p:nvSpPr>
        <p:spPr bwMode="auto">
          <a:xfrm>
            <a:off x="3835400" y="1758950"/>
            <a:ext cx="1346200" cy="358775"/>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wrap="none" anchor="ctr"/>
          <a:lstStyle/>
          <a:p>
            <a:pPr>
              <a:defRPr/>
            </a:pPr>
            <a:r>
              <a:rPr lang="en-US" sz="1700"/>
              <a:t>DHCP Server</a:t>
            </a:r>
          </a:p>
        </p:txBody>
      </p:sp>
      <p:sp>
        <p:nvSpPr>
          <p:cNvPr id="11279" name="Line 34"/>
          <p:cNvSpPr>
            <a:spLocks noChangeShapeType="1"/>
          </p:cNvSpPr>
          <p:nvPr/>
        </p:nvSpPr>
        <p:spPr bwMode="auto">
          <a:xfrm>
            <a:off x="3360738" y="2878137"/>
            <a:ext cx="2370137" cy="0"/>
          </a:xfrm>
          <a:prstGeom prst="line">
            <a:avLst/>
          </a:prstGeom>
          <a:noFill/>
          <a:ln w="57150">
            <a:solidFill>
              <a:srgbClr val="808080"/>
            </a:solidFill>
            <a:prstDash val="sysDot"/>
            <a:round/>
            <a:headEnd/>
            <a:tailEnd/>
          </a:ln>
        </p:spPr>
        <p:txBody>
          <a:bodyPr/>
          <a:lstStyle/>
          <a:p>
            <a:endParaRPr lang="en-US" sz="1700"/>
          </a:p>
        </p:txBody>
      </p:sp>
      <p:pic>
        <p:nvPicPr>
          <p:cNvPr id="11280" name="Picture 35" descr="Server01"/>
          <p:cNvPicPr>
            <a:picLocks noChangeAspect="1" noChangeArrowheads="1"/>
          </p:cNvPicPr>
          <p:nvPr/>
        </p:nvPicPr>
        <p:blipFill>
          <a:blip r:embed="rId5"/>
          <a:srcRect/>
          <a:stretch>
            <a:fillRect/>
          </a:stretch>
        </p:blipFill>
        <p:spPr bwMode="auto">
          <a:xfrm>
            <a:off x="3998913" y="2259012"/>
            <a:ext cx="1020762" cy="1292225"/>
          </a:xfrm>
          <a:prstGeom prst="rect">
            <a:avLst/>
          </a:prstGeom>
          <a:noFill/>
          <a:ln w="9525">
            <a:noFill/>
            <a:miter lim="800000"/>
            <a:headEnd/>
            <a:tailEnd/>
          </a:ln>
        </p:spPr>
      </p:pic>
      <p:sp>
        <p:nvSpPr>
          <p:cNvPr id="48164" name="AutoShape 36"/>
          <p:cNvSpPr>
            <a:spLocks noChangeArrowheads="1"/>
          </p:cNvSpPr>
          <p:nvPr/>
        </p:nvSpPr>
        <p:spPr bwMode="auto">
          <a:xfrm>
            <a:off x="4767263" y="3208337"/>
            <a:ext cx="1185862" cy="415925"/>
          </a:xfrm>
          <a:prstGeom prst="roundRect">
            <a:avLst>
              <a:gd name="adj" fmla="val 16667"/>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defRPr/>
            </a:pPr>
            <a:endParaRPr lang="en-US" sz="1700"/>
          </a:p>
          <a:p>
            <a:pPr>
              <a:defRPr/>
            </a:pPr>
            <a:r>
              <a:rPr lang="en-US" sz="1700"/>
              <a:t>Scope B</a:t>
            </a:r>
            <a:endParaRPr lang="en-US" sz="1700" b="0"/>
          </a:p>
          <a:p>
            <a:pPr>
              <a:defRPr/>
            </a:pPr>
            <a:endParaRPr lang="en-US" sz="1700" b="0"/>
          </a:p>
        </p:txBody>
      </p:sp>
      <p:sp>
        <p:nvSpPr>
          <p:cNvPr id="48165" name="AutoShape 37"/>
          <p:cNvSpPr>
            <a:spLocks noChangeArrowheads="1"/>
          </p:cNvSpPr>
          <p:nvPr/>
        </p:nvSpPr>
        <p:spPr bwMode="auto">
          <a:xfrm>
            <a:off x="2960688" y="3190875"/>
            <a:ext cx="1185862" cy="415925"/>
          </a:xfrm>
          <a:prstGeom prst="roundRect">
            <a:avLst>
              <a:gd name="adj" fmla="val 16667"/>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defRPr/>
            </a:pPr>
            <a:endParaRPr lang="en-US" sz="1700"/>
          </a:p>
          <a:p>
            <a:pPr>
              <a:defRPr/>
            </a:pPr>
            <a:r>
              <a:rPr lang="en-US" sz="1700"/>
              <a:t>Scope A</a:t>
            </a:r>
            <a:endParaRPr lang="en-US" sz="1700" b="0"/>
          </a:p>
          <a:p>
            <a:pPr>
              <a:defRPr/>
            </a:pPr>
            <a:endParaRPr lang="en-US" sz="1700" b="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2800" smtClean="0">
                <a:solidFill>
                  <a:schemeClr val="bg1"/>
                </a:solidFill>
              </a:rPr>
              <a:t>Demonstration: Configuring a DHCP Scope</a:t>
            </a:r>
          </a:p>
        </p:txBody>
      </p:sp>
      <p:sp>
        <p:nvSpPr>
          <p:cNvPr id="115715" name="AutoShape 3"/>
          <p:cNvSpPr>
            <a:spLocks noChangeArrowheads="1"/>
          </p:cNvSpPr>
          <p:nvPr/>
        </p:nvSpPr>
        <p:spPr bwMode="auto">
          <a:xfrm>
            <a:off x="1127125" y="1538288"/>
            <a:ext cx="6892925" cy="2133600"/>
          </a:xfrm>
          <a:prstGeom prst="roundRect">
            <a:avLst>
              <a:gd name="adj" fmla="val 4167"/>
            </a:avLst>
          </a:prstGeom>
          <a:solidFill>
            <a:srgbClr val="B3C8DF"/>
          </a:solidFill>
          <a:ln w="9525">
            <a:solidFill>
              <a:srgbClr val="4D4D4D"/>
            </a:solidFill>
            <a:round/>
            <a:headEnd/>
            <a:tailEnd/>
          </a:ln>
          <a:effectLst>
            <a:outerShdw dist="35921" dir="2700000" algn="ctr" rotWithShape="0">
              <a:srgbClr val="AFAFAF"/>
            </a:outerShdw>
          </a:effectLst>
        </p:spPr>
        <p:txBody>
          <a:bodyPr/>
          <a:lstStyle/>
          <a:p>
            <a:pPr algn="l">
              <a:lnSpc>
                <a:spcPct val="90000"/>
              </a:lnSpc>
              <a:spcBef>
                <a:spcPct val="40000"/>
              </a:spcBef>
              <a:buClr>
                <a:srgbClr val="8DACD0"/>
              </a:buClr>
              <a:buSzPct val="70000"/>
              <a:buFont typeface="Wingdings" pitchFamily="2" charset="2"/>
              <a:buNone/>
              <a:defRPr/>
            </a:pPr>
            <a:r>
              <a:rPr lang="en-US" sz="2400"/>
              <a:t>Your instructor will demonstrate how to:</a:t>
            </a:r>
          </a:p>
        </p:txBody>
      </p:sp>
      <p:sp>
        <p:nvSpPr>
          <p:cNvPr id="115716" name="AutoShape 4"/>
          <p:cNvSpPr>
            <a:spLocks noChangeArrowheads="1"/>
          </p:cNvSpPr>
          <p:nvPr/>
        </p:nvSpPr>
        <p:spPr bwMode="auto">
          <a:xfrm>
            <a:off x="1335088" y="2071688"/>
            <a:ext cx="6477000" cy="137160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anchor="ctr"/>
          <a:lstStyle/>
          <a:p>
            <a:pPr marL="231775" indent="-231775" algn="l">
              <a:lnSpc>
                <a:spcPct val="90000"/>
              </a:lnSpc>
              <a:spcBef>
                <a:spcPct val="40000"/>
              </a:spcBef>
              <a:buSzPct val="80000"/>
              <a:buFontTx/>
              <a:buBlip>
                <a:blip r:embed="rId2"/>
              </a:buBlip>
              <a:defRPr/>
            </a:pPr>
            <a:r>
              <a:rPr lang="en-US" sz="2200"/>
              <a:t>Configure a DHCP scope</a:t>
            </a:r>
          </a:p>
          <a:p>
            <a:pPr marL="231775" indent="-231775" algn="l">
              <a:lnSpc>
                <a:spcPct val="90000"/>
              </a:lnSpc>
              <a:spcBef>
                <a:spcPct val="40000"/>
              </a:spcBef>
              <a:buSzPct val="80000"/>
              <a:buFontTx/>
              <a:buBlip>
                <a:blip r:embed="rId2"/>
              </a:buBlip>
              <a:defRPr/>
            </a:pPr>
            <a:r>
              <a:rPr lang="en-US" sz="2200"/>
              <a:t>Activate a DHCP scope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563562"/>
          </a:xfrm>
        </p:spPr>
        <p:txBody>
          <a:bodyPr/>
          <a:lstStyle/>
          <a:p>
            <a:r>
              <a:rPr lang="en-US" smtClean="0">
                <a:solidFill>
                  <a:schemeClr val="bg1"/>
                </a:solidFill>
              </a:rPr>
              <a:t>Các thành phần của Active Directory</a:t>
            </a:r>
            <a:endParaRPr lang="en-US">
              <a:solidFill>
                <a:schemeClr val="bg1"/>
              </a:solidFill>
            </a:endParaRPr>
          </a:p>
        </p:txBody>
      </p:sp>
      <p:sp>
        <p:nvSpPr>
          <p:cNvPr id="46081" name="Rectangle 1"/>
          <p:cNvSpPr>
            <a:spLocks noChangeArrowheads="1"/>
          </p:cNvSpPr>
          <p:nvPr/>
        </p:nvSpPr>
        <p:spPr bwMode="auto">
          <a:xfrm>
            <a:off x="457200" y="990600"/>
            <a:ext cx="8458200" cy="447814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ts val="600"/>
              </a:spcBef>
              <a:spcAft>
                <a:spcPts val="600"/>
              </a:spcAft>
              <a:buClrTx/>
              <a:buSzTx/>
              <a:buFontTx/>
              <a:buNone/>
              <a:tabLst/>
            </a:pPr>
            <a:r>
              <a:rPr kumimoji="0" lang="en-US" sz="2000" b="1" i="0" u="none" strike="noStrike" cap="none" normalizeH="0" baseline="0" smtClean="0">
                <a:ln>
                  <a:noFill/>
                </a:ln>
                <a:solidFill>
                  <a:srgbClr val="FF0000"/>
                </a:solidFill>
                <a:effectLst/>
                <a:latin typeface="Arial" pitchFamily="34" charset="0"/>
                <a:ea typeface="Times New Roman" pitchFamily="18" charset="0"/>
                <a:cs typeface="Arial" pitchFamily="34" charset="0"/>
              </a:rPr>
              <a:t>Domain</a:t>
            </a:r>
          </a:p>
          <a:p>
            <a:pPr lvl="0" algn="just" eaLnBrk="1" hangingPunct="1"/>
            <a:r>
              <a:rPr lang="en-US" sz="2000" b="0" smtClean="0"/>
              <a:t>Đối tượng này có thể chứa rất nhiều đối tượng khác trong nó như máy in, tài liệu, địa chỉ e-mail, cơ sở dữ liệu, user… Mọi đối tượng trên mạng tồn tại trong một domain và mỗi domain chỉ chứa thông tin của đối tượng chứa trong nó. Active Directory được tạo thành từ một hoặc nhiều domain</a:t>
            </a:r>
          </a:p>
          <a:p>
            <a:pPr lvl="0" algn="just" eaLnBrk="1" hangingPunct="1"/>
            <a:endParaRPr kumimoji="0" lang="en-US" sz="2000" b="0" i="0" u="none" strike="noStrike" cap="none" normalizeH="0" baseline="0" smtClean="0">
              <a:ln>
                <a:noFill/>
              </a:ln>
              <a:solidFill>
                <a:schemeClr val="tx1"/>
              </a:solidFill>
              <a:effectLst/>
              <a:latin typeface="Arial" pitchFamily="34" charset="0"/>
              <a:cs typeface="Arial" pitchFamily="34" charset="0"/>
            </a:endParaRPr>
          </a:p>
          <a:p>
            <a:pPr marL="344488" lvl="0" indent="-284163" algn="just" eaLnBrk="1" hangingPunct="1">
              <a:buFont typeface="Wingdings" pitchFamily="2" charset="2"/>
              <a:buChar char="§"/>
            </a:pPr>
            <a:r>
              <a:rPr lang="en-US" sz="2000" smtClean="0"/>
              <a:t>Mọi đối tượng trên mạng tồn tại trong một domain và mỗi domain chỉ chứa thông tin về đối tượng trong nó. Về mặt lý thuyết, một domain có thể chứa đến 10 triệu đối tượng</a:t>
            </a:r>
          </a:p>
          <a:p>
            <a:pPr marL="344488" lvl="0" indent="-284163" algn="just" eaLnBrk="1" hangingPunct="1">
              <a:buFont typeface="Wingdings" pitchFamily="2" charset="2"/>
              <a:buChar char="§"/>
            </a:pPr>
            <a:endParaRPr kumimoji="0" lang="en-US" sz="2000" b="0" i="0" u="none" strike="noStrike" cap="none" normalizeH="0" baseline="0" smtClean="0">
              <a:ln>
                <a:noFill/>
              </a:ln>
              <a:solidFill>
                <a:schemeClr val="tx1"/>
              </a:solidFill>
              <a:effectLst/>
              <a:latin typeface="Arial" pitchFamily="34" charset="0"/>
              <a:cs typeface="Arial" pitchFamily="34" charset="0"/>
            </a:endParaRPr>
          </a:p>
          <a:p>
            <a:pPr marL="344488" lvl="0" indent="-284163" algn="just" eaLnBrk="1" hangingPunct="1">
              <a:buFont typeface="Wingdings" pitchFamily="2" charset="2"/>
              <a:buChar char="§"/>
            </a:pPr>
            <a:r>
              <a:rPr lang="en-US" sz="2000" smtClean="0"/>
              <a:t>Domain là một vùng có bảo mật. ACL (Access Control List) được sử dụng để kiểm soát các truy xuất đến các đối tượng trong domain</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p:spPr>
        <p:txBody>
          <a:bodyPr/>
          <a:lstStyle/>
          <a:p>
            <a:pPr>
              <a:lnSpc>
                <a:spcPct val="85000"/>
              </a:lnSpc>
            </a:pPr>
            <a:r>
              <a:rPr lang="en-US" sz="2400" smtClean="0">
                <a:solidFill>
                  <a:schemeClr val="bg1"/>
                </a:solidFill>
              </a:rPr>
              <a:t>What Are Superscopes and Multicast Scopes?</a:t>
            </a:r>
          </a:p>
        </p:txBody>
      </p:sp>
      <p:grpSp>
        <p:nvGrpSpPr>
          <p:cNvPr id="2" name="Group 3"/>
          <p:cNvGrpSpPr>
            <a:grpSpLocks/>
          </p:cNvGrpSpPr>
          <p:nvPr/>
        </p:nvGrpSpPr>
        <p:grpSpPr bwMode="auto">
          <a:xfrm>
            <a:off x="1047750" y="971550"/>
            <a:ext cx="7051675" cy="2405063"/>
            <a:chOff x="619" y="2335"/>
            <a:chExt cx="4442" cy="1515"/>
          </a:xfrm>
        </p:grpSpPr>
        <p:sp>
          <p:nvSpPr>
            <p:cNvPr id="50180" name="AutoShape 4"/>
            <p:cNvSpPr>
              <a:spLocks noChangeArrowheads="1"/>
            </p:cNvSpPr>
            <p:nvPr/>
          </p:nvSpPr>
          <p:spPr bwMode="auto">
            <a:xfrm>
              <a:off x="619" y="2335"/>
              <a:ext cx="4442" cy="1515"/>
            </a:xfrm>
            <a:prstGeom prst="roundRect">
              <a:avLst>
                <a:gd name="adj" fmla="val 12056"/>
              </a:avLst>
            </a:prstGeom>
            <a:gradFill rotWithShape="1">
              <a:gsLst>
                <a:gs pos="0">
                  <a:schemeClr val="bg1"/>
                </a:gs>
                <a:gs pos="100000">
                  <a:srgbClr val="EEEFD7"/>
                </a:gs>
              </a:gsLst>
              <a:path path="shape">
                <a:fillToRect l="50000" t="50000" r="50000" b="50000"/>
              </a:path>
            </a:gradFill>
            <a:ln w="9525" algn="ctr">
              <a:solidFill>
                <a:srgbClr val="808080"/>
              </a:solidFill>
              <a:round/>
              <a:headEnd/>
              <a:tailEnd/>
            </a:ln>
            <a:effectLst>
              <a:outerShdw dist="35921" dir="2700000" algn="ctr" rotWithShape="0">
                <a:srgbClr val="C0C0C0"/>
              </a:outerShdw>
            </a:effectLst>
          </p:spPr>
          <p:txBody>
            <a:bodyPr anchor="ctr"/>
            <a:lstStyle/>
            <a:p>
              <a:pPr>
                <a:defRPr/>
              </a:pPr>
              <a:endParaRPr lang="en-US" sz="1600" b="0"/>
            </a:p>
          </p:txBody>
        </p:sp>
        <p:pic>
          <p:nvPicPr>
            <p:cNvPr id="13330" name="Picture 5" descr="Lan01"/>
            <p:cNvPicPr>
              <a:picLocks noChangeAspect="1" noChangeArrowheads="1"/>
            </p:cNvPicPr>
            <p:nvPr/>
          </p:nvPicPr>
          <p:blipFill>
            <a:blip r:embed="rId2"/>
            <a:srcRect/>
            <a:stretch>
              <a:fillRect/>
            </a:stretch>
          </p:blipFill>
          <p:spPr bwMode="auto">
            <a:xfrm>
              <a:off x="628" y="2580"/>
              <a:ext cx="1438" cy="1219"/>
            </a:xfrm>
            <a:prstGeom prst="rect">
              <a:avLst/>
            </a:prstGeom>
            <a:noFill/>
            <a:ln w="9525">
              <a:noFill/>
              <a:miter lim="800000"/>
              <a:headEnd/>
              <a:tailEnd/>
            </a:ln>
          </p:spPr>
        </p:pic>
        <p:sp>
          <p:nvSpPr>
            <p:cNvPr id="13331" name="Text Box 6"/>
            <p:cNvSpPr txBox="1">
              <a:spLocks noChangeArrowheads="1"/>
            </p:cNvSpPr>
            <p:nvPr/>
          </p:nvSpPr>
          <p:spPr bwMode="auto">
            <a:xfrm>
              <a:off x="1141" y="3201"/>
              <a:ext cx="505" cy="213"/>
            </a:xfrm>
            <a:prstGeom prst="rect">
              <a:avLst/>
            </a:prstGeom>
            <a:noFill/>
            <a:ln w="9525" algn="ctr">
              <a:noFill/>
              <a:miter lim="800000"/>
              <a:headEnd/>
              <a:tailEnd/>
            </a:ln>
          </p:spPr>
          <p:txBody>
            <a:bodyPr wrap="none">
              <a:spAutoFit/>
            </a:bodyPr>
            <a:lstStyle/>
            <a:p>
              <a:r>
                <a:rPr lang="en-US" sz="1600"/>
                <a:t>LAN A</a:t>
              </a:r>
            </a:p>
          </p:txBody>
        </p:sp>
        <p:pic>
          <p:nvPicPr>
            <p:cNvPr id="13332" name="Picture 7" descr="Lan01"/>
            <p:cNvPicPr>
              <a:picLocks noChangeAspect="1" noChangeArrowheads="1"/>
            </p:cNvPicPr>
            <p:nvPr/>
          </p:nvPicPr>
          <p:blipFill>
            <a:blip r:embed="rId2"/>
            <a:srcRect/>
            <a:stretch>
              <a:fillRect/>
            </a:stretch>
          </p:blipFill>
          <p:spPr bwMode="auto">
            <a:xfrm>
              <a:off x="3612" y="2600"/>
              <a:ext cx="1438" cy="1219"/>
            </a:xfrm>
            <a:prstGeom prst="rect">
              <a:avLst/>
            </a:prstGeom>
            <a:noFill/>
            <a:ln w="9525">
              <a:noFill/>
              <a:miter lim="800000"/>
              <a:headEnd/>
              <a:tailEnd/>
            </a:ln>
          </p:spPr>
        </p:pic>
        <p:sp>
          <p:nvSpPr>
            <p:cNvPr id="13333" name="Text Box 8"/>
            <p:cNvSpPr txBox="1">
              <a:spLocks noChangeArrowheads="1"/>
            </p:cNvSpPr>
            <p:nvPr/>
          </p:nvSpPr>
          <p:spPr bwMode="auto">
            <a:xfrm>
              <a:off x="4114" y="3201"/>
              <a:ext cx="505" cy="213"/>
            </a:xfrm>
            <a:prstGeom prst="rect">
              <a:avLst/>
            </a:prstGeom>
            <a:noFill/>
            <a:ln w="9525" algn="ctr">
              <a:noFill/>
              <a:miter lim="800000"/>
              <a:headEnd/>
              <a:tailEnd/>
            </a:ln>
          </p:spPr>
          <p:txBody>
            <a:bodyPr wrap="none">
              <a:spAutoFit/>
            </a:bodyPr>
            <a:lstStyle/>
            <a:p>
              <a:r>
                <a:rPr lang="en-US" sz="1600"/>
                <a:t>LAN A</a:t>
              </a:r>
            </a:p>
          </p:txBody>
        </p:sp>
        <p:sp>
          <p:nvSpPr>
            <p:cNvPr id="50185" name="AutoShape 9"/>
            <p:cNvSpPr>
              <a:spLocks noChangeArrowheads="1"/>
            </p:cNvSpPr>
            <p:nvPr/>
          </p:nvSpPr>
          <p:spPr bwMode="auto">
            <a:xfrm>
              <a:off x="2435" y="2420"/>
              <a:ext cx="848" cy="226"/>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wrap="none" anchor="ctr"/>
            <a:lstStyle/>
            <a:p>
              <a:pPr>
                <a:defRPr/>
              </a:pPr>
              <a:r>
                <a:rPr lang="en-US" sz="1600"/>
                <a:t>DHCP Server</a:t>
              </a:r>
            </a:p>
          </p:txBody>
        </p:sp>
        <p:sp>
          <p:nvSpPr>
            <p:cNvPr id="13335" name="Line 10"/>
            <p:cNvSpPr>
              <a:spLocks noChangeShapeType="1"/>
            </p:cNvSpPr>
            <p:nvPr/>
          </p:nvSpPr>
          <p:spPr bwMode="auto">
            <a:xfrm>
              <a:off x="1948" y="3730"/>
              <a:ext cx="1622" cy="10"/>
            </a:xfrm>
            <a:prstGeom prst="line">
              <a:avLst/>
            </a:prstGeom>
            <a:noFill/>
            <a:ln w="57150">
              <a:solidFill>
                <a:srgbClr val="808080"/>
              </a:solidFill>
              <a:prstDash val="sysDot"/>
              <a:round/>
              <a:headEnd/>
              <a:tailEnd/>
            </a:ln>
          </p:spPr>
          <p:txBody>
            <a:bodyPr/>
            <a:lstStyle/>
            <a:p>
              <a:endParaRPr lang="en-US" sz="1600"/>
            </a:p>
          </p:txBody>
        </p:sp>
        <p:pic>
          <p:nvPicPr>
            <p:cNvPr id="13336" name="Picture 11" descr="Server01"/>
            <p:cNvPicPr>
              <a:picLocks noChangeAspect="1" noChangeArrowheads="1"/>
            </p:cNvPicPr>
            <p:nvPr/>
          </p:nvPicPr>
          <p:blipFill>
            <a:blip r:embed="rId3"/>
            <a:srcRect/>
            <a:stretch>
              <a:fillRect/>
            </a:stretch>
          </p:blipFill>
          <p:spPr bwMode="auto">
            <a:xfrm>
              <a:off x="2579" y="2727"/>
              <a:ext cx="484" cy="613"/>
            </a:xfrm>
            <a:prstGeom prst="rect">
              <a:avLst/>
            </a:prstGeom>
            <a:noFill/>
            <a:ln w="9525">
              <a:noFill/>
              <a:miter lim="800000"/>
              <a:headEnd/>
              <a:tailEnd/>
            </a:ln>
          </p:spPr>
        </p:pic>
        <p:sp>
          <p:nvSpPr>
            <p:cNvPr id="50188" name="AutoShape 12"/>
            <p:cNvSpPr>
              <a:spLocks noChangeArrowheads="1"/>
            </p:cNvSpPr>
            <p:nvPr/>
          </p:nvSpPr>
          <p:spPr bwMode="auto">
            <a:xfrm>
              <a:off x="2094" y="3393"/>
              <a:ext cx="1521" cy="262"/>
            </a:xfrm>
            <a:prstGeom prst="roundRect">
              <a:avLst>
                <a:gd name="adj" fmla="val 16667"/>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defRPr/>
              </a:pPr>
              <a:endParaRPr lang="en-US" sz="1600"/>
            </a:p>
            <a:p>
              <a:pPr>
                <a:defRPr/>
              </a:pPr>
              <a:r>
                <a:rPr lang="en-US" sz="1600"/>
                <a:t>Scope A and Scope B</a:t>
              </a:r>
              <a:endParaRPr lang="en-US" sz="1600" b="0"/>
            </a:p>
            <a:p>
              <a:pPr>
                <a:defRPr/>
              </a:pPr>
              <a:endParaRPr lang="en-US" sz="1600" b="0"/>
            </a:p>
          </p:txBody>
        </p:sp>
      </p:grpSp>
      <p:grpSp>
        <p:nvGrpSpPr>
          <p:cNvPr id="3" name="Group 13"/>
          <p:cNvGrpSpPr>
            <a:grpSpLocks/>
          </p:cNvGrpSpPr>
          <p:nvPr/>
        </p:nvGrpSpPr>
        <p:grpSpPr bwMode="auto">
          <a:xfrm>
            <a:off x="976313" y="3697288"/>
            <a:ext cx="7051675" cy="2246312"/>
            <a:chOff x="615" y="2521"/>
            <a:chExt cx="4442" cy="1415"/>
          </a:xfrm>
        </p:grpSpPr>
        <p:sp>
          <p:nvSpPr>
            <p:cNvPr id="50190" name="AutoShape 14"/>
            <p:cNvSpPr>
              <a:spLocks noChangeArrowheads="1"/>
            </p:cNvSpPr>
            <p:nvPr/>
          </p:nvSpPr>
          <p:spPr bwMode="auto">
            <a:xfrm>
              <a:off x="615" y="2521"/>
              <a:ext cx="4442" cy="1415"/>
            </a:xfrm>
            <a:prstGeom prst="roundRect">
              <a:avLst>
                <a:gd name="adj" fmla="val 12056"/>
              </a:avLst>
            </a:prstGeom>
            <a:gradFill rotWithShape="1">
              <a:gsLst>
                <a:gs pos="0">
                  <a:schemeClr val="bg1"/>
                </a:gs>
                <a:gs pos="100000">
                  <a:srgbClr val="EEEFD7"/>
                </a:gs>
              </a:gsLst>
              <a:path path="shape">
                <a:fillToRect l="50000" t="50000" r="50000" b="50000"/>
              </a:path>
            </a:gradFill>
            <a:ln w="9525" algn="ctr">
              <a:solidFill>
                <a:srgbClr val="808080"/>
              </a:solidFill>
              <a:round/>
              <a:headEnd/>
              <a:tailEnd/>
            </a:ln>
            <a:effectLst>
              <a:outerShdw dist="35921" dir="2700000" algn="ctr" rotWithShape="0">
                <a:srgbClr val="C0C0C0"/>
              </a:outerShdw>
            </a:effectLst>
          </p:spPr>
          <p:txBody>
            <a:bodyPr anchor="ctr"/>
            <a:lstStyle/>
            <a:p>
              <a:pPr>
                <a:defRPr/>
              </a:pPr>
              <a:endParaRPr lang="en-US" sz="1600" b="0"/>
            </a:p>
          </p:txBody>
        </p:sp>
        <p:pic>
          <p:nvPicPr>
            <p:cNvPr id="13318" name="Picture 15" descr="Lan01"/>
            <p:cNvPicPr>
              <a:picLocks noChangeAspect="1" noChangeArrowheads="1"/>
            </p:cNvPicPr>
            <p:nvPr/>
          </p:nvPicPr>
          <p:blipFill>
            <a:blip r:embed="rId2"/>
            <a:srcRect/>
            <a:stretch>
              <a:fillRect/>
            </a:stretch>
          </p:blipFill>
          <p:spPr bwMode="auto">
            <a:xfrm>
              <a:off x="694" y="2646"/>
              <a:ext cx="1438" cy="1219"/>
            </a:xfrm>
            <a:prstGeom prst="rect">
              <a:avLst/>
            </a:prstGeom>
            <a:noFill/>
            <a:ln w="9525">
              <a:noFill/>
              <a:miter lim="800000"/>
              <a:headEnd/>
              <a:tailEnd/>
            </a:ln>
          </p:spPr>
        </p:pic>
        <p:sp>
          <p:nvSpPr>
            <p:cNvPr id="13319" name="Text Box 16"/>
            <p:cNvSpPr txBox="1">
              <a:spLocks noChangeArrowheads="1"/>
            </p:cNvSpPr>
            <p:nvPr/>
          </p:nvSpPr>
          <p:spPr bwMode="auto">
            <a:xfrm>
              <a:off x="1186" y="3277"/>
              <a:ext cx="505" cy="213"/>
            </a:xfrm>
            <a:prstGeom prst="rect">
              <a:avLst/>
            </a:prstGeom>
            <a:noFill/>
            <a:ln w="9525" algn="ctr">
              <a:noFill/>
              <a:miter lim="800000"/>
              <a:headEnd/>
              <a:tailEnd/>
            </a:ln>
          </p:spPr>
          <p:txBody>
            <a:bodyPr wrap="none">
              <a:spAutoFit/>
            </a:bodyPr>
            <a:lstStyle/>
            <a:p>
              <a:r>
                <a:rPr lang="en-US" sz="1600"/>
                <a:t>LAN A</a:t>
              </a:r>
            </a:p>
          </p:txBody>
        </p:sp>
        <p:pic>
          <p:nvPicPr>
            <p:cNvPr id="13320" name="Picture 17" descr="Lan01"/>
            <p:cNvPicPr>
              <a:picLocks noChangeAspect="1" noChangeArrowheads="1"/>
            </p:cNvPicPr>
            <p:nvPr/>
          </p:nvPicPr>
          <p:blipFill>
            <a:blip r:embed="rId2"/>
            <a:srcRect/>
            <a:stretch>
              <a:fillRect/>
            </a:stretch>
          </p:blipFill>
          <p:spPr bwMode="auto">
            <a:xfrm>
              <a:off x="3558" y="2646"/>
              <a:ext cx="1438" cy="1219"/>
            </a:xfrm>
            <a:prstGeom prst="rect">
              <a:avLst/>
            </a:prstGeom>
            <a:noFill/>
            <a:ln w="9525">
              <a:noFill/>
              <a:miter lim="800000"/>
              <a:headEnd/>
              <a:tailEnd/>
            </a:ln>
          </p:spPr>
        </p:pic>
        <p:sp>
          <p:nvSpPr>
            <p:cNvPr id="13321" name="Text Box 18"/>
            <p:cNvSpPr txBox="1">
              <a:spLocks noChangeArrowheads="1"/>
            </p:cNvSpPr>
            <p:nvPr/>
          </p:nvSpPr>
          <p:spPr bwMode="auto">
            <a:xfrm>
              <a:off x="4050" y="3277"/>
              <a:ext cx="510" cy="213"/>
            </a:xfrm>
            <a:prstGeom prst="rect">
              <a:avLst/>
            </a:prstGeom>
            <a:noFill/>
            <a:ln w="9525" algn="ctr">
              <a:noFill/>
              <a:miter lim="800000"/>
              <a:headEnd/>
              <a:tailEnd/>
            </a:ln>
          </p:spPr>
          <p:txBody>
            <a:bodyPr wrap="none">
              <a:spAutoFit/>
            </a:bodyPr>
            <a:lstStyle/>
            <a:p>
              <a:r>
                <a:rPr lang="en-US" sz="1600"/>
                <a:t>LAN B</a:t>
              </a:r>
            </a:p>
          </p:txBody>
        </p:sp>
        <p:sp>
          <p:nvSpPr>
            <p:cNvPr id="50195" name="AutoShape 19"/>
            <p:cNvSpPr>
              <a:spLocks noChangeArrowheads="1"/>
            </p:cNvSpPr>
            <p:nvPr/>
          </p:nvSpPr>
          <p:spPr bwMode="auto">
            <a:xfrm>
              <a:off x="2412" y="2605"/>
              <a:ext cx="848" cy="226"/>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wrap="none" anchor="ctr"/>
            <a:lstStyle/>
            <a:p>
              <a:pPr>
                <a:defRPr/>
              </a:pPr>
              <a:r>
                <a:rPr lang="en-US" sz="1600"/>
                <a:t>DHCP Server</a:t>
              </a:r>
            </a:p>
          </p:txBody>
        </p:sp>
        <p:sp>
          <p:nvSpPr>
            <p:cNvPr id="13323" name="Line 20"/>
            <p:cNvSpPr>
              <a:spLocks noChangeShapeType="1"/>
            </p:cNvSpPr>
            <p:nvPr/>
          </p:nvSpPr>
          <p:spPr bwMode="auto">
            <a:xfrm>
              <a:off x="2113" y="3310"/>
              <a:ext cx="1493" cy="0"/>
            </a:xfrm>
            <a:prstGeom prst="line">
              <a:avLst/>
            </a:prstGeom>
            <a:noFill/>
            <a:ln w="57150">
              <a:solidFill>
                <a:srgbClr val="808080"/>
              </a:solidFill>
              <a:prstDash val="sysDot"/>
              <a:round/>
              <a:headEnd/>
              <a:tailEnd/>
            </a:ln>
          </p:spPr>
          <p:txBody>
            <a:bodyPr/>
            <a:lstStyle/>
            <a:p>
              <a:endParaRPr lang="en-US" sz="1600"/>
            </a:p>
          </p:txBody>
        </p:sp>
        <p:pic>
          <p:nvPicPr>
            <p:cNvPr id="13324" name="Picture 21" descr="Server01"/>
            <p:cNvPicPr>
              <a:picLocks noChangeAspect="1" noChangeArrowheads="1"/>
            </p:cNvPicPr>
            <p:nvPr/>
          </p:nvPicPr>
          <p:blipFill>
            <a:blip r:embed="rId4"/>
            <a:srcRect/>
            <a:stretch>
              <a:fillRect/>
            </a:stretch>
          </p:blipFill>
          <p:spPr bwMode="auto">
            <a:xfrm>
              <a:off x="2515" y="2920"/>
              <a:ext cx="643" cy="814"/>
            </a:xfrm>
            <a:prstGeom prst="rect">
              <a:avLst/>
            </a:prstGeom>
            <a:noFill/>
            <a:ln w="9525">
              <a:noFill/>
              <a:miter lim="800000"/>
              <a:headEnd/>
              <a:tailEnd/>
            </a:ln>
          </p:spPr>
        </p:pic>
        <p:sp>
          <p:nvSpPr>
            <p:cNvPr id="50198" name="AutoShape 22"/>
            <p:cNvSpPr>
              <a:spLocks noChangeArrowheads="1"/>
            </p:cNvSpPr>
            <p:nvPr/>
          </p:nvSpPr>
          <p:spPr bwMode="auto">
            <a:xfrm>
              <a:off x="2999" y="3518"/>
              <a:ext cx="747" cy="262"/>
            </a:xfrm>
            <a:prstGeom prst="roundRect">
              <a:avLst>
                <a:gd name="adj" fmla="val 16667"/>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defRPr/>
              </a:pPr>
              <a:endParaRPr lang="en-US" sz="1600"/>
            </a:p>
            <a:p>
              <a:pPr>
                <a:defRPr/>
              </a:pPr>
              <a:r>
                <a:rPr lang="en-US" sz="1600"/>
                <a:t>Scope B</a:t>
              </a:r>
              <a:endParaRPr lang="en-US" sz="1600" b="0"/>
            </a:p>
            <a:p>
              <a:pPr>
                <a:defRPr/>
              </a:pPr>
              <a:endParaRPr lang="en-US" sz="1600" b="0"/>
            </a:p>
          </p:txBody>
        </p:sp>
        <p:sp>
          <p:nvSpPr>
            <p:cNvPr id="50199" name="AutoShape 23"/>
            <p:cNvSpPr>
              <a:spLocks noChangeArrowheads="1"/>
            </p:cNvSpPr>
            <p:nvPr/>
          </p:nvSpPr>
          <p:spPr bwMode="auto">
            <a:xfrm>
              <a:off x="1861" y="3507"/>
              <a:ext cx="747" cy="262"/>
            </a:xfrm>
            <a:prstGeom prst="roundRect">
              <a:avLst>
                <a:gd name="adj" fmla="val 16667"/>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defRPr/>
              </a:pPr>
              <a:endParaRPr lang="en-US" sz="1600"/>
            </a:p>
            <a:p>
              <a:pPr>
                <a:defRPr/>
              </a:pPr>
              <a:r>
                <a:rPr lang="en-US" sz="1600"/>
                <a:t>Scope A</a:t>
              </a:r>
              <a:endParaRPr lang="en-US" sz="1600" b="0"/>
            </a:p>
            <a:p>
              <a:pPr>
                <a:defRPr/>
              </a:pPr>
              <a:endParaRPr lang="en-US" sz="1600" b="0"/>
            </a:p>
          </p:txBody>
        </p:sp>
        <p:sp>
          <p:nvSpPr>
            <p:cNvPr id="13327" name="Line 24"/>
            <p:cNvSpPr>
              <a:spLocks noChangeShapeType="1"/>
            </p:cNvSpPr>
            <p:nvPr/>
          </p:nvSpPr>
          <p:spPr bwMode="auto">
            <a:xfrm flipV="1">
              <a:off x="3143" y="2830"/>
              <a:ext cx="946" cy="447"/>
            </a:xfrm>
            <a:prstGeom prst="line">
              <a:avLst/>
            </a:prstGeom>
            <a:noFill/>
            <a:ln w="57150">
              <a:solidFill>
                <a:srgbClr val="808080"/>
              </a:solidFill>
              <a:prstDash val="sysDot"/>
              <a:round/>
              <a:headEnd/>
              <a:tailEnd/>
            </a:ln>
          </p:spPr>
          <p:txBody>
            <a:bodyPr/>
            <a:lstStyle/>
            <a:p>
              <a:endParaRPr lang="en-US" sz="1600"/>
            </a:p>
          </p:txBody>
        </p:sp>
        <p:sp>
          <p:nvSpPr>
            <p:cNvPr id="13328" name="Line 25"/>
            <p:cNvSpPr>
              <a:spLocks noChangeShapeType="1"/>
            </p:cNvSpPr>
            <p:nvPr/>
          </p:nvSpPr>
          <p:spPr bwMode="auto">
            <a:xfrm>
              <a:off x="1689" y="2857"/>
              <a:ext cx="809" cy="406"/>
            </a:xfrm>
            <a:prstGeom prst="line">
              <a:avLst/>
            </a:prstGeom>
            <a:noFill/>
            <a:ln w="57150">
              <a:solidFill>
                <a:srgbClr val="808080"/>
              </a:solidFill>
              <a:prstDash val="sysDot"/>
              <a:round/>
              <a:headEnd/>
              <a:tailEnd/>
            </a:ln>
          </p:spPr>
          <p:txBody>
            <a:bodyPr/>
            <a:lstStyle/>
            <a:p>
              <a:endParaRPr lang="en-US" sz="1600"/>
            </a:p>
          </p:txBody>
        </p:sp>
      </p:gr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04800" y="304800"/>
            <a:ext cx="8534400" cy="457200"/>
          </a:xfrm>
          <a:noFill/>
        </p:spPr>
        <p:txBody>
          <a:bodyPr/>
          <a:lstStyle/>
          <a:p>
            <a:pPr>
              <a:lnSpc>
                <a:spcPct val="85000"/>
              </a:lnSpc>
            </a:pPr>
            <a:r>
              <a:rPr lang="en-US" sz="2400" smtClean="0">
                <a:solidFill>
                  <a:schemeClr val="bg1"/>
                </a:solidFill>
              </a:rPr>
              <a:t>Lesson: Configuring DHCP Reservations and Options</a:t>
            </a:r>
          </a:p>
        </p:txBody>
      </p:sp>
      <p:sp>
        <p:nvSpPr>
          <p:cNvPr id="14339" name="Rectangle 3"/>
          <p:cNvSpPr>
            <a:spLocks noGrp="1" noChangeArrowheads="1"/>
          </p:cNvSpPr>
          <p:nvPr>
            <p:ph type="body" idx="1"/>
          </p:nvPr>
        </p:nvSpPr>
        <p:spPr/>
        <p:txBody>
          <a:bodyPr/>
          <a:lstStyle/>
          <a:p>
            <a:pPr>
              <a:spcAft>
                <a:spcPts val="1200"/>
              </a:spcAft>
            </a:pPr>
            <a:r>
              <a:rPr lang="en-US" sz="2800" smtClean="0"/>
              <a:t>What Is a DHCP Reservation?</a:t>
            </a:r>
          </a:p>
          <a:p>
            <a:pPr>
              <a:spcAft>
                <a:spcPts val="1200"/>
              </a:spcAft>
            </a:pPr>
            <a:r>
              <a:rPr lang="en-US" sz="2800" smtClean="0"/>
              <a:t>What Are DHCP Options?</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4638"/>
            <a:ext cx="8229600" cy="563562"/>
          </a:xfrm>
          <a:noFill/>
        </p:spPr>
        <p:txBody>
          <a:bodyPr/>
          <a:lstStyle/>
          <a:p>
            <a:pPr>
              <a:lnSpc>
                <a:spcPct val="85000"/>
              </a:lnSpc>
            </a:pPr>
            <a:r>
              <a:rPr lang="en-US" sz="2800" smtClean="0">
                <a:solidFill>
                  <a:schemeClr val="bg1"/>
                </a:solidFill>
              </a:rPr>
              <a:t>What Is a DHCP Reservation?</a:t>
            </a:r>
          </a:p>
        </p:txBody>
      </p:sp>
      <p:grpSp>
        <p:nvGrpSpPr>
          <p:cNvPr id="2" name="Group 3"/>
          <p:cNvGrpSpPr>
            <a:grpSpLocks/>
          </p:cNvGrpSpPr>
          <p:nvPr/>
        </p:nvGrpSpPr>
        <p:grpSpPr bwMode="auto">
          <a:xfrm>
            <a:off x="501650" y="1249363"/>
            <a:ext cx="7972425" cy="4951412"/>
            <a:chOff x="316" y="787"/>
            <a:chExt cx="5022" cy="3119"/>
          </a:xfrm>
        </p:grpSpPr>
        <p:sp>
          <p:nvSpPr>
            <p:cNvPr id="15364" name="AutoShape 4"/>
            <p:cNvSpPr>
              <a:spLocks noChangeArrowheads="1"/>
            </p:cNvSpPr>
            <p:nvPr/>
          </p:nvSpPr>
          <p:spPr bwMode="auto">
            <a:xfrm>
              <a:off x="568" y="787"/>
              <a:ext cx="4550" cy="3119"/>
            </a:xfrm>
            <a:prstGeom prst="roundRect">
              <a:avLst>
                <a:gd name="adj" fmla="val 2931"/>
              </a:avLst>
            </a:prstGeom>
            <a:gradFill rotWithShape="1">
              <a:gsLst>
                <a:gs pos="0">
                  <a:srgbClr val="FFFFFF"/>
                </a:gs>
                <a:gs pos="100000">
                  <a:srgbClr val="EEEFD7"/>
                </a:gs>
              </a:gsLst>
              <a:lin ang="5400000" scaled="1"/>
            </a:gradFill>
            <a:ln w="6350" algn="ctr">
              <a:noFill/>
              <a:round/>
              <a:headEnd/>
              <a:tailEnd/>
            </a:ln>
          </p:spPr>
          <p:txBody>
            <a:bodyPr/>
            <a:lstStyle/>
            <a:p>
              <a:endParaRPr lang="en-US" sz="1400"/>
            </a:p>
          </p:txBody>
        </p:sp>
        <p:sp>
          <p:nvSpPr>
            <p:cNvPr id="62469" name="AutoShape 5"/>
            <p:cNvSpPr>
              <a:spLocks noChangeArrowheads="1"/>
            </p:cNvSpPr>
            <p:nvPr/>
          </p:nvSpPr>
          <p:spPr bwMode="auto">
            <a:xfrm>
              <a:off x="316" y="824"/>
              <a:ext cx="5022" cy="524"/>
            </a:xfrm>
            <a:prstGeom prst="roundRect">
              <a:avLst>
                <a:gd name="adj" fmla="val 24236"/>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lgn="l">
                <a:lnSpc>
                  <a:spcPct val="90000"/>
                </a:lnSpc>
                <a:spcBef>
                  <a:spcPct val="40000"/>
                </a:spcBef>
                <a:buClr>
                  <a:srgbClr val="8DACD0"/>
                </a:buClr>
                <a:buSzPct val="70000"/>
                <a:buFont typeface="Wingdings" pitchFamily="2" charset="2"/>
                <a:buNone/>
                <a:defRPr/>
              </a:pPr>
              <a:r>
                <a:rPr lang="en-US" sz="1400"/>
                <a:t>A </a:t>
              </a:r>
              <a:r>
                <a:rPr lang="en-US" sz="1400" i="1"/>
                <a:t>reservation</a:t>
              </a:r>
              <a:r>
                <a:rPr lang="en-US" sz="1400"/>
                <a:t> is a specific IP address, within a scope, that is permanently reserved for lease to a specific DHCP client </a:t>
              </a:r>
            </a:p>
          </p:txBody>
        </p:sp>
        <p:sp>
          <p:nvSpPr>
            <p:cNvPr id="15366" name="Freeform 6"/>
            <p:cNvSpPr>
              <a:spLocks/>
            </p:cNvSpPr>
            <p:nvPr/>
          </p:nvSpPr>
          <p:spPr bwMode="auto">
            <a:xfrm>
              <a:off x="1501" y="2663"/>
              <a:ext cx="2482" cy="754"/>
            </a:xfrm>
            <a:custGeom>
              <a:avLst/>
              <a:gdLst>
                <a:gd name="T0" fmla="*/ 2482 w 2482"/>
                <a:gd name="T1" fmla="*/ 665 h 754"/>
                <a:gd name="T2" fmla="*/ 0 w 2482"/>
                <a:gd name="T3" fmla="*/ 754 h 754"/>
                <a:gd name="T4" fmla="*/ 341 w 2482"/>
                <a:gd name="T5" fmla="*/ 89 h 754"/>
                <a:gd name="T6" fmla="*/ 503 w 2482"/>
                <a:gd name="T7" fmla="*/ 0 h 754"/>
                <a:gd name="T8" fmla="*/ 2482 w 2482"/>
                <a:gd name="T9" fmla="*/ 665 h 754"/>
                <a:gd name="T10" fmla="*/ 0 60000 65536"/>
                <a:gd name="T11" fmla="*/ 0 60000 65536"/>
                <a:gd name="T12" fmla="*/ 0 60000 65536"/>
                <a:gd name="T13" fmla="*/ 0 60000 65536"/>
                <a:gd name="T14" fmla="*/ 0 60000 65536"/>
                <a:gd name="T15" fmla="*/ 0 w 2482"/>
                <a:gd name="T16" fmla="*/ 0 h 754"/>
                <a:gd name="T17" fmla="*/ 2482 w 2482"/>
                <a:gd name="T18" fmla="*/ 754 h 754"/>
              </a:gdLst>
              <a:ahLst/>
              <a:cxnLst>
                <a:cxn ang="T10">
                  <a:pos x="T0" y="T1"/>
                </a:cxn>
                <a:cxn ang="T11">
                  <a:pos x="T2" y="T3"/>
                </a:cxn>
                <a:cxn ang="T12">
                  <a:pos x="T4" y="T5"/>
                </a:cxn>
                <a:cxn ang="T13">
                  <a:pos x="T6" y="T7"/>
                </a:cxn>
                <a:cxn ang="T14">
                  <a:pos x="T8" y="T9"/>
                </a:cxn>
              </a:cxnLst>
              <a:rect l="T15" t="T16" r="T17" b="T18"/>
              <a:pathLst>
                <a:path w="2482" h="754">
                  <a:moveTo>
                    <a:pt x="2482" y="665"/>
                  </a:moveTo>
                  <a:lnTo>
                    <a:pt x="0" y="754"/>
                  </a:lnTo>
                  <a:lnTo>
                    <a:pt x="341" y="89"/>
                  </a:lnTo>
                  <a:lnTo>
                    <a:pt x="503" y="0"/>
                  </a:lnTo>
                  <a:lnTo>
                    <a:pt x="2482" y="665"/>
                  </a:lnTo>
                  <a:close/>
                </a:path>
              </a:pathLst>
            </a:custGeom>
            <a:gradFill rotWithShape="1">
              <a:gsLst>
                <a:gs pos="0">
                  <a:srgbClr val="ADE2A1"/>
                </a:gs>
                <a:gs pos="100000">
                  <a:srgbClr val="FFFFFF"/>
                </a:gs>
              </a:gsLst>
              <a:lin ang="5400000" scaled="1"/>
            </a:gradFill>
            <a:ln w="6350">
              <a:noFill/>
              <a:round/>
              <a:headEnd/>
              <a:tailEnd/>
            </a:ln>
          </p:spPr>
          <p:txBody>
            <a:bodyPr/>
            <a:lstStyle/>
            <a:p>
              <a:endParaRPr lang="en-US" sz="1400"/>
            </a:p>
          </p:txBody>
        </p:sp>
        <p:sp>
          <p:nvSpPr>
            <p:cNvPr id="15367" name="Line 7"/>
            <p:cNvSpPr>
              <a:spLocks noChangeShapeType="1"/>
            </p:cNvSpPr>
            <p:nvPr/>
          </p:nvSpPr>
          <p:spPr bwMode="auto">
            <a:xfrm>
              <a:off x="2020" y="2218"/>
              <a:ext cx="1566" cy="0"/>
            </a:xfrm>
            <a:prstGeom prst="line">
              <a:avLst/>
            </a:prstGeom>
            <a:noFill/>
            <a:ln w="57150">
              <a:solidFill>
                <a:srgbClr val="808080"/>
              </a:solidFill>
              <a:prstDash val="sysDot"/>
              <a:round/>
              <a:headEnd/>
              <a:tailEnd/>
            </a:ln>
          </p:spPr>
          <p:txBody>
            <a:bodyPr/>
            <a:lstStyle/>
            <a:p>
              <a:endParaRPr lang="en-US" sz="1400"/>
            </a:p>
          </p:txBody>
        </p:sp>
        <p:sp>
          <p:nvSpPr>
            <p:cNvPr id="62472" name="Oval 8"/>
            <p:cNvSpPr>
              <a:spLocks noChangeArrowheads="1"/>
            </p:cNvSpPr>
            <p:nvPr/>
          </p:nvSpPr>
          <p:spPr bwMode="auto">
            <a:xfrm>
              <a:off x="786" y="1874"/>
              <a:ext cx="1248" cy="842"/>
            </a:xfrm>
            <a:prstGeom prst="ellipse">
              <a:avLst/>
            </a:prstGeom>
            <a:gradFill rotWithShape="1">
              <a:gsLst>
                <a:gs pos="0">
                  <a:srgbClr val="F0F1FF"/>
                </a:gs>
                <a:gs pos="100000">
                  <a:srgbClr val="B3C8DF"/>
                </a:gs>
              </a:gsLst>
              <a:path path="shape">
                <a:fillToRect l="50000" t="50000" r="50000" b="50000"/>
              </a:path>
            </a:gradFill>
            <a:ln w="9525">
              <a:solidFill>
                <a:srgbClr val="808080"/>
              </a:solidFill>
              <a:round/>
              <a:headEnd/>
              <a:tailEnd/>
            </a:ln>
            <a:effectLst>
              <a:outerShdw dist="35921" dir="2700000" algn="ctr" rotWithShape="0">
                <a:srgbClr val="ADADAD"/>
              </a:outerShdw>
            </a:effectLst>
          </p:spPr>
          <p:txBody>
            <a:bodyPr wrap="none" anchor="ctr"/>
            <a:lstStyle/>
            <a:p>
              <a:pPr>
                <a:defRPr/>
              </a:pPr>
              <a:r>
                <a:rPr lang="en-US" sz="1400"/>
                <a:t>Subnet A</a:t>
              </a:r>
            </a:p>
          </p:txBody>
        </p:sp>
        <p:pic>
          <p:nvPicPr>
            <p:cNvPr id="15369" name="Picture 9" descr="Computer_DesktopComputerSansKeyboard01"/>
            <p:cNvPicPr>
              <a:picLocks noChangeAspect="1" noChangeArrowheads="1"/>
            </p:cNvPicPr>
            <p:nvPr/>
          </p:nvPicPr>
          <p:blipFill>
            <a:blip r:embed="rId3"/>
            <a:srcRect/>
            <a:stretch>
              <a:fillRect/>
            </a:stretch>
          </p:blipFill>
          <p:spPr bwMode="auto">
            <a:xfrm>
              <a:off x="764" y="1749"/>
              <a:ext cx="437" cy="532"/>
            </a:xfrm>
            <a:prstGeom prst="rect">
              <a:avLst/>
            </a:prstGeom>
            <a:noFill/>
            <a:ln w="9525">
              <a:noFill/>
              <a:miter lim="800000"/>
              <a:headEnd/>
              <a:tailEnd/>
            </a:ln>
          </p:spPr>
        </p:pic>
        <p:pic>
          <p:nvPicPr>
            <p:cNvPr id="15370" name="Picture 10" descr="Server01"/>
            <p:cNvPicPr>
              <a:picLocks noChangeAspect="1" noChangeArrowheads="1"/>
            </p:cNvPicPr>
            <p:nvPr/>
          </p:nvPicPr>
          <p:blipFill>
            <a:blip r:embed="rId4"/>
            <a:srcRect/>
            <a:stretch>
              <a:fillRect/>
            </a:stretch>
          </p:blipFill>
          <p:spPr bwMode="auto">
            <a:xfrm>
              <a:off x="1581" y="2354"/>
              <a:ext cx="436" cy="552"/>
            </a:xfrm>
            <a:prstGeom prst="rect">
              <a:avLst/>
            </a:prstGeom>
            <a:noFill/>
            <a:ln w="9525">
              <a:noFill/>
              <a:miter lim="800000"/>
              <a:headEnd/>
              <a:tailEnd/>
            </a:ln>
          </p:spPr>
        </p:pic>
        <p:pic>
          <p:nvPicPr>
            <p:cNvPr id="15371" name="Picture 11" descr="Rackmount_Router01"/>
            <p:cNvPicPr>
              <a:picLocks noChangeAspect="1" noChangeArrowheads="1"/>
            </p:cNvPicPr>
            <p:nvPr/>
          </p:nvPicPr>
          <p:blipFill>
            <a:blip r:embed="rId5"/>
            <a:srcRect/>
            <a:stretch>
              <a:fillRect/>
            </a:stretch>
          </p:blipFill>
          <p:spPr bwMode="auto">
            <a:xfrm>
              <a:off x="1794" y="2053"/>
              <a:ext cx="455" cy="291"/>
            </a:xfrm>
            <a:prstGeom prst="rect">
              <a:avLst/>
            </a:prstGeom>
            <a:noFill/>
            <a:ln w="9525">
              <a:noFill/>
              <a:miter lim="800000"/>
              <a:headEnd/>
              <a:tailEnd/>
            </a:ln>
          </p:spPr>
        </p:pic>
        <p:sp>
          <p:nvSpPr>
            <p:cNvPr id="62476" name="Oval 12"/>
            <p:cNvSpPr>
              <a:spLocks noChangeArrowheads="1"/>
            </p:cNvSpPr>
            <p:nvPr/>
          </p:nvSpPr>
          <p:spPr bwMode="auto">
            <a:xfrm>
              <a:off x="3577" y="1874"/>
              <a:ext cx="1248" cy="842"/>
            </a:xfrm>
            <a:prstGeom prst="ellipse">
              <a:avLst/>
            </a:prstGeom>
            <a:gradFill rotWithShape="1">
              <a:gsLst>
                <a:gs pos="0">
                  <a:srgbClr val="F0F1FF"/>
                </a:gs>
                <a:gs pos="100000">
                  <a:srgbClr val="B3C8DF"/>
                </a:gs>
              </a:gsLst>
              <a:path path="shape">
                <a:fillToRect l="50000" t="50000" r="50000" b="50000"/>
              </a:path>
            </a:gradFill>
            <a:ln w="9525">
              <a:solidFill>
                <a:srgbClr val="808080"/>
              </a:solidFill>
              <a:round/>
              <a:headEnd/>
              <a:tailEnd/>
            </a:ln>
            <a:effectLst>
              <a:outerShdw dist="35921" dir="2700000" algn="ctr" rotWithShape="0">
                <a:srgbClr val="ADADAD"/>
              </a:outerShdw>
            </a:effectLst>
          </p:spPr>
          <p:txBody>
            <a:bodyPr wrap="none" anchor="ctr"/>
            <a:lstStyle/>
            <a:p>
              <a:pPr>
                <a:defRPr/>
              </a:pPr>
              <a:r>
                <a:rPr lang="en-US" sz="1400"/>
                <a:t>Subnet B</a:t>
              </a:r>
            </a:p>
          </p:txBody>
        </p:sp>
        <p:pic>
          <p:nvPicPr>
            <p:cNvPr id="15373" name="Picture 13" descr="Computer_DesktopComputerSansKeyboard01"/>
            <p:cNvPicPr>
              <a:picLocks noChangeAspect="1" noChangeArrowheads="1"/>
            </p:cNvPicPr>
            <p:nvPr/>
          </p:nvPicPr>
          <p:blipFill>
            <a:blip r:embed="rId3"/>
            <a:srcRect/>
            <a:stretch>
              <a:fillRect/>
            </a:stretch>
          </p:blipFill>
          <p:spPr bwMode="auto">
            <a:xfrm>
              <a:off x="3644" y="2382"/>
              <a:ext cx="437" cy="532"/>
            </a:xfrm>
            <a:prstGeom prst="rect">
              <a:avLst/>
            </a:prstGeom>
            <a:noFill/>
            <a:ln w="9525">
              <a:noFill/>
              <a:miter lim="800000"/>
              <a:headEnd/>
              <a:tailEnd/>
            </a:ln>
          </p:spPr>
        </p:pic>
        <p:pic>
          <p:nvPicPr>
            <p:cNvPr id="15374" name="Picture 14" descr="Server01"/>
            <p:cNvPicPr>
              <a:picLocks noChangeAspect="1" noChangeArrowheads="1"/>
            </p:cNvPicPr>
            <p:nvPr/>
          </p:nvPicPr>
          <p:blipFill>
            <a:blip r:embed="rId4"/>
            <a:srcRect/>
            <a:stretch>
              <a:fillRect/>
            </a:stretch>
          </p:blipFill>
          <p:spPr bwMode="auto">
            <a:xfrm>
              <a:off x="4462" y="1686"/>
              <a:ext cx="436" cy="552"/>
            </a:xfrm>
            <a:prstGeom prst="rect">
              <a:avLst/>
            </a:prstGeom>
            <a:noFill/>
            <a:ln w="9525">
              <a:noFill/>
              <a:miter lim="800000"/>
              <a:headEnd/>
              <a:tailEnd/>
            </a:ln>
          </p:spPr>
        </p:pic>
        <p:sp>
          <p:nvSpPr>
            <p:cNvPr id="62479" name="AutoShape 15"/>
            <p:cNvSpPr>
              <a:spLocks noChangeArrowheads="1"/>
            </p:cNvSpPr>
            <p:nvPr/>
          </p:nvSpPr>
          <p:spPr bwMode="auto">
            <a:xfrm>
              <a:off x="1199" y="1599"/>
              <a:ext cx="911" cy="216"/>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defRPr/>
              </a:pPr>
              <a:r>
                <a:rPr lang="en-US" sz="1400"/>
                <a:t>Workstation 1</a:t>
              </a:r>
            </a:p>
          </p:txBody>
        </p:sp>
        <p:sp>
          <p:nvSpPr>
            <p:cNvPr id="62480" name="AutoShape 16"/>
            <p:cNvSpPr>
              <a:spLocks noChangeArrowheads="1"/>
            </p:cNvSpPr>
            <p:nvPr/>
          </p:nvSpPr>
          <p:spPr bwMode="auto">
            <a:xfrm>
              <a:off x="615" y="2783"/>
              <a:ext cx="911" cy="216"/>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defRPr/>
              </a:pPr>
              <a:r>
                <a:rPr lang="en-US" sz="1400"/>
                <a:t>DHCP Server</a:t>
              </a:r>
            </a:p>
          </p:txBody>
        </p:sp>
        <p:sp>
          <p:nvSpPr>
            <p:cNvPr id="62481" name="AutoShape 17"/>
            <p:cNvSpPr>
              <a:spLocks noChangeArrowheads="1"/>
            </p:cNvSpPr>
            <p:nvPr/>
          </p:nvSpPr>
          <p:spPr bwMode="auto">
            <a:xfrm>
              <a:off x="4046" y="2873"/>
              <a:ext cx="911" cy="216"/>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defRPr/>
              </a:pPr>
              <a:r>
                <a:rPr lang="en-US" sz="1400"/>
                <a:t>Workstation 2</a:t>
              </a:r>
            </a:p>
          </p:txBody>
        </p:sp>
        <p:sp>
          <p:nvSpPr>
            <p:cNvPr id="62482" name="AutoShape 18"/>
            <p:cNvSpPr>
              <a:spLocks noChangeArrowheads="1"/>
            </p:cNvSpPr>
            <p:nvPr/>
          </p:nvSpPr>
          <p:spPr bwMode="auto">
            <a:xfrm>
              <a:off x="3558" y="1598"/>
              <a:ext cx="856" cy="346"/>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lnSpc>
                  <a:spcPct val="85000"/>
                </a:lnSpc>
                <a:defRPr/>
              </a:pPr>
              <a:r>
                <a:rPr lang="en-US" sz="1400"/>
                <a:t>File and Print Server</a:t>
              </a:r>
            </a:p>
          </p:txBody>
        </p:sp>
        <p:sp>
          <p:nvSpPr>
            <p:cNvPr id="62483" name="AutoShape 19"/>
            <p:cNvSpPr>
              <a:spLocks noChangeArrowheads="1"/>
            </p:cNvSpPr>
            <p:nvPr/>
          </p:nvSpPr>
          <p:spPr bwMode="auto">
            <a:xfrm>
              <a:off x="1316" y="3249"/>
              <a:ext cx="2833" cy="581"/>
            </a:xfrm>
            <a:prstGeom prst="roundRect">
              <a:avLst>
                <a:gd name="adj" fmla="val 4167"/>
              </a:avLst>
            </a:prstGeom>
            <a:gradFill rotWithShape="1">
              <a:gsLst>
                <a:gs pos="0">
                  <a:srgbClr val="ADE2A1"/>
                </a:gs>
                <a:gs pos="100000">
                  <a:srgbClr val="E8F6E4"/>
                </a:gs>
              </a:gsLst>
              <a:lin ang="2700000" scaled="1"/>
            </a:gradFill>
            <a:ln w="9525">
              <a:solidFill>
                <a:srgbClr val="4D4D4D"/>
              </a:solidFill>
              <a:round/>
              <a:headEnd/>
              <a:tailEnd/>
            </a:ln>
            <a:effectLst>
              <a:outerShdw dist="35921" dir="2700000" algn="ctr" rotWithShape="0">
                <a:srgbClr val="AFAFAF"/>
              </a:outerShdw>
            </a:effectLst>
          </p:spPr>
          <p:txBody>
            <a:bodyPr anchor="ctr"/>
            <a:lstStyle/>
            <a:p>
              <a:pPr algn="l">
                <a:defRPr/>
              </a:pPr>
              <a:r>
                <a:rPr lang="en-US" sz="1400"/>
                <a:t>IP Address1: Leased to Workstation 1</a:t>
              </a:r>
            </a:p>
            <a:p>
              <a:pPr algn="l">
                <a:defRPr/>
              </a:pPr>
              <a:r>
                <a:rPr lang="en-US" sz="1400"/>
                <a:t>IP Address2: Leased to Workstation 2 </a:t>
              </a:r>
            </a:p>
            <a:p>
              <a:pPr algn="l">
                <a:defRPr/>
              </a:pPr>
              <a:r>
                <a:rPr lang="en-US" sz="1400"/>
                <a:t>IP Address3: Reserved for File and Print Server</a:t>
              </a:r>
            </a:p>
          </p:txBody>
        </p:sp>
        <p:pic>
          <p:nvPicPr>
            <p:cNvPr id="15380" name="Picture 20" descr="Rackmount_Router01"/>
            <p:cNvPicPr>
              <a:picLocks noChangeAspect="1" noChangeArrowheads="1"/>
            </p:cNvPicPr>
            <p:nvPr/>
          </p:nvPicPr>
          <p:blipFill>
            <a:blip r:embed="rId5"/>
            <a:srcRect/>
            <a:stretch>
              <a:fillRect/>
            </a:stretch>
          </p:blipFill>
          <p:spPr bwMode="auto">
            <a:xfrm>
              <a:off x="3312" y="2059"/>
              <a:ext cx="455" cy="291"/>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p:cNvSpPr>
            <a:spLocks noChangeArrowheads="1"/>
          </p:cNvSpPr>
          <p:nvPr/>
        </p:nvSpPr>
        <p:spPr bwMode="auto">
          <a:xfrm>
            <a:off x="457200" y="914400"/>
            <a:ext cx="8153400" cy="4951413"/>
          </a:xfrm>
          <a:prstGeom prst="roundRect">
            <a:avLst>
              <a:gd name="adj" fmla="val 2931"/>
            </a:avLst>
          </a:prstGeom>
          <a:gradFill rotWithShape="1">
            <a:gsLst>
              <a:gs pos="0">
                <a:srgbClr val="FFFFFF"/>
              </a:gs>
              <a:gs pos="100000">
                <a:srgbClr val="EEEFD7"/>
              </a:gs>
            </a:gsLst>
            <a:lin ang="5400000" scaled="1"/>
          </a:gradFill>
          <a:ln w="6350" algn="ctr">
            <a:noFill/>
            <a:round/>
            <a:headEnd/>
            <a:tailEnd/>
          </a:ln>
        </p:spPr>
        <p:txBody>
          <a:bodyPr/>
          <a:lstStyle/>
          <a:p>
            <a:endParaRPr lang="en-US" sz="1500"/>
          </a:p>
        </p:txBody>
      </p:sp>
      <p:sp>
        <p:nvSpPr>
          <p:cNvPr id="16387" name="Rectangle 3"/>
          <p:cNvSpPr>
            <a:spLocks noGrp="1" noChangeArrowheads="1"/>
          </p:cNvSpPr>
          <p:nvPr>
            <p:ph type="title"/>
          </p:nvPr>
        </p:nvSpPr>
        <p:spPr>
          <a:xfrm>
            <a:off x="219808" y="274638"/>
            <a:ext cx="8466992" cy="1143000"/>
          </a:xfrm>
          <a:noFill/>
        </p:spPr>
        <p:txBody>
          <a:bodyPr/>
          <a:lstStyle/>
          <a:p>
            <a:pPr>
              <a:lnSpc>
                <a:spcPct val="85000"/>
              </a:lnSpc>
            </a:pPr>
            <a:r>
              <a:rPr lang="en-US" sz="2800" smtClean="0">
                <a:solidFill>
                  <a:schemeClr val="bg1"/>
                </a:solidFill>
              </a:rPr>
              <a:t>What Is a DHCP Relay Agent?</a:t>
            </a:r>
          </a:p>
        </p:txBody>
      </p:sp>
      <p:sp>
        <p:nvSpPr>
          <p:cNvPr id="91140" name="AutoShape 4"/>
          <p:cNvSpPr>
            <a:spLocks noChangeArrowheads="1"/>
          </p:cNvSpPr>
          <p:nvPr/>
        </p:nvSpPr>
        <p:spPr bwMode="auto">
          <a:xfrm>
            <a:off x="9722" y="914400"/>
            <a:ext cx="8999203" cy="1017588"/>
          </a:xfrm>
          <a:prstGeom prst="roundRect">
            <a:avLst>
              <a:gd name="adj" fmla="val 24236"/>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lgn="l">
              <a:lnSpc>
                <a:spcPct val="90000"/>
              </a:lnSpc>
              <a:spcBef>
                <a:spcPct val="40000"/>
              </a:spcBef>
              <a:buClr>
                <a:srgbClr val="8DACD0"/>
              </a:buClr>
              <a:buSzPct val="70000"/>
              <a:buFont typeface="Wingdings" pitchFamily="2" charset="2"/>
              <a:buNone/>
              <a:defRPr/>
            </a:pPr>
            <a:r>
              <a:rPr lang="en-US" sz="1800"/>
              <a:t>A DHCP </a:t>
            </a:r>
            <a:r>
              <a:rPr lang="en-US" sz="1800" i="1"/>
              <a:t>relay agent</a:t>
            </a:r>
            <a:r>
              <a:rPr lang="en-US" sz="1800"/>
              <a:t> is a computer or router that listens for DHCP/BOOTP broadcasts from DHCP clients and then relays those messages</a:t>
            </a:r>
          </a:p>
        </p:txBody>
      </p:sp>
      <p:sp>
        <p:nvSpPr>
          <p:cNvPr id="16389" name="Line 5"/>
          <p:cNvSpPr>
            <a:spLocks noChangeShapeType="1"/>
          </p:cNvSpPr>
          <p:nvPr/>
        </p:nvSpPr>
        <p:spPr bwMode="auto">
          <a:xfrm>
            <a:off x="3089081" y="3829050"/>
            <a:ext cx="2806204" cy="0"/>
          </a:xfrm>
          <a:prstGeom prst="line">
            <a:avLst/>
          </a:prstGeom>
          <a:noFill/>
          <a:ln w="57150">
            <a:solidFill>
              <a:srgbClr val="808080"/>
            </a:solidFill>
            <a:prstDash val="sysDot"/>
            <a:round/>
            <a:headEnd/>
            <a:tailEnd/>
          </a:ln>
        </p:spPr>
        <p:txBody>
          <a:bodyPr/>
          <a:lstStyle/>
          <a:p>
            <a:endParaRPr lang="en-US" sz="1500"/>
          </a:p>
        </p:txBody>
      </p:sp>
      <p:sp>
        <p:nvSpPr>
          <p:cNvPr id="91142" name="Oval 6"/>
          <p:cNvSpPr>
            <a:spLocks noChangeArrowheads="1"/>
          </p:cNvSpPr>
          <p:nvPr/>
        </p:nvSpPr>
        <p:spPr bwMode="auto">
          <a:xfrm>
            <a:off x="867686" y="2998788"/>
            <a:ext cx="2644927" cy="1647825"/>
          </a:xfrm>
          <a:prstGeom prst="ellipse">
            <a:avLst/>
          </a:prstGeom>
          <a:gradFill rotWithShape="1">
            <a:gsLst>
              <a:gs pos="0">
                <a:srgbClr val="F0F1FF"/>
              </a:gs>
              <a:gs pos="100000">
                <a:srgbClr val="B3C8DF"/>
              </a:gs>
            </a:gsLst>
            <a:path path="shape">
              <a:fillToRect l="50000" t="50000" r="50000" b="50000"/>
            </a:path>
          </a:gradFill>
          <a:ln w="9525">
            <a:solidFill>
              <a:srgbClr val="808080"/>
            </a:solidFill>
            <a:round/>
            <a:headEnd/>
            <a:tailEnd/>
          </a:ln>
          <a:effectLst>
            <a:outerShdw dist="35921" dir="2700000" algn="ctr" rotWithShape="0">
              <a:srgbClr val="ADADAD"/>
            </a:outerShdw>
          </a:effectLst>
        </p:spPr>
        <p:txBody>
          <a:bodyPr wrap="none" anchor="ctr"/>
          <a:lstStyle/>
          <a:p>
            <a:pPr algn="l">
              <a:defRPr/>
            </a:pPr>
            <a:endParaRPr lang="en-US" sz="1500"/>
          </a:p>
        </p:txBody>
      </p:sp>
      <p:pic>
        <p:nvPicPr>
          <p:cNvPr id="16391" name="Picture 7" descr="Computer_DesktopComputerSansKeyboard01"/>
          <p:cNvPicPr>
            <a:picLocks noChangeAspect="1" noChangeArrowheads="1"/>
          </p:cNvPicPr>
          <p:nvPr/>
        </p:nvPicPr>
        <p:blipFill>
          <a:blip r:embed="rId3"/>
          <a:srcRect/>
          <a:stretch>
            <a:fillRect/>
          </a:stretch>
        </p:blipFill>
        <p:spPr bwMode="auto">
          <a:xfrm>
            <a:off x="964151" y="4232275"/>
            <a:ext cx="783085" cy="844550"/>
          </a:xfrm>
          <a:prstGeom prst="rect">
            <a:avLst/>
          </a:prstGeom>
          <a:noFill/>
          <a:ln w="9525">
            <a:noFill/>
            <a:miter lim="800000"/>
            <a:headEnd/>
            <a:tailEnd/>
          </a:ln>
        </p:spPr>
      </p:pic>
      <p:pic>
        <p:nvPicPr>
          <p:cNvPr id="16392" name="Picture 8" descr="Rackmount_Router01"/>
          <p:cNvPicPr>
            <a:picLocks noChangeAspect="1" noChangeArrowheads="1"/>
          </p:cNvPicPr>
          <p:nvPr/>
        </p:nvPicPr>
        <p:blipFill>
          <a:blip r:embed="rId4"/>
          <a:srcRect/>
          <a:stretch>
            <a:fillRect/>
          </a:stretch>
        </p:blipFill>
        <p:spPr bwMode="auto">
          <a:xfrm>
            <a:off x="3147246" y="3671888"/>
            <a:ext cx="806381" cy="457200"/>
          </a:xfrm>
          <a:prstGeom prst="rect">
            <a:avLst/>
          </a:prstGeom>
          <a:noFill/>
          <a:ln w="9525">
            <a:noFill/>
            <a:miter lim="800000"/>
            <a:headEnd/>
            <a:tailEnd/>
          </a:ln>
        </p:spPr>
      </p:pic>
      <p:sp>
        <p:nvSpPr>
          <p:cNvPr id="91145" name="Oval 9"/>
          <p:cNvSpPr>
            <a:spLocks noChangeArrowheads="1"/>
          </p:cNvSpPr>
          <p:nvPr/>
        </p:nvSpPr>
        <p:spPr bwMode="auto">
          <a:xfrm>
            <a:off x="5555574" y="2998788"/>
            <a:ext cx="2644927" cy="1647825"/>
          </a:xfrm>
          <a:prstGeom prst="ellipse">
            <a:avLst/>
          </a:prstGeom>
          <a:gradFill rotWithShape="1">
            <a:gsLst>
              <a:gs pos="0">
                <a:srgbClr val="F0F1FF"/>
              </a:gs>
              <a:gs pos="100000">
                <a:srgbClr val="B3C8DF"/>
              </a:gs>
            </a:gsLst>
            <a:path path="shape">
              <a:fillToRect l="50000" t="50000" r="50000" b="50000"/>
            </a:path>
          </a:gradFill>
          <a:ln w="9525">
            <a:solidFill>
              <a:srgbClr val="808080"/>
            </a:solidFill>
            <a:round/>
            <a:headEnd/>
            <a:tailEnd/>
          </a:ln>
          <a:effectLst>
            <a:outerShdw dist="35921" dir="2700000" algn="ctr" rotWithShape="0">
              <a:srgbClr val="ADADAD"/>
            </a:outerShdw>
          </a:effectLst>
        </p:spPr>
        <p:txBody>
          <a:bodyPr wrap="none" anchor="ctr"/>
          <a:lstStyle/>
          <a:p>
            <a:pPr algn="r">
              <a:defRPr/>
            </a:pPr>
            <a:endParaRPr lang="en-US" sz="1500"/>
          </a:p>
        </p:txBody>
      </p:sp>
      <p:pic>
        <p:nvPicPr>
          <p:cNvPr id="16394" name="Picture 10" descr="Server01"/>
          <p:cNvPicPr>
            <a:picLocks noChangeAspect="1" noChangeArrowheads="1"/>
          </p:cNvPicPr>
          <p:nvPr/>
        </p:nvPicPr>
        <p:blipFill>
          <a:blip r:embed="rId5"/>
          <a:srcRect/>
          <a:stretch>
            <a:fillRect/>
          </a:stretch>
        </p:blipFill>
        <p:spPr bwMode="auto">
          <a:xfrm>
            <a:off x="2504792" y="2557463"/>
            <a:ext cx="826090" cy="927100"/>
          </a:xfrm>
          <a:prstGeom prst="rect">
            <a:avLst/>
          </a:prstGeom>
          <a:noFill/>
          <a:ln w="9525">
            <a:noFill/>
            <a:miter lim="800000"/>
            <a:headEnd/>
            <a:tailEnd/>
          </a:ln>
        </p:spPr>
      </p:pic>
      <p:sp>
        <p:nvSpPr>
          <p:cNvPr id="91147" name="AutoShape 11"/>
          <p:cNvSpPr>
            <a:spLocks noChangeArrowheads="1"/>
          </p:cNvSpPr>
          <p:nvPr/>
        </p:nvSpPr>
        <p:spPr bwMode="auto">
          <a:xfrm>
            <a:off x="5418232" y="2147888"/>
            <a:ext cx="1413853" cy="303212"/>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defRPr/>
            </a:pPr>
            <a:r>
              <a:rPr lang="en-US" sz="1500"/>
              <a:t>DHCP Server</a:t>
            </a:r>
          </a:p>
        </p:txBody>
      </p:sp>
      <p:sp>
        <p:nvSpPr>
          <p:cNvPr id="91148" name="AutoShape 12"/>
          <p:cNvSpPr>
            <a:spLocks noChangeArrowheads="1"/>
          </p:cNvSpPr>
          <p:nvPr/>
        </p:nvSpPr>
        <p:spPr bwMode="auto">
          <a:xfrm>
            <a:off x="917009" y="5126038"/>
            <a:ext cx="802796" cy="279400"/>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defRPr/>
            </a:pPr>
            <a:r>
              <a:rPr lang="en-US" sz="1500"/>
              <a:t>Client</a:t>
            </a:r>
          </a:p>
        </p:txBody>
      </p:sp>
      <p:pic>
        <p:nvPicPr>
          <p:cNvPr id="16397" name="Picture 13" descr="Server01"/>
          <p:cNvPicPr>
            <a:picLocks noChangeAspect="1" noChangeArrowheads="1"/>
          </p:cNvPicPr>
          <p:nvPr/>
        </p:nvPicPr>
        <p:blipFill>
          <a:blip r:embed="rId5"/>
          <a:srcRect/>
          <a:stretch>
            <a:fillRect/>
          </a:stretch>
        </p:blipFill>
        <p:spPr bwMode="auto">
          <a:xfrm>
            <a:off x="5675028" y="2557463"/>
            <a:ext cx="826091" cy="927100"/>
          </a:xfrm>
          <a:prstGeom prst="rect">
            <a:avLst/>
          </a:prstGeom>
          <a:noFill/>
          <a:ln w="9525">
            <a:noFill/>
            <a:miter lim="800000"/>
            <a:headEnd/>
            <a:tailEnd/>
          </a:ln>
        </p:spPr>
      </p:pic>
      <p:sp>
        <p:nvSpPr>
          <p:cNvPr id="91150" name="AutoShape 14"/>
          <p:cNvSpPr>
            <a:spLocks noChangeArrowheads="1"/>
          </p:cNvSpPr>
          <p:nvPr/>
        </p:nvSpPr>
        <p:spPr bwMode="auto">
          <a:xfrm>
            <a:off x="1925086" y="2147888"/>
            <a:ext cx="1906641" cy="303212"/>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anchor="ctr"/>
          <a:lstStyle/>
          <a:p>
            <a:pPr>
              <a:defRPr/>
            </a:pPr>
            <a:r>
              <a:rPr lang="en-US" sz="1500"/>
              <a:t>DHCP Relay Agent</a:t>
            </a:r>
          </a:p>
        </p:txBody>
      </p:sp>
      <p:pic>
        <p:nvPicPr>
          <p:cNvPr id="16399" name="Picture 15" descr="Computer_DesktopComputerSansKeyboard01"/>
          <p:cNvPicPr>
            <a:picLocks noChangeAspect="1" noChangeArrowheads="1"/>
          </p:cNvPicPr>
          <p:nvPr/>
        </p:nvPicPr>
        <p:blipFill>
          <a:blip r:embed="rId3"/>
          <a:srcRect/>
          <a:stretch>
            <a:fillRect/>
          </a:stretch>
        </p:blipFill>
        <p:spPr bwMode="auto">
          <a:xfrm>
            <a:off x="2562763" y="4232275"/>
            <a:ext cx="783086" cy="844550"/>
          </a:xfrm>
          <a:prstGeom prst="rect">
            <a:avLst/>
          </a:prstGeom>
          <a:noFill/>
          <a:ln w="9525">
            <a:noFill/>
            <a:miter lim="800000"/>
            <a:headEnd/>
            <a:tailEnd/>
          </a:ln>
        </p:spPr>
      </p:pic>
      <p:sp>
        <p:nvSpPr>
          <p:cNvPr id="91152" name="AutoShape 16"/>
          <p:cNvSpPr>
            <a:spLocks noChangeArrowheads="1"/>
          </p:cNvSpPr>
          <p:nvPr/>
        </p:nvSpPr>
        <p:spPr bwMode="auto">
          <a:xfrm>
            <a:off x="2515622" y="5126038"/>
            <a:ext cx="802796" cy="279400"/>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defRPr/>
            </a:pPr>
            <a:r>
              <a:rPr lang="en-US" sz="1500"/>
              <a:t>Client</a:t>
            </a:r>
          </a:p>
        </p:txBody>
      </p:sp>
      <p:pic>
        <p:nvPicPr>
          <p:cNvPr id="16401" name="Picture 17" descr="Computer_DesktopComputerSansKeyboard01"/>
          <p:cNvPicPr>
            <a:picLocks noChangeAspect="1" noChangeArrowheads="1"/>
          </p:cNvPicPr>
          <p:nvPr/>
        </p:nvPicPr>
        <p:blipFill>
          <a:blip r:embed="rId3"/>
          <a:srcRect/>
          <a:stretch>
            <a:fillRect/>
          </a:stretch>
        </p:blipFill>
        <p:spPr bwMode="auto">
          <a:xfrm>
            <a:off x="5677438" y="4232275"/>
            <a:ext cx="783086" cy="844550"/>
          </a:xfrm>
          <a:prstGeom prst="rect">
            <a:avLst/>
          </a:prstGeom>
          <a:noFill/>
          <a:ln w="9525">
            <a:noFill/>
            <a:miter lim="800000"/>
            <a:headEnd/>
            <a:tailEnd/>
          </a:ln>
        </p:spPr>
      </p:pic>
      <p:sp>
        <p:nvSpPr>
          <p:cNvPr id="91154" name="AutoShape 18"/>
          <p:cNvSpPr>
            <a:spLocks noChangeArrowheads="1"/>
          </p:cNvSpPr>
          <p:nvPr/>
        </p:nvSpPr>
        <p:spPr bwMode="auto">
          <a:xfrm>
            <a:off x="5630297" y="5126038"/>
            <a:ext cx="802796" cy="279400"/>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defRPr/>
            </a:pPr>
            <a:r>
              <a:rPr lang="en-US" sz="1500"/>
              <a:t>Client</a:t>
            </a:r>
          </a:p>
        </p:txBody>
      </p:sp>
      <p:pic>
        <p:nvPicPr>
          <p:cNvPr id="16403" name="Picture 19" descr="Computer_DesktopComputerSansKeyboard01"/>
          <p:cNvPicPr>
            <a:picLocks noChangeAspect="1" noChangeArrowheads="1"/>
          </p:cNvPicPr>
          <p:nvPr/>
        </p:nvPicPr>
        <p:blipFill>
          <a:blip r:embed="rId3"/>
          <a:srcRect/>
          <a:stretch>
            <a:fillRect/>
          </a:stretch>
        </p:blipFill>
        <p:spPr bwMode="auto">
          <a:xfrm>
            <a:off x="7276051" y="4232275"/>
            <a:ext cx="783085" cy="844550"/>
          </a:xfrm>
          <a:prstGeom prst="rect">
            <a:avLst/>
          </a:prstGeom>
          <a:noFill/>
          <a:ln w="9525">
            <a:noFill/>
            <a:miter lim="800000"/>
            <a:headEnd/>
            <a:tailEnd/>
          </a:ln>
        </p:spPr>
      </p:pic>
      <p:sp>
        <p:nvSpPr>
          <p:cNvPr id="91156" name="AutoShape 20"/>
          <p:cNvSpPr>
            <a:spLocks noChangeArrowheads="1"/>
          </p:cNvSpPr>
          <p:nvPr/>
        </p:nvSpPr>
        <p:spPr bwMode="auto">
          <a:xfrm>
            <a:off x="7228909" y="5126038"/>
            <a:ext cx="802796" cy="279400"/>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defRPr/>
            </a:pPr>
            <a:r>
              <a:rPr lang="en-US" sz="1500"/>
              <a:t>Client</a:t>
            </a:r>
          </a:p>
        </p:txBody>
      </p:sp>
      <p:sp>
        <p:nvSpPr>
          <p:cNvPr id="91157" name="AutoShape 21"/>
          <p:cNvSpPr>
            <a:spLocks noChangeArrowheads="1"/>
          </p:cNvSpPr>
          <p:nvPr/>
        </p:nvSpPr>
        <p:spPr bwMode="auto">
          <a:xfrm>
            <a:off x="3637336" y="4135438"/>
            <a:ext cx="1720278" cy="690562"/>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lnSpc>
                <a:spcPct val="85000"/>
              </a:lnSpc>
              <a:defRPr/>
            </a:pPr>
            <a:r>
              <a:rPr lang="en-US" sz="1500"/>
              <a:t>Routers</a:t>
            </a:r>
          </a:p>
          <a:p>
            <a:pPr>
              <a:lnSpc>
                <a:spcPct val="85000"/>
              </a:lnSpc>
              <a:defRPr/>
            </a:pPr>
            <a:r>
              <a:rPr lang="en-US" sz="1500"/>
              <a:t>(Non–RFC 1542 Compliant)</a:t>
            </a:r>
          </a:p>
        </p:txBody>
      </p:sp>
      <p:sp>
        <p:nvSpPr>
          <p:cNvPr id="16406" name="AutoShape 22"/>
          <p:cNvSpPr>
            <a:spLocks noChangeArrowheads="1"/>
          </p:cNvSpPr>
          <p:nvPr/>
        </p:nvSpPr>
        <p:spPr bwMode="auto">
          <a:xfrm>
            <a:off x="3187707" y="2679700"/>
            <a:ext cx="2661055" cy="385763"/>
          </a:xfrm>
          <a:prstGeom prst="leftRightArrow">
            <a:avLst>
              <a:gd name="adj1" fmla="val 66519"/>
              <a:gd name="adj2" fmla="val 60489"/>
            </a:avLst>
          </a:prstGeom>
          <a:solidFill>
            <a:srgbClr val="FF0000">
              <a:alpha val="74901"/>
            </a:srgbClr>
          </a:solidFill>
          <a:ln w="9525" algn="ctr">
            <a:noFill/>
            <a:miter lim="800000"/>
            <a:headEnd/>
            <a:tailEnd/>
          </a:ln>
        </p:spPr>
        <p:txBody>
          <a:bodyPr wrap="none" anchor="ctr"/>
          <a:lstStyle/>
          <a:p>
            <a:r>
              <a:rPr lang="en-US" sz="1500">
                <a:solidFill>
                  <a:schemeClr val="bg1"/>
                </a:solidFill>
              </a:rPr>
              <a:t>Unicast</a:t>
            </a:r>
          </a:p>
        </p:txBody>
      </p:sp>
      <p:sp>
        <p:nvSpPr>
          <p:cNvPr id="16407" name="Text Box 23"/>
          <p:cNvSpPr txBox="1">
            <a:spLocks noChangeArrowheads="1"/>
          </p:cNvSpPr>
          <p:nvPr/>
        </p:nvSpPr>
        <p:spPr bwMode="auto">
          <a:xfrm>
            <a:off x="1476464" y="3363913"/>
            <a:ext cx="1272410" cy="323165"/>
          </a:xfrm>
          <a:prstGeom prst="rect">
            <a:avLst/>
          </a:prstGeom>
          <a:noFill/>
          <a:ln w="9525" algn="ctr">
            <a:noFill/>
            <a:miter lim="800000"/>
            <a:headEnd/>
            <a:tailEnd/>
          </a:ln>
        </p:spPr>
        <p:txBody>
          <a:bodyPr wrap="square">
            <a:spAutoFit/>
          </a:bodyPr>
          <a:lstStyle/>
          <a:p>
            <a:r>
              <a:rPr lang="en-US" sz="1500">
                <a:solidFill>
                  <a:srgbClr val="CC0000"/>
                </a:solidFill>
              </a:rPr>
              <a:t>Broadcast</a:t>
            </a:r>
          </a:p>
        </p:txBody>
      </p:sp>
      <p:sp>
        <p:nvSpPr>
          <p:cNvPr id="16408" name="Text Box 24"/>
          <p:cNvSpPr txBox="1">
            <a:spLocks noChangeArrowheads="1"/>
          </p:cNvSpPr>
          <p:nvPr/>
        </p:nvSpPr>
        <p:spPr bwMode="auto">
          <a:xfrm>
            <a:off x="949805" y="3725863"/>
            <a:ext cx="1152189" cy="323165"/>
          </a:xfrm>
          <a:prstGeom prst="rect">
            <a:avLst/>
          </a:prstGeom>
          <a:noFill/>
          <a:ln w="9525" algn="ctr">
            <a:noFill/>
            <a:miter lim="800000"/>
            <a:headEnd/>
            <a:tailEnd/>
          </a:ln>
        </p:spPr>
        <p:txBody>
          <a:bodyPr wrap="square">
            <a:spAutoFit/>
          </a:bodyPr>
          <a:lstStyle/>
          <a:p>
            <a:r>
              <a:rPr lang="en-US" sz="1500"/>
              <a:t>Subnet A</a:t>
            </a:r>
          </a:p>
        </p:txBody>
      </p:sp>
      <p:sp>
        <p:nvSpPr>
          <p:cNvPr id="16409" name="Text Box 25"/>
          <p:cNvSpPr txBox="1">
            <a:spLocks noChangeArrowheads="1"/>
          </p:cNvSpPr>
          <p:nvPr/>
        </p:nvSpPr>
        <p:spPr bwMode="auto">
          <a:xfrm>
            <a:off x="6964390" y="3725863"/>
            <a:ext cx="1160223" cy="323165"/>
          </a:xfrm>
          <a:prstGeom prst="rect">
            <a:avLst/>
          </a:prstGeom>
          <a:noFill/>
          <a:ln w="9525" algn="ctr">
            <a:noFill/>
            <a:miter lim="800000"/>
            <a:headEnd/>
            <a:tailEnd/>
          </a:ln>
        </p:spPr>
        <p:txBody>
          <a:bodyPr wrap="square">
            <a:spAutoFit/>
          </a:bodyPr>
          <a:lstStyle/>
          <a:p>
            <a:r>
              <a:rPr lang="en-US" sz="1500"/>
              <a:t>Subnet B</a:t>
            </a:r>
          </a:p>
        </p:txBody>
      </p:sp>
      <p:sp>
        <p:nvSpPr>
          <p:cNvPr id="16410" name="Text Box 26"/>
          <p:cNvSpPr txBox="1">
            <a:spLocks noChangeArrowheads="1"/>
          </p:cNvSpPr>
          <p:nvPr/>
        </p:nvSpPr>
        <p:spPr bwMode="auto">
          <a:xfrm>
            <a:off x="6280239" y="3363913"/>
            <a:ext cx="1272410" cy="323165"/>
          </a:xfrm>
          <a:prstGeom prst="rect">
            <a:avLst/>
          </a:prstGeom>
          <a:noFill/>
          <a:ln w="9525" algn="ctr">
            <a:noFill/>
            <a:miter lim="800000"/>
            <a:headEnd/>
            <a:tailEnd/>
          </a:ln>
        </p:spPr>
        <p:txBody>
          <a:bodyPr wrap="square">
            <a:spAutoFit/>
          </a:bodyPr>
          <a:lstStyle/>
          <a:p>
            <a:r>
              <a:rPr lang="en-US" sz="1500">
                <a:solidFill>
                  <a:srgbClr val="CC0000"/>
                </a:solidFill>
              </a:rPr>
              <a:t>Broadcast</a:t>
            </a:r>
          </a:p>
        </p:txBody>
      </p:sp>
      <p:sp>
        <p:nvSpPr>
          <p:cNvPr id="91163" name="Oval 27"/>
          <p:cNvSpPr>
            <a:spLocks noChangeArrowheads="1"/>
          </p:cNvSpPr>
          <p:nvPr/>
        </p:nvSpPr>
        <p:spPr bwMode="auto">
          <a:xfrm>
            <a:off x="2667802" y="3308350"/>
            <a:ext cx="551922" cy="488950"/>
          </a:xfrm>
          <a:prstGeom prst="ellipse">
            <a:avLst/>
          </a:prstGeom>
          <a:solidFill>
            <a:srgbClr val="FF0000">
              <a:alpha val="50195"/>
            </a:srgbClr>
          </a:solidFill>
          <a:ln w="25400" algn="ctr">
            <a:solidFill>
              <a:schemeClr val="bg1"/>
            </a:solidFill>
            <a:round/>
            <a:headEnd/>
            <a:tailEnd/>
          </a:ln>
        </p:spPr>
        <p:txBody>
          <a:bodyPr wrap="none" anchor="ctr"/>
          <a:lstStyle/>
          <a:p>
            <a:endParaRPr lang="en-US" sz="1500"/>
          </a:p>
        </p:txBody>
      </p:sp>
      <p:sp>
        <p:nvSpPr>
          <p:cNvPr id="91164" name="Oval 28"/>
          <p:cNvSpPr>
            <a:spLocks noChangeArrowheads="1"/>
          </p:cNvSpPr>
          <p:nvPr/>
        </p:nvSpPr>
        <p:spPr bwMode="auto">
          <a:xfrm>
            <a:off x="2760903" y="3390900"/>
            <a:ext cx="363767" cy="322263"/>
          </a:xfrm>
          <a:prstGeom prst="ellipse">
            <a:avLst/>
          </a:prstGeom>
          <a:solidFill>
            <a:srgbClr val="FF0000">
              <a:alpha val="50195"/>
            </a:srgbClr>
          </a:solidFill>
          <a:ln w="25400" algn="ctr">
            <a:solidFill>
              <a:schemeClr val="bg1"/>
            </a:solidFill>
            <a:round/>
            <a:headEnd/>
            <a:tailEnd/>
          </a:ln>
        </p:spPr>
        <p:txBody>
          <a:bodyPr wrap="none" anchor="ctr"/>
          <a:lstStyle/>
          <a:p>
            <a:endParaRPr lang="en-US" sz="1500"/>
          </a:p>
        </p:txBody>
      </p:sp>
      <p:sp>
        <p:nvSpPr>
          <p:cNvPr id="91165" name="Oval 29"/>
          <p:cNvSpPr>
            <a:spLocks noChangeArrowheads="1"/>
          </p:cNvSpPr>
          <p:nvPr/>
        </p:nvSpPr>
        <p:spPr bwMode="auto">
          <a:xfrm>
            <a:off x="2848436" y="3468688"/>
            <a:ext cx="189948" cy="168275"/>
          </a:xfrm>
          <a:prstGeom prst="ellipse">
            <a:avLst/>
          </a:prstGeom>
          <a:solidFill>
            <a:srgbClr val="FF0000">
              <a:alpha val="50195"/>
            </a:srgbClr>
          </a:solidFill>
          <a:ln w="25400" algn="ctr">
            <a:solidFill>
              <a:schemeClr val="bg1"/>
            </a:solidFill>
            <a:round/>
            <a:headEnd/>
            <a:tailEnd/>
          </a:ln>
        </p:spPr>
        <p:txBody>
          <a:bodyPr wrap="none" anchor="ctr"/>
          <a:lstStyle/>
          <a:p>
            <a:endParaRPr lang="en-US" sz="1500"/>
          </a:p>
        </p:txBody>
      </p:sp>
      <p:sp>
        <p:nvSpPr>
          <p:cNvPr id="91166" name="Oval 30"/>
          <p:cNvSpPr>
            <a:spLocks noChangeArrowheads="1"/>
          </p:cNvSpPr>
          <p:nvPr/>
        </p:nvSpPr>
        <p:spPr bwMode="auto">
          <a:xfrm>
            <a:off x="5745965" y="3308350"/>
            <a:ext cx="551922" cy="488950"/>
          </a:xfrm>
          <a:prstGeom prst="ellipse">
            <a:avLst/>
          </a:prstGeom>
          <a:solidFill>
            <a:srgbClr val="FF0000">
              <a:alpha val="50195"/>
            </a:srgbClr>
          </a:solidFill>
          <a:ln w="25400" algn="ctr">
            <a:solidFill>
              <a:schemeClr val="bg1"/>
            </a:solidFill>
            <a:round/>
            <a:headEnd/>
            <a:tailEnd/>
          </a:ln>
        </p:spPr>
        <p:txBody>
          <a:bodyPr wrap="none" anchor="ctr"/>
          <a:lstStyle/>
          <a:p>
            <a:endParaRPr lang="en-US" sz="1500"/>
          </a:p>
        </p:txBody>
      </p:sp>
      <p:sp>
        <p:nvSpPr>
          <p:cNvPr id="91167" name="Oval 31"/>
          <p:cNvSpPr>
            <a:spLocks noChangeArrowheads="1"/>
          </p:cNvSpPr>
          <p:nvPr/>
        </p:nvSpPr>
        <p:spPr bwMode="auto">
          <a:xfrm>
            <a:off x="5839066" y="3390900"/>
            <a:ext cx="363766" cy="322263"/>
          </a:xfrm>
          <a:prstGeom prst="ellipse">
            <a:avLst/>
          </a:prstGeom>
          <a:solidFill>
            <a:srgbClr val="FF0000">
              <a:alpha val="50195"/>
            </a:srgbClr>
          </a:solidFill>
          <a:ln w="25400" algn="ctr">
            <a:solidFill>
              <a:schemeClr val="bg1"/>
            </a:solidFill>
            <a:round/>
            <a:headEnd/>
            <a:tailEnd/>
          </a:ln>
        </p:spPr>
        <p:txBody>
          <a:bodyPr wrap="none" anchor="ctr"/>
          <a:lstStyle/>
          <a:p>
            <a:endParaRPr lang="en-US" sz="1500"/>
          </a:p>
        </p:txBody>
      </p:sp>
      <p:sp>
        <p:nvSpPr>
          <p:cNvPr id="91168" name="Oval 32"/>
          <p:cNvSpPr>
            <a:spLocks noChangeArrowheads="1"/>
          </p:cNvSpPr>
          <p:nvPr/>
        </p:nvSpPr>
        <p:spPr bwMode="auto">
          <a:xfrm>
            <a:off x="5926598" y="3468688"/>
            <a:ext cx="189948" cy="168275"/>
          </a:xfrm>
          <a:prstGeom prst="ellipse">
            <a:avLst/>
          </a:prstGeom>
          <a:solidFill>
            <a:srgbClr val="FF0000">
              <a:alpha val="50195"/>
            </a:srgbClr>
          </a:solidFill>
          <a:ln w="25400" algn="ctr">
            <a:solidFill>
              <a:schemeClr val="bg1"/>
            </a:solidFill>
            <a:round/>
            <a:headEnd/>
            <a:tailEnd/>
          </a:ln>
        </p:spPr>
        <p:txBody>
          <a:bodyPr wrap="none" anchor="ctr"/>
          <a:lstStyle/>
          <a:p>
            <a:endParaRPr lang="en-US" sz="1500"/>
          </a:p>
        </p:txBody>
      </p:sp>
      <p:pic>
        <p:nvPicPr>
          <p:cNvPr id="16417" name="Picture 33" descr="Rackmount_Router01"/>
          <p:cNvPicPr>
            <a:picLocks noChangeAspect="1" noChangeArrowheads="1"/>
          </p:cNvPicPr>
          <p:nvPr/>
        </p:nvPicPr>
        <p:blipFill>
          <a:blip r:embed="rId4"/>
          <a:srcRect/>
          <a:stretch>
            <a:fillRect/>
          </a:stretch>
        </p:blipFill>
        <p:spPr bwMode="auto">
          <a:xfrm>
            <a:off x="5071296" y="3681413"/>
            <a:ext cx="806381" cy="457200"/>
          </a:xfrm>
          <a:prstGeom prst="rect">
            <a:avLst/>
          </a:prstGeom>
          <a:noFill/>
          <a:ln w="9525">
            <a:noFill/>
            <a:miter lim="800000"/>
            <a:headEnd/>
            <a:tailEnd/>
          </a:ln>
        </p:spPr>
      </p:pic>
      <p:grpSp>
        <p:nvGrpSpPr>
          <p:cNvPr id="2" name="Group 42"/>
          <p:cNvGrpSpPr>
            <a:grpSpLocks/>
          </p:cNvGrpSpPr>
          <p:nvPr/>
        </p:nvGrpSpPr>
        <p:grpSpPr bwMode="auto">
          <a:xfrm>
            <a:off x="551723" y="5692775"/>
            <a:ext cx="1032166" cy="425450"/>
            <a:chOff x="384" y="3024"/>
            <a:chExt cx="720" cy="336"/>
          </a:xfrm>
        </p:grpSpPr>
        <p:sp>
          <p:nvSpPr>
            <p:cNvPr id="91179" name="Oval 43"/>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sz="1500"/>
            </a:p>
          </p:txBody>
        </p:sp>
        <p:grpSp>
          <p:nvGrpSpPr>
            <p:cNvPr id="3" name="Group 44"/>
            <p:cNvGrpSpPr>
              <a:grpSpLocks/>
            </p:cNvGrpSpPr>
            <p:nvPr/>
          </p:nvGrpSpPr>
          <p:grpSpPr bwMode="auto">
            <a:xfrm>
              <a:off x="480" y="3096"/>
              <a:ext cx="240" cy="192"/>
              <a:chOff x="480" y="3096"/>
              <a:chExt cx="240" cy="192"/>
            </a:xfrm>
          </p:grpSpPr>
          <p:sp>
            <p:nvSpPr>
              <p:cNvPr id="16424" name="Oval 45"/>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sz="1500"/>
              </a:p>
            </p:txBody>
          </p:sp>
          <p:sp>
            <p:nvSpPr>
              <p:cNvPr id="91182" name="Freeform 46"/>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sz="1500"/>
              </a:p>
            </p:txBody>
          </p:sp>
        </p:grpSp>
      </p:grpSp>
      <p:grpSp>
        <p:nvGrpSpPr>
          <p:cNvPr id="4" name="Group 47"/>
          <p:cNvGrpSpPr>
            <a:grpSpLocks/>
          </p:cNvGrpSpPr>
          <p:nvPr/>
        </p:nvGrpSpPr>
        <p:grpSpPr bwMode="auto">
          <a:xfrm>
            <a:off x="1077670" y="5783263"/>
            <a:ext cx="344055" cy="244475"/>
            <a:chOff x="768" y="3096"/>
            <a:chExt cx="240" cy="192"/>
          </a:xfrm>
        </p:grpSpPr>
        <p:sp>
          <p:nvSpPr>
            <p:cNvPr id="16420" name="Oval 48"/>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sz="1500"/>
            </a:p>
          </p:txBody>
        </p:sp>
        <p:sp>
          <p:nvSpPr>
            <p:cNvPr id="91185" name="Rectangle 49"/>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sz="15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65"/>
                                        </p:tgtEl>
                                        <p:attrNameLst>
                                          <p:attrName>style.visibility</p:attrName>
                                        </p:attrNameLst>
                                      </p:cBhvr>
                                      <p:to>
                                        <p:strVal val="visible"/>
                                      </p:to>
                                    </p:set>
                                  </p:childTnLst>
                                </p:cTn>
                              </p:par>
                              <p:par>
                                <p:cTn id="7" presetID="6" presetClass="emph" presetSubtype="0" fill="hold" grpId="1" nodeType="withEffect">
                                  <p:stCondLst>
                                    <p:cond delay="0"/>
                                  </p:stCondLst>
                                  <p:childTnLst>
                                    <p:animScale>
                                      <p:cBhvr>
                                        <p:cTn id="8" dur="500" fill="hold"/>
                                        <p:tgtEl>
                                          <p:spTgt spid="91165"/>
                                        </p:tgtEl>
                                      </p:cBhvr>
                                      <p:by x="150000" y="150000"/>
                                    </p:animScale>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91164"/>
                                        </p:tgtEl>
                                        <p:attrNameLst>
                                          <p:attrName>style.visibility</p:attrName>
                                        </p:attrNameLst>
                                      </p:cBhvr>
                                      <p:to>
                                        <p:strVal val="visible"/>
                                      </p:to>
                                    </p:set>
                                  </p:childTnLst>
                                </p:cTn>
                              </p:par>
                              <p:par>
                                <p:cTn id="12" presetID="6" presetClass="emph" presetSubtype="0" fill="hold" grpId="1" nodeType="withEffect">
                                  <p:stCondLst>
                                    <p:cond delay="0"/>
                                  </p:stCondLst>
                                  <p:childTnLst>
                                    <p:animScale>
                                      <p:cBhvr>
                                        <p:cTn id="13" dur="500" fill="hold"/>
                                        <p:tgtEl>
                                          <p:spTgt spid="91164"/>
                                        </p:tgtEl>
                                      </p:cBhvr>
                                      <p:by x="150000" y="150000"/>
                                    </p:animScale>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91163"/>
                                        </p:tgtEl>
                                        <p:attrNameLst>
                                          <p:attrName>style.visibility</p:attrName>
                                        </p:attrNameLst>
                                      </p:cBhvr>
                                      <p:to>
                                        <p:strVal val="visible"/>
                                      </p:to>
                                    </p:set>
                                  </p:childTnLst>
                                </p:cTn>
                              </p:par>
                              <p:par>
                                <p:cTn id="17" presetID="6" presetClass="emph" presetSubtype="0" fill="hold" grpId="1" nodeType="withEffect">
                                  <p:stCondLst>
                                    <p:cond delay="0"/>
                                  </p:stCondLst>
                                  <p:childTnLst>
                                    <p:animScale>
                                      <p:cBhvr>
                                        <p:cTn id="18" dur="500" fill="hold"/>
                                        <p:tgtEl>
                                          <p:spTgt spid="91163"/>
                                        </p:tgtEl>
                                      </p:cBhvr>
                                      <p:by x="150000" y="150000"/>
                                    </p:animScale>
                                  </p:childTnLst>
                                </p:cTn>
                              </p:par>
                            </p:childTnLst>
                          </p:cTn>
                        </p:par>
                        <p:par>
                          <p:cTn id="19" fill="hold">
                            <p:stCondLst>
                              <p:cond delay="1500"/>
                            </p:stCondLst>
                            <p:childTnLst>
                              <p:par>
                                <p:cTn id="20" presetID="10" presetClass="exit" presetSubtype="0" fill="hold" grpId="2" nodeType="afterEffect">
                                  <p:stCondLst>
                                    <p:cond delay="0"/>
                                  </p:stCondLst>
                                  <p:childTnLst>
                                    <p:animEffect transition="out" filter="fade">
                                      <p:cBhvr>
                                        <p:cTn id="21" dur="500"/>
                                        <p:tgtEl>
                                          <p:spTgt spid="91163"/>
                                        </p:tgtEl>
                                      </p:cBhvr>
                                    </p:animEffect>
                                    <p:set>
                                      <p:cBhvr>
                                        <p:cTn id="22" dur="1" fill="hold">
                                          <p:stCondLst>
                                            <p:cond delay="499"/>
                                          </p:stCondLst>
                                        </p:cTn>
                                        <p:tgtEl>
                                          <p:spTgt spid="91163"/>
                                        </p:tgtEl>
                                        <p:attrNameLst>
                                          <p:attrName>style.visibility</p:attrName>
                                        </p:attrNameLst>
                                      </p:cBhvr>
                                      <p:to>
                                        <p:strVal val="hidden"/>
                                      </p:to>
                                    </p:set>
                                  </p:childTnLst>
                                </p:cTn>
                              </p:par>
                              <p:par>
                                <p:cTn id="23" presetID="10" presetClass="exit" presetSubtype="0" fill="hold" grpId="2" nodeType="withEffect">
                                  <p:stCondLst>
                                    <p:cond delay="0"/>
                                  </p:stCondLst>
                                  <p:childTnLst>
                                    <p:animEffect transition="out" filter="fade">
                                      <p:cBhvr>
                                        <p:cTn id="24" dur="2000"/>
                                        <p:tgtEl>
                                          <p:spTgt spid="91164"/>
                                        </p:tgtEl>
                                      </p:cBhvr>
                                    </p:animEffect>
                                    <p:set>
                                      <p:cBhvr>
                                        <p:cTn id="25" dur="1" fill="hold">
                                          <p:stCondLst>
                                            <p:cond delay="1999"/>
                                          </p:stCondLst>
                                        </p:cTn>
                                        <p:tgtEl>
                                          <p:spTgt spid="91164"/>
                                        </p:tgtEl>
                                        <p:attrNameLst>
                                          <p:attrName>style.visibility</p:attrName>
                                        </p:attrNameLst>
                                      </p:cBhvr>
                                      <p:to>
                                        <p:strVal val="hidden"/>
                                      </p:to>
                                    </p:set>
                                  </p:childTnLst>
                                </p:cTn>
                              </p:par>
                              <p:par>
                                <p:cTn id="26" presetID="10" presetClass="exit" presetSubtype="0" fill="hold" grpId="2" nodeType="withEffect">
                                  <p:stCondLst>
                                    <p:cond delay="0"/>
                                  </p:stCondLst>
                                  <p:childTnLst>
                                    <p:animEffect transition="out" filter="fade">
                                      <p:cBhvr>
                                        <p:cTn id="27" dur="2000"/>
                                        <p:tgtEl>
                                          <p:spTgt spid="91165"/>
                                        </p:tgtEl>
                                      </p:cBhvr>
                                    </p:animEffect>
                                    <p:set>
                                      <p:cBhvr>
                                        <p:cTn id="28" dur="1" fill="hold">
                                          <p:stCondLst>
                                            <p:cond delay="1999"/>
                                          </p:stCondLst>
                                        </p:cTn>
                                        <p:tgtEl>
                                          <p:spTgt spid="91165"/>
                                        </p:tgtEl>
                                        <p:attrNameLst>
                                          <p:attrName>style.visibility</p:attrName>
                                        </p:attrNameLst>
                                      </p:cBhvr>
                                      <p:to>
                                        <p:strVal val="hidden"/>
                                      </p:to>
                                    </p:set>
                                  </p:childTnLst>
                                </p:cTn>
                              </p:par>
                            </p:childTnLst>
                          </p:cTn>
                        </p:par>
                        <p:par>
                          <p:cTn id="29" fill="hold">
                            <p:stCondLst>
                              <p:cond delay="3500"/>
                            </p:stCondLst>
                            <p:childTnLst>
                              <p:par>
                                <p:cTn id="30" presetID="1" presetClass="entr" presetSubtype="0" fill="hold" grpId="3" nodeType="afterEffect">
                                  <p:stCondLst>
                                    <p:cond delay="0"/>
                                  </p:stCondLst>
                                  <p:childTnLst>
                                    <p:set>
                                      <p:cBhvr>
                                        <p:cTn id="31" dur="1" fill="hold">
                                          <p:stCondLst>
                                            <p:cond delay="0"/>
                                          </p:stCondLst>
                                        </p:cTn>
                                        <p:tgtEl>
                                          <p:spTgt spid="91165"/>
                                        </p:tgtEl>
                                        <p:attrNameLst>
                                          <p:attrName>style.visibility</p:attrName>
                                        </p:attrNameLst>
                                      </p:cBhvr>
                                      <p:to>
                                        <p:strVal val="visible"/>
                                      </p:to>
                                    </p:set>
                                  </p:childTnLst>
                                </p:cTn>
                              </p:par>
                              <p:par>
                                <p:cTn id="32" presetID="6" presetClass="emph" presetSubtype="0" fill="hold" grpId="4" nodeType="withEffect">
                                  <p:stCondLst>
                                    <p:cond delay="0"/>
                                  </p:stCondLst>
                                  <p:childTnLst>
                                    <p:animScale>
                                      <p:cBhvr>
                                        <p:cTn id="33" dur="500" fill="hold"/>
                                        <p:tgtEl>
                                          <p:spTgt spid="91165"/>
                                        </p:tgtEl>
                                      </p:cBhvr>
                                      <p:by x="150000" y="150000"/>
                                    </p:animScale>
                                  </p:childTnLst>
                                </p:cTn>
                              </p:par>
                            </p:childTnLst>
                          </p:cTn>
                        </p:par>
                        <p:par>
                          <p:cTn id="34" fill="hold">
                            <p:stCondLst>
                              <p:cond delay="4000"/>
                            </p:stCondLst>
                            <p:childTnLst>
                              <p:par>
                                <p:cTn id="35" presetID="1" presetClass="entr" presetSubtype="0" fill="hold" grpId="3" nodeType="afterEffect">
                                  <p:stCondLst>
                                    <p:cond delay="0"/>
                                  </p:stCondLst>
                                  <p:childTnLst>
                                    <p:set>
                                      <p:cBhvr>
                                        <p:cTn id="36" dur="1" fill="hold">
                                          <p:stCondLst>
                                            <p:cond delay="0"/>
                                          </p:stCondLst>
                                        </p:cTn>
                                        <p:tgtEl>
                                          <p:spTgt spid="91164"/>
                                        </p:tgtEl>
                                        <p:attrNameLst>
                                          <p:attrName>style.visibility</p:attrName>
                                        </p:attrNameLst>
                                      </p:cBhvr>
                                      <p:to>
                                        <p:strVal val="visible"/>
                                      </p:to>
                                    </p:set>
                                  </p:childTnLst>
                                </p:cTn>
                              </p:par>
                              <p:par>
                                <p:cTn id="37" presetID="6" presetClass="emph" presetSubtype="0" fill="hold" grpId="4" nodeType="withEffect">
                                  <p:stCondLst>
                                    <p:cond delay="0"/>
                                  </p:stCondLst>
                                  <p:childTnLst>
                                    <p:animScale>
                                      <p:cBhvr>
                                        <p:cTn id="38" dur="500" fill="hold"/>
                                        <p:tgtEl>
                                          <p:spTgt spid="91164"/>
                                        </p:tgtEl>
                                      </p:cBhvr>
                                      <p:by x="150000" y="150000"/>
                                    </p:animScale>
                                  </p:childTnLst>
                                </p:cTn>
                              </p:par>
                            </p:childTnLst>
                          </p:cTn>
                        </p:par>
                        <p:par>
                          <p:cTn id="39" fill="hold">
                            <p:stCondLst>
                              <p:cond delay="4500"/>
                            </p:stCondLst>
                            <p:childTnLst>
                              <p:par>
                                <p:cTn id="40" presetID="1" presetClass="entr" presetSubtype="0" fill="hold" grpId="3" nodeType="afterEffect">
                                  <p:stCondLst>
                                    <p:cond delay="0"/>
                                  </p:stCondLst>
                                  <p:childTnLst>
                                    <p:set>
                                      <p:cBhvr>
                                        <p:cTn id="41" dur="1" fill="hold">
                                          <p:stCondLst>
                                            <p:cond delay="0"/>
                                          </p:stCondLst>
                                        </p:cTn>
                                        <p:tgtEl>
                                          <p:spTgt spid="91163"/>
                                        </p:tgtEl>
                                        <p:attrNameLst>
                                          <p:attrName>style.visibility</p:attrName>
                                        </p:attrNameLst>
                                      </p:cBhvr>
                                      <p:to>
                                        <p:strVal val="visible"/>
                                      </p:to>
                                    </p:set>
                                  </p:childTnLst>
                                </p:cTn>
                              </p:par>
                              <p:par>
                                <p:cTn id="42" presetID="6" presetClass="emph" presetSubtype="0" fill="hold" grpId="4" nodeType="withEffect">
                                  <p:stCondLst>
                                    <p:cond delay="0"/>
                                  </p:stCondLst>
                                  <p:childTnLst>
                                    <p:animScale>
                                      <p:cBhvr>
                                        <p:cTn id="43" dur="500" fill="hold"/>
                                        <p:tgtEl>
                                          <p:spTgt spid="91163"/>
                                        </p:tgtEl>
                                      </p:cBhvr>
                                      <p:by x="150000" y="150000"/>
                                    </p:animScale>
                                  </p:childTnLst>
                                </p:cTn>
                              </p:par>
                            </p:childTnLst>
                          </p:cTn>
                        </p:par>
                        <p:par>
                          <p:cTn id="44" fill="hold">
                            <p:stCondLst>
                              <p:cond delay="5000"/>
                            </p:stCondLst>
                            <p:childTnLst>
                              <p:par>
                                <p:cTn id="45" presetID="10" presetClass="exit" presetSubtype="0" fill="hold" grpId="5" nodeType="afterEffect">
                                  <p:stCondLst>
                                    <p:cond delay="0"/>
                                  </p:stCondLst>
                                  <p:childTnLst>
                                    <p:animEffect transition="out" filter="fade">
                                      <p:cBhvr>
                                        <p:cTn id="46" dur="500"/>
                                        <p:tgtEl>
                                          <p:spTgt spid="91163"/>
                                        </p:tgtEl>
                                      </p:cBhvr>
                                    </p:animEffect>
                                    <p:set>
                                      <p:cBhvr>
                                        <p:cTn id="47" dur="1" fill="hold">
                                          <p:stCondLst>
                                            <p:cond delay="499"/>
                                          </p:stCondLst>
                                        </p:cTn>
                                        <p:tgtEl>
                                          <p:spTgt spid="91163"/>
                                        </p:tgtEl>
                                        <p:attrNameLst>
                                          <p:attrName>style.visibility</p:attrName>
                                        </p:attrNameLst>
                                      </p:cBhvr>
                                      <p:to>
                                        <p:strVal val="hidden"/>
                                      </p:to>
                                    </p:set>
                                  </p:childTnLst>
                                </p:cTn>
                              </p:par>
                              <p:par>
                                <p:cTn id="48" presetID="10" presetClass="exit" presetSubtype="0" fill="hold" grpId="5" nodeType="withEffect">
                                  <p:stCondLst>
                                    <p:cond delay="0"/>
                                  </p:stCondLst>
                                  <p:childTnLst>
                                    <p:animEffect transition="out" filter="fade">
                                      <p:cBhvr>
                                        <p:cTn id="49" dur="500"/>
                                        <p:tgtEl>
                                          <p:spTgt spid="91164"/>
                                        </p:tgtEl>
                                      </p:cBhvr>
                                    </p:animEffect>
                                    <p:set>
                                      <p:cBhvr>
                                        <p:cTn id="50" dur="1" fill="hold">
                                          <p:stCondLst>
                                            <p:cond delay="499"/>
                                          </p:stCondLst>
                                        </p:cTn>
                                        <p:tgtEl>
                                          <p:spTgt spid="91164"/>
                                        </p:tgtEl>
                                        <p:attrNameLst>
                                          <p:attrName>style.visibility</p:attrName>
                                        </p:attrNameLst>
                                      </p:cBhvr>
                                      <p:to>
                                        <p:strVal val="hidden"/>
                                      </p:to>
                                    </p:set>
                                  </p:childTnLst>
                                </p:cTn>
                              </p:par>
                              <p:par>
                                <p:cTn id="51" presetID="10" presetClass="exit" presetSubtype="0" fill="hold" grpId="5" nodeType="withEffect">
                                  <p:stCondLst>
                                    <p:cond delay="0"/>
                                  </p:stCondLst>
                                  <p:childTnLst>
                                    <p:animEffect transition="out" filter="fade">
                                      <p:cBhvr>
                                        <p:cTn id="52" dur="500"/>
                                        <p:tgtEl>
                                          <p:spTgt spid="91165"/>
                                        </p:tgtEl>
                                      </p:cBhvr>
                                    </p:animEffect>
                                    <p:set>
                                      <p:cBhvr>
                                        <p:cTn id="53" dur="1" fill="hold">
                                          <p:stCondLst>
                                            <p:cond delay="499"/>
                                          </p:stCondLst>
                                        </p:cTn>
                                        <p:tgtEl>
                                          <p:spTgt spid="91165"/>
                                        </p:tgtEl>
                                        <p:attrNameLst>
                                          <p:attrName>style.visibility</p:attrName>
                                        </p:attrNameLst>
                                      </p:cBhvr>
                                      <p:to>
                                        <p:strVal val="hidden"/>
                                      </p:to>
                                    </p:set>
                                  </p:childTnLst>
                                </p:cTn>
                              </p:par>
                            </p:childTnLst>
                          </p:cTn>
                        </p:par>
                        <p:par>
                          <p:cTn id="54" fill="hold">
                            <p:stCondLst>
                              <p:cond delay="5500"/>
                            </p:stCondLst>
                            <p:childTnLst>
                              <p:par>
                                <p:cTn id="55" presetID="1" presetClass="entr" presetSubtype="0" fill="hold" grpId="0" nodeType="afterEffect">
                                  <p:stCondLst>
                                    <p:cond delay="0"/>
                                  </p:stCondLst>
                                  <p:childTnLst>
                                    <p:set>
                                      <p:cBhvr>
                                        <p:cTn id="56" dur="1" fill="hold">
                                          <p:stCondLst>
                                            <p:cond delay="0"/>
                                          </p:stCondLst>
                                        </p:cTn>
                                        <p:tgtEl>
                                          <p:spTgt spid="91168"/>
                                        </p:tgtEl>
                                        <p:attrNameLst>
                                          <p:attrName>style.visibility</p:attrName>
                                        </p:attrNameLst>
                                      </p:cBhvr>
                                      <p:to>
                                        <p:strVal val="visible"/>
                                      </p:to>
                                    </p:set>
                                  </p:childTnLst>
                                </p:cTn>
                              </p:par>
                              <p:par>
                                <p:cTn id="57" presetID="6" presetClass="emph" presetSubtype="0" fill="hold" grpId="1" nodeType="withEffect">
                                  <p:stCondLst>
                                    <p:cond delay="0"/>
                                  </p:stCondLst>
                                  <p:childTnLst>
                                    <p:animScale>
                                      <p:cBhvr>
                                        <p:cTn id="58" dur="500" fill="hold"/>
                                        <p:tgtEl>
                                          <p:spTgt spid="91168"/>
                                        </p:tgtEl>
                                      </p:cBhvr>
                                      <p:by x="150000" y="150000"/>
                                    </p:animScale>
                                  </p:childTnLst>
                                </p:cTn>
                              </p:par>
                            </p:childTnLst>
                          </p:cTn>
                        </p:par>
                        <p:par>
                          <p:cTn id="59" fill="hold">
                            <p:stCondLst>
                              <p:cond delay="6000"/>
                            </p:stCondLst>
                            <p:childTnLst>
                              <p:par>
                                <p:cTn id="60" presetID="1" presetClass="entr" presetSubtype="0" fill="hold" grpId="0" nodeType="afterEffect">
                                  <p:stCondLst>
                                    <p:cond delay="0"/>
                                  </p:stCondLst>
                                  <p:childTnLst>
                                    <p:set>
                                      <p:cBhvr>
                                        <p:cTn id="61" dur="1" fill="hold">
                                          <p:stCondLst>
                                            <p:cond delay="0"/>
                                          </p:stCondLst>
                                        </p:cTn>
                                        <p:tgtEl>
                                          <p:spTgt spid="91167"/>
                                        </p:tgtEl>
                                        <p:attrNameLst>
                                          <p:attrName>style.visibility</p:attrName>
                                        </p:attrNameLst>
                                      </p:cBhvr>
                                      <p:to>
                                        <p:strVal val="visible"/>
                                      </p:to>
                                    </p:set>
                                  </p:childTnLst>
                                </p:cTn>
                              </p:par>
                              <p:par>
                                <p:cTn id="62" presetID="6" presetClass="emph" presetSubtype="0" fill="hold" grpId="1" nodeType="withEffect">
                                  <p:stCondLst>
                                    <p:cond delay="0"/>
                                  </p:stCondLst>
                                  <p:childTnLst>
                                    <p:animScale>
                                      <p:cBhvr>
                                        <p:cTn id="63" dur="500" fill="hold"/>
                                        <p:tgtEl>
                                          <p:spTgt spid="91167"/>
                                        </p:tgtEl>
                                      </p:cBhvr>
                                      <p:by x="150000" y="150000"/>
                                    </p:animScale>
                                  </p:childTnLst>
                                </p:cTn>
                              </p:par>
                            </p:childTnLst>
                          </p:cTn>
                        </p:par>
                        <p:par>
                          <p:cTn id="64" fill="hold">
                            <p:stCondLst>
                              <p:cond delay="6500"/>
                            </p:stCondLst>
                            <p:childTnLst>
                              <p:par>
                                <p:cTn id="65" presetID="1" presetClass="entr" presetSubtype="0" fill="hold" grpId="0" nodeType="afterEffect">
                                  <p:stCondLst>
                                    <p:cond delay="0"/>
                                  </p:stCondLst>
                                  <p:childTnLst>
                                    <p:set>
                                      <p:cBhvr>
                                        <p:cTn id="66" dur="1" fill="hold">
                                          <p:stCondLst>
                                            <p:cond delay="0"/>
                                          </p:stCondLst>
                                        </p:cTn>
                                        <p:tgtEl>
                                          <p:spTgt spid="91166"/>
                                        </p:tgtEl>
                                        <p:attrNameLst>
                                          <p:attrName>style.visibility</p:attrName>
                                        </p:attrNameLst>
                                      </p:cBhvr>
                                      <p:to>
                                        <p:strVal val="visible"/>
                                      </p:to>
                                    </p:set>
                                  </p:childTnLst>
                                </p:cTn>
                              </p:par>
                              <p:par>
                                <p:cTn id="67" presetID="6" presetClass="emph" presetSubtype="0" fill="hold" grpId="1" nodeType="withEffect">
                                  <p:stCondLst>
                                    <p:cond delay="0"/>
                                  </p:stCondLst>
                                  <p:childTnLst>
                                    <p:animScale>
                                      <p:cBhvr>
                                        <p:cTn id="68" dur="500" fill="hold"/>
                                        <p:tgtEl>
                                          <p:spTgt spid="91166"/>
                                        </p:tgtEl>
                                      </p:cBhvr>
                                      <p:by x="150000" y="150000"/>
                                    </p:animScale>
                                  </p:childTnLst>
                                </p:cTn>
                              </p:par>
                            </p:childTnLst>
                          </p:cTn>
                        </p:par>
                        <p:par>
                          <p:cTn id="69" fill="hold">
                            <p:stCondLst>
                              <p:cond delay="7000"/>
                            </p:stCondLst>
                            <p:childTnLst>
                              <p:par>
                                <p:cTn id="70" presetID="10" presetClass="exit" presetSubtype="0" fill="hold" grpId="2" nodeType="afterEffect">
                                  <p:stCondLst>
                                    <p:cond delay="0"/>
                                  </p:stCondLst>
                                  <p:childTnLst>
                                    <p:animEffect transition="out" filter="fade">
                                      <p:cBhvr>
                                        <p:cTn id="71" dur="500"/>
                                        <p:tgtEl>
                                          <p:spTgt spid="91166"/>
                                        </p:tgtEl>
                                      </p:cBhvr>
                                    </p:animEffect>
                                    <p:set>
                                      <p:cBhvr>
                                        <p:cTn id="72" dur="1" fill="hold">
                                          <p:stCondLst>
                                            <p:cond delay="499"/>
                                          </p:stCondLst>
                                        </p:cTn>
                                        <p:tgtEl>
                                          <p:spTgt spid="91166"/>
                                        </p:tgtEl>
                                        <p:attrNameLst>
                                          <p:attrName>style.visibility</p:attrName>
                                        </p:attrNameLst>
                                      </p:cBhvr>
                                      <p:to>
                                        <p:strVal val="hidden"/>
                                      </p:to>
                                    </p:set>
                                  </p:childTnLst>
                                </p:cTn>
                              </p:par>
                              <p:par>
                                <p:cTn id="73" presetID="10" presetClass="exit" presetSubtype="0" fill="hold" grpId="2" nodeType="withEffect">
                                  <p:stCondLst>
                                    <p:cond delay="0"/>
                                  </p:stCondLst>
                                  <p:childTnLst>
                                    <p:animEffect transition="out" filter="fade">
                                      <p:cBhvr>
                                        <p:cTn id="74" dur="500"/>
                                        <p:tgtEl>
                                          <p:spTgt spid="91167"/>
                                        </p:tgtEl>
                                      </p:cBhvr>
                                    </p:animEffect>
                                    <p:set>
                                      <p:cBhvr>
                                        <p:cTn id="75" dur="1" fill="hold">
                                          <p:stCondLst>
                                            <p:cond delay="499"/>
                                          </p:stCondLst>
                                        </p:cTn>
                                        <p:tgtEl>
                                          <p:spTgt spid="91167"/>
                                        </p:tgtEl>
                                        <p:attrNameLst>
                                          <p:attrName>style.visibility</p:attrName>
                                        </p:attrNameLst>
                                      </p:cBhvr>
                                      <p:to>
                                        <p:strVal val="hidden"/>
                                      </p:to>
                                    </p:set>
                                  </p:childTnLst>
                                </p:cTn>
                              </p:par>
                              <p:par>
                                <p:cTn id="76" presetID="10" presetClass="exit" presetSubtype="0" fill="hold" grpId="2" nodeType="withEffect">
                                  <p:stCondLst>
                                    <p:cond delay="0"/>
                                  </p:stCondLst>
                                  <p:childTnLst>
                                    <p:animEffect transition="out" filter="fade">
                                      <p:cBhvr>
                                        <p:cTn id="77" dur="500"/>
                                        <p:tgtEl>
                                          <p:spTgt spid="91168"/>
                                        </p:tgtEl>
                                      </p:cBhvr>
                                    </p:animEffect>
                                    <p:set>
                                      <p:cBhvr>
                                        <p:cTn id="78" dur="1" fill="hold">
                                          <p:stCondLst>
                                            <p:cond delay="499"/>
                                          </p:stCondLst>
                                        </p:cTn>
                                        <p:tgtEl>
                                          <p:spTgt spid="91168"/>
                                        </p:tgtEl>
                                        <p:attrNameLst>
                                          <p:attrName>style.visibility</p:attrName>
                                        </p:attrNameLst>
                                      </p:cBhvr>
                                      <p:to>
                                        <p:strVal val="hidden"/>
                                      </p:to>
                                    </p:set>
                                  </p:childTnLst>
                                </p:cTn>
                              </p:par>
                            </p:childTnLst>
                          </p:cTn>
                        </p:par>
                        <p:par>
                          <p:cTn id="79" fill="hold">
                            <p:stCondLst>
                              <p:cond delay="7500"/>
                            </p:stCondLst>
                            <p:childTnLst>
                              <p:par>
                                <p:cTn id="80" presetID="1" presetClass="entr" presetSubtype="0" fill="hold" grpId="3" nodeType="afterEffect">
                                  <p:stCondLst>
                                    <p:cond delay="0"/>
                                  </p:stCondLst>
                                  <p:childTnLst>
                                    <p:set>
                                      <p:cBhvr>
                                        <p:cTn id="81" dur="1" fill="hold">
                                          <p:stCondLst>
                                            <p:cond delay="0"/>
                                          </p:stCondLst>
                                        </p:cTn>
                                        <p:tgtEl>
                                          <p:spTgt spid="91168"/>
                                        </p:tgtEl>
                                        <p:attrNameLst>
                                          <p:attrName>style.visibility</p:attrName>
                                        </p:attrNameLst>
                                      </p:cBhvr>
                                      <p:to>
                                        <p:strVal val="visible"/>
                                      </p:to>
                                    </p:set>
                                  </p:childTnLst>
                                </p:cTn>
                              </p:par>
                              <p:par>
                                <p:cTn id="82" presetID="6" presetClass="emph" presetSubtype="0" fill="hold" grpId="4" nodeType="withEffect">
                                  <p:stCondLst>
                                    <p:cond delay="0"/>
                                  </p:stCondLst>
                                  <p:childTnLst>
                                    <p:animScale>
                                      <p:cBhvr>
                                        <p:cTn id="83" dur="500" fill="hold"/>
                                        <p:tgtEl>
                                          <p:spTgt spid="91168"/>
                                        </p:tgtEl>
                                      </p:cBhvr>
                                      <p:by x="150000" y="150000"/>
                                    </p:animScale>
                                  </p:childTnLst>
                                </p:cTn>
                              </p:par>
                            </p:childTnLst>
                          </p:cTn>
                        </p:par>
                        <p:par>
                          <p:cTn id="84" fill="hold">
                            <p:stCondLst>
                              <p:cond delay="8000"/>
                            </p:stCondLst>
                            <p:childTnLst>
                              <p:par>
                                <p:cTn id="85" presetID="1" presetClass="entr" presetSubtype="0" fill="hold" grpId="3" nodeType="afterEffect">
                                  <p:stCondLst>
                                    <p:cond delay="0"/>
                                  </p:stCondLst>
                                  <p:childTnLst>
                                    <p:set>
                                      <p:cBhvr>
                                        <p:cTn id="86" dur="1" fill="hold">
                                          <p:stCondLst>
                                            <p:cond delay="0"/>
                                          </p:stCondLst>
                                        </p:cTn>
                                        <p:tgtEl>
                                          <p:spTgt spid="91167"/>
                                        </p:tgtEl>
                                        <p:attrNameLst>
                                          <p:attrName>style.visibility</p:attrName>
                                        </p:attrNameLst>
                                      </p:cBhvr>
                                      <p:to>
                                        <p:strVal val="visible"/>
                                      </p:to>
                                    </p:set>
                                  </p:childTnLst>
                                </p:cTn>
                              </p:par>
                              <p:par>
                                <p:cTn id="87" presetID="6" presetClass="emph" presetSubtype="0" fill="hold" grpId="4" nodeType="withEffect">
                                  <p:stCondLst>
                                    <p:cond delay="0"/>
                                  </p:stCondLst>
                                  <p:childTnLst>
                                    <p:animScale>
                                      <p:cBhvr>
                                        <p:cTn id="88" dur="500" fill="hold"/>
                                        <p:tgtEl>
                                          <p:spTgt spid="91167"/>
                                        </p:tgtEl>
                                      </p:cBhvr>
                                      <p:by x="150000" y="150000"/>
                                    </p:animScale>
                                  </p:childTnLst>
                                </p:cTn>
                              </p:par>
                            </p:childTnLst>
                          </p:cTn>
                        </p:par>
                        <p:par>
                          <p:cTn id="89" fill="hold">
                            <p:stCondLst>
                              <p:cond delay="8500"/>
                            </p:stCondLst>
                            <p:childTnLst>
                              <p:par>
                                <p:cTn id="90" presetID="1" presetClass="entr" presetSubtype="0" fill="hold" grpId="3" nodeType="afterEffect">
                                  <p:stCondLst>
                                    <p:cond delay="0"/>
                                  </p:stCondLst>
                                  <p:childTnLst>
                                    <p:set>
                                      <p:cBhvr>
                                        <p:cTn id="91" dur="1" fill="hold">
                                          <p:stCondLst>
                                            <p:cond delay="0"/>
                                          </p:stCondLst>
                                        </p:cTn>
                                        <p:tgtEl>
                                          <p:spTgt spid="91166"/>
                                        </p:tgtEl>
                                        <p:attrNameLst>
                                          <p:attrName>style.visibility</p:attrName>
                                        </p:attrNameLst>
                                      </p:cBhvr>
                                      <p:to>
                                        <p:strVal val="visible"/>
                                      </p:to>
                                    </p:set>
                                  </p:childTnLst>
                                </p:cTn>
                              </p:par>
                              <p:par>
                                <p:cTn id="92" presetID="6" presetClass="emph" presetSubtype="0" fill="hold" grpId="4" nodeType="withEffect">
                                  <p:stCondLst>
                                    <p:cond delay="0"/>
                                  </p:stCondLst>
                                  <p:childTnLst>
                                    <p:animScale>
                                      <p:cBhvr>
                                        <p:cTn id="93" dur="500" fill="hold"/>
                                        <p:tgtEl>
                                          <p:spTgt spid="91166"/>
                                        </p:tgtEl>
                                      </p:cBhvr>
                                      <p:by x="150000" y="150000"/>
                                    </p:animScale>
                                  </p:childTnLst>
                                </p:cTn>
                              </p:par>
                            </p:childTnLst>
                          </p:cTn>
                        </p:par>
                        <p:par>
                          <p:cTn id="94" fill="hold">
                            <p:stCondLst>
                              <p:cond delay="9000"/>
                            </p:stCondLst>
                            <p:childTnLst>
                              <p:par>
                                <p:cTn id="95" presetID="10" presetClass="exit" presetSubtype="0" fill="hold" grpId="5" nodeType="afterEffect">
                                  <p:stCondLst>
                                    <p:cond delay="0"/>
                                  </p:stCondLst>
                                  <p:childTnLst>
                                    <p:animEffect transition="out" filter="fade">
                                      <p:cBhvr>
                                        <p:cTn id="96" dur="500"/>
                                        <p:tgtEl>
                                          <p:spTgt spid="91166"/>
                                        </p:tgtEl>
                                      </p:cBhvr>
                                    </p:animEffect>
                                    <p:set>
                                      <p:cBhvr>
                                        <p:cTn id="97" dur="1" fill="hold">
                                          <p:stCondLst>
                                            <p:cond delay="499"/>
                                          </p:stCondLst>
                                        </p:cTn>
                                        <p:tgtEl>
                                          <p:spTgt spid="91166"/>
                                        </p:tgtEl>
                                        <p:attrNameLst>
                                          <p:attrName>style.visibility</p:attrName>
                                        </p:attrNameLst>
                                      </p:cBhvr>
                                      <p:to>
                                        <p:strVal val="hidden"/>
                                      </p:to>
                                    </p:set>
                                  </p:childTnLst>
                                </p:cTn>
                              </p:par>
                              <p:par>
                                <p:cTn id="98" presetID="10" presetClass="exit" presetSubtype="0" fill="hold" grpId="5" nodeType="withEffect">
                                  <p:stCondLst>
                                    <p:cond delay="0"/>
                                  </p:stCondLst>
                                  <p:childTnLst>
                                    <p:animEffect transition="out" filter="fade">
                                      <p:cBhvr>
                                        <p:cTn id="99" dur="500"/>
                                        <p:tgtEl>
                                          <p:spTgt spid="91167"/>
                                        </p:tgtEl>
                                      </p:cBhvr>
                                    </p:animEffect>
                                    <p:set>
                                      <p:cBhvr>
                                        <p:cTn id="100" dur="1" fill="hold">
                                          <p:stCondLst>
                                            <p:cond delay="499"/>
                                          </p:stCondLst>
                                        </p:cTn>
                                        <p:tgtEl>
                                          <p:spTgt spid="91167"/>
                                        </p:tgtEl>
                                        <p:attrNameLst>
                                          <p:attrName>style.visibility</p:attrName>
                                        </p:attrNameLst>
                                      </p:cBhvr>
                                      <p:to>
                                        <p:strVal val="hidden"/>
                                      </p:to>
                                    </p:set>
                                  </p:childTnLst>
                                </p:cTn>
                              </p:par>
                              <p:par>
                                <p:cTn id="101" presetID="10" presetClass="exit" presetSubtype="0" fill="hold" grpId="5" nodeType="withEffect">
                                  <p:stCondLst>
                                    <p:cond delay="0"/>
                                  </p:stCondLst>
                                  <p:childTnLst>
                                    <p:animEffect transition="out" filter="fade">
                                      <p:cBhvr>
                                        <p:cTn id="102" dur="500"/>
                                        <p:tgtEl>
                                          <p:spTgt spid="91168"/>
                                        </p:tgtEl>
                                      </p:cBhvr>
                                    </p:animEffect>
                                    <p:set>
                                      <p:cBhvr>
                                        <p:cTn id="103" dur="1" fill="hold">
                                          <p:stCondLst>
                                            <p:cond delay="499"/>
                                          </p:stCondLst>
                                        </p:cTn>
                                        <p:tgtEl>
                                          <p:spTgt spid="91168"/>
                                        </p:tgtEl>
                                        <p:attrNameLst>
                                          <p:attrName>style.visibility</p:attrName>
                                        </p:attrNameLst>
                                      </p:cBhvr>
                                      <p:to>
                                        <p:strVal val="hidden"/>
                                      </p:to>
                                    </p:set>
                                  </p:childTnLst>
                                </p:cTn>
                              </p:par>
                            </p:childTnLst>
                          </p:cTn>
                        </p:par>
                        <p:par>
                          <p:cTn id="104" fill="hold">
                            <p:stCondLst>
                              <p:cond delay="9500"/>
                            </p:stCondLst>
                            <p:childTnLst>
                              <p:par>
                                <p:cTn id="105" presetID="1" presetClass="entr" presetSubtype="0" fill="hold" nodeType="afterEffect">
                                  <p:stCondLst>
                                    <p:cond delay="0"/>
                                  </p:stCondLst>
                                  <p:childTnLst>
                                    <p:set>
                                      <p:cBhvr>
                                        <p:cTn id="10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63" grpId="0" animBg="1"/>
      <p:bldP spid="91163" grpId="1" animBg="1"/>
      <p:bldP spid="91163" grpId="2" animBg="1"/>
      <p:bldP spid="91163" grpId="3" animBg="1"/>
      <p:bldP spid="91163" grpId="4" animBg="1"/>
      <p:bldP spid="91163" grpId="5" animBg="1"/>
      <p:bldP spid="91164" grpId="0" animBg="1"/>
      <p:bldP spid="91164" grpId="1" animBg="1"/>
      <p:bldP spid="91164" grpId="2" animBg="1"/>
      <p:bldP spid="91164" grpId="3" animBg="1"/>
      <p:bldP spid="91164" grpId="4" animBg="1"/>
      <p:bldP spid="91164" grpId="5" animBg="1"/>
      <p:bldP spid="91165" grpId="0" animBg="1"/>
      <p:bldP spid="91165" grpId="1" animBg="1"/>
      <p:bldP spid="91165" grpId="2" animBg="1"/>
      <p:bldP spid="91165" grpId="3" animBg="1"/>
      <p:bldP spid="91165" grpId="4" animBg="1"/>
      <p:bldP spid="91165" grpId="5" animBg="1"/>
      <p:bldP spid="91166" grpId="0" animBg="1"/>
      <p:bldP spid="91166" grpId="1" animBg="1"/>
      <p:bldP spid="91166" grpId="2" animBg="1"/>
      <p:bldP spid="91166" grpId="3" animBg="1"/>
      <p:bldP spid="91166" grpId="4" animBg="1"/>
      <p:bldP spid="91166" grpId="5" animBg="1"/>
      <p:bldP spid="91167" grpId="0" animBg="1"/>
      <p:bldP spid="91167" grpId="1" animBg="1"/>
      <p:bldP spid="91167" grpId="2" animBg="1"/>
      <p:bldP spid="91167" grpId="3" animBg="1"/>
      <p:bldP spid="91167" grpId="4" animBg="1"/>
      <p:bldP spid="91167" grpId="5" animBg="1"/>
      <p:bldP spid="91168" grpId="0" animBg="1"/>
      <p:bldP spid="91168" grpId="1" animBg="1"/>
      <p:bldP spid="91168" grpId="2" animBg="1"/>
      <p:bldP spid="91168" grpId="3" animBg="1"/>
      <p:bldP spid="91168" grpId="4" animBg="1"/>
      <p:bldP spid="91168" grpId="5"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8600" y="182562"/>
            <a:ext cx="8915400" cy="731838"/>
          </a:xfrm>
          <a:noFill/>
        </p:spPr>
        <p:txBody>
          <a:bodyPr/>
          <a:lstStyle/>
          <a:p>
            <a:pPr>
              <a:lnSpc>
                <a:spcPct val="85000"/>
              </a:lnSpc>
              <a:spcBef>
                <a:spcPts val="600"/>
              </a:spcBef>
            </a:pPr>
            <a:r>
              <a:rPr lang="en-US" sz="2400" smtClean="0">
                <a:solidFill>
                  <a:schemeClr val="bg1"/>
                </a:solidFill>
              </a:rPr>
              <a:t>How a DHCP Relay Agent Works</a:t>
            </a:r>
          </a:p>
        </p:txBody>
      </p:sp>
      <p:sp>
        <p:nvSpPr>
          <p:cNvPr id="96259" name="Line 3"/>
          <p:cNvSpPr>
            <a:spLocks noChangeShapeType="1"/>
          </p:cNvSpPr>
          <p:nvPr/>
        </p:nvSpPr>
        <p:spPr bwMode="auto">
          <a:xfrm>
            <a:off x="3137979" y="1119188"/>
            <a:ext cx="2737238" cy="0"/>
          </a:xfrm>
          <a:prstGeom prst="line">
            <a:avLst/>
          </a:prstGeom>
          <a:noFill/>
          <a:ln w="38100">
            <a:solidFill>
              <a:srgbClr val="CC0000"/>
            </a:solidFill>
            <a:round/>
            <a:headEnd/>
            <a:tailEnd type="triangle" w="med" len="med"/>
          </a:ln>
        </p:spPr>
        <p:txBody>
          <a:bodyPr anchor="ctr"/>
          <a:lstStyle/>
          <a:p>
            <a:endParaRPr lang="en-US" sz="1500"/>
          </a:p>
        </p:txBody>
      </p:sp>
      <p:sp>
        <p:nvSpPr>
          <p:cNvPr id="96260" name="Line 4"/>
          <p:cNvSpPr>
            <a:spLocks noChangeShapeType="1"/>
          </p:cNvSpPr>
          <p:nvPr/>
        </p:nvSpPr>
        <p:spPr bwMode="auto">
          <a:xfrm flipH="1">
            <a:off x="3047489" y="1325563"/>
            <a:ext cx="2737239" cy="0"/>
          </a:xfrm>
          <a:prstGeom prst="line">
            <a:avLst/>
          </a:prstGeom>
          <a:noFill/>
          <a:ln w="38100">
            <a:solidFill>
              <a:srgbClr val="CC0000"/>
            </a:solidFill>
            <a:round/>
            <a:headEnd/>
            <a:tailEnd type="triangle" w="med" len="med"/>
          </a:ln>
        </p:spPr>
        <p:txBody>
          <a:bodyPr anchor="ctr"/>
          <a:lstStyle/>
          <a:p>
            <a:endParaRPr lang="en-US" sz="1500"/>
          </a:p>
        </p:txBody>
      </p:sp>
      <p:sp>
        <p:nvSpPr>
          <p:cNvPr id="96261" name="AutoShape 5"/>
          <p:cNvSpPr>
            <a:spLocks noChangeArrowheads="1"/>
          </p:cNvSpPr>
          <p:nvPr/>
        </p:nvSpPr>
        <p:spPr bwMode="auto">
          <a:xfrm>
            <a:off x="3378233" y="2335213"/>
            <a:ext cx="2319561" cy="536575"/>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wrap="none" anchor="ctr"/>
          <a:lstStyle/>
          <a:p>
            <a:pPr>
              <a:lnSpc>
                <a:spcPct val="95000"/>
              </a:lnSpc>
              <a:defRPr/>
            </a:pPr>
            <a:r>
              <a:rPr lang="en-US" sz="1500"/>
              <a:t>Router</a:t>
            </a:r>
          </a:p>
          <a:p>
            <a:pPr>
              <a:lnSpc>
                <a:spcPct val="95000"/>
              </a:lnSpc>
              <a:defRPr/>
            </a:pPr>
            <a:r>
              <a:rPr lang="en-US" sz="1500"/>
              <a:t>Non-RFC 1542 Compliant</a:t>
            </a:r>
          </a:p>
        </p:txBody>
      </p:sp>
      <p:sp>
        <p:nvSpPr>
          <p:cNvPr id="17414" name="Line 6"/>
          <p:cNvSpPr>
            <a:spLocks noChangeShapeType="1"/>
          </p:cNvSpPr>
          <p:nvPr/>
        </p:nvSpPr>
        <p:spPr bwMode="auto">
          <a:xfrm>
            <a:off x="3002595" y="1955800"/>
            <a:ext cx="3042239" cy="0"/>
          </a:xfrm>
          <a:prstGeom prst="line">
            <a:avLst/>
          </a:prstGeom>
          <a:noFill/>
          <a:ln w="57150">
            <a:solidFill>
              <a:srgbClr val="808080"/>
            </a:solidFill>
            <a:prstDash val="sysDot"/>
            <a:round/>
            <a:headEnd/>
            <a:tailEnd/>
          </a:ln>
        </p:spPr>
        <p:txBody>
          <a:bodyPr/>
          <a:lstStyle/>
          <a:p>
            <a:endParaRPr lang="en-US" sz="1500"/>
          </a:p>
        </p:txBody>
      </p:sp>
      <p:sp>
        <p:nvSpPr>
          <p:cNvPr id="96263" name="Oval 7"/>
          <p:cNvSpPr>
            <a:spLocks noChangeArrowheads="1"/>
          </p:cNvSpPr>
          <p:nvPr/>
        </p:nvSpPr>
        <p:spPr bwMode="auto">
          <a:xfrm>
            <a:off x="843193" y="1203325"/>
            <a:ext cx="2867397" cy="1557338"/>
          </a:xfrm>
          <a:prstGeom prst="ellipse">
            <a:avLst/>
          </a:prstGeom>
          <a:gradFill rotWithShape="1">
            <a:gsLst>
              <a:gs pos="0">
                <a:srgbClr val="F0F1FF"/>
              </a:gs>
              <a:gs pos="100000">
                <a:srgbClr val="B3C8DF"/>
              </a:gs>
            </a:gsLst>
            <a:path path="shape">
              <a:fillToRect l="50000" t="50000" r="50000" b="50000"/>
            </a:path>
          </a:gradFill>
          <a:ln w="9525">
            <a:solidFill>
              <a:srgbClr val="808080"/>
            </a:solidFill>
            <a:round/>
            <a:headEnd/>
            <a:tailEnd/>
          </a:ln>
          <a:effectLst>
            <a:outerShdw dist="35921" dir="2700000" algn="ctr" rotWithShape="0">
              <a:srgbClr val="ADADAD"/>
            </a:outerShdw>
          </a:effectLst>
        </p:spPr>
        <p:txBody>
          <a:bodyPr wrap="none" anchor="ctr"/>
          <a:lstStyle/>
          <a:p>
            <a:pPr algn="l">
              <a:defRPr/>
            </a:pPr>
            <a:endParaRPr lang="en-US" sz="1500"/>
          </a:p>
        </p:txBody>
      </p:sp>
      <p:pic>
        <p:nvPicPr>
          <p:cNvPr id="17416" name="Picture 8" descr="Computer_DesktopComputerSansKeyboard01"/>
          <p:cNvPicPr>
            <a:picLocks noChangeAspect="1" noChangeArrowheads="1"/>
          </p:cNvPicPr>
          <p:nvPr/>
        </p:nvPicPr>
        <p:blipFill>
          <a:blip r:embed="rId3"/>
          <a:srcRect/>
          <a:stretch>
            <a:fillRect/>
          </a:stretch>
        </p:blipFill>
        <p:spPr bwMode="auto">
          <a:xfrm>
            <a:off x="793671" y="2012950"/>
            <a:ext cx="848951" cy="844550"/>
          </a:xfrm>
          <a:prstGeom prst="rect">
            <a:avLst/>
          </a:prstGeom>
          <a:noFill/>
          <a:ln w="9525">
            <a:noFill/>
            <a:miter lim="800000"/>
            <a:headEnd/>
            <a:tailEnd/>
          </a:ln>
        </p:spPr>
      </p:pic>
      <p:pic>
        <p:nvPicPr>
          <p:cNvPr id="17417" name="Picture 9" descr="Rackmount_Router01"/>
          <p:cNvPicPr>
            <a:picLocks noChangeAspect="1" noChangeArrowheads="1"/>
          </p:cNvPicPr>
          <p:nvPr/>
        </p:nvPicPr>
        <p:blipFill>
          <a:blip r:embed="rId4"/>
          <a:srcRect/>
          <a:stretch>
            <a:fillRect/>
          </a:stretch>
        </p:blipFill>
        <p:spPr bwMode="auto">
          <a:xfrm>
            <a:off x="3923526" y="1811338"/>
            <a:ext cx="1122870" cy="587375"/>
          </a:xfrm>
          <a:prstGeom prst="rect">
            <a:avLst/>
          </a:prstGeom>
          <a:noFill/>
          <a:ln w="9525">
            <a:noFill/>
            <a:miter lim="800000"/>
            <a:headEnd/>
            <a:tailEnd/>
          </a:ln>
        </p:spPr>
      </p:pic>
      <p:pic>
        <p:nvPicPr>
          <p:cNvPr id="17418" name="Picture 10" descr="Server01"/>
          <p:cNvPicPr>
            <a:picLocks noChangeAspect="1" noChangeArrowheads="1"/>
          </p:cNvPicPr>
          <p:nvPr/>
        </p:nvPicPr>
        <p:blipFill>
          <a:blip r:embed="rId5"/>
          <a:srcRect/>
          <a:stretch>
            <a:fillRect/>
          </a:stretch>
        </p:blipFill>
        <p:spPr bwMode="auto">
          <a:xfrm>
            <a:off x="2334711" y="863600"/>
            <a:ext cx="895575" cy="927100"/>
          </a:xfrm>
          <a:prstGeom prst="rect">
            <a:avLst/>
          </a:prstGeom>
          <a:noFill/>
          <a:ln w="9525">
            <a:noFill/>
            <a:miter lim="800000"/>
            <a:headEnd/>
            <a:tailEnd/>
          </a:ln>
        </p:spPr>
      </p:pic>
      <p:sp>
        <p:nvSpPr>
          <p:cNvPr id="96267" name="AutoShape 11"/>
          <p:cNvSpPr>
            <a:spLocks noChangeArrowheads="1"/>
          </p:cNvSpPr>
          <p:nvPr/>
        </p:nvSpPr>
        <p:spPr bwMode="auto">
          <a:xfrm>
            <a:off x="1101549" y="2481263"/>
            <a:ext cx="998538" cy="279400"/>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defRPr/>
            </a:pPr>
            <a:r>
              <a:rPr lang="en-US" sz="1500"/>
              <a:t>Client1</a:t>
            </a:r>
          </a:p>
        </p:txBody>
      </p:sp>
      <p:sp>
        <p:nvSpPr>
          <p:cNvPr id="96268" name="AutoShape 12"/>
          <p:cNvSpPr>
            <a:spLocks noChangeArrowheads="1"/>
          </p:cNvSpPr>
          <p:nvPr/>
        </p:nvSpPr>
        <p:spPr bwMode="auto">
          <a:xfrm>
            <a:off x="623787" y="917575"/>
            <a:ext cx="1954337" cy="303213"/>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defRPr/>
            </a:pPr>
            <a:r>
              <a:rPr lang="en-US" sz="1500"/>
              <a:t>DHCP Relay Agent</a:t>
            </a:r>
          </a:p>
        </p:txBody>
      </p:sp>
      <p:pic>
        <p:nvPicPr>
          <p:cNvPr id="17421" name="Picture 13" descr="Computer_DesktopComputerSansKeyboard01"/>
          <p:cNvPicPr>
            <a:picLocks noChangeAspect="1" noChangeArrowheads="1"/>
          </p:cNvPicPr>
          <p:nvPr/>
        </p:nvPicPr>
        <p:blipFill>
          <a:blip r:embed="rId3"/>
          <a:srcRect/>
          <a:stretch>
            <a:fillRect/>
          </a:stretch>
        </p:blipFill>
        <p:spPr bwMode="auto">
          <a:xfrm>
            <a:off x="2520871" y="2012950"/>
            <a:ext cx="848951" cy="844550"/>
          </a:xfrm>
          <a:prstGeom prst="rect">
            <a:avLst/>
          </a:prstGeom>
          <a:noFill/>
          <a:ln w="9525">
            <a:noFill/>
            <a:miter lim="800000"/>
            <a:headEnd/>
            <a:tailEnd/>
          </a:ln>
        </p:spPr>
      </p:pic>
      <p:sp>
        <p:nvSpPr>
          <p:cNvPr id="96270" name="AutoShape 14"/>
          <p:cNvSpPr>
            <a:spLocks noChangeArrowheads="1"/>
          </p:cNvSpPr>
          <p:nvPr/>
        </p:nvSpPr>
        <p:spPr bwMode="auto">
          <a:xfrm>
            <a:off x="2044524" y="2301875"/>
            <a:ext cx="998538" cy="279400"/>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defRPr/>
            </a:pPr>
            <a:r>
              <a:rPr lang="en-US" sz="1500"/>
              <a:t>Client2</a:t>
            </a:r>
          </a:p>
        </p:txBody>
      </p:sp>
      <p:sp>
        <p:nvSpPr>
          <p:cNvPr id="96271" name="Oval 15"/>
          <p:cNvSpPr>
            <a:spLocks noChangeArrowheads="1"/>
          </p:cNvSpPr>
          <p:nvPr/>
        </p:nvSpPr>
        <p:spPr bwMode="auto">
          <a:xfrm>
            <a:off x="5369155" y="1203325"/>
            <a:ext cx="2867397" cy="1557338"/>
          </a:xfrm>
          <a:prstGeom prst="ellipse">
            <a:avLst/>
          </a:prstGeom>
          <a:gradFill rotWithShape="1">
            <a:gsLst>
              <a:gs pos="0">
                <a:srgbClr val="F0F1FF"/>
              </a:gs>
              <a:gs pos="100000">
                <a:srgbClr val="B3C8DF"/>
              </a:gs>
            </a:gsLst>
            <a:path path="shape">
              <a:fillToRect l="50000" t="50000" r="50000" b="50000"/>
            </a:path>
          </a:gradFill>
          <a:ln w="9525">
            <a:solidFill>
              <a:srgbClr val="808080"/>
            </a:solidFill>
            <a:round/>
            <a:headEnd/>
            <a:tailEnd/>
          </a:ln>
          <a:effectLst>
            <a:outerShdw dist="35921" dir="2700000" algn="ctr" rotWithShape="0">
              <a:srgbClr val="ADADAD"/>
            </a:outerShdw>
          </a:effectLst>
        </p:spPr>
        <p:txBody>
          <a:bodyPr wrap="none" anchor="ctr"/>
          <a:lstStyle/>
          <a:p>
            <a:pPr algn="r">
              <a:defRPr/>
            </a:pPr>
            <a:endParaRPr lang="en-US" sz="1500"/>
          </a:p>
        </p:txBody>
      </p:sp>
      <p:sp>
        <p:nvSpPr>
          <p:cNvPr id="96272" name="AutoShape 16"/>
          <p:cNvSpPr>
            <a:spLocks noChangeArrowheads="1"/>
          </p:cNvSpPr>
          <p:nvPr/>
        </p:nvSpPr>
        <p:spPr bwMode="auto">
          <a:xfrm>
            <a:off x="6341082" y="917575"/>
            <a:ext cx="1532776" cy="303213"/>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defRPr/>
            </a:pPr>
            <a:r>
              <a:rPr lang="en-US" sz="1500"/>
              <a:t>DHCP Server</a:t>
            </a:r>
          </a:p>
        </p:txBody>
      </p:sp>
      <p:pic>
        <p:nvPicPr>
          <p:cNvPr id="17425" name="Picture 17" descr="Server01"/>
          <p:cNvPicPr>
            <a:picLocks noChangeAspect="1" noChangeArrowheads="1"/>
          </p:cNvPicPr>
          <p:nvPr/>
        </p:nvPicPr>
        <p:blipFill>
          <a:blip r:embed="rId5"/>
          <a:srcRect/>
          <a:stretch>
            <a:fillRect/>
          </a:stretch>
        </p:blipFill>
        <p:spPr bwMode="auto">
          <a:xfrm>
            <a:off x="5587497" y="863600"/>
            <a:ext cx="895577" cy="927100"/>
          </a:xfrm>
          <a:prstGeom prst="rect">
            <a:avLst/>
          </a:prstGeom>
          <a:noFill/>
          <a:ln w="9525">
            <a:noFill/>
            <a:miter lim="800000"/>
            <a:headEnd/>
            <a:tailEnd/>
          </a:ln>
        </p:spPr>
      </p:pic>
      <p:pic>
        <p:nvPicPr>
          <p:cNvPr id="17426" name="Picture 18" descr="Computer_DesktopComputerSansKeyboard01"/>
          <p:cNvPicPr>
            <a:picLocks noChangeAspect="1" noChangeArrowheads="1"/>
          </p:cNvPicPr>
          <p:nvPr/>
        </p:nvPicPr>
        <p:blipFill>
          <a:blip r:embed="rId3"/>
          <a:srcRect/>
          <a:stretch>
            <a:fillRect/>
          </a:stretch>
        </p:blipFill>
        <p:spPr bwMode="auto">
          <a:xfrm>
            <a:off x="7072233" y="2012950"/>
            <a:ext cx="848952" cy="844550"/>
          </a:xfrm>
          <a:prstGeom prst="rect">
            <a:avLst/>
          </a:prstGeom>
          <a:noFill/>
          <a:ln w="9525">
            <a:noFill/>
            <a:miter lim="800000"/>
            <a:headEnd/>
            <a:tailEnd/>
          </a:ln>
        </p:spPr>
      </p:pic>
      <p:sp>
        <p:nvSpPr>
          <p:cNvPr id="96275" name="AutoShape 19"/>
          <p:cNvSpPr>
            <a:spLocks noChangeArrowheads="1"/>
          </p:cNvSpPr>
          <p:nvPr/>
        </p:nvSpPr>
        <p:spPr bwMode="auto">
          <a:xfrm>
            <a:off x="6194249" y="2365375"/>
            <a:ext cx="998538" cy="279400"/>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defRPr/>
            </a:pPr>
            <a:r>
              <a:rPr lang="en-US" sz="1500"/>
              <a:t>Client3</a:t>
            </a:r>
          </a:p>
        </p:txBody>
      </p:sp>
      <p:sp>
        <p:nvSpPr>
          <p:cNvPr id="96276" name="Oval 20"/>
          <p:cNvSpPr>
            <a:spLocks noChangeArrowheads="1"/>
          </p:cNvSpPr>
          <p:nvPr/>
        </p:nvSpPr>
        <p:spPr bwMode="auto">
          <a:xfrm>
            <a:off x="1129910" y="1779588"/>
            <a:ext cx="598346" cy="488950"/>
          </a:xfrm>
          <a:prstGeom prst="ellipse">
            <a:avLst/>
          </a:prstGeom>
          <a:solidFill>
            <a:srgbClr val="FF0000">
              <a:alpha val="50195"/>
            </a:srgbClr>
          </a:solidFill>
          <a:ln w="25400" algn="ctr">
            <a:solidFill>
              <a:schemeClr val="bg1"/>
            </a:solidFill>
            <a:round/>
            <a:headEnd/>
            <a:tailEnd/>
          </a:ln>
        </p:spPr>
        <p:txBody>
          <a:bodyPr wrap="none" anchor="ctr"/>
          <a:lstStyle/>
          <a:p>
            <a:endParaRPr lang="en-US" sz="1500"/>
          </a:p>
        </p:txBody>
      </p:sp>
      <p:sp>
        <p:nvSpPr>
          <p:cNvPr id="96277" name="Oval 21"/>
          <p:cNvSpPr>
            <a:spLocks noChangeArrowheads="1"/>
          </p:cNvSpPr>
          <p:nvPr/>
        </p:nvSpPr>
        <p:spPr bwMode="auto">
          <a:xfrm>
            <a:off x="1221252" y="1862138"/>
            <a:ext cx="394365" cy="322262"/>
          </a:xfrm>
          <a:prstGeom prst="ellipse">
            <a:avLst/>
          </a:prstGeom>
          <a:solidFill>
            <a:srgbClr val="FF0000">
              <a:alpha val="50195"/>
            </a:srgbClr>
          </a:solidFill>
          <a:ln w="25400" algn="ctr">
            <a:solidFill>
              <a:schemeClr val="bg1"/>
            </a:solidFill>
            <a:round/>
            <a:headEnd/>
            <a:tailEnd/>
          </a:ln>
        </p:spPr>
        <p:txBody>
          <a:bodyPr wrap="none" anchor="ctr"/>
          <a:lstStyle/>
          <a:p>
            <a:endParaRPr lang="en-US" sz="1500"/>
          </a:p>
        </p:txBody>
      </p:sp>
      <p:sp>
        <p:nvSpPr>
          <p:cNvPr id="96278" name="Oval 22"/>
          <p:cNvSpPr>
            <a:spLocks noChangeArrowheads="1"/>
          </p:cNvSpPr>
          <p:nvPr/>
        </p:nvSpPr>
        <p:spPr bwMode="auto">
          <a:xfrm>
            <a:off x="1307163" y="1939925"/>
            <a:ext cx="205924" cy="168275"/>
          </a:xfrm>
          <a:prstGeom prst="ellipse">
            <a:avLst/>
          </a:prstGeom>
          <a:solidFill>
            <a:srgbClr val="FF0000">
              <a:alpha val="50195"/>
            </a:srgbClr>
          </a:solidFill>
          <a:ln w="25400" algn="ctr">
            <a:solidFill>
              <a:schemeClr val="bg1"/>
            </a:solidFill>
            <a:round/>
            <a:headEnd/>
            <a:tailEnd/>
          </a:ln>
        </p:spPr>
        <p:txBody>
          <a:bodyPr wrap="none" anchor="ctr"/>
          <a:lstStyle/>
          <a:p>
            <a:endParaRPr lang="en-US" sz="1500"/>
          </a:p>
        </p:txBody>
      </p:sp>
      <p:sp>
        <p:nvSpPr>
          <p:cNvPr id="96279" name="Oval 23"/>
          <p:cNvSpPr>
            <a:spLocks noChangeArrowheads="1"/>
          </p:cNvSpPr>
          <p:nvPr/>
        </p:nvSpPr>
        <p:spPr bwMode="auto">
          <a:xfrm>
            <a:off x="2093523" y="1408113"/>
            <a:ext cx="598346" cy="488950"/>
          </a:xfrm>
          <a:prstGeom prst="ellipse">
            <a:avLst/>
          </a:prstGeom>
          <a:solidFill>
            <a:srgbClr val="FF0000">
              <a:alpha val="50195"/>
            </a:srgbClr>
          </a:solidFill>
          <a:ln w="25400" algn="ctr">
            <a:solidFill>
              <a:schemeClr val="bg1"/>
            </a:solidFill>
            <a:round/>
            <a:headEnd/>
            <a:tailEnd/>
          </a:ln>
        </p:spPr>
        <p:txBody>
          <a:bodyPr wrap="none" anchor="ctr"/>
          <a:lstStyle/>
          <a:p>
            <a:endParaRPr lang="en-US" sz="1500"/>
          </a:p>
        </p:txBody>
      </p:sp>
      <p:sp>
        <p:nvSpPr>
          <p:cNvPr id="96280" name="Oval 24"/>
          <p:cNvSpPr>
            <a:spLocks noChangeArrowheads="1"/>
          </p:cNvSpPr>
          <p:nvPr/>
        </p:nvSpPr>
        <p:spPr bwMode="auto">
          <a:xfrm>
            <a:off x="2184865" y="1490663"/>
            <a:ext cx="394363" cy="322262"/>
          </a:xfrm>
          <a:prstGeom prst="ellipse">
            <a:avLst/>
          </a:prstGeom>
          <a:solidFill>
            <a:srgbClr val="FF0000">
              <a:alpha val="50195"/>
            </a:srgbClr>
          </a:solidFill>
          <a:ln w="25400" algn="ctr">
            <a:solidFill>
              <a:schemeClr val="bg1"/>
            </a:solidFill>
            <a:round/>
            <a:headEnd/>
            <a:tailEnd/>
          </a:ln>
        </p:spPr>
        <p:txBody>
          <a:bodyPr wrap="none" anchor="ctr"/>
          <a:lstStyle/>
          <a:p>
            <a:endParaRPr lang="en-US" sz="1500"/>
          </a:p>
        </p:txBody>
      </p:sp>
      <p:sp>
        <p:nvSpPr>
          <p:cNvPr id="96281" name="Oval 25"/>
          <p:cNvSpPr>
            <a:spLocks noChangeArrowheads="1"/>
          </p:cNvSpPr>
          <p:nvPr/>
        </p:nvSpPr>
        <p:spPr bwMode="auto">
          <a:xfrm>
            <a:off x="2270775" y="1568450"/>
            <a:ext cx="205924" cy="168275"/>
          </a:xfrm>
          <a:prstGeom prst="ellipse">
            <a:avLst/>
          </a:prstGeom>
          <a:solidFill>
            <a:srgbClr val="FF0000">
              <a:alpha val="50195"/>
            </a:srgbClr>
          </a:solidFill>
          <a:ln w="25400" algn="ctr">
            <a:solidFill>
              <a:schemeClr val="bg1"/>
            </a:solidFill>
            <a:round/>
            <a:headEnd/>
            <a:tailEnd/>
          </a:ln>
        </p:spPr>
        <p:txBody>
          <a:bodyPr wrap="none" anchor="ctr"/>
          <a:lstStyle/>
          <a:p>
            <a:endParaRPr lang="en-US" sz="1500"/>
          </a:p>
        </p:txBody>
      </p:sp>
      <p:grpSp>
        <p:nvGrpSpPr>
          <p:cNvPr id="2" name="Group 77"/>
          <p:cNvGrpSpPr>
            <a:grpSpLocks/>
          </p:cNvGrpSpPr>
          <p:nvPr/>
        </p:nvGrpSpPr>
        <p:grpSpPr bwMode="auto">
          <a:xfrm>
            <a:off x="304800" y="863600"/>
            <a:ext cx="8839200" cy="4979988"/>
            <a:chOff x="576" y="784"/>
            <a:chExt cx="4550" cy="3137"/>
          </a:xfrm>
        </p:grpSpPr>
        <p:sp>
          <p:nvSpPr>
            <p:cNvPr id="17467" name="AutoShape 27"/>
            <p:cNvSpPr>
              <a:spLocks noChangeArrowheads="1"/>
            </p:cNvSpPr>
            <p:nvPr/>
          </p:nvSpPr>
          <p:spPr bwMode="auto">
            <a:xfrm>
              <a:off x="576" y="802"/>
              <a:ext cx="4550" cy="3119"/>
            </a:xfrm>
            <a:prstGeom prst="roundRect">
              <a:avLst>
                <a:gd name="adj" fmla="val 2931"/>
              </a:avLst>
            </a:prstGeom>
            <a:gradFill rotWithShape="1">
              <a:gsLst>
                <a:gs pos="0">
                  <a:srgbClr val="FFFFFF"/>
                </a:gs>
                <a:gs pos="100000">
                  <a:srgbClr val="EEEFD7"/>
                </a:gs>
              </a:gsLst>
              <a:lin ang="5400000" scaled="1"/>
            </a:gradFill>
            <a:ln w="6350" algn="ctr">
              <a:noFill/>
              <a:round/>
              <a:headEnd/>
              <a:tailEnd/>
            </a:ln>
          </p:spPr>
          <p:txBody>
            <a:bodyPr/>
            <a:lstStyle/>
            <a:p>
              <a:endParaRPr lang="en-US" sz="1500"/>
            </a:p>
          </p:txBody>
        </p:sp>
        <p:grpSp>
          <p:nvGrpSpPr>
            <p:cNvPr id="3" name="Group 76"/>
            <p:cNvGrpSpPr>
              <a:grpSpLocks/>
            </p:cNvGrpSpPr>
            <p:nvPr/>
          </p:nvGrpSpPr>
          <p:grpSpPr bwMode="auto">
            <a:xfrm>
              <a:off x="590" y="784"/>
              <a:ext cx="4490" cy="1265"/>
              <a:chOff x="590" y="784"/>
              <a:chExt cx="4490" cy="1265"/>
            </a:xfrm>
          </p:grpSpPr>
          <p:sp>
            <p:nvSpPr>
              <p:cNvPr id="96285" name="AutoShape 29"/>
              <p:cNvSpPr>
                <a:spLocks noChangeArrowheads="1"/>
              </p:cNvSpPr>
              <p:nvPr/>
            </p:nvSpPr>
            <p:spPr bwMode="auto">
              <a:xfrm>
                <a:off x="2304" y="1728"/>
                <a:ext cx="1371" cy="321"/>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wrap="none" anchor="ctr"/>
              <a:lstStyle/>
              <a:p>
                <a:pPr>
                  <a:lnSpc>
                    <a:spcPct val="95000"/>
                  </a:lnSpc>
                  <a:defRPr/>
                </a:pPr>
                <a:r>
                  <a:rPr lang="en-US" sz="1500"/>
                  <a:t>Router</a:t>
                </a:r>
              </a:p>
              <a:p>
                <a:pPr>
                  <a:lnSpc>
                    <a:spcPct val="95000"/>
                  </a:lnSpc>
                  <a:defRPr/>
                </a:pPr>
                <a:r>
                  <a:rPr lang="en-US" sz="1500"/>
                  <a:t>(Non–RFC 1542 Compliant)</a:t>
                </a:r>
              </a:p>
            </p:txBody>
          </p:sp>
          <p:sp>
            <p:nvSpPr>
              <p:cNvPr id="17470" name="Line 30"/>
              <p:cNvSpPr>
                <a:spLocks noChangeShapeType="1"/>
              </p:cNvSpPr>
              <p:nvPr/>
            </p:nvSpPr>
            <p:spPr bwMode="auto">
              <a:xfrm>
                <a:off x="2118" y="1472"/>
                <a:ext cx="1566" cy="0"/>
              </a:xfrm>
              <a:prstGeom prst="line">
                <a:avLst/>
              </a:prstGeom>
              <a:noFill/>
              <a:ln w="57150">
                <a:solidFill>
                  <a:srgbClr val="808080"/>
                </a:solidFill>
                <a:prstDash val="sysDot"/>
                <a:round/>
                <a:headEnd/>
                <a:tailEnd/>
              </a:ln>
            </p:spPr>
            <p:txBody>
              <a:bodyPr/>
              <a:lstStyle/>
              <a:p>
                <a:endParaRPr lang="en-US" sz="1500"/>
              </a:p>
            </p:txBody>
          </p:sp>
          <p:sp>
            <p:nvSpPr>
              <p:cNvPr id="96287" name="Oval 31"/>
              <p:cNvSpPr>
                <a:spLocks noChangeArrowheads="1"/>
              </p:cNvSpPr>
              <p:nvPr/>
            </p:nvSpPr>
            <p:spPr bwMode="auto">
              <a:xfrm>
                <a:off x="753" y="998"/>
                <a:ext cx="1476" cy="981"/>
              </a:xfrm>
              <a:prstGeom prst="ellipse">
                <a:avLst/>
              </a:prstGeom>
              <a:gradFill rotWithShape="1">
                <a:gsLst>
                  <a:gs pos="0">
                    <a:srgbClr val="F0F1FF"/>
                  </a:gs>
                  <a:gs pos="100000">
                    <a:srgbClr val="B3C8DF"/>
                  </a:gs>
                </a:gsLst>
                <a:path path="shape">
                  <a:fillToRect l="50000" t="50000" r="50000" b="50000"/>
                </a:path>
              </a:gradFill>
              <a:ln w="9525">
                <a:solidFill>
                  <a:srgbClr val="808080"/>
                </a:solidFill>
                <a:round/>
                <a:headEnd/>
                <a:tailEnd/>
              </a:ln>
              <a:effectLst>
                <a:outerShdw dist="35921" dir="2700000" algn="ctr" rotWithShape="0">
                  <a:srgbClr val="ADADAD"/>
                </a:outerShdw>
              </a:effectLst>
            </p:spPr>
            <p:txBody>
              <a:bodyPr wrap="none" anchor="ctr"/>
              <a:lstStyle/>
              <a:p>
                <a:pPr algn="l">
                  <a:defRPr/>
                </a:pPr>
                <a:endParaRPr lang="en-US" sz="1500"/>
              </a:p>
            </p:txBody>
          </p:sp>
          <p:pic>
            <p:nvPicPr>
              <p:cNvPr id="17472" name="Picture 32" descr="Computer_DesktopComputerSansKeyboard01"/>
              <p:cNvPicPr>
                <a:picLocks noChangeAspect="1" noChangeArrowheads="1"/>
              </p:cNvPicPr>
              <p:nvPr/>
            </p:nvPicPr>
            <p:blipFill>
              <a:blip r:embed="rId3"/>
              <a:srcRect/>
              <a:stretch>
                <a:fillRect/>
              </a:stretch>
            </p:blipFill>
            <p:spPr bwMode="auto">
              <a:xfrm>
                <a:off x="667" y="1508"/>
                <a:ext cx="437" cy="532"/>
              </a:xfrm>
              <a:prstGeom prst="rect">
                <a:avLst/>
              </a:prstGeom>
              <a:noFill/>
              <a:ln w="9525">
                <a:noFill/>
                <a:miter lim="800000"/>
                <a:headEnd/>
                <a:tailEnd/>
              </a:ln>
            </p:spPr>
          </p:pic>
          <p:pic>
            <p:nvPicPr>
              <p:cNvPr id="17473" name="Picture 33" descr="Rackmount_Router01"/>
              <p:cNvPicPr>
                <a:picLocks noChangeAspect="1" noChangeArrowheads="1"/>
              </p:cNvPicPr>
              <p:nvPr/>
            </p:nvPicPr>
            <p:blipFill>
              <a:blip r:embed="rId4"/>
              <a:srcRect/>
              <a:stretch>
                <a:fillRect/>
              </a:stretch>
            </p:blipFill>
            <p:spPr bwMode="auto">
              <a:xfrm>
                <a:off x="2646" y="1381"/>
                <a:ext cx="578" cy="370"/>
              </a:xfrm>
              <a:prstGeom prst="rect">
                <a:avLst/>
              </a:prstGeom>
              <a:noFill/>
              <a:ln w="9525">
                <a:noFill/>
                <a:miter lim="800000"/>
                <a:headEnd/>
                <a:tailEnd/>
              </a:ln>
            </p:spPr>
          </p:pic>
          <p:pic>
            <p:nvPicPr>
              <p:cNvPr id="17474" name="Picture 34" descr="Server01"/>
              <p:cNvPicPr>
                <a:picLocks noChangeAspect="1" noChangeArrowheads="1"/>
              </p:cNvPicPr>
              <p:nvPr/>
            </p:nvPicPr>
            <p:blipFill>
              <a:blip r:embed="rId5"/>
              <a:srcRect/>
              <a:stretch>
                <a:fillRect/>
              </a:stretch>
            </p:blipFill>
            <p:spPr bwMode="auto">
              <a:xfrm>
                <a:off x="1639" y="784"/>
                <a:ext cx="461" cy="584"/>
              </a:xfrm>
              <a:prstGeom prst="rect">
                <a:avLst/>
              </a:prstGeom>
              <a:noFill/>
              <a:ln w="9525">
                <a:noFill/>
                <a:miter lim="800000"/>
                <a:headEnd/>
                <a:tailEnd/>
              </a:ln>
            </p:spPr>
          </p:pic>
          <p:sp>
            <p:nvSpPr>
              <p:cNvPr id="96291" name="AutoShape 35"/>
              <p:cNvSpPr>
                <a:spLocks noChangeArrowheads="1"/>
              </p:cNvSpPr>
              <p:nvPr/>
            </p:nvSpPr>
            <p:spPr bwMode="auto">
              <a:xfrm>
                <a:off x="865" y="1803"/>
                <a:ext cx="514" cy="176"/>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defRPr/>
                </a:pPr>
                <a:r>
                  <a:rPr lang="en-US" sz="1500"/>
                  <a:t>Client1</a:t>
                </a:r>
              </a:p>
            </p:txBody>
          </p:sp>
          <p:sp>
            <p:nvSpPr>
              <p:cNvPr id="96292" name="AutoShape 36"/>
              <p:cNvSpPr>
                <a:spLocks noChangeArrowheads="1"/>
              </p:cNvSpPr>
              <p:nvPr/>
            </p:nvSpPr>
            <p:spPr bwMode="auto">
              <a:xfrm>
                <a:off x="590" y="818"/>
                <a:ext cx="1006" cy="191"/>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defRPr/>
                </a:pPr>
                <a:r>
                  <a:rPr lang="en-US" sz="1500"/>
                  <a:t>DHCP Relay Agent</a:t>
                </a:r>
              </a:p>
            </p:txBody>
          </p:sp>
          <p:pic>
            <p:nvPicPr>
              <p:cNvPr id="17477" name="Picture 37" descr="Computer_DesktopComputerSansKeyboard01"/>
              <p:cNvPicPr>
                <a:picLocks noChangeAspect="1" noChangeArrowheads="1"/>
              </p:cNvPicPr>
              <p:nvPr/>
            </p:nvPicPr>
            <p:blipFill>
              <a:blip r:embed="rId3"/>
              <a:srcRect/>
              <a:stretch>
                <a:fillRect/>
              </a:stretch>
            </p:blipFill>
            <p:spPr bwMode="auto">
              <a:xfrm>
                <a:off x="1755" y="1508"/>
                <a:ext cx="437" cy="532"/>
              </a:xfrm>
              <a:prstGeom prst="rect">
                <a:avLst/>
              </a:prstGeom>
              <a:noFill/>
              <a:ln w="9525">
                <a:noFill/>
                <a:miter lim="800000"/>
                <a:headEnd/>
                <a:tailEnd/>
              </a:ln>
            </p:spPr>
          </p:pic>
          <p:sp>
            <p:nvSpPr>
              <p:cNvPr id="96294" name="AutoShape 38"/>
              <p:cNvSpPr>
                <a:spLocks noChangeArrowheads="1"/>
              </p:cNvSpPr>
              <p:nvPr/>
            </p:nvSpPr>
            <p:spPr bwMode="auto">
              <a:xfrm>
                <a:off x="1459" y="1690"/>
                <a:ext cx="514" cy="176"/>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defRPr/>
                </a:pPr>
                <a:r>
                  <a:rPr lang="en-US" sz="1500"/>
                  <a:t>Client2</a:t>
                </a:r>
              </a:p>
            </p:txBody>
          </p:sp>
          <p:sp>
            <p:nvSpPr>
              <p:cNvPr id="96295" name="Oval 39"/>
              <p:cNvSpPr>
                <a:spLocks noChangeArrowheads="1"/>
              </p:cNvSpPr>
              <p:nvPr/>
            </p:nvSpPr>
            <p:spPr bwMode="auto">
              <a:xfrm>
                <a:off x="3604" y="998"/>
                <a:ext cx="1476" cy="981"/>
              </a:xfrm>
              <a:prstGeom prst="ellipse">
                <a:avLst/>
              </a:prstGeom>
              <a:gradFill rotWithShape="1">
                <a:gsLst>
                  <a:gs pos="0">
                    <a:srgbClr val="F0F1FF"/>
                  </a:gs>
                  <a:gs pos="100000">
                    <a:srgbClr val="B3C8DF"/>
                  </a:gs>
                </a:gsLst>
                <a:path path="shape">
                  <a:fillToRect l="50000" t="50000" r="50000" b="50000"/>
                </a:path>
              </a:gradFill>
              <a:ln w="9525">
                <a:solidFill>
                  <a:srgbClr val="808080"/>
                </a:solidFill>
                <a:round/>
                <a:headEnd/>
                <a:tailEnd/>
              </a:ln>
              <a:effectLst>
                <a:outerShdw dist="35921" dir="2700000" algn="ctr" rotWithShape="0">
                  <a:srgbClr val="ADADAD"/>
                </a:outerShdw>
              </a:effectLst>
            </p:spPr>
            <p:txBody>
              <a:bodyPr wrap="none" anchor="ctr"/>
              <a:lstStyle/>
              <a:p>
                <a:pPr algn="r">
                  <a:defRPr/>
                </a:pPr>
                <a:endParaRPr lang="en-US" sz="1500"/>
              </a:p>
            </p:txBody>
          </p:sp>
          <p:sp>
            <p:nvSpPr>
              <p:cNvPr id="96296" name="AutoShape 40"/>
              <p:cNvSpPr>
                <a:spLocks noChangeArrowheads="1"/>
              </p:cNvSpPr>
              <p:nvPr/>
            </p:nvSpPr>
            <p:spPr bwMode="auto">
              <a:xfrm>
                <a:off x="4180" y="818"/>
                <a:ext cx="789" cy="191"/>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defRPr/>
                </a:pPr>
                <a:r>
                  <a:rPr lang="en-US" sz="1500"/>
                  <a:t>DHCP Server</a:t>
                </a:r>
              </a:p>
            </p:txBody>
          </p:sp>
          <p:pic>
            <p:nvPicPr>
              <p:cNvPr id="17481" name="Picture 41" descr="Server01"/>
              <p:cNvPicPr>
                <a:picLocks noChangeAspect="1" noChangeArrowheads="1"/>
              </p:cNvPicPr>
              <p:nvPr/>
            </p:nvPicPr>
            <p:blipFill>
              <a:blip r:embed="rId5"/>
              <a:srcRect/>
              <a:stretch>
                <a:fillRect/>
              </a:stretch>
            </p:blipFill>
            <p:spPr bwMode="auto">
              <a:xfrm>
                <a:off x="3688" y="784"/>
                <a:ext cx="461" cy="584"/>
              </a:xfrm>
              <a:prstGeom prst="rect">
                <a:avLst/>
              </a:prstGeom>
              <a:noFill/>
              <a:ln w="9525">
                <a:noFill/>
                <a:miter lim="800000"/>
                <a:headEnd/>
                <a:tailEnd/>
              </a:ln>
            </p:spPr>
          </p:pic>
          <p:pic>
            <p:nvPicPr>
              <p:cNvPr id="17482" name="Picture 42" descr="Computer_DesktopComputerSansKeyboard01"/>
              <p:cNvPicPr>
                <a:picLocks noChangeAspect="1" noChangeArrowheads="1"/>
              </p:cNvPicPr>
              <p:nvPr/>
            </p:nvPicPr>
            <p:blipFill>
              <a:blip r:embed="rId3"/>
              <a:srcRect/>
              <a:stretch>
                <a:fillRect/>
              </a:stretch>
            </p:blipFill>
            <p:spPr bwMode="auto">
              <a:xfrm>
                <a:off x="4622" y="1508"/>
                <a:ext cx="437" cy="532"/>
              </a:xfrm>
              <a:prstGeom prst="rect">
                <a:avLst/>
              </a:prstGeom>
              <a:noFill/>
              <a:ln w="9525">
                <a:noFill/>
                <a:miter lim="800000"/>
                <a:headEnd/>
                <a:tailEnd/>
              </a:ln>
            </p:spPr>
          </p:pic>
          <p:sp>
            <p:nvSpPr>
              <p:cNvPr id="96299" name="AutoShape 43"/>
              <p:cNvSpPr>
                <a:spLocks noChangeArrowheads="1"/>
              </p:cNvSpPr>
              <p:nvPr/>
            </p:nvSpPr>
            <p:spPr bwMode="auto">
              <a:xfrm>
                <a:off x="4073" y="1730"/>
                <a:ext cx="514" cy="176"/>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defRPr/>
                </a:pPr>
                <a:r>
                  <a:rPr lang="en-US" sz="1500"/>
                  <a:t>Client3</a:t>
                </a:r>
              </a:p>
            </p:txBody>
          </p:sp>
        </p:grpSp>
      </p:grpSp>
      <p:grpSp>
        <p:nvGrpSpPr>
          <p:cNvPr id="4" name="Group 44"/>
          <p:cNvGrpSpPr>
            <a:grpSpLocks/>
          </p:cNvGrpSpPr>
          <p:nvPr/>
        </p:nvGrpSpPr>
        <p:grpSpPr bwMode="auto">
          <a:xfrm>
            <a:off x="1117381" y="3048000"/>
            <a:ext cx="7628909" cy="327025"/>
            <a:chOff x="914" y="2208"/>
            <a:chExt cx="3854" cy="206"/>
          </a:xfrm>
        </p:grpSpPr>
        <p:sp>
          <p:nvSpPr>
            <p:cNvPr id="96301" name="AutoShape 45"/>
            <p:cNvSpPr>
              <a:spLocks noChangeArrowheads="1"/>
            </p:cNvSpPr>
            <p:nvPr/>
          </p:nvSpPr>
          <p:spPr bwMode="auto">
            <a:xfrm>
              <a:off x="998" y="2208"/>
              <a:ext cx="3770" cy="206"/>
            </a:xfrm>
            <a:prstGeom prst="roundRect">
              <a:avLst>
                <a:gd name="adj" fmla="val 16667"/>
              </a:avLst>
            </a:prstGeom>
            <a:gradFill rotWithShape="1">
              <a:gsLst>
                <a:gs pos="0">
                  <a:srgbClr val="EAABA0"/>
                </a:gs>
                <a:gs pos="100000">
                  <a:srgbClr val="F6D9D4"/>
                </a:gs>
              </a:gsLst>
              <a:lin ang="2700000" scaled="1"/>
            </a:gradFill>
            <a:ln w="9525" algn="ctr">
              <a:solidFill>
                <a:srgbClr val="333333"/>
              </a:solidFill>
              <a:round/>
              <a:headEnd/>
              <a:tailEnd/>
            </a:ln>
            <a:effectLst>
              <a:outerShdw dist="35921" dir="2700000" algn="ctr" rotWithShape="0">
                <a:srgbClr val="C0C0C0"/>
              </a:outerShdw>
            </a:effectLst>
          </p:spPr>
          <p:txBody>
            <a:bodyPr lIns="182880" anchor="ctr"/>
            <a:lstStyle/>
            <a:p>
              <a:pPr algn="l">
                <a:defRPr/>
              </a:pPr>
              <a:r>
                <a:rPr lang="en-US" sz="1500"/>
                <a:t>Client1 broadcasts a DHCPDISCOVER packet</a:t>
              </a:r>
            </a:p>
          </p:txBody>
        </p:sp>
        <p:sp>
          <p:nvSpPr>
            <p:cNvPr id="96302" name="AutoShape 46"/>
            <p:cNvSpPr>
              <a:spLocks noChangeArrowheads="1"/>
            </p:cNvSpPr>
            <p:nvPr/>
          </p:nvSpPr>
          <p:spPr bwMode="auto">
            <a:xfrm>
              <a:off x="914" y="2223"/>
              <a:ext cx="151" cy="176"/>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rgbClr val="808080"/>
              </a:outerShdw>
            </a:effectLst>
          </p:spPr>
          <p:txBody>
            <a:bodyPr wrap="none" anchor="ctr"/>
            <a:lstStyle/>
            <a:p>
              <a:pPr>
                <a:defRPr/>
              </a:pPr>
              <a:r>
                <a:rPr lang="en-US" sz="1500">
                  <a:solidFill>
                    <a:srgbClr val="990033"/>
                  </a:solidFill>
                </a:rPr>
                <a:t>1</a:t>
              </a:r>
            </a:p>
          </p:txBody>
        </p:sp>
      </p:grpSp>
      <p:grpSp>
        <p:nvGrpSpPr>
          <p:cNvPr id="5" name="Group 47"/>
          <p:cNvGrpSpPr>
            <a:grpSpLocks/>
          </p:cNvGrpSpPr>
          <p:nvPr/>
        </p:nvGrpSpPr>
        <p:grpSpPr bwMode="auto">
          <a:xfrm>
            <a:off x="1117381" y="3425825"/>
            <a:ext cx="7628909" cy="328613"/>
            <a:chOff x="914" y="2429"/>
            <a:chExt cx="3854" cy="207"/>
          </a:xfrm>
        </p:grpSpPr>
        <p:sp>
          <p:nvSpPr>
            <p:cNvPr id="96304" name="AutoShape 48"/>
            <p:cNvSpPr>
              <a:spLocks noChangeArrowheads="1"/>
            </p:cNvSpPr>
            <p:nvPr/>
          </p:nvSpPr>
          <p:spPr bwMode="auto">
            <a:xfrm>
              <a:off x="998" y="2429"/>
              <a:ext cx="3770" cy="207"/>
            </a:xfrm>
            <a:prstGeom prst="roundRect">
              <a:avLst>
                <a:gd name="adj" fmla="val 16667"/>
              </a:avLst>
            </a:prstGeom>
            <a:gradFill rotWithShape="1">
              <a:gsLst>
                <a:gs pos="0">
                  <a:srgbClr val="EAABA0"/>
                </a:gs>
                <a:gs pos="100000">
                  <a:srgbClr val="F6D9D4"/>
                </a:gs>
              </a:gsLst>
              <a:lin ang="2700000" scaled="1"/>
            </a:gradFill>
            <a:ln w="9525" algn="ctr">
              <a:solidFill>
                <a:srgbClr val="333333"/>
              </a:solidFill>
              <a:round/>
              <a:headEnd/>
              <a:tailEnd/>
            </a:ln>
            <a:effectLst>
              <a:outerShdw dist="35921" dir="2700000" algn="ctr" rotWithShape="0">
                <a:srgbClr val="C0C0C0"/>
              </a:outerShdw>
            </a:effectLst>
          </p:spPr>
          <p:txBody>
            <a:bodyPr lIns="182880" anchor="ctr"/>
            <a:lstStyle/>
            <a:p>
              <a:pPr algn="l">
                <a:defRPr/>
              </a:pPr>
              <a:r>
                <a:rPr lang="en-US" sz="1500"/>
                <a:t>Relay agent forwards the DHCPDISCOVER message to the DHCP server</a:t>
              </a:r>
            </a:p>
          </p:txBody>
        </p:sp>
        <p:sp>
          <p:nvSpPr>
            <p:cNvPr id="96305" name="AutoShape 49"/>
            <p:cNvSpPr>
              <a:spLocks noChangeArrowheads="1"/>
            </p:cNvSpPr>
            <p:nvPr/>
          </p:nvSpPr>
          <p:spPr bwMode="auto">
            <a:xfrm>
              <a:off x="914" y="2439"/>
              <a:ext cx="151" cy="176"/>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rgbClr val="808080"/>
              </a:outerShdw>
            </a:effectLst>
          </p:spPr>
          <p:txBody>
            <a:bodyPr wrap="none" anchor="ctr"/>
            <a:lstStyle/>
            <a:p>
              <a:pPr>
                <a:defRPr/>
              </a:pPr>
              <a:r>
                <a:rPr lang="en-US" sz="1500">
                  <a:solidFill>
                    <a:srgbClr val="990033"/>
                  </a:solidFill>
                </a:rPr>
                <a:t>2</a:t>
              </a:r>
            </a:p>
          </p:txBody>
        </p:sp>
      </p:grpSp>
      <p:grpSp>
        <p:nvGrpSpPr>
          <p:cNvPr id="6" name="Group 50"/>
          <p:cNvGrpSpPr>
            <a:grpSpLocks/>
          </p:cNvGrpSpPr>
          <p:nvPr/>
        </p:nvGrpSpPr>
        <p:grpSpPr bwMode="auto">
          <a:xfrm>
            <a:off x="1117381" y="3806825"/>
            <a:ext cx="7628909" cy="327025"/>
            <a:chOff x="914" y="2692"/>
            <a:chExt cx="3854" cy="206"/>
          </a:xfrm>
        </p:grpSpPr>
        <p:sp>
          <p:nvSpPr>
            <p:cNvPr id="96307" name="AutoShape 51"/>
            <p:cNvSpPr>
              <a:spLocks noChangeArrowheads="1"/>
            </p:cNvSpPr>
            <p:nvPr/>
          </p:nvSpPr>
          <p:spPr bwMode="auto">
            <a:xfrm>
              <a:off x="998" y="2692"/>
              <a:ext cx="3770" cy="206"/>
            </a:xfrm>
            <a:prstGeom prst="roundRect">
              <a:avLst>
                <a:gd name="adj" fmla="val 16667"/>
              </a:avLst>
            </a:prstGeom>
            <a:gradFill rotWithShape="1">
              <a:gsLst>
                <a:gs pos="0">
                  <a:srgbClr val="97DFC1"/>
                </a:gs>
                <a:gs pos="100000">
                  <a:srgbClr val="DAF4E9"/>
                </a:gs>
              </a:gsLst>
              <a:lin ang="2700000" scaled="1"/>
            </a:gradFill>
            <a:ln w="9525" algn="ctr">
              <a:solidFill>
                <a:srgbClr val="333333"/>
              </a:solidFill>
              <a:round/>
              <a:headEnd/>
              <a:tailEnd/>
            </a:ln>
            <a:effectLst>
              <a:outerShdw dist="35921" dir="2700000" algn="ctr" rotWithShape="0">
                <a:srgbClr val="C0C0C0"/>
              </a:outerShdw>
            </a:effectLst>
          </p:spPr>
          <p:txBody>
            <a:bodyPr lIns="182880" anchor="ctr"/>
            <a:lstStyle/>
            <a:p>
              <a:pPr algn="l">
                <a:defRPr/>
              </a:pPr>
              <a:r>
                <a:rPr lang="en-US" sz="1500"/>
                <a:t>Server sends a DHCPOFFER message to the DHCP relay agent</a:t>
              </a:r>
            </a:p>
          </p:txBody>
        </p:sp>
        <p:sp>
          <p:nvSpPr>
            <p:cNvPr id="96308" name="AutoShape 52"/>
            <p:cNvSpPr>
              <a:spLocks noChangeArrowheads="1"/>
            </p:cNvSpPr>
            <p:nvPr/>
          </p:nvSpPr>
          <p:spPr bwMode="auto">
            <a:xfrm>
              <a:off x="914" y="2707"/>
              <a:ext cx="151" cy="176"/>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rgbClr val="808080"/>
              </a:outerShdw>
            </a:effectLst>
          </p:spPr>
          <p:txBody>
            <a:bodyPr wrap="none" anchor="ctr"/>
            <a:lstStyle/>
            <a:p>
              <a:pPr>
                <a:defRPr/>
              </a:pPr>
              <a:r>
                <a:rPr lang="en-US" sz="1500">
                  <a:solidFill>
                    <a:srgbClr val="990033"/>
                  </a:solidFill>
                </a:rPr>
                <a:t>3</a:t>
              </a:r>
            </a:p>
          </p:txBody>
        </p:sp>
      </p:grpSp>
      <p:grpSp>
        <p:nvGrpSpPr>
          <p:cNvPr id="7" name="Group 53"/>
          <p:cNvGrpSpPr>
            <a:grpSpLocks/>
          </p:cNvGrpSpPr>
          <p:nvPr/>
        </p:nvGrpSpPr>
        <p:grpSpPr bwMode="auto">
          <a:xfrm>
            <a:off x="1117381" y="4184650"/>
            <a:ext cx="7628909" cy="328613"/>
            <a:chOff x="914" y="2913"/>
            <a:chExt cx="3854" cy="207"/>
          </a:xfrm>
        </p:grpSpPr>
        <p:sp>
          <p:nvSpPr>
            <p:cNvPr id="96310" name="AutoShape 54"/>
            <p:cNvSpPr>
              <a:spLocks noChangeArrowheads="1"/>
            </p:cNvSpPr>
            <p:nvPr/>
          </p:nvSpPr>
          <p:spPr bwMode="auto">
            <a:xfrm>
              <a:off x="998" y="2913"/>
              <a:ext cx="3770" cy="207"/>
            </a:xfrm>
            <a:prstGeom prst="roundRect">
              <a:avLst>
                <a:gd name="adj" fmla="val 16667"/>
              </a:avLst>
            </a:prstGeom>
            <a:gradFill rotWithShape="1">
              <a:gsLst>
                <a:gs pos="0">
                  <a:srgbClr val="97DFC1"/>
                </a:gs>
                <a:gs pos="100000">
                  <a:srgbClr val="DAF4E9"/>
                </a:gs>
              </a:gsLst>
              <a:lin ang="2700000" scaled="1"/>
            </a:gradFill>
            <a:ln w="9525" algn="ctr">
              <a:solidFill>
                <a:srgbClr val="333333"/>
              </a:solidFill>
              <a:round/>
              <a:headEnd/>
              <a:tailEnd/>
            </a:ln>
            <a:effectLst>
              <a:outerShdw dist="35921" dir="2700000" algn="ctr" rotWithShape="0">
                <a:srgbClr val="C0C0C0"/>
              </a:outerShdw>
            </a:effectLst>
          </p:spPr>
          <p:txBody>
            <a:bodyPr lIns="182880" anchor="ctr"/>
            <a:lstStyle/>
            <a:p>
              <a:pPr algn="l">
                <a:defRPr/>
              </a:pPr>
              <a:r>
                <a:rPr lang="en-US" sz="1500"/>
                <a:t>Relay agent broadcasts the DHCPOFFER packet</a:t>
              </a:r>
            </a:p>
          </p:txBody>
        </p:sp>
        <p:sp>
          <p:nvSpPr>
            <p:cNvPr id="96311" name="AutoShape 55"/>
            <p:cNvSpPr>
              <a:spLocks noChangeArrowheads="1"/>
            </p:cNvSpPr>
            <p:nvPr/>
          </p:nvSpPr>
          <p:spPr bwMode="auto">
            <a:xfrm>
              <a:off x="914" y="2923"/>
              <a:ext cx="151" cy="176"/>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rgbClr val="808080"/>
              </a:outerShdw>
            </a:effectLst>
          </p:spPr>
          <p:txBody>
            <a:bodyPr wrap="none" anchor="ctr"/>
            <a:lstStyle/>
            <a:p>
              <a:pPr>
                <a:defRPr/>
              </a:pPr>
              <a:r>
                <a:rPr lang="en-US" sz="1500">
                  <a:solidFill>
                    <a:srgbClr val="990033"/>
                  </a:solidFill>
                </a:rPr>
                <a:t>4</a:t>
              </a:r>
            </a:p>
          </p:txBody>
        </p:sp>
      </p:grpSp>
      <p:grpSp>
        <p:nvGrpSpPr>
          <p:cNvPr id="8" name="Group 56"/>
          <p:cNvGrpSpPr>
            <a:grpSpLocks/>
          </p:cNvGrpSpPr>
          <p:nvPr/>
        </p:nvGrpSpPr>
        <p:grpSpPr bwMode="auto">
          <a:xfrm>
            <a:off x="1117381" y="4565650"/>
            <a:ext cx="7628909" cy="327025"/>
            <a:chOff x="914" y="3176"/>
            <a:chExt cx="3854" cy="206"/>
          </a:xfrm>
        </p:grpSpPr>
        <p:sp>
          <p:nvSpPr>
            <p:cNvPr id="96313" name="AutoShape 57"/>
            <p:cNvSpPr>
              <a:spLocks noChangeArrowheads="1"/>
            </p:cNvSpPr>
            <p:nvPr/>
          </p:nvSpPr>
          <p:spPr bwMode="auto">
            <a:xfrm>
              <a:off x="998" y="3176"/>
              <a:ext cx="3770" cy="206"/>
            </a:xfrm>
            <a:prstGeom prst="roundRect">
              <a:avLst>
                <a:gd name="adj" fmla="val 16667"/>
              </a:avLst>
            </a:prstGeom>
            <a:gradFill rotWithShape="1">
              <a:gsLst>
                <a:gs pos="0">
                  <a:srgbClr val="8DACD0"/>
                </a:gs>
                <a:gs pos="100000">
                  <a:srgbClr val="DEE7F1"/>
                </a:gs>
              </a:gsLst>
              <a:lin ang="2700000" scaled="1"/>
            </a:gradFill>
            <a:ln w="9525" algn="ctr">
              <a:solidFill>
                <a:srgbClr val="333333"/>
              </a:solidFill>
              <a:round/>
              <a:headEnd/>
              <a:tailEnd/>
            </a:ln>
            <a:effectLst>
              <a:outerShdw dist="35921" dir="2700000" algn="ctr" rotWithShape="0">
                <a:srgbClr val="C0C0C0"/>
              </a:outerShdw>
            </a:effectLst>
          </p:spPr>
          <p:txBody>
            <a:bodyPr lIns="182880" anchor="ctr"/>
            <a:lstStyle/>
            <a:p>
              <a:pPr algn="l">
                <a:defRPr/>
              </a:pPr>
              <a:r>
                <a:rPr lang="en-US" sz="1500"/>
                <a:t>Client1 broadcasts a DHCPREQUEST packet</a:t>
              </a:r>
            </a:p>
          </p:txBody>
        </p:sp>
        <p:sp>
          <p:nvSpPr>
            <p:cNvPr id="96314" name="AutoShape 58"/>
            <p:cNvSpPr>
              <a:spLocks noChangeArrowheads="1"/>
            </p:cNvSpPr>
            <p:nvPr/>
          </p:nvSpPr>
          <p:spPr bwMode="auto">
            <a:xfrm>
              <a:off x="914" y="3191"/>
              <a:ext cx="151" cy="176"/>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rgbClr val="808080"/>
              </a:outerShdw>
            </a:effectLst>
          </p:spPr>
          <p:txBody>
            <a:bodyPr wrap="none" anchor="ctr"/>
            <a:lstStyle/>
            <a:p>
              <a:pPr>
                <a:defRPr/>
              </a:pPr>
              <a:r>
                <a:rPr lang="en-US" sz="1500">
                  <a:solidFill>
                    <a:srgbClr val="990033"/>
                  </a:solidFill>
                </a:rPr>
                <a:t>5</a:t>
              </a:r>
            </a:p>
          </p:txBody>
        </p:sp>
      </p:grpSp>
      <p:grpSp>
        <p:nvGrpSpPr>
          <p:cNvPr id="9" name="Group 59"/>
          <p:cNvGrpSpPr>
            <a:grpSpLocks/>
          </p:cNvGrpSpPr>
          <p:nvPr/>
        </p:nvGrpSpPr>
        <p:grpSpPr bwMode="auto">
          <a:xfrm>
            <a:off x="1117381" y="4943475"/>
            <a:ext cx="7628909" cy="328613"/>
            <a:chOff x="914" y="3397"/>
            <a:chExt cx="3854" cy="207"/>
          </a:xfrm>
        </p:grpSpPr>
        <p:sp>
          <p:nvSpPr>
            <p:cNvPr id="96316" name="AutoShape 60"/>
            <p:cNvSpPr>
              <a:spLocks noChangeArrowheads="1"/>
            </p:cNvSpPr>
            <p:nvPr/>
          </p:nvSpPr>
          <p:spPr bwMode="auto">
            <a:xfrm>
              <a:off x="998" y="3397"/>
              <a:ext cx="3770" cy="207"/>
            </a:xfrm>
            <a:prstGeom prst="roundRect">
              <a:avLst>
                <a:gd name="adj" fmla="val 16667"/>
              </a:avLst>
            </a:prstGeom>
            <a:gradFill rotWithShape="1">
              <a:gsLst>
                <a:gs pos="0">
                  <a:srgbClr val="8DACD0"/>
                </a:gs>
                <a:gs pos="100000">
                  <a:srgbClr val="DEE7F1"/>
                </a:gs>
              </a:gsLst>
              <a:lin ang="2700000" scaled="1"/>
            </a:gradFill>
            <a:ln w="9525" algn="ctr">
              <a:solidFill>
                <a:srgbClr val="333333"/>
              </a:solidFill>
              <a:round/>
              <a:headEnd/>
              <a:tailEnd/>
            </a:ln>
            <a:effectLst>
              <a:outerShdw dist="35921" dir="2700000" algn="ctr" rotWithShape="0">
                <a:srgbClr val="C0C0C0"/>
              </a:outerShdw>
            </a:effectLst>
          </p:spPr>
          <p:txBody>
            <a:bodyPr lIns="182880" anchor="ctr"/>
            <a:lstStyle/>
            <a:p>
              <a:pPr algn="l">
                <a:defRPr/>
              </a:pPr>
              <a:r>
                <a:rPr lang="en-US" sz="1500"/>
                <a:t>Relay agent forwards the DHCPREQUEST message to the DHCP server</a:t>
              </a:r>
            </a:p>
          </p:txBody>
        </p:sp>
        <p:sp>
          <p:nvSpPr>
            <p:cNvPr id="96317" name="AutoShape 61"/>
            <p:cNvSpPr>
              <a:spLocks noChangeArrowheads="1"/>
            </p:cNvSpPr>
            <p:nvPr/>
          </p:nvSpPr>
          <p:spPr bwMode="auto">
            <a:xfrm>
              <a:off x="914" y="3407"/>
              <a:ext cx="151" cy="176"/>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rgbClr val="808080"/>
              </a:outerShdw>
            </a:effectLst>
          </p:spPr>
          <p:txBody>
            <a:bodyPr wrap="none" anchor="ctr"/>
            <a:lstStyle/>
            <a:p>
              <a:pPr>
                <a:defRPr/>
              </a:pPr>
              <a:r>
                <a:rPr lang="en-US" sz="1500">
                  <a:solidFill>
                    <a:srgbClr val="990033"/>
                  </a:solidFill>
                </a:rPr>
                <a:t>6</a:t>
              </a:r>
            </a:p>
          </p:txBody>
        </p:sp>
      </p:grpSp>
      <p:grpSp>
        <p:nvGrpSpPr>
          <p:cNvPr id="10" name="Group 62"/>
          <p:cNvGrpSpPr>
            <a:grpSpLocks/>
          </p:cNvGrpSpPr>
          <p:nvPr/>
        </p:nvGrpSpPr>
        <p:grpSpPr bwMode="auto">
          <a:xfrm>
            <a:off x="1117381" y="5324475"/>
            <a:ext cx="7628909" cy="327025"/>
            <a:chOff x="914" y="3660"/>
            <a:chExt cx="3854" cy="206"/>
          </a:xfrm>
        </p:grpSpPr>
        <p:sp>
          <p:nvSpPr>
            <p:cNvPr id="96319" name="AutoShape 63"/>
            <p:cNvSpPr>
              <a:spLocks noChangeArrowheads="1"/>
            </p:cNvSpPr>
            <p:nvPr/>
          </p:nvSpPr>
          <p:spPr bwMode="auto">
            <a:xfrm>
              <a:off x="998" y="3660"/>
              <a:ext cx="3770" cy="206"/>
            </a:xfrm>
            <a:prstGeom prst="roundRect">
              <a:avLst>
                <a:gd name="adj" fmla="val 16667"/>
              </a:avLst>
            </a:prstGeom>
            <a:gradFill rotWithShape="1">
              <a:gsLst>
                <a:gs pos="0">
                  <a:srgbClr val="B395D8"/>
                </a:gs>
                <a:gs pos="100000">
                  <a:srgbClr val="DFD2FF"/>
                </a:gs>
              </a:gsLst>
              <a:lin ang="2700000" scaled="1"/>
            </a:gradFill>
            <a:ln w="9525" algn="ctr">
              <a:solidFill>
                <a:srgbClr val="333333"/>
              </a:solidFill>
              <a:round/>
              <a:headEnd/>
              <a:tailEnd/>
            </a:ln>
            <a:effectLst>
              <a:outerShdw dist="35921" dir="2700000" algn="ctr" rotWithShape="0">
                <a:srgbClr val="C0C0C0"/>
              </a:outerShdw>
            </a:effectLst>
          </p:spPr>
          <p:txBody>
            <a:bodyPr lIns="182880" anchor="ctr"/>
            <a:lstStyle/>
            <a:p>
              <a:pPr algn="l">
                <a:defRPr/>
              </a:pPr>
              <a:r>
                <a:rPr lang="en-US" sz="1500"/>
                <a:t>Server sends a DHCPACK message to the DHCP relay agent</a:t>
              </a:r>
            </a:p>
          </p:txBody>
        </p:sp>
        <p:sp>
          <p:nvSpPr>
            <p:cNvPr id="96320" name="AutoShape 64"/>
            <p:cNvSpPr>
              <a:spLocks noChangeArrowheads="1"/>
            </p:cNvSpPr>
            <p:nvPr/>
          </p:nvSpPr>
          <p:spPr bwMode="auto">
            <a:xfrm>
              <a:off x="914" y="3675"/>
              <a:ext cx="151" cy="176"/>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rgbClr val="808080"/>
              </a:outerShdw>
            </a:effectLst>
          </p:spPr>
          <p:txBody>
            <a:bodyPr wrap="none" anchor="ctr"/>
            <a:lstStyle/>
            <a:p>
              <a:pPr>
                <a:defRPr/>
              </a:pPr>
              <a:r>
                <a:rPr lang="en-US" sz="1500">
                  <a:solidFill>
                    <a:srgbClr val="990033"/>
                  </a:solidFill>
                </a:rPr>
                <a:t>7</a:t>
              </a:r>
            </a:p>
          </p:txBody>
        </p:sp>
      </p:grpSp>
      <p:grpSp>
        <p:nvGrpSpPr>
          <p:cNvPr id="11" name="Group 65"/>
          <p:cNvGrpSpPr>
            <a:grpSpLocks/>
          </p:cNvGrpSpPr>
          <p:nvPr/>
        </p:nvGrpSpPr>
        <p:grpSpPr bwMode="auto">
          <a:xfrm>
            <a:off x="1117381" y="5703888"/>
            <a:ext cx="7628909" cy="328612"/>
            <a:chOff x="914" y="3881"/>
            <a:chExt cx="3854" cy="207"/>
          </a:xfrm>
        </p:grpSpPr>
        <p:sp>
          <p:nvSpPr>
            <p:cNvPr id="96322" name="AutoShape 66"/>
            <p:cNvSpPr>
              <a:spLocks noChangeArrowheads="1"/>
            </p:cNvSpPr>
            <p:nvPr/>
          </p:nvSpPr>
          <p:spPr bwMode="auto">
            <a:xfrm>
              <a:off x="998" y="3881"/>
              <a:ext cx="3770" cy="207"/>
            </a:xfrm>
            <a:prstGeom prst="roundRect">
              <a:avLst>
                <a:gd name="adj" fmla="val 16667"/>
              </a:avLst>
            </a:prstGeom>
            <a:gradFill rotWithShape="1">
              <a:gsLst>
                <a:gs pos="0">
                  <a:srgbClr val="B395D8"/>
                </a:gs>
                <a:gs pos="100000">
                  <a:srgbClr val="DFD2FF"/>
                </a:gs>
              </a:gsLst>
              <a:lin ang="2700000" scaled="1"/>
            </a:gradFill>
            <a:ln w="9525" algn="ctr">
              <a:solidFill>
                <a:srgbClr val="333333"/>
              </a:solidFill>
              <a:round/>
              <a:headEnd/>
              <a:tailEnd/>
            </a:ln>
            <a:effectLst>
              <a:outerShdw dist="35921" dir="2700000" algn="ctr" rotWithShape="0">
                <a:srgbClr val="C0C0C0"/>
              </a:outerShdw>
            </a:effectLst>
          </p:spPr>
          <p:txBody>
            <a:bodyPr lIns="182880" anchor="ctr"/>
            <a:lstStyle/>
            <a:p>
              <a:pPr algn="l">
                <a:defRPr/>
              </a:pPr>
              <a:r>
                <a:rPr lang="en-US" sz="1500"/>
                <a:t>Relay agent broadcasts the DHCPACK packet</a:t>
              </a:r>
            </a:p>
          </p:txBody>
        </p:sp>
        <p:sp>
          <p:nvSpPr>
            <p:cNvPr id="96323" name="AutoShape 67"/>
            <p:cNvSpPr>
              <a:spLocks noChangeArrowheads="1"/>
            </p:cNvSpPr>
            <p:nvPr/>
          </p:nvSpPr>
          <p:spPr bwMode="auto">
            <a:xfrm>
              <a:off x="914" y="3891"/>
              <a:ext cx="151" cy="176"/>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rgbClr val="808080"/>
              </a:outerShdw>
            </a:effectLst>
          </p:spPr>
          <p:txBody>
            <a:bodyPr wrap="none" anchor="ctr"/>
            <a:lstStyle/>
            <a:p>
              <a:pPr>
                <a:defRPr/>
              </a:pPr>
              <a:r>
                <a:rPr lang="en-US" sz="1500">
                  <a:solidFill>
                    <a:srgbClr val="990033"/>
                  </a:solidFill>
                </a:rPr>
                <a:t>8</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96278"/>
                                        </p:tgtEl>
                                        <p:attrNameLst>
                                          <p:attrName>style.visibility</p:attrName>
                                        </p:attrNameLst>
                                      </p:cBhvr>
                                      <p:to>
                                        <p:strVal val="visible"/>
                                      </p:to>
                                    </p:set>
                                  </p:childTnLst>
                                </p:cTn>
                              </p:par>
                              <p:par>
                                <p:cTn id="11" presetID="6" presetClass="emph" presetSubtype="0" fill="hold" grpId="1" nodeType="withEffect">
                                  <p:stCondLst>
                                    <p:cond delay="0"/>
                                  </p:stCondLst>
                                  <p:childTnLst>
                                    <p:animScale>
                                      <p:cBhvr>
                                        <p:cTn id="12" dur="500" fill="hold"/>
                                        <p:tgtEl>
                                          <p:spTgt spid="96278"/>
                                        </p:tgtEl>
                                      </p:cBhvr>
                                      <p:by x="150000" y="150000"/>
                                    </p:animScale>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0"/>
                                          </p:stCondLst>
                                        </p:cTn>
                                        <p:tgtEl>
                                          <p:spTgt spid="96277"/>
                                        </p:tgtEl>
                                        <p:attrNameLst>
                                          <p:attrName>style.visibility</p:attrName>
                                        </p:attrNameLst>
                                      </p:cBhvr>
                                      <p:to>
                                        <p:strVal val="visible"/>
                                      </p:to>
                                    </p:set>
                                  </p:childTnLst>
                                </p:cTn>
                              </p:par>
                              <p:par>
                                <p:cTn id="16" presetID="6" presetClass="emph" presetSubtype="0" fill="hold" grpId="1" nodeType="withEffect">
                                  <p:stCondLst>
                                    <p:cond delay="0"/>
                                  </p:stCondLst>
                                  <p:childTnLst>
                                    <p:animScale>
                                      <p:cBhvr>
                                        <p:cTn id="17" dur="500" fill="hold"/>
                                        <p:tgtEl>
                                          <p:spTgt spid="96277"/>
                                        </p:tgtEl>
                                      </p:cBhvr>
                                      <p:by x="150000" y="150000"/>
                                    </p:animScale>
                                  </p:childTnLst>
                                </p:cTn>
                              </p:par>
                            </p:childTnLst>
                          </p:cTn>
                        </p:par>
                        <p:par>
                          <p:cTn id="18" fill="hold">
                            <p:stCondLst>
                              <p:cond delay="2000"/>
                            </p:stCondLst>
                            <p:childTnLst>
                              <p:par>
                                <p:cTn id="19" presetID="1" presetClass="entr" presetSubtype="0" fill="hold" grpId="0" nodeType="afterEffect">
                                  <p:stCondLst>
                                    <p:cond delay="0"/>
                                  </p:stCondLst>
                                  <p:childTnLst>
                                    <p:set>
                                      <p:cBhvr>
                                        <p:cTn id="20" dur="1" fill="hold">
                                          <p:stCondLst>
                                            <p:cond delay="0"/>
                                          </p:stCondLst>
                                        </p:cTn>
                                        <p:tgtEl>
                                          <p:spTgt spid="96276"/>
                                        </p:tgtEl>
                                        <p:attrNameLst>
                                          <p:attrName>style.visibility</p:attrName>
                                        </p:attrNameLst>
                                      </p:cBhvr>
                                      <p:to>
                                        <p:strVal val="visible"/>
                                      </p:to>
                                    </p:set>
                                  </p:childTnLst>
                                </p:cTn>
                              </p:par>
                              <p:par>
                                <p:cTn id="21" presetID="6" presetClass="emph" presetSubtype="0" fill="hold" grpId="1" nodeType="withEffect">
                                  <p:stCondLst>
                                    <p:cond delay="0"/>
                                  </p:stCondLst>
                                  <p:childTnLst>
                                    <p:animScale>
                                      <p:cBhvr>
                                        <p:cTn id="22" dur="500" fill="hold"/>
                                        <p:tgtEl>
                                          <p:spTgt spid="96276"/>
                                        </p:tgtEl>
                                      </p:cBhvr>
                                      <p:by x="150000" y="150000"/>
                                    </p:animScale>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2" nodeType="clickEffect">
                                  <p:stCondLst>
                                    <p:cond delay="0"/>
                                  </p:stCondLst>
                                  <p:childTnLst>
                                    <p:animEffect transition="out" filter="fade">
                                      <p:cBhvr>
                                        <p:cTn id="26" dur="500"/>
                                        <p:tgtEl>
                                          <p:spTgt spid="96276"/>
                                        </p:tgtEl>
                                      </p:cBhvr>
                                    </p:animEffect>
                                    <p:set>
                                      <p:cBhvr>
                                        <p:cTn id="27" dur="1" fill="hold">
                                          <p:stCondLst>
                                            <p:cond delay="499"/>
                                          </p:stCondLst>
                                        </p:cTn>
                                        <p:tgtEl>
                                          <p:spTgt spid="96276"/>
                                        </p:tgtEl>
                                        <p:attrNameLst>
                                          <p:attrName>style.visibility</p:attrName>
                                        </p:attrNameLst>
                                      </p:cBhvr>
                                      <p:to>
                                        <p:strVal val="hidden"/>
                                      </p:to>
                                    </p:set>
                                  </p:childTnLst>
                                </p:cTn>
                              </p:par>
                              <p:par>
                                <p:cTn id="28" presetID="10" presetClass="exit" presetSubtype="0" fill="hold" grpId="2" nodeType="withEffect">
                                  <p:stCondLst>
                                    <p:cond delay="0"/>
                                  </p:stCondLst>
                                  <p:childTnLst>
                                    <p:animEffect transition="out" filter="fade">
                                      <p:cBhvr>
                                        <p:cTn id="29" dur="500"/>
                                        <p:tgtEl>
                                          <p:spTgt spid="96277"/>
                                        </p:tgtEl>
                                      </p:cBhvr>
                                    </p:animEffect>
                                    <p:set>
                                      <p:cBhvr>
                                        <p:cTn id="30" dur="1" fill="hold">
                                          <p:stCondLst>
                                            <p:cond delay="499"/>
                                          </p:stCondLst>
                                        </p:cTn>
                                        <p:tgtEl>
                                          <p:spTgt spid="96277"/>
                                        </p:tgtEl>
                                        <p:attrNameLst>
                                          <p:attrName>style.visibility</p:attrName>
                                        </p:attrNameLst>
                                      </p:cBhvr>
                                      <p:to>
                                        <p:strVal val="hidden"/>
                                      </p:to>
                                    </p:set>
                                  </p:childTnLst>
                                </p:cTn>
                              </p:par>
                              <p:par>
                                <p:cTn id="31" presetID="10" presetClass="exit" presetSubtype="0" fill="hold" grpId="2" nodeType="withEffect">
                                  <p:stCondLst>
                                    <p:cond delay="0"/>
                                  </p:stCondLst>
                                  <p:childTnLst>
                                    <p:animEffect transition="out" filter="fade">
                                      <p:cBhvr>
                                        <p:cTn id="32" dur="500"/>
                                        <p:tgtEl>
                                          <p:spTgt spid="96278"/>
                                        </p:tgtEl>
                                      </p:cBhvr>
                                    </p:animEffect>
                                    <p:set>
                                      <p:cBhvr>
                                        <p:cTn id="33" dur="1" fill="hold">
                                          <p:stCondLst>
                                            <p:cond delay="499"/>
                                          </p:stCondLst>
                                        </p:cTn>
                                        <p:tgtEl>
                                          <p:spTgt spid="96278"/>
                                        </p:tgtEl>
                                        <p:attrNameLst>
                                          <p:attrName>style.visibility</p:attrName>
                                        </p:attrNameLst>
                                      </p:cBhvr>
                                      <p:to>
                                        <p:strVal val="hidden"/>
                                      </p:to>
                                    </p:set>
                                  </p:childTnLst>
                                </p:cTn>
                              </p:par>
                              <p:par>
                                <p:cTn id="34" presetID="22" presetClass="entr" presetSubtype="8"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1000"/>
                                        <p:tgtEl>
                                          <p:spTgt spid="5"/>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96259"/>
                                        </p:tgtEl>
                                        <p:attrNameLst>
                                          <p:attrName>style.visibility</p:attrName>
                                        </p:attrNameLst>
                                      </p:cBhvr>
                                      <p:to>
                                        <p:strVal val="visible"/>
                                      </p:to>
                                    </p:set>
                                    <p:animEffect transition="in" filter="wipe(left)">
                                      <p:cBhvr>
                                        <p:cTn id="40" dur="1000"/>
                                        <p:tgtEl>
                                          <p:spTgt spid="9625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96259"/>
                                        </p:tgtEl>
                                      </p:cBhvr>
                                    </p:animEffect>
                                    <p:set>
                                      <p:cBhvr>
                                        <p:cTn id="45" dur="1" fill="hold">
                                          <p:stCondLst>
                                            <p:cond delay="499"/>
                                          </p:stCondLst>
                                        </p:cTn>
                                        <p:tgtEl>
                                          <p:spTgt spid="96259"/>
                                        </p:tgtEl>
                                        <p:attrNameLst>
                                          <p:attrName>style.visibility</p:attrName>
                                        </p:attrNameLst>
                                      </p:cBhvr>
                                      <p:to>
                                        <p:strVal val="hidden"/>
                                      </p:to>
                                    </p:set>
                                  </p:childTnLst>
                                </p:cTn>
                              </p:par>
                              <p:par>
                                <p:cTn id="46" presetID="22" presetClass="entr" presetSubtype="8" fill="hold"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left)">
                                      <p:cBhvr>
                                        <p:cTn id="48" dur="1000"/>
                                        <p:tgtEl>
                                          <p:spTgt spid="6"/>
                                        </p:tgtEl>
                                      </p:cBhvr>
                                    </p:animEffect>
                                  </p:childTnLst>
                                </p:cTn>
                              </p:par>
                            </p:childTnLst>
                          </p:cTn>
                        </p:par>
                        <p:par>
                          <p:cTn id="49" fill="hold">
                            <p:stCondLst>
                              <p:cond delay="1000"/>
                            </p:stCondLst>
                            <p:childTnLst>
                              <p:par>
                                <p:cTn id="50" presetID="22" presetClass="entr" presetSubtype="2" fill="hold" grpId="0" nodeType="afterEffect">
                                  <p:stCondLst>
                                    <p:cond delay="0"/>
                                  </p:stCondLst>
                                  <p:childTnLst>
                                    <p:set>
                                      <p:cBhvr>
                                        <p:cTn id="51" dur="1" fill="hold">
                                          <p:stCondLst>
                                            <p:cond delay="0"/>
                                          </p:stCondLst>
                                        </p:cTn>
                                        <p:tgtEl>
                                          <p:spTgt spid="96260"/>
                                        </p:tgtEl>
                                        <p:attrNameLst>
                                          <p:attrName>style.visibility</p:attrName>
                                        </p:attrNameLst>
                                      </p:cBhvr>
                                      <p:to>
                                        <p:strVal val="visible"/>
                                      </p:to>
                                    </p:set>
                                    <p:animEffect transition="in" filter="wipe(right)">
                                      <p:cBhvr>
                                        <p:cTn id="52" dur="1000"/>
                                        <p:tgtEl>
                                          <p:spTgt spid="9626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96260"/>
                                        </p:tgtEl>
                                      </p:cBhvr>
                                    </p:animEffect>
                                    <p:set>
                                      <p:cBhvr>
                                        <p:cTn id="57" dur="1" fill="hold">
                                          <p:stCondLst>
                                            <p:cond delay="499"/>
                                          </p:stCondLst>
                                        </p:cTn>
                                        <p:tgtEl>
                                          <p:spTgt spid="96260"/>
                                        </p:tgtEl>
                                        <p:attrNameLst>
                                          <p:attrName>style.visibility</p:attrName>
                                        </p:attrNameLst>
                                      </p:cBhvr>
                                      <p:to>
                                        <p:strVal val="hidden"/>
                                      </p:to>
                                    </p:set>
                                  </p:childTnLst>
                                </p:cTn>
                              </p:par>
                              <p:par>
                                <p:cTn id="58" presetID="22" presetClass="entr" presetSubtype="8" fill="hold"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left)">
                                      <p:cBhvr>
                                        <p:cTn id="60" dur="1000"/>
                                        <p:tgtEl>
                                          <p:spTgt spid="7"/>
                                        </p:tgtEl>
                                      </p:cBhvr>
                                    </p:animEffect>
                                  </p:childTnLst>
                                </p:cTn>
                              </p:par>
                            </p:childTnLst>
                          </p:cTn>
                        </p:par>
                        <p:par>
                          <p:cTn id="61" fill="hold">
                            <p:stCondLst>
                              <p:cond delay="1000"/>
                            </p:stCondLst>
                            <p:childTnLst>
                              <p:par>
                                <p:cTn id="62" presetID="1" presetClass="entr" presetSubtype="0" fill="hold" grpId="0" nodeType="afterEffect">
                                  <p:stCondLst>
                                    <p:cond delay="0"/>
                                  </p:stCondLst>
                                  <p:childTnLst>
                                    <p:set>
                                      <p:cBhvr>
                                        <p:cTn id="63" dur="1" fill="hold">
                                          <p:stCondLst>
                                            <p:cond delay="0"/>
                                          </p:stCondLst>
                                        </p:cTn>
                                        <p:tgtEl>
                                          <p:spTgt spid="96281"/>
                                        </p:tgtEl>
                                        <p:attrNameLst>
                                          <p:attrName>style.visibility</p:attrName>
                                        </p:attrNameLst>
                                      </p:cBhvr>
                                      <p:to>
                                        <p:strVal val="visible"/>
                                      </p:to>
                                    </p:set>
                                  </p:childTnLst>
                                </p:cTn>
                              </p:par>
                              <p:par>
                                <p:cTn id="64" presetID="6" presetClass="emph" presetSubtype="0" fill="hold" grpId="1" nodeType="withEffect">
                                  <p:stCondLst>
                                    <p:cond delay="0"/>
                                  </p:stCondLst>
                                  <p:childTnLst>
                                    <p:animScale>
                                      <p:cBhvr>
                                        <p:cTn id="65" dur="500" fill="hold"/>
                                        <p:tgtEl>
                                          <p:spTgt spid="96281"/>
                                        </p:tgtEl>
                                      </p:cBhvr>
                                      <p:by x="150000" y="150000"/>
                                    </p:animScale>
                                  </p:childTnLst>
                                </p:cTn>
                              </p:par>
                            </p:childTnLst>
                          </p:cTn>
                        </p:par>
                        <p:par>
                          <p:cTn id="66" fill="hold">
                            <p:stCondLst>
                              <p:cond delay="1500"/>
                            </p:stCondLst>
                            <p:childTnLst>
                              <p:par>
                                <p:cTn id="67" presetID="1" presetClass="entr" presetSubtype="0" fill="hold" grpId="0" nodeType="afterEffect">
                                  <p:stCondLst>
                                    <p:cond delay="0"/>
                                  </p:stCondLst>
                                  <p:childTnLst>
                                    <p:set>
                                      <p:cBhvr>
                                        <p:cTn id="68" dur="1" fill="hold">
                                          <p:stCondLst>
                                            <p:cond delay="0"/>
                                          </p:stCondLst>
                                        </p:cTn>
                                        <p:tgtEl>
                                          <p:spTgt spid="96280"/>
                                        </p:tgtEl>
                                        <p:attrNameLst>
                                          <p:attrName>style.visibility</p:attrName>
                                        </p:attrNameLst>
                                      </p:cBhvr>
                                      <p:to>
                                        <p:strVal val="visible"/>
                                      </p:to>
                                    </p:set>
                                  </p:childTnLst>
                                </p:cTn>
                              </p:par>
                              <p:par>
                                <p:cTn id="69" presetID="6" presetClass="emph" presetSubtype="0" fill="hold" grpId="1" nodeType="withEffect">
                                  <p:stCondLst>
                                    <p:cond delay="0"/>
                                  </p:stCondLst>
                                  <p:childTnLst>
                                    <p:animScale>
                                      <p:cBhvr>
                                        <p:cTn id="70" dur="500" fill="hold"/>
                                        <p:tgtEl>
                                          <p:spTgt spid="96280"/>
                                        </p:tgtEl>
                                      </p:cBhvr>
                                      <p:by x="150000" y="150000"/>
                                    </p:animScale>
                                  </p:childTnLst>
                                </p:cTn>
                              </p:par>
                            </p:childTnLst>
                          </p:cTn>
                        </p:par>
                        <p:par>
                          <p:cTn id="71" fill="hold">
                            <p:stCondLst>
                              <p:cond delay="2000"/>
                            </p:stCondLst>
                            <p:childTnLst>
                              <p:par>
                                <p:cTn id="72" presetID="1" presetClass="entr" presetSubtype="0" fill="hold" grpId="0" nodeType="afterEffect">
                                  <p:stCondLst>
                                    <p:cond delay="0"/>
                                  </p:stCondLst>
                                  <p:childTnLst>
                                    <p:set>
                                      <p:cBhvr>
                                        <p:cTn id="73" dur="1" fill="hold">
                                          <p:stCondLst>
                                            <p:cond delay="0"/>
                                          </p:stCondLst>
                                        </p:cTn>
                                        <p:tgtEl>
                                          <p:spTgt spid="96279"/>
                                        </p:tgtEl>
                                        <p:attrNameLst>
                                          <p:attrName>style.visibility</p:attrName>
                                        </p:attrNameLst>
                                      </p:cBhvr>
                                      <p:to>
                                        <p:strVal val="visible"/>
                                      </p:to>
                                    </p:set>
                                  </p:childTnLst>
                                </p:cTn>
                              </p:par>
                              <p:par>
                                <p:cTn id="74" presetID="6" presetClass="emph" presetSubtype="0" fill="hold" grpId="1" nodeType="withEffect">
                                  <p:stCondLst>
                                    <p:cond delay="0"/>
                                  </p:stCondLst>
                                  <p:childTnLst>
                                    <p:animScale>
                                      <p:cBhvr>
                                        <p:cTn id="75" dur="500" fill="hold"/>
                                        <p:tgtEl>
                                          <p:spTgt spid="96279"/>
                                        </p:tgtEl>
                                      </p:cBhvr>
                                      <p:by x="150000" y="150000"/>
                                    </p:animScale>
                                  </p:childTnLst>
                                </p:cTn>
                              </p:par>
                            </p:childTnLst>
                          </p:cTn>
                        </p:par>
                      </p:childTnLst>
                    </p:cTn>
                  </p:par>
                  <p:par>
                    <p:cTn id="76" fill="hold">
                      <p:stCondLst>
                        <p:cond delay="indefinite"/>
                      </p:stCondLst>
                      <p:childTnLst>
                        <p:par>
                          <p:cTn id="77" fill="hold">
                            <p:stCondLst>
                              <p:cond delay="0"/>
                            </p:stCondLst>
                            <p:childTnLst>
                              <p:par>
                                <p:cTn id="78" presetID="10" presetClass="exit" presetSubtype="0" fill="hold" grpId="2" nodeType="clickEffect">
                                  <p:stCondLst>
                                    <p:cond delay="0"/>
                                  </p:stCondLst>
                                  <p:childTnLst>
                                    <p:animEffect transition="out" filter="fade">
                                      <p:cBhvr>
                                        <p:cTn id="79" dur="500"/>
                                        <p:tgtEl>
                                          <p:spTgt spid="96279"/>
                                        </p:tgtEl>
                                      </p:cBhvr>
                                    </p:animEffect>
                                    <p:set>
                                      <p:cBhvr>
                                        <p:cTn id="80" dur="1" fill="hold">
                                          <p:stCondLst>
                                            <p:cond delay="499"/>
                                          </p:stCondLst>
                                        </p:cTn>
                                        <p:tgtEl>
                                          <p:spTgt spid="96279"/>
                                        </p:tgtEl>
                                        <p:attrNameLst>
                                          <p:attrName>style.visibility</p:attrName>
                                        </p:attrNameLst>
                                      </p:cBhvr>
                                      <p:to>
                                        <p:strVal val="hidden"/>
                                      </p:to>
                                    </p:set>
                                  </p:childTnLst>
                                </p:cTn>
                              </p:par>
                              <p:par>
                                <p:cTn id="81" presetID="10" presetClass="exit" presetSubtype="0" fill="hold" grpId="2" nodeType="withEffect">
                                  <p:stCondLst>
                                    <p:cond delay="0"/>
                                  </p:stCondLst>
                                  <p:childTnLst>
                                    <p:animEffect transition="out" filter="fade">
                                      <p:cBhvr>
                                        <p:cTn id="82" dur="500"/>
                                        <p:tgtEl>
                                          <p:spTgt spid="96280"/>
                                        </p:tgtEl>
                                      </p:cBhvr>
                                    </p:animEffect>
                                    <p:set>
                                      <p:cBhvr>
                                        <p:cTn id="83" dur="1" fill="hold">
                                          <p:stCondLst>
                                            <p:cond delay="499"/>
                                          </p:stCondLst>
                                        </p:cTn>
                                        <p:tgtEl>
                                          <p:spTgt spid="96280"/>
                                        </p:tgtEl>
                                        <p:attrNameLst>
                                          <p:attrName>style.visibility</p:attrName>
                                        </p:attrNameLst>
                                      </p:cBhvr>
                                      <p:to>
                                        <p:strVal val="hidden"/>
                                      </p:to>
                                    </p:set>
                                  </p:childTnLst>
                                </p:cTn>
                              </p:par>
                              <p:par>
                                <p:cTn id="84" presetID="10" presetClass="exit" presetSubtype="0" fill="hold" grpId="2" nodeType="withEffect">
                                  <p:stCondLst>
                                    <p:cond delay="0"/>
                                  </p:stCondLst>
                                  <p:childTnLst>
                                    <p:animEffect transition="out" filter="fade">
                                      <p:cBhvr>
                                        <p:cTn id="85" dur="500"/>
                                        <p:tgtEl>
                                          <p:spTgt spid="96281"/>
                                        </p:tgtEl>
                                      </p:cBhvr>
                                    </p:animEffect>
                                    <p:set>
                                      <p:cBhvr>
                                        <p:cTn id="86" dur="1" fill="hold">
                                          <p:stCondLst>
                                            <p:cond delay="499"/>
                                          </p:stCondLst>
                                        </p:cTn>
                                        <p:tgtEl>
                                          <p:spTgt spid="96281"/>
                                        </p:tgtEl>
                                        <p:attrNameLst>
                                          <p:attrName>style.visibility</p:attrName>
                                        </p:attrNameLst>
                                      </p:cBhvr>
                                      <p:to>
                                        <p:strVal val="hidden"/>
                                      </p:to>
                                    </p:set>
                                  </p:childTnLst>
                                </p:cTn>
                              </p:par>
                              <p:par>
                                <p:cTn id="87" presetID="22" presetClass="entr" presetSubtype="8" fill="hold" nodeType="withEffect">
                                  <p:stCondLst>
                                    <p:cond delay="0"/>
                                  </p:stCondLst>
                                  <p:childTnLst>
                                    <p:set>
                                      <p:cBhvr>
                                        <p:cTn id="88" dur="1" fill="hold">
                                          <p:stCondLst>
                                            <p:cond delay="0"/>
                                          </p:stCondLst>
                                        </p:cTn>
                                        <p:tgtEl>
                                          <p:spTgt spid="8"/>
                                        </p:tgtEl>
                                        <p:attrNameLst>
                                          <p:attrName>style.visibility</p:attrName>
                                        </p:attrNameLst>
                                      </p:cBhvr>
                                      <p:to>
                                        <p:strVal val="visible"/>
                                      </p:to>
                                    </p:set>
                                    <p:animEffect transition="in" filter="wipe(left)">
                                      <p:cBhvr>
                                        <p:cTn id="89" dur="500"/>
                                        <p:tgtEl>
                                          <p:spTgt spid="8"/>
                                        </p:tgtEl>
                                      </p:cBhvr>
                                    </p:animEffect>
                                  </p:childTnLst>
                                </p:cTn>
                              </p:par>
                            </p:childTnLst>
                          </p:cTn>
                        </p:par>
                        <p:par>
                          <p:cTn id="90" fill="hold">
                            <p:stCondLst>
                              <p:cond delay="500"/>
                            </p:stCondLst>
                            <p:childTnLst>
                              <p:par>
                                <p:cTn id="91" presetID="1" presetClass="entr" presetSubtype="0" fill="hold" grpId="3" nodeType="afterEffect">
                                  <p:stCondLst>
                                    <p:cond delay="0"/>
                                  </p:stCondLst>
                                  <p:childTnLst>
                                    <p:set>
                                      <p:cBhvr>
                                        <p:cTn id="92" dur="1" fill="hold">
                                          <p:stCondLst>
                                            <p:cond delay="0"/>
                                          </p:stCondLst>
                                        </p:cTn>
                                        <p:tgtEl>
                                          <p:spTgt spid="96278"/>
                                        </p:tgtEl>
                                        <p:attrNameLst>
                                          <p:attrName>style.visibility</p:attrName>
                                        </p:attrNameLst>
                                      </p:cBhvr>
                                      <p:to>
                                        <p:strVal val="visible"/>
                                      </p:to>
                                    </p:set>
                                  </p:childTnLst>
                                </p:cTn>
                              </p:par>
                              <p:par>
                                <p:cTn id="93" presetID="6" presetClass="emph" presetSubtype="0" fill="hold" grpId="4" nodeType="withEffect">
                                  <p:stCondLst>
                                    <p:cond delay="0"/>
                                  </p:stCondLst>
                                  <p:childTnLst>
                                    <p:animScale>
                                      <p:cBhvr>
                                        <p:cTn id="94" dur="500" fill="hold"/>
                                        <p:tgtEl>
                                          <p:spTgt spid="96278"/>
                                        </p:tgtEl>
                                      </p:cBhvr>
                                      <p:by x="150000" y="150000"/>
                                    </p:animScale>
                                  </p:childTnLst>
                                </p:cTn>
                              </p:par>
                            </p:childTnLst>
                          </p:cTn>
                        </p:par>
                        <p:par>
                          <p:cTn id="95" fill="hold">
                            <p:stCondLst>
                              <p:cond delay="1000"/>
                            </p:stCondLst>
                            <p:childTnLst>
                              <p:par>
                                <p:cTn id="96" presetID="1" presetClass="entr" presetSubtype="0" fill="hold" grpId="3" nodeType="afterEffect">
                                  <p:stCondLst>
                                    <p:cond delay="0"/>
                                  </p:stCondLst>
                                  <p:childTnLst>
                                    <p:set>
                                      <p:cBhvr>
                                        <p:cTn id="97" dur="1" fill="hold">
                                          <p:stCondLst>
                                            <p:cond delay="0"/>
                                          </p:stCondLst>
                                        </p:cTn>
                                        <p:tgtEl>
                                          <p:spTgt spid="96277"/>
                                        </p:tgtEl>
                                        <p:attrNameLst>
                                          <p:attrName>style.visibility</p:attrName>
                                        </p:attrNameLst>
                                      </p:cBhvr>
                                      <p:to>
                                        <p:strVal val="visible"/>
                                      </p:to>
                                    </p:set>
                                  </p:childTnLst>
                                </p:cTn>
                              </p:par>
                              <p:par>
                                <p:cTn id="98" presetID="6" presetClass="emph" presetSubtype="0" fill="hold" grpId="4" nodeType="withEffect">
                                  <p:stCondLst>
                                    <p:cond delay="0"/>
                                  </p:stCondLst>
                                  <p:childTnLst>
                                    <p:animScale>
                                      <p:cBhvr>
                                        <p:cTn id="99" dur="500" fill="hold"/>
                                        <p:tgtEl>
                                          <p:spTgt spid="96277"/>
                                        </p:tgtEl>
                                      </p:cBhvr>
                                      <p:by x="150000" y="150000"/>
                                    </p:animScale>
                                  </p:childTnLst>
                                </p:cTn>
                              </p:par>
                            </p:childTnLst>
                          </p:cTn>
                        </p:par>
                        <p:par>
                          <p:cTn id="100" fill="hold">
                            <p:stCondLst>
                              <p:cond delay="1500"/>
                            </p:stCondLst>
                            <p:childTnLst>
                              <p:par>
                                <p:cTn id="101" presetID="1" presetClass="entr" presetSubtype="0" fill="hold" grpId="3" nodeType="afterEffect">
                                  <p:stCondLst>
                                    <p:cond delay="0"/>
                                  </p:stCondLst>
                                  <p:childTnLst>
                                    <p:set>
                                      <p:cBhvr>
                                        <p:cTn id="102" dur="1" fill="hold">
                                          <p:stCondLst>
                                            <p:cond delay="0"/>
                                          </p:stCondLst>
                                        </p:cTn>
                                        <p:tgtEl>
                                          <p:spTgt spid="96276"/>
                                        </p:tgtEl>
                                        <p:attrNameLst>
                                          <p:attrName>style.visibility</p:attrName>
                                        </p:attrNameLst>
                                      </p:cBhvr>
                                      <p:to>
                                        <p:strVal val="visible"/>
                                      </p:to>
                                    </p:set>
                                  </p:childTnLst>
                                </p:cTn>
                              </p:par>
                              <p:par>
                                <p:cTn id="103" presetID="6" presetClass="emph" presetSubtype="0" fill="hold" grpId="4" nodeType="withEffect">
                                  <p:stCondLst>
                                    <p:cond delay="0"/>
                                  </p:stCondLst>
                                  <p:childTnLst>
                                    <p:animScale>
                                      <p:cBhvr>
                                        <p:cTn id="104" dur="500" fill="hold"/>
                                        <p:tgtEl>
                                          <p:spTgt spid="96276"/>
                                        </p:tgtEl>
                                      </p:cBhvr>
                                      <p:by x="150000" y="150000"/>
                                    </p:animScale>
                                  </p:childTnLst>
                                </p:cTn>
                              </p:par>
                            </p:childTnLst>
                          </p:cTn>
                        </p:par>
                      </p:childTnLst>
                    </p:cTn>
                  </p:par>
                  <p:par>
                    <p:cTn id="105" fill="hold">
                      <p:stCondLst>
                        <p:cond delay="indefinite"/>
                      </p:stCondLst>
                      <p:childTnLst>
                        <p:par>
                          <p:cTn id="106" fill="hold">
                            <p:stCondLst>
                              <p:cond delay="0"/>
                            </p:stCondLst>
                            <p:childTnLst>
                              <p:par>
                                <p:cTn id="107" presetID="10" presetClass="exit" presetSubtype="0" fill="hold" grpId="5" nodeType="clickEffect">
                                  <p:stCondLst>
                                    <p:cond delay="0"/>
                                  </p:stCondLst>
                                  <p:childTnLst>
                                    <p:animEffect transition="out" filter="fade">
                                      <p:cBhvr>
                                        <p:cTn id="108" dur="500"/>
                                        <p:tgtEl>
                                          <p:spTgt spid="96276"/>
                                        </p:tgtEl>
                                      </p:cBhvr>
                                    </p:animEffect>
                                    <p:set>
                                      <p:cBhvr>
                                        <p:cTn id="109" dur="1" fill="hold">
                                          <p:stCondLst>
                                            <p:cond delay="499"/>
                                          </p:stCondLst>
                                        </p:cTn>
                                        <p:tgtEl>
                                          <p:spTgt spid="96276"/>
                                        </p:tgtEl>
                                        <p:attrNameLst>
                                          <p:attrName>style.visibility</p:attrName>
                                        </p:attrNameLst>
                                      </p:cBhvr>
                                      <p:to>
                                        <p:strVal val="hidden"/>
                                      </p:to>
                                    </p:set>
                                  </p:childTnLst>
                                </p:cTn>
                              </p:par>
                              <p:par>
                                <p:cTn id="110" presetID="10" presetClass="exit" presetSubtype="0" fill="hold" grpId="5" nodeType="withEffect">
                                  <p:stCondLst>
                                    <p:cond delay="0"/>
                                  </p:stCondLst>
                                  <p:childTnLst>
                                    <p:animEffect transition="out" filter="fade">
                                      <p:cBhvr>
                                        <p:cTn id="111" dur="500"/>
                                        <p:tgtEl>
                                          <p:spTgt spid="96277"/>
                                        </p:tgtEl>
                                      </p:cBhvr>
                                    </p:animEffect>
                                    <p:set>
                                      <p:cBhvr>
                                        <p:cTn id="112" dur="1" fill="hold">
                                          <p:stCondLst>
                                            <p:cond delay="499"/>
                                          </p:stCondLst>
                                        </p:cTn>
                                        <p:tgtEl>
                                          <p:spTgt spid="96277"/>
                                        </p:tgtEl>
                                        <p:attrNameLst>
                                          <p:attrName>style.visibility</p:attrName>
                                        </p:attrNameLst>
                                      </p:cBhvr>
                                      <p:to>
                                        <p:strVal val="hidden"/>
                                      </p:to>
                                    </p:set>
                                  </p:childTnLst>
                                </p:cTn>
                              </p:par>
                              <p:par>
                                <p:cTn id="113" presetID="10" presetClass="exit" presetSubtype="0" fill="hold" grpId="5" nodeType="withEffect">
                                  <p:stCondLst>
                                    <p:cond delay="0"/>
                                  </p:stCondLst>
                                  <p:childTnLst>
                                    <p:animEffect transition="out" filter="fade">
                                      <p:cBhvr>
                                        <p:cTn id="114" dur="500"/>
                                        <p:tgtEl>
                                          <p:spTgt spid="96278"/>
                                        </p:tgtEl>
                                      </p:cBhvr>
                                    </p:animEffect>
                                    <p:set>
                                      <p:cBhvr>
                                        <p:cTn id="115" dur="1" fill="hold">
                                          <p:stCondLst>
                                            <p:cond delay="499"/>
                                          </p:stCondLst>
                                        </p:cTn>
                                        <p:tgtEl>
                                          <p:spTgt spid="96278"/>
                                        </p:tgtEl>
                                        <p:attrNameLst>
                                          <p:attrName>style.visibility</p:attrName>
                                        </p:attrNameLst>
                                      </p:cBhvr>
                                      <p:to>
                                        <p:strVal val="hidden"/>
                                      </p:to>
                                    </p:set>
                                  </p:childTnLst>
                                </p:cTn>
                              </p:par>
                            </p:childTnLst>
                          </p:cTn>
                        </p:par>
                        <p:par>
                          <p:cTn id="116" fill="hold">
                            <p:stCondLst>
                              <p:cond delay="500"/>
                            </p:stCondLst>
                            <p:childTnLst>
                              <p:par>
                                <p:cTn id="117" presetID="22" presetClass="entr" presetSubtype="8" fill="hold" nodeType="afterEffect">
                                  <p:stCondLst>
                                    <p:cond delay="0"/>
                                  </p:stCondLst>
                                  <p:childTnLst>
                                    <p:set>
                                      <p:cBhvr>
                                        <p:cTn id="118" dur="1" fill="hold">
                                          <p:stCondLst>
                                            <p:cond delay="0"/>
                                          </p:stCondLst>
                                        </p:cTn>
                                        <p:tgtEl>
                                          <p:spTgt spid="9"/>
                                        </p:tgtEl>
                                        <p:attrNameLst>
                                          <p:attrName>style.visibility</p:attrName>
                                        </p:attrNameLst>
                                      </p:cBhvr>
                                      <p:to>
                                        <p:strVal val="visible"/>
                                      </p:to>
                                    </p:set>
                                    <p:animEffect transition="in" filter="wipe(left)">
                                      <p:cBhvr>
                                        <p:cTn id="119" dur="1000"/>
                                        <p:tgtEl>
                                          <p:spTgt spid="9"/>
                                        </p:tgtEl>
                                      </p:cBhvr>
                                    </p:animEffect>
                                  </p:childTnLst>
                                </p:cTn>
                              </p:par>
                            </p:childTnLst>
                          </p:cTn>
                        </p:par>
                        <p:par>
                          <p:cTn id="120" fill="hold">
                            <p:stCondLst>
                              <p:cond delay="1500"/>
                            </p:stCondLst>
                            <p:childTnLst>
                              <p:par>
                                <p:cTn id="121" presetID="22" presetClass="entr" presetSubtype="8" fill="hold" grpId="2" nodeType="afterEffect">
                                  <p:stCondLst>
                                    <p:cond delay="0"/>
                                  </p:stCondLst>
                                  <p:childTnLst>
                                    <p:set>
                                      <p:cBhvr>
                                        <p:cTn id="122" dur="1" fill="hold">
                                          <p:stCondLst>
                                            <p:cond delay="0"/>
                                          </p:stCondLst>
                                        </p:cTn>
                                        <p:tgtEl>
                                          <p:spTgt spid="96259"/>
                                        </p:tgtEl>
                                        <p:attrNameLst>
                                          <p:attrName>style.visibility</p:attrName>
                                        </p:attrNameLst>
                                      </p:cBhvr>
                                      <p:to>
                                        <p:strVal val="visible"/>
                                      </p:to>
                                    </p:set>
                                    <p:animEffect transition="in" filter="wipe(left)">
                                      <p:cBhvr>
                                        <p:cTn id="123" dur="1000"/>
                                        <p:tgtEl>
                                          <p:spTgt spid="96259"/>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xit" presetSubtype="0" fill="hold" grpId="3" nodeType="clickEffect">
                                  <p:stCondLst>
                                    <p:cond delay="0"/>
                                  </p:stCondLst>
                                  <p:childTnLst>
                                    <p:animEffect transition="out" filter="fade">
                                      <p:cBhvr>
                                        <p:cTn id="127" dur="1000"/>
                                        <p:tgtEl>
                                          <p:spTgt spid="96259"/>
                                        </p:tgtEl>
                                      </p:cBhvr>
                                    </p:animEffect>
                                    <p:set>
                                      <p:cBhvr>
                                        <p:cTn id="128" dur="1" fill="hold">
                                          <p:stCondLst>
                                            <p:cond delay="999"/>
                                          </p:stCondLst>
                                        </p:cTn>
                                        <p:tgtEl>
                                          <p:spTgt spid="96259"/>
                                        </p:tgtEl>
                                        <p:attrNameLst>
                                          <p:attrName>style.visibility</p:attrName>
                                        </p:attrNameLst>
                                      </p:cBhvr>
                                      <p:to>
                                        <p:strVal val="hidden"/>
                                      </p:to>
                                    </p:set>
                                  </p:childTnLst>
                                </p:cTn>
                              </p:par>
                            </p:childTnLst>
                          </p:cTn>
                        </p:par>
                        <p:par>
                          <p:cTn id="129" fill="hold">
                            <p:stCondLst>
                              <p:cond delay="1000"/>
                            </p:stCondLst>
                            <p:childTnLst>
                              <p:par>
                                <p:cTn id="130" presetID="22" presetClass="entr" presetSubtype="8" fill="hold" nodeType="afterEffect">
                                  <p:stCondLst>
                                    <p:cond delay="0"/>
                                  </p:stCondLst>
                                  <p:childTnLst>
                                    <p:set>
                                      <p:cBhvr>
                                        <p:cTn id="131" dur="1" fill="hold">
                                          <p:stCondLst>
                                            <p:cond delay="0"/>
                                          </p:stCondLst>
                                        </p:cTn>
                                        <p:tgtEl>
                                          <p:spTgt spid="10"/>
                                        </p:tgtEl>
                                        <p:attrNameLst>
                                          <p:attrName>style.visibility</p:attrName>
                                        </p:attrNameLst>
                                      </p:cBhvr>
                                      <p:to>
                                        <p:strVal val="visible"/>
                                      </p:to>
                                    </p:set>
                                    <p:animEffect transition="in" filter="wipe(left)">
                                      <p:cBhvr>
                                        <p:cTn id="132" dur="1000"/>
                                        <p:tgtEl>
                                          <p:spTgt spid="10"/>
                                        </p:tgtEl>
                                      </p:cBhvr>
                                    </p:animEffect>
                                  </p:childTnLst>
                                </p:cTn>
                              </p:par>
                            </p:childTnLst>
                          </p:cTn>
                        </p:par>
                        <p:par>
                          <p:cTn id="133" fill="hold">
                            <p:stCondLst>
                              <p:cond delay="2000"/>
                            </p:stCondLst>
                            <p:childTnLst>
                              <p:par>
                                <p:cTn id="134" presetID="22" presetClass="entr" presetSubtype="2" fill="hold" grpId="2" nodeType="afterEffect">
                                  <p:stCondLst>
                                    <p:cond delay="0"/>
                                  </p:stCondLst>
                                  <p:childTnLst>
                                    <p:set>
                                      <p:cBhvr>
                                        <p:cTn id="135" dur="1" fill="hold">
                                          <p:stCondLst>
                                            <p:cond delay="0"/>
                                          </p:stCondLst>
                                        </p:cTn>
                                        <p:tgtEl>
                                          <p:spTgt spid="96260"/>
                                        </p:tgtEl>
                                        <p:attrNameLst>
                                          <p:attrName>style.visibility</p:attrName>
                                        </p:attrNameLst>
                                      </p:cBhvr>
                                      <p:to>
                                        <p:strVal val="visible"/>
                                      </p:to>
                                    </p:set>
                                    <p:animEffect transition="in" filter="wipe(right)">
                                      <p:cBhvr>
                                        <p:cTn id="136" dur="1000"/>
                                        <p:tgtEl>
                                          <p:spTgt spid="96260"/>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xit" presetSubtype="0" fill="hold" grpId="3" nodeType="clickEffect">
                                  <p:stCondLst>
                                    <p:cond delay="0"/>
                                  </p:stCondLst>
                                  <p:childTnLst>
                                    <p:animEffect transition="out" filter="fade">
                                      <p:cBhvr>
                                        <p:cTn id="140" dur="1000"/>
                                        <p:tgtEl>
                                          <p:spTgt spid="96260"/>
                                        </p:tgtEl>
                                      </p:cBhvr>
                                    </p:animEffect>
                                    <p:set>
                                      <p:cBhvr>
                                        <p:cTn id="141" dur="1" fill="hold">
                                          <p:stCondLst>
                                            <p:cond delay="999"/>
                                          </p:stCondLst>
                                        </p:cTn>
                                        <p:tgtEl>
                                          <p:spTgt spid="96260"/>
                                        </p:tgtEl>
                                        <p:attrNameLst>
                                          <p:attrName>style.visibility</p:attrName>
                                        </p:attrNameLst>
                                      </p:cBhvr>
                                      <p:to>
                                        <p:strVal val="hidden"/>
                                      </p:to>
                                    </p:set>
                                  </p:childTnLst>
                                </p:cTn>
                              </p:par>
                              <p:par>
                                <p:cTn id="142" presetID="22" presetClass="entr" presetSubtype="8" fill="hold" nodeType="withEffect">
                                  <p:stCondLst>
                                    <p:cond delay="0"/>
                                  </p:stCondLst>
                                  <p:childTnLst>
                                    <p:set>
                                      <p:cBhvr>
                                        <p:cTn id="143" dur="1" fill="hold">
                                          <p:stCondLst>
                                            <p:cond delay="0"/>
                                          </p:stCondLst>
                                        </p:cTn>
                                        <p:tgtEl>
                                          <p:spTgt spid="11"/>
                                        </p:tgtEl>
                                        <p:attrNameLst>
                                          <p:attrName>style.visibility</p:attrName>
                                        </p:attrNameLst>
                                      </p:cBhvr>
                                      <p:to>
                                        <p:strVal val="visible"/>
                                      </p:to>
                                    </p:set>
                                    <p:animEffect transition="in" filter="wipe(left)">
                                      <p:cBhvr>
                                        <p:cTn id="144" dur="1000"/>
                                        <p:tgtEl>
                                          <p:spTgt spid="11"/>
                                        </p:tgtEl>
                                      </p:cBhvr>
                                    </p:animEffect>
                                  </p:childTnLst>
                                </p:cTn>
                              </p:par>
                            </p:childTnLst>
                          </p:cTn>
                        </p:par>
                        <p:par>
                          <p:cTn id="145" fill="hold">
                            <p:stCondLst>
                              <p:cond delay="1000"/>
                            </p:stCondLst>
                            <p:childTnLst>
                              <p:par>
                                <p:cTn id="146" presetID="1" presetClass="entr" presetSubtype="0" fill="hold" grpId="3" nodeType="afterEffect">
                                  <p:stCondLst>
                                    <p:cond delay="0"/>
                                  </p:stCondLst>
                                  <p:childTnLst>
                                    <p:set>
                                      <p:cBhvr>
                                        <p:cTn id="147" dur="1" fill="hold">
                                          <p:stCondLst>
                                            <p:cond delay="0"/>
                                          </p:stCondLst>
                                        </p:cTn>
                                        <p:tgtEl>
                                          <p:spTgt spid="96281"/>
                                        </p:tgtEl>
                                        <p:attrNameLst>
                                          <p:attrName>style.visibility</p:attrName>
                                        </p:attrNameLst>
                                      </p:cBhvr>
                                      <p:to>
                                        <p:strVal val="visible"/>
                                      </p:to>
                                    </p:set>
                                  </p:childTnLst>
                                </p:cTn>
                              </p:par>
                              <p:par>
                                <p:cTn id="148" presetID="6" presetClass="emph" presetSubtype="0" fill="hold" grpId="4" nodeType="withEffect">
                                  <p:stCondLst>
                                    <p:cond delay="0"/>
                                  </p:stCondLst>
                                  <p:childTnLst>
                                    <p:animScale>
                                      <p:cBhvr>
                                        <p:cTn id="149" dur="500" fill="hold"/>
                                        <p:tgtEl>
                                          <p:spTgt spid="96281"/>
                                        </p:tgtEl>
                                      </p:cBhvr>
                                      <p:by x="150000" y="150000"/>
                                    </p:animScale>
                                  </p:childTnLst>
                                </p:cTn>
                              </p:par>
                            </p:childTnLst>
                          </p:cTn>
                        </p:par>
                        <p:par>
                          <p:cTn id="150" fill="hold">
                            <p:stCondLst>
                              <p:cond delay="1500"/>
                            </p:stCondLst>
                            <p:childTnLst>
                              <p:par>
                                <p:cTn id="151" presetID="1" presetClass="entr" presetSubtype="0" fill="hold" grpId="3" nodeType="afterEffect">
                                  <p:stCondLst>
                                    <p:cond delay="0"/>
                                  </p:stCondLst>
                                  <p:childTnLst>
                                    <p:set>
                                      <p:cBhvr>
                                        <p:cTn id="152" dur="1" fill="hold">
                                          <p:stCondLst>
                                            <p:cond delay="0"/>
                                          </p:stCondLst>
                                        </p:cTn>
                                        <p:tgtEl>
                                          <p:spTgt spid="96280"/>
                                        </p:tgtEl>
                                        <p:attrNameLst>
                                          <p:attrName>style.visibility</p:attrName>
                                        </p:attrNameLst>
                                      </p:cBhvr>
                                      <p:to>
                                        <p:strVal val="visible"/>
                                      </p:to>
                                    </p:set>
                                  </p:childTnLst>
                                </p:cTn>
                              </p:par>
                              <p:par>
                                <p:cTn id="153" presetID="6" presetClass="emph" presetSubtype="0" fill="hold" grpId="4" nodeType="withEffect">
                                  <p:stCondLst>
                                    <p:cond delay="0"/>
                                  </p:stCondLst>
                                  <p:childTnLst>
                                    <p:animScale>
                                      <p:cBhvr>
                                        <p:cTn id="154" dur="500" fill="hold"/>
                                        <p:tgtEl>
                                          <p:spTgt spid="96280"/>
                                        </p:tgtEl>
                                      </p:cBhvr>
                                      <p:by x="150000" y="150000"/>
                                    </p:animScale>
                                  </p:childTnLst>
                                </p:cTn>
                              </p:par>
                            </p:childTnLst>
                          </p:cTn>
                        </p:par>
                        <p:par>
                          <p:cTn id="155" fill="hold">
                            <p:stCondLst>
                              <p:cond delay="2000"/>
                            </p:stCondLst>
                            <p:childTnLst>
                              <p:par>
                                <p:cTn id="156" presetID="1" presetClass="entr" presetSubtype="0" fill="hold" grpId="3" nodeType="afterEffect">
                                  <p:stCondLst>
                                    <p:cond delay="0"/>
                                  </p:stCondLst>
                                  <p:childTnLst>
                                    <p:set>
                                      <p:cBhvr>
                                        <p:cTn id="157" dur="1" fill="hold">
                                          <p:stCondLst>
                                            <p:cond delay="0"/>
                                          </p:stCondLst>
                                        </p:cTn>
                                        <p:tgtEl>
                                          <p:spTgt spid="96279"/>
                                        </p:tgtEl>
                                        <p:attrNameLst>
                                          <p:attrName>style.visibility</p:attrName>
                                        </p:attrNameLst>
                                      </p:cBhvr>
                                      <p:to>
                                        <p:strVal val="visible"/>
                                      </p:to>
                                    </p:set>
                                  </p:childTnLst>
                                </p:cTn>
                              </p:par>
                              <p:par>
                                <p:cTn id="158" presetID="6" presetClass="emph" presetSubtype="0" fill="hold" grpId="4" nodeType="withEffect">
                                  <p:stCondLst>
                                    <p:cond delay="0"/>
                                  </p:stCondLst>
                                  <p:childTnLst>
                                    <p:animScale>
                                      <p:cBhvr>
                                        <p:cTn id="159" dur="500" fill="hold"/>
                                        <p:tgtEl>
                                          <p:spTgt spid="96279"/>
                                        </p:tgtEl>
                                      </p:cBhvr>
                                      <p:by x="150000" y="150000"/>
                                    </p:animScale>
                                  </p:childTnLst>
                                </p:cTn>
                              </p:par>
                            </p:childTnLst>
                          </p:cTn>
                        </p:par>
                        <p:par>
                          <p:cTn id="160" fill="hold">
                            <p:stCondLst>
                              <p:cond delay="2500"/>
                            </p:stCondLst>
                            <p:childTnLst>
                              <p:par>
                                <p:cTn id="161" presetID="1" presetClass="entr" presetSubtype="0" fill="hold" nodeType="afterEffect">
                                  <p:stCondLst>
                                    <p:cond delay="0"/>
                                  </p:stCondLst>
                                  <p:childTnLst>
                                    <p:set>
                                      <p:cBhvr>
                                        <p:cTn id="162" dur="1" fill="hold">
                                          <p:stCondLst>
                                            <p:cond delay="0"/>
                                          </p:stCondLst>
                                        </p:cTn>
                                        <p:tgtEl>
                                          <p:spTgt spid="2"/>
                                        </p:tgtEl>
                                        <p:attrNameLst>
                                          <p:attrName>style.visibility</p:attrName>
                                        </p:attrNameLst>
                                      </p:cBhvr>
                                      <p:to>
                                        <p:strVal val="visible"/>
                                      </p:to>
                                    </p:set>
                                  </p:childTnLst>
                                </p:cTn>
                              </p:par>
                              <p:par>
                                <p:cTn id="163" presetID="1" presetClass="exit" presetSubtype="0" fill="hold" nodeType="withEffect">
                                  <p:stCondLst>
                                    <p:cond delay="0"/>
                                  </p:stCondLst>
                                  <p:childTnLst>
                                    <p:set>
                                      <p:cBhvr>
                                        <p:cTn id="164"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animBg="1"/>
      <p:bldP spid="96259" grpId="1" animBg="1"/>
      <p:bldP spid="96259" grpId="2" animBg="1"/>
      <p:bldP spid="96259" grpId="3" animBg="1"/>
      <p:bldP spid="96260" grpId="0" animBg="1"/>
      <p:bldP spid="96260" grpId="1" animBg="1"/>
      <p:bldP spid="96260" grpId="2" animBg="1"/>
      <p:bldP spid="96260" grpId="3" animBg="1"/>
      <p:bldP spid="96276" grpId="0" animBg="1"/>
      <p:bldP spid="96276" grpId="1" animBg="1"/>
      <p:bldP spid="96276" grpId="2" animBg="1"/>
      <p:bldP spid="96276" grpId="3" animBg="1"/>
      <p:bldP spid="96276" grpId="4" animBg="1"/>
      <p:bldP spid="96276" grpId="5" animBg="1"/>
      <p:bldP spid="96277" grpId="0" animBg="1"/>
      <p:bldP spid="96277" grpId="1" animBg="1"/>
      <p:bldP spid="96277" grpId="2" animBg="1"/>
      <p:bldP spid="96277" grpId="3" animBg="1"/>
      <p:bldP spid="96277" grpId="4" animBg="1"/>
      <p:bldP spid="96277" grpId="5" animBg="1"/>
      <p:bldP spid="96278" grpId="0" animBg="1"/>
      <p:bldP spid="96278" grpId="1" animBg="1"/>
      <p:bldP spid="96278" grpId="2" animBg="1"/>
      <p:bldP spid="96278" grpId="3" animBg="1"/>
      <p:bldP spid="96278" grpId="4" animBg="1"/>
      <p:bldP spid="96278" grpId="5" animBg="1"/>
      <p:bldP spid="96279" grpId="0" animBg="1"/>
      <p:bldP spid="96279" grpId="1" animBg="1"/>
      <p:bldP spid="96279" grpId="2" animBg="1"/>
      <p:bldP spid="96279" grpId="3" animBg="1"/>
      <p:bldP spid="96279" grpId="4" animBg="1"/>
      <p:bldP spid="96280" grpId="0" animBg="1"/>
      <p:bldP spid="96280" grpId="1" animBg="1"/>
      <p:bldP spid="96280" grpId="2" animBg="1"/>
      <p:bldP spid="96280" grpId="3" animBg="1"/>
      <p:bldP spid="96280" grpId="4" animBg="1"/>
      <p:bldP spid="96281" grpId="0" animBg="1"/>
      <p:bldP spid="96281" grpId="1" animBg="1"/>
      <p:bldP spid="96281" grpId="2" animBg="1"/>
      <p:bldP spid="96281" grpId="3" animBg="1"/>
      <p:bldP spid="96281" grpId="4"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lstStyle/>
          <a:p>
            <a:pPr>
              <a:lnSpc>
                <a:spcPct val="85000"/>
              </a:lnSpc>
            </a:pPr>
            <a:r>
              <a:rPr lang="en-US" sz="2800" smtClean="0">
                <a:solidFill>
                  <a:schemeClr val="bg1"/>
                </a:solidFill>
              </a:rPr>
              <a:t>How a DHCP Relay Agent Uses Hop Count</a:t>
            </a:r>
          </a:p>
        </p:txBody>
      </p:sp>
      <p:sp>
        <p:nvSpPr>
          <p:cNvPr id="18435" name="AutoShape 3"/>
          <p:cNvSpPr>
            <a:spLocks noChangeArrowheads="1"/>
          </p:cNvSpPr>
          <p:nvPr/>
        </p:nvSpPr>
        <p:spPr bwMode="auto">
          <a:xfrm>
            <a:off x="914400" y="1273175"/>
            <a:ext cx="7223125" cy="4951413"/>
          </a:xfrm>
          <a:prstGeom prst="roundRect">
            <a:avLst>
              <a:gd name="adj" fmla="val 2931"/>
            </a:avLst>
          </a:prstGeom>
          <a:gradFill rotWithShape="1">
            <a:gsLst>
              <a:gs pos="0">
                <a:srgbClr val="FFFFFF"/>
              </a:gs>
              <a:gs pos="100000">
                <a:srgbClr val="EEEFD7"/>
              </a:gs>
            </a:gsLst>
            <a:lin ang="5400000" scaled="1"/>
          </a:gradFill>
          <a:ln w="6350" algn="ctr">
            <a:noFill/>
            <a:round/>
            <a:headEnd/>
            <a:tailEnd/>
          </a:ln>
        </p:spPr>
        <p:txBody>
          <a:bodyPr/>
          <a:lstStyle/>
          <a:p>
            <a:endParaRPr lang="en-US"/>
          </a:p>
        </p:txBody>
      </p:sp>
      <p:sp>
        <p:nvSpPr>
          <p:cNvPr id="99332" name="AutoShape 4"/>
          <p:cNvSpPr>
            <a:spLocks noChangeArrowheads="1"/>
          </p:cNvSpPr>
          <p:nvPr/>
        </p:nvSpPr>
        <p:spPr bwMode="auto">
          <a:xfrm>
            <a:off x="514350" y="1308100"/>
            <a:ext cx="7972425" cy="1006475"/>
          </a:xfrm>
          <a:prstGeom prst="roundRect">
            <a:avLst>
              <a:gd name="adj" fmla="val 24236"/>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lgn="l">
              <a:lnSpc>
                <a:spcPct val="90000"/>
              </a:lnSpc>
              <a:spcBef>
                <a:spcPct val="40000"/>
              </a:spcBef>
              <a:buClr>
                <a:srgbClr val="8DACD0"/>
              </a:buClr>
              <a:buSzPct val="70000"/>
              <a:buFont typeface="Wingdings" pitchFamily="2" charset="2"/>
              <a:buNone/>
              <a:defRPr/>
            </a:pPr>
            <a:r>
              <a:rPr lang="en-US" sz="2200"/>
              <a:t>The hop count threshold is the number of routers through which the packet can be transmitted before it is discarded</a:t>
            </a:r>
          </a:p>
        </p:txBody>
      </p:sp>
      <p:sp>
        <p:nvSpPr>
          <p:cNvPr id="18437" name="Line 5"/>
          <p:cNvSpPr>
            <a:spLocks noChangeShapeType="1"/>
          </p:cNvSpPr>
          <p:nvPr/>
        </p:nvSpPr>
        <p:spPr bwMode="auto">
          <a:xfrm flipH="1">
            <a:off x="6451600" y="4010025"/>
            <a:ext cx="79375" cy="1008063"/>
          </a:xfrm>
          <a:prstGeom prst="line">
            <a:avLst/>
          </a:prstGeom>
          <a:noFill/>
          <a:ln w="57150">
            <a:solidFill>
              <a:srgbClr val="808080"/>
            </a:solidFill>
            <a:prstDash val="sysDot"/>
            <a:round/>
            <a:headEnd/>
            <a:tailEnd/>
          </a:ln>
        </p:spPr>
        <p:txBody>
          <a:bodyPr/>
          <a:lstStyle/>
          <a:p>
            <a:endParaRPr lang="en-US"/>
          </a:p>
        </p:txBody>
      </p:sp>
      <p:sp>
        <p:nvSpPr>
          <p:cNvPr id="18438" name="Line 6"/>
          <p:cNvSpPr>
            <a:spLocks noChangeShapeType="1"/>
          </p:cNvSpPr>
          <p:nvPr/>
        </p:nvSpPr>
        <p:spPr bwMode="auto">
          <a:xfrm flipV="1">
            <a:off x="2911475" y="3622675"/>
            <a:ext cx="2705100" cy="684213"/>
          </a:xfrm>
          <a:prstGeom prst="line">
            <a:avLst/>
          </a:prstGeom>
          <a:noFill/>
          <a:ln w="57150">
            <a:solidFill>
              <a:srgbClr val="808080"/>
            </a:solidFill>
            <a:prstDash val="sysDot"/>
            <a:round/>
            <a:headEnd/>
            <a:tailEnd/>
          </a:ln>
        </p:spPr>
        <p:txBody>
          <a:bodyPr/>
          <a:lstStyle/>
          <a:p>
            <a:endParaRPr lang="en-US"/>
          </a:p>
        </p:txBody>
      </p:sp>
      <p:sp>
        <p:nvSpPr>
          <p:cNvPr id="99335" name="Oval 7"/>
          <p:cNvSpPr>
            <a:spLocks noChangeArrowheads="1"/>
          </p:cNvSpPr>
          <p:nvPr/>
        </p:nvSpPr>
        <p:spPr bwMode="auto">
          <a:xfrm>
            <a:off x="5424488" y="2768600"/>
            <a:ext cx="2098675" cy="1235075"/>
          </a:xfrm>
          <a:prstGeom prst="ellipse">
            <a:avLst/>
          </a:prstGeom>
          <a:gradFill rotWithShape="1">
            <a:gsLst>
              <a:gs pos="0">
                <a:srgbClr val="F0F1FF"/>
              </a:gs>
              <a:gs pos="100000">
                <a:srgbClr val="B3C8DF"/>
              </a:gs>
            </a:gsLst>
            <a:path path="shape">
              <a:fillToRect l="50000" t="50000" r="50000" b="50000"/>
            </a:path>
          </a:gradFill>
          <a:ln w="9525">
            <a:solidFill>
              <a:srgbClr val="808080"/>
            </a:solidFill>
            <a:round/>
            <a:headEnd/>
            <a:tailEnd/>
          </a:ln>
          <a:effectLst>
            <a:outerShdw dist="35921" dir="2700000" algn="ctr" rotWithShape="0">
              <a:srgbClr val="ADADAD"/>
            </a:outerShdw>
          </a:effectLst>
        </p:spPr>
        <p:txBody>
          <a:bodyPr wrap="none" anchor="ctr"/>
          <a:lstStyle/>
          <a:p>
            <a:pPr algn="r">
              <a:defRPr/>
            </a:pPr>
            <a:endParaRPr lang="en-US"/>
          </a:p>
        </p:txBody>
      </p:sp>
      <p:pic>
        <p:nvPicPr>
          <p:cNvPr id="18440" name="Picture 8" descr="Server01"/>
          <p:cNvPicPr>
            <a:picLocks noChangeAspect="1" noChangeArrowheads="1"/>
          </p:cNvPicPr>
          <p:nvPr/>
        </p:nvPicPr>
        <p:blipFill>
          <a:blip r:embed="rId3"/>
          <a:srcRect/>
          <a:stretch>
            <a:fillRect/>
          </a:stretch>
        </p:blipFill>
        <p:spPr bwMode="auto">
          <a:xfrm>
            <a:off x="5584825" y="2363788"/>
            <a:ext cx="731838" cy="927100"/>
          </a:xfrm>
          <a:prstGeom prst="rect">
            <a:avLst/>
          </a:prstGeom>
          <a:noFill/>
          <a:ln w="9525">
            <a:noFill/>
            <a:miter lim="800000"/>
            <a:headEnd/>
            <a:tailEnd/>
          </a:ln>
        </p:spPr>
      </p:pic>
      <p:pic>
        <p:nvPicPr>
          <p:cNvPr id="18441" name="Picture 9" descr="Computer_DesktopComputerSansKeyboard01"/>
          <p:cNvPicPr>
            <a:picLocks noChangeAspect="1" noChangeArrowheads="1"/>
          </p:cNvPicPr>
          <p:nvPr/>
        </p:nvPicPr>
        <p:blipFill>
          <a:blip r:embed="rId4"/>
          <a:srcRect/>
          <a:stretch>
            <a:fillRect/>
          </a:stretch>
        </p:blipFill>
        <p:spPr bwMode="auto">
          <a:xfrm>
            <a:off x="7048500" y="3181350"/>
            <a:ext cx="693738" cy="844550"/>
          </a:xfrm>
          <a:prstGeom prst="rect">
            <a:avLst/>
          </a:prstGeom>
          <a:noFill/>
          <a:ln w="9525">
            <a:noFill/>
            <a:miter lim="800000"/>
            <a:headEnd/>
            <a:tailEnd/>
          </a:ln>
        </p:spPr>
      </p:pic>
      <p:sp>
        <p:nvSpPr>
          <p:cNvPr id="99338" name="Oval 10"/>
          <p:cNvSpPr>
            <a:spLocks noChangeArrowheads="1"/>
          </p:cNvSpPr>
          <p:nvPr/>
        </p:nvSpPr>
        <p:spPr bwMode="auto">
          <a:xfrm>
            <a:off x="4664075" y="4905375"/>
            <a:ext cx="2098675" cy="1235075"/>
          </a:xfrm>
          <a:prstGeom prst="ellipse">
            <a:avLst/>
          </a:prstGeom>
          <a:gradFill rotWithShape="1">
            <a:gsLst>
              <a:gs pos="0">
                <a:srgbClr val="F0F1FF"/>
              </a:gs>
              <a:gs pos="100000">
                <a:srgbClr val="B3C8DF"/>
              </a:gs>
            </a:gsLst>
            <a:path path="shape">
              <a:fillToRect l="50000" t="50000" r="50000" b="50000"/>
            </a:path>
          </a:gradFill>
          <a:ln w="9525">
            <a:solidFill>
              <a:srgbClr val="808080"/>
            </a:solidFill>
            <a:round/>
            <a:headEnd/>
            <a:tailEnd/>
          </a:ln>
          <a:effectLst>
            <a:outerShdw dist="35921" dir="2700000" algn="ctr" rotWithShape="0">
              <a:srgbClr val="ADADAD"/>
            </a:outerShdw>
          </a:effectLst>
        </p:spPr>
        <p:txBody>
          <a:bodyPr wrap="none" anchor="ctr"/>
          <a:lstStyle/>
          <a:p>
            <a:pPr algn="r">
              <a:defRPr/>
            </a:pPr>
            <a:endParaRPr lang="en-US"/>
          </a:p>
        </p:txBody>
      </p:sp>
      <p:pic>
        <p:nvPicPr>
          <p:cNvPr id="18443" name="Picture 11" descr="Server01"/>
          <p:cNvPicPr>
            <a:picLocks noChangeAspect="1" noChangeArrowheads="1"/>
          </p:cNvPicPr>
          <p:nvPr/>
        </p:nvPicPr>
        <p:blipFill>
          <a:blip r:embed="rId3"/>
          <a:srcRect/>
          <a:stretch>
            <a:fillRect/>
          </a:stretch>
        </p:blipFill>
        <p:spPr bwMode="auto">
          <a:xfrm>
            <a:off x="4759325" y="4616450"/>
            <a:ext cx="731838" cy="927100"/>
          </a:xfrm>
          <a:prstGeom prst="rect">
            <a:avLst/>
          </a:prstGeom>
          <a:noFill/>
          <a:ln w="9525">
            <a:noFill/>
            <a:miter lim="800000"/>
            <a:headEnd/>
            <a:tailEnd/>
          </a:ln>
        </p:spPr>
      </p:pic>
      <p:pic>
        <p:nvPicPr>
          <p:cNvPr id="18444" name="Picture 12" descr="Computer_DesktopComputerSansKeyboard01"/>
          <p:cNvPicPr>
            <a:picLocks noChangeAspect="1" noChangeArrowheads="1"/>
          </p:cNvPicPr>
          <p:nvPr/>
        </p:nvPicPr>
        <p:blipFill>
          <a:blip r:embed="rId4"/>
          <a:srcRect/>
          <a:stretch>
            <a:fillRect/>
          </a:stretch>
        </p:blipFill>
        <p:spPr bwMode="auto">
          <a:xfrm>
            <a:off x="6151563" y="5327650"/>
            <a:ext cx="693737" cy="844550"/>
          </a:xfrm>
          <a:prstGeom prst="rect">
            <a:avLst/>
          </a:prstGeom>
          <a:noFill/>
          <a:ln w="9525">
            <a:noFill/>
            <a:miter lim="800000"/>
            <a:headEnd/>
            <a:tailEnd/>
          </a:ln>
        </p:spPr>
      </p:pic>
      <p:sp>
        <p:nvSpPr>
          <p:cNvPr id="99341" name="Oval 13"/>
          <p:cNvSpPr>
            <a:spLocks noChangeArrowheads="1"/>
          </p:cNvSpPr>
          <p:nvPr/>
        </p:nvSpPr>
        <p:spPr bwMode="auto">
          <a:xfrm>
            <a:off x="1290638" y="3876675"/>
            <a:ext cx="2098675" cy="1235075"/>
          </a:xfrm>
          <a:prstGeom prst="ellipse">
            <a:avLst/>
          </a:prstGeom>
          <a:gradFill rotWithShape="1">
            <a:gsLst>
              <a:gs pos="0">
                <a:srgbClr val="F0F1FF"/>
              </a:gs>
              <a:gs pos="100000">
                <a:srgbClr val="B3C8DF"/>
              </a:gs>
            </a:gsLst>
            <a:path path="shape">
              <a:fillToRect l="50000" t="50000" r="50000" b="50000"/>
            </a:path>
          </a:gradFill>
          <a:ln w="9525">
            <a:solidFill>
              <a:srgbClr val="808080"/>
            </a:solidFill>
            <a:round/>
            <a:headEnd/>
            <a:tailEnd/>
          </a:ln>
          <a:effectLst>
            <a:outerShdw dist="35921" dir="2700000" algn="ctr" rotWithShape="0">
              <a:srgbClr val="ADADAD"/>
            </a:outerShdw>
          </a:effectLst>
        </p:spPr>
        <p:txBody>
          <a:bodyPr wrap="none" anchor="ctr"/>
          <a:lstStyle/>
          <a:p>
            <a:pPr algn="r">
              <a:defRPr/>
            </a:pPr>
            <a:endParaRPr lang="en-US"/>
          </a:p>
        </p:txBody>
      </p:sp>
      <p:pic>
        <p:nvPicPr>
          <p:cNvPr id="18446" name="Picture 14" descr="Server01"/>
          <p:cNvPicPr>
            <a:picLocks noChangeAspect="1" noChangeArrowheads="1"/>
          </p:cNvPicPr>
          <p:nvPr/>
        </p:nvPicPr>
        <p:blipFill>
          <a:blip r:embed="rId3"/>
          <a:srcRect/>
          <a:stretch>
            <a:fillRect/>
          </a:stretch>
        </p:blipFill>
        <p:spPr bwMode="auto">
          <a:xfrm>
            <a:off x="2365375" y="3511550"/>
            <a:ext cx="731838" cy="927100"/>
          </a:xfrm>
          <a:prstGeom prst="rect">
            <a:avLst/>
          </a:prstGeom>
          <a:noFill/>
          <a:ln w="9525">
            <a:noFill/>
            <a:miter lim="800000"/>
            <a:headEnd/>
            <a:tailEnd/>
          </a:ln>
        </p:spPr>
      </p:pic>
      <p:pic>
        <p:nvPicPr>
          <p:cNvPr id="18447" name="Picture 15" descr="Computer_DesktopComputerSansKeyboard01"/>
          <p:cNvPicPr>
            <a:picLocks noChangeAspect="1" noChangeArrowheads="1"/>
          </p:cNvPicPr>
          <p:nvPr/>
        </p:nvPicPr>
        <p:blipFill>
          <a:blip r:embed="rId4"/>
          <a:srcRect/>
          <a:stretch>
            <a:fillRect/>
          </a:stretch>
        </p:blipFill>
        <p:spPr bwMode="auto">
          <a:xfrm>
            <a:off x="1387475" y="4389438"/>
            <a:ext cx="693738" cy="844550"/>
          </a:xfrm>
          <a:prstGeom prst="rect">
            <a:avLst/>
          </a:prstGeom>
          <a:noFill/>
          <a:ln w="9525">
            <a:noFill/>
            <a:miter lim="800000"/>
            <a:headEnd/>
            <a:tailEnd/>
          </a:ln>
        </p:spPr>
      </p:pic>
      <p:sp>
        <p:nvSpPr>
          <p:cNvPr id="99344" name="AutoShape 16"/>
          <p:cNvSpPr>
            <a:spLocks noChangeArrowheads="1"/>
          </p:cNvSpPr>
          <p:nvPr/>
        </p:nvSpPr>
        <p:spPr bwMode="auto">
          <a:xfrm>
            <a:off x="6376988" y="2647950"/>
            <a:ext cx="2014537" cy="331788"/>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defRPr/>
            </a:pPr>
            <a:r>
              <a:rPr lang="en-US" sz="1400"/>
              <a:t>DHCP Relay Agent 2</a:t>
            </a:r>
          </a:p>
        </p:txBody>
      </p:sp>
      <p:sp>
        <p:nvSpPr>
          <p:cNvPr id="99345" name="AutoShape 17"/>
          <p:cNvSpPr>
            <a:spLocks noChangeArrowheads="1"/>
          </p:cNvSpPr>
          <p:nvPr/>
        </p:nvSpPr>
        <p:spPr bwMode="auto">
          <a:xfrm>
            <a:off x="4330700" y="5599113"/>
            <a:ext cx="1457325" cy="303212"/>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lstStyle/>
          <a:p>
            <a:pPr>
              <a:defRPr/>
            </a:pPr>
            <a:r>
              <a:rPr lang="en-US" sz="1600"/>
              <a:t>DHCP Server</a:t>
            </a:r>
          </a:p>
        </p:txBody>
      </p:sp>
      <p:pic>
        <p:nvPicPr>
          <p:cNvPr id="18450" name="Picture 18" descr="Rackmount_Router01"/>
          <p:cNvPicPr>
            <a:picLocks noChangeAspect="1" noChangeArrowheads="1"/>
          </p:cNvPicPr>
          <p:nvPr/>
        </p:nvPicPr>
        <p:blipFill>
          <a:blip r:embed="rId5" cstate="print"/>
          <a:srcRect/>
          <a:stretch>
            <a:fillRect/>
          </a:stretch>
        </p:blipFill>
        <p:spPr bwMode="auto">
          <a:xfrm>
            <a:off x="6288088" y="3830638"/>
            <a:ext cx="635000" cy="406400"/>
          </a:xfrm>
          <a:prstGeom prst="rect">
            <a:avLst/>
          </a:prstGeom>
          <a:noFill/>
          <a:ln w="9525">
            <a:noFill/>
            <a:miter lim="800000"/>
            <a:headEnd/>
            <a:tailEnd/>
          </a:ln>
        </p:spPr>
      </p:pic>
      <p:pic>
        <p:nvPicPr>
          <p:cNvPr id="18451" name="Picture 19" descr="Rackmount_Router01"/>
          <p:cNvPicPr>
            <a:picLocks noChangeAspect="1" noChangeArrowheads="1"/>
          </p:cNvPicPr>
          <p:nvPr/>
        </p:nvPicPr>
        <p:blipFill>
          <a:blip r:embed="rId5" cstate="print"/>
          <a:srcRect/>
          <a:stretch>
            <a:fillRect/>
          </a:stretch>
        </p:blipFill>
        <p:spPr bwMode="auto">
          <a:xfrm>
            <a:off x="5167313" y="3502025"/>
            <a:ext cx="635000" cy="406400"/>
          </a:xfrm>
          <a:prstGeom prst="rect">
            <a:avLst/>
          </a:prstGeom>
          <a:noFill/>
          <a:ln w="9525">
            <a:noFill/>
            <a:miter lim="800000"/>
            <a:headEnd/>
            <a:tailEnd/>
          </a:ln>
        </p:spPr>
      </p:pic>
      <p:sp>
        <p:nvSpPr>
          <p:cNvPr id="18452" name="Text Box 20"/>
          <p:cNvSpPr txBox="1">
            <a:spLocks noChangeArrowheads="1"/>
          </p:cNvSpPr>
          <p:nvPr/>
        </p:nvSpPr>
        <p:spPr bwMode="auto">
          <a:xfrm>
            <a:off x="1289050" y="2914650"/>
            <a:ext cx="1370013" cy="276999"/>
          </a:xfrm>
          <a:prstGeom prst="rect">
            <a:avLst/>
          </a:prstGeom>
          <a:solidFill>
            <a:srgbClr val="8DACD0"/>
          </a:solidFill>
          <a:ln w="9525" algn="ctr">
            <a:solidFill>
              <a:schemeClr val="bg2"/>
            </a:solidFill>
            <a:miter lim="800000"/>
            <a:headEnd/>
            <a:tailEnd/>
          </a:ln>
        </p:spPr>
        <p:txBody>
          <a:bodyPr>
            <a:spAutoFit/>
          </a:bodyPr>
          <a:lstStyle/>
          <a:p>
            <a:r>
              <a:rPr lang="en-US" sz="1200"/>
              <a:t>Hop Count = 2</a:t>
            </a:r>
          </a:p>
        </p:txBody>
      </p:sp>
      <p:sp>
        <p:nvSpPr>
          <p:cNvPr id="99349" name="AutoShape 21"/>
          <p:cNvSpPr>
            <a:spLocks noChangeArrowheads="1"/>
          </p:cNvSpPr>
          <p:nvPr/>
        </p:nvSpPr>
        <p:spPr bwMode="auto">
          <a:xfrm>
            <a:off x="1000125" y="3319463"/>
            <a:ext cx="1768475" cy="303212"/>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defRPr/>
            </a:pPr>
            <a:r>
              <a:rPr lang="en-US" sz="1200"/>
              <a:t>DHCP Relay Agent 1</a:t>
            </a:r>
          </a:p>
        </p:txBody>
      </p:sp>
      <p:sp>
        <p:nvSpPr>
          <p:cNvPr id="18454" name="Arc 22"/>
          <p:cNvSpPr>
            <a:spLocks/>
          </p:cNvSpPr>
          <p:nvPr/>
        </p:nvSpPr>
        <p:spPr bwMode="auto">
          <a:xfrm rot="2661809">
            <a:off x="2927350" y="3206750"/>
            <a:ext cx="2341563" cy="1525588"/>
          </a:xfrm>
          <a:custGeom>
            <a:avLst/>
            <a:gdLst>
              <a:gd name="T0" fmla="*/ 0 w 36344"/>
              <a:gd name="T1" fmla="*/ 1181483 h 21600"/>
              <a:gd name="T2" fmla="*/ 2341563 w 36344"/>
              <a:gd name="T3" fmla="*/ 448777 h 21600"/>
              <a:gd name="T4" fmla="*/ 1355754 w 36344"/>
              <a:gd name="T5" fmla="*/ 1525588 h 21600"/>
              <a:gd name="T6" fmla="*/ 0 60000 65536"/>
              <a:gd name="T7" fmla="*/ 0 60000 65536"/>
              <a:gd name="T8" fmla="*/ 0 60000 65536"/>
              <a:gd name="T9" fmla="*/ 0 w 36344"/>
              <a:gd name="T10" fmla="*/ 0 h 21600"/>
              <a:gd name="T11" fmla="*/ 36344 w 36344"/>
              <a:gd name="T12" fmla="*/ 21600 h 21600"/>
            </a:gdLst>
            <a:ahLst/>
            <a:cxnLst>
              <a:cxn ang="T6">
                <a:pos x="T0" y="T1"/>
              </a:cxn>
              <a:cxn ang="T7">
                <a:pos x="T2" y="T3"/>
              </a:cxn>
              <a:cxn ang="T8">
                <a:pos x="T4" y="T5"/>
              </a:cxn>
            </a:cxnLst>
            <a:rect l="T9" t="T10" r="T11" b="T12"/>
            <a:pathLst>
              <a:path w="36344" h="21600" fill="none" extrusionOk="0">
                <a:moveTo>
                  <a:pt x="-1" y="16727"/>
                </a:moveTo>
                <a:cubicBezTo>
                  <a:pt x="2267" y="6934"/>
                  <a:pt x="10990" y="-1"/>
                  <a:pt x="21043" y="0"/>
                </a:cubicBezTo>
                <a:cubicBezTo>
                  <a:pt x="26785" y="0"/>
                  <a:pt x="32290" y="2286"/>
                  <a:pt x="36343" y="6354"/>
                </a:cubicBezTo>
              </a:path>
              <a:path w="36344" h="21600" stroke="0" extrusionOk="0">
                <a:moveTo>
                  <a:pt x="-1" y="16727"/>
                </a:moveTo>
                <a:cubicBezTo>
                  <a:pt x="2267" y="6934"/>
                  <a:pt x="10990" y="-1"/>
                  <a:pt x="21043" y="0"/>
                </a:cubicBezTo>
                <a:cubicBezTo>
                  <a:pt x="26785" y="0"/>
                  <a:pt x="32290" y="2286"/>
                  <a:pt x="36343" y="6354"/>
                </a:cubicBezTo>
                <a:lnTo>
                  <a:pt x="21043" y="21600"/>
                </a:lnTo>
                <a:close/>
              </a:path>
            </a:pathLst>
          </a:custGeom>
          <a:noFill/>
          <a:ln w="76200" cap="rnd">
            <a:solidFill>
              <a:srgbClr val="CC0000"/>
            </a:solidFill>
            <a:prstDash val="sysDot"/>
            <a:round/>
            <a:headEnd/>
            <a:tailEnd type="triangle" w="med" len="med"/>
          </a:ln>
        </p:spPr>
        <p:txBody>
          <a:bodyPr wrap="none" anchor="ctr"/>
          <a:lstStyle/>
          <a:p>
            <a:endParaRPr lang="en-US"/>
          </a:p>
        </p:txBody>
      </p:sp>
      <p:sp>
        <p:nvSpPr>
          <p:cNvPr id="18455" name="Arc 23"/>
          <p:cNvSpPr>
            <a:spLocks/>
          </p:cNvSpPr>
          <p:nvPr/>
        </p:nvSpPr>
        <p:spPr bwMode="auto">
          <a:xfrm rot="7965326" flipH="1">
            <a:off x="4888706" y="3404394"/>
            <a:ext cx="1595438" cy="1187450"/>
          </a:xfrm>
          <a:custGeom>
            <a:avLst/>
            <a:gdLst>
              <a:gd name="T0" fmla="*/ 0 w 26125"/>
              <a:gd name="T1" fmla="*/ 43375 h 21600"/>
              <a:gd name="T2" fmla="*/ 1595438 w 26125"/>
              <a:gd name="T3" fmla="*/ 787565 h 21600"/>
              <a:gd name="T4" fmla="*/ 353348 w 26125"/>
              <a:gd name="T5" fmla="*/ 1187450 h 21600"/>
              <a:gd name="T6" fmla="*/ 0 60000 65536"/>
              <a:gd name="T7" fmla="*/ 0 60000 65536"/>
              <a:gd name="T8" fmla="*/ 0 60000 65536"/>
              <a:gd name="T9" fmla="*/ 0 w 26125"/>
              <a:gd name="T10" fmla="*/ 0 h 21600"/>
              <a:gd name="T11" fmla="*/ 26125 w 26125"/>
              <a:gd name="T12" fmla="*/ 21600 h 21600"/>
            </a:gdLst>
            <a:ahLst/>
            <a:cxnLst>
              <a:cxn ang="T6">
                <a:pos x="T0" y="T1"/>
              </a:cxn>
              <a:cxn ang="T7">
                <a:pos x="T2" y="T3"/>
              </a:cxn>
              <a:cxn ang="T8">
                <a:pos x="T4" y="T5"/>
              </a:cxn>
            </a:cxnLst>
            <a:rect l="T9" t="T10" r="T11" b="T12"/>
            <a:pathLst>
              <a:path w="26125" h="21600" fill="none" extrusionOk="0">
                <a:moveTo>
                  <a:pt x="0" y="789"/>
                </a:moveTo>
                <a:cubicBezTo>
                  <a:pt x="1884" y="265"/>
                  <a:pt x="3830" y="-1"/>
                  <a:pt x="5786" y="0"/>
                </a:cubicBezTo>
                <a:cubicBezTo>
                  <a:pt x="14910" y="0"/>
                  <a:pt x="23051" y="5734"/>
                  <a:pt x="26124" y="14326"/>
                </a:cubicBezTo>
              </a:path>
              <a:path w="26125" h="21600" stroke="0" extrusionOk="0">
                <a:moveTo>
                  <a:pt x="0" y="789"/>
                </a:moveTo>
                <a:cubicBezTo>
                  <a:pt x="1884" y="265"/>
                  <a:pt x="3830" y="-1"/>
                  <a:pt x="5786" y="0"/>
                </a:cubicBezTo>
                <a:cubicBezTo>
                  <a:pt x="14910" y="0"/>
                  <a:pt x="23051" y="5734"/>
                  <a:pt x="26124" y="14326"/>
                </a:cubicBezTo>
                <a:lnTo>
                  <a:pt x="5786" y="21600"/>
                </a:lnTo>
                <a:close/>
              </a:path>
            </a:pathLst>
          </a:custGeom>
          <a:noFill/>
          <a:ln w="76200" cap="rnd">
            <a:solidFill>
              <a:srgbClr val="CC0000"/>
            </a:solidFill>
            <a:prstDash val="sysDot"/>
            <a:round/>
            <a:headEnd type="triangle" w="med" len="med"/>
            <a:tailEnd/>
          </a:ln>
        </p:spPr>
        <p:txBody>
          <a:bodyPr wrap="none" anchor="ctr"/>
          <a:lstStyle/>
          <a:p>
            <a:endParaRPr lang="en-US"/>
          </a:p>
        </p:txBody>
      </p:sp>
      <p:sp>
        <p:nvSpPr>
          <p:cNvPr id="18456" name="Line 24"/>
          <p:cNvSpPr>
            <a:spLocks noChangeShapeType="1"/>
          </p:cNvSpPr>
          <p:nvPr/>
        </p:nvSpPr>
        <p:spPr bwMode="auto">
          <a:xfrm flipV="1">
            <a:off x="2073275" y="4352925"/>
            <a:ext cx="425450" cy="438150"/>
          </a:xfrm>
          <a:prstGeom prst="line">
            <a:avLst/>
          </a:prstGeom>
          <a:noFill/>
          <a:ln w="57150">
            <a:solidFill>
              <a:srgbClr val="CC0000"/>
            </a:solidFill>
            <a:round/>
            <a:headEnd/>
            <a:tailEnd type="triangle" w="med" len="med"/>
          </a:ln>
        </p:spPr>
        <p:txBody>
          <a:bodyPr anchor="ctr"/>
          <a:lstStyle/>
          <a:p>
            <a:endParaRPr lang="en-US"/>
          </a:p>
        </p:txBody>
      </p:sp>
      <p:pic>
        <p:nvPicPr>
          <p:cNvPr id="18457" name="Picture 25" descr="Rackmount_Router01"/>
          <p:cNvPicPr>
            <a:picLocks noChangeAspect="1" noChangeArrowheads="1"/>
          </p:cNvPicPr>
          <p:nvPr/>
        </p:nvPicPr>
        <p:blipFill>
          <a:blip r:embed="rId5" cstate="print"/>
          <a:srcRect/>
          <a:stretch>
            <a:fillRect/>
          </a:stretch>
        </p:blipFill>
        <p:spPr bwMode="auto">
          <a:xfrm>
            <a:off x="3133725" y="4011613"/>
            <a:ext cx="635000" cy="406400"/>
          </a:xfrm>
          <a:prstGeom prst="rect">
            <a:avLst/>
          </a:prstGeom>
          <a:noFill/>
          <a:ln w="9525">
            <a:noFill/>
            <a:miter lim="800000"/>
            <a:headEnd/>
            <a:tailEnd/>
          </a:ln>
        </p:spPr>
      </p:pic>
      <p:pic>
        <p:nvPicPr>
          <p:cNvPr id="18458" name="Picture 26" descr="Rackmount_Router01"/>
          <p:cNvPicPr>
            <a:picLocks noChangeAspect="1" noChangeArrowheads="1"/>
          </p:cNvPicPr>
          <p:nvPr/>
        </p:nvPicPr>
        <p:blipFill>
          <a:blip r:embed="rId5" cstate="print"/>
          <a:srcRect/>
          <a:stretch>
            <a:fillRect/>
          </a:stretch>
        </p:blipFill>
        <p:spPr bwMode="auto">
          <a:xfrm>
            <a:off x="6100763" y="4778375"/>
            <a:ext cx="635000" cy="40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
          <p:cNvSpPr>
            <a:spLocks noChangeArrowheads="1"/>
          </p:cNvSpPr>
          <p:nvPr/>
        </p:nvSpPr>
        <p:spPr bwMode="auto">
          <a:xfrm>
            <a:off x="228600" y="838200"/>
            <a:ext cx="3998913" cy="461963"/>
          </a:xfrm>
          <a:prstGeom prst="rect">
            <a:avLst/>
          </a:prstGeom>
          <a:noFill/>
          <a:ln w="9525">
            <a:noFill/>
            <a:miter lim="800000"/>
            <a:headEnd/>
            <a:tailEnd/>
          </a:ln>
        </p:spPr>
        <p:txBody>
          <a:bodyPr wrap="none">
            <a:spAutoFit/>
          </a:bodyPr>
          <a:lstStyle/>
          <a:p>
            <a:r>
              <a:rPr lang="en-US"/>
              <a:t>  CÀI ĐẶT DỊCH VỤ DHCP</a:t>
            </a:r>
          </a:p>
        </p:txBody>
      </p:sp>
      <p:sp>
        <p:nvSpPr>
          <p:cNvPr id="55299" name="Rectangle 2"/>
          <p:cNvSpPr>
            <a:spLocks noChangeArrowheads="1"/>
          </p:cNvSpPr>
          <p:nvPr/>
        </p:nvSpPr>
        <p:spPr bwMode="auto">
          <a:xfrm>
            <a:off x="381000" y="1519238"/>
            <a:ext cx="7924800" cy="461962"/>
          </a:xfrm>
          <a:prstGeom prst="rect">
            <a:avLst/>
          </a:prstGeom>
          <a:noFill/>
          <a:ln w="9525">
            <a:noFill/>
            <a:miter lim="800000"/>
            <a:headEnd/>
            <a:tailEnd/>
          </a:ln>
        </p:spPr>
        <p:txBody>
          <a:bodyPr>
            <a:spAutoFit/>
          </a:bodyPr>
          <a:lstStyle/>
          <a:p>
            <a:pPr>
              <a:buFontTx/>
              <a:buBlip>
                <a:blip r:embed="rId2"/>
              </a:buBlip>
            </a:pPr>
            <a:r>
              <a:rPr lang="en-US"/>
              <a:t> Chọn menu Starts  </a:t>
            </a:r>
            <a:r>
              <a:rPr lang="en-US">
                <a:sym typeface="Wingdings" pitchFamily="2" charset="2"/>
              </a:rPr>
              <a:t></a:t>
            </a:r>
            <a:r>
              <a:rPr lang="en-US"/>
              <a:t>  Settings </a:t>
            </a:r>
            <a:r>
              <a:rPr lang="en-US">
                <a:sym typeface="Wingdings" pitchFamily="2" charset="2"/>
              </a:rPr>
              <a:t></a:t>
            </a:r>
            <a:r>
              <a:rPr lang="en-US"/>
              <a:t> Control Panel</a:t>
            </a:r>
          </a:p>
        </p:txBody>
      </p:sp>
      <p:sp>
        <p:nvSpPr>
          <p:cNvPr id="55300" name="Rectangle 3"/>
          <p:cNvSpPr>
            <a:spLocks noChangeArrowheads="1"/>
          </p:cNvSpPr>
          <p:nvPr/>
        </p:nvSpPr>
        <p:spPr bwMode="auto">
          <a:xfrm>
            <a:off x="381000" y="2135188"/>
            <a:ext cx="8305800" cy="3046412"/>
          </a:xfrm>
          <a:prstGeom prst="rect">
            <a:avLst/>
          </a:prstGeom>
          <a:noFill/>
          <a:ln w="9525">
            <a:noFill/>
            <a:miter lim="800000"/>
            <a:headEnd/>
            <a:tailEnd/>
          </a:ln>
        </p:spPr>
        <p:txBody>
          <a:bodyPr>
            <a:spAutoFit/>
          </a:bodyPr>
          <a:lstStyle/>
          <a:p>
            <a:pPr>
              <a:buFontTx/>
              <a:buBlip>
                <a:blip r:embed="rId2"/>
              </a:buBlip>
            </a:pPr>
            <a:r>
              <a:rPr lang="vi-VN"/>
              <a:t>Trong cửa sổ Control Panel, nhấp đôi chuột vào mục Add/Remove Programs.</a:t>
            </a:r>
            <a:endParaRPr lang="en-US"/>
          </a:p>
          <a:p>
            <a:pPr>
              <a:buFontTx/>
              <a:buBlip>
                <a:blip r:embed="rId2"/>
              </a:buBlip>
            </a:pPr>
            <a:endParaRPr lang="vi-VN"/>
          </a:p>
          <a:p>
            <a:pPr>
              <a:buFontTx/>
              <a:buBlip>
                <a:blip r:embed="rId2"/>
              </a:buBlip>
            </a:pPr>
            <a:r>
              <a:rPr lang="en-US"/>
              <a:t>Trong hộp thoại Add/Remove Programs, nhấp chọn mục Add/Remove Windows Components.</a:t>
            </a:r>
          </a:p>
          <a:p>
            <a:pPr>
              <a:buFontTx/>
              <a:buBlip>
                <a:blip r:embed="rId2"/>
              </a:buBlip>
            </a:pPr>
            <a:endParaRPr lang="en-US"/>
          </a:p>
          <a:p>
            <a:pPr>
              <a:buFontTx/>
              <a:buBlip>
                <a:blip r:embed="rId2"/>
              </a:buBlip>
            </a:pPr>
            <a:r>
              <a:rPr lang="en-US"/>
              <a:t>Trong hộp thoại Windows Components Wizard, tô sáng Networking Services và nhấn nút Details</a:t>
            </a:r>
          </a:p>
        </p:txBody>
      </p:sp>
      <p:sp>
        <p:nvSpPr>
          <p:cNvPr id="5" name="Rectangle 2"/>
          <p:cNvSpPr txBox="1">
            <a:spLocks noChangeArrowheads="1"/>
          </p:cNvSpPr>
          <p:nvPr/>
        </p:nvSpPr>
        <p:spPr>
          <a:xfrm>
            <a:off x="76200" y="76200"/>
            <a:ext cx="89154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 - DHCP</a:t>
            </a:r>
            <a:endParaRPr lang="en-US" sz="2800" kern="0" dirty="0">
              <a:solidFill>
                <a:schemeClr val="bg1"/>
              </a:solidFill>
              <a:latin typeface="+mj-lt"/>
              <a:ea typeface="+mj-ea"/>
              <a:cs typeface="+mj-cs"/>
            </a:endParaRPr>
          </a:p>
        </p:txBody>
      </p:sp>
    </p:spTree>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a:blip r:embed="rId2"/>
          <a:srcRect/>
          <a:stretch>
            <a:fillRect/>
          </a:stretch>
        </p:blipFill>
        <p:spPr bwMode="auto">
          <a:xfrm>
            <a:off x="1371600" y="838200"/>
            <a:ext cx="6172200" cy="5006975"/>
          </a:xfrm>
          <a:prstGeom prst="rect">
            <a:avLst/>
          </a:prstGeom>
          <a:noFill/>
          <a:ln w="9525">
            <a:noFill/>
            <a:miter lim="800000"/>
            <a:headEnd/>
            <a:tailEnd/>
          </a:ln>
        </p:spPr>
      </p:pic>
      <p:sp>
        <p:nvSpPr>
          <p:cNvPr id="3" name="Rectangle 2"/>
          <p:cNvSpPr txBox="1">
            <a:spLocks noChangeArrowheads="1"/>
          </p:cNvSpPr>
          <p:nvPr/>
        </p:nvSpPr>
        <p:spPr>
          <a:xfrm>
            <a:off x="76200" y="76200"/>
            <a:ext cx="89154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 - DHCP</a:t>
            </a:r>
            <a:endParaRPr lang="en-US" sz="2800" kern="0" dirty="0">
              <a:solidFill>
                <a:schemeClr val="bg1"/>
              </a:solidFill>
              <a:latin typeface="+mj-lt"/>
              <a:ea typeface="+mj-ea"/>
              <a:cs typeface="+mj-cs"/>
            </a:endParaRPr>
          </a:p>
        </p:txBody>
      </p:sp>
    </p:spTree>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
          <p:cNvSpPr>
            <a:spLocks noChangeArrowheads="1"/>
          </p:cNvSpPr>
          <p:nvPr/>
        </p:nvSpPr>
        <p:spPr bwMode="auto">
          <a:xfrm>
            <a:off x="228600" y="838200"/>
            <a:ext cx="8915400" cy="1200150"/>
          </a:xfrm>
          <a:prstGeom prst="rect">
            <a:avLst/>
          </a:prstGeom>
          <a:noFill/>
          <a:ln w="9525">
            <a:noFill/>
            <a:miter lim="800000"/>
            <a:headEnd/>
            <a:tailEnd/>
          </a:ln>
        </p:spPr>
        <p:txBody>
          <a:bodyPr>
            <a:spAutoFit/>
          </a:bodyPr>
          <a:lstStyle/>
          <a:p>
            <a:r>
              <a:rPr lang="en-US"/>
              <a:t>Trong hộp thoại Networking Services, nhấn chọn mục </a:t>
            </a:r>
            <a:r>
              <a:rPr lang="en-US">
                <a:solidFill>
                  <a:srgbClr val="00B050"/>
                </a:solidFill>
              </a:rPr>
              <a:t>Dynamic Host Configuration Protocol (DHCP) </a:t>
            </a:r>
            <a:r>
              <a:rPr lang="en-US"/>
              <a:t>và nhấn nút OK</a:t>
            </a:r>
          </a:p>
        </p:txBody>
      </p:sp>
      <p:pic>
        <p:nvPicPr>
          <p:cNvPr id="57347" name="Picture 2"/>
          <p:cNvPicPr>
            <a:picLocks noChangeAspect="1" noChangeArrowheads="1"/>
          </p:cNvPicPr>
          <p:nvPr/>
        </p:nvPicPr>
        <p:blipFill>
          <a:blip r:embed="rId2"/>
          <a:srcRect/>
          <a:stretch>
            <a:fillRect/>
          </a:stretch>
        </p:blipFill>
        <p:spPr bwMode="auto">
          <a:xfrm>
            <a:off x="1828800" y="1787525"/>
            <a:ext cx="5572125" cy="4270375"/>
          </a:xfrm>
          <a:prstGeom prst="rect">
            <a:avLst/>
          </a:prstGeom>
          <a:noFill/>
          <a:ln w="9525">
            <a:noFill/>
            <a:miter lim="800000"/>
            <a:headEnd/>
            <a:tailEnd/>
          </a:ln>
        </p:spPr>
      </p:pic>
      <p:sp>
        <p:nvSpPr>
          <p:cNvPr id="4" name="Rectangle 2"/>
          <p:cNvSpPr txBox="1">
            <a:spLocks noChangeArrowheads="1"/>
          </p:cNvSpPr>
          <p:nvPr/>
        </p:nvSpPr>
        <p:spPr>
          <a:xfrm>
            <a:off x="76200" y="76200"/>
            <a:ext cx="89154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 - DHCP</a:t>
            </a:r>
            <a:endParaRPr lang="en-US" sz="2800" kern="0" dirty="0">
              <a:solidFill>
                <a:schemeClr val="bg1"/>
              </a:solidFill>
              <a:latin typeface="+mj-lt"/>
              <a:ea typeface="+mj-ea"/>
              <a:cs typeface="+mj-cs"/>
            </a:endParaRPr>
          </a:p>
        </p:txBody>
      </p:sp>
    </p:spTree>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
          <p:cNvSpPr>
            <a:spLocks noChangeArrowheads="1"/>
          </p:cNvSpPr>
          <p:nvPr/>
        </p:nvSpPr>
        <p:spPr bwMode="auto">
          <a:xfrm>
            <a:off x="228600" y="914400"/>
            <a:ext cx="4002088" cy="461963"/>
          </a:xfrm>
          <a:prstGeom prst="rect">
            <a:avLst/>
          </a:prstGeom>
          <a:noFill/>
          <a:ln w="9525">
            <a:noFill/>
            <a:miter lim="800000"/>
            <a:headEnd/>
            <a:tailEnd/>
          </a:ln>
        </p:spPr>
        <p:txBody>
          <a:bodyPr wrap="none">
            <a:spAutoFit/>
          </a:bodyPr>
          <a:lstStyle/>
          <a:p>
            <a:r>
              <a:rPr lang="en-US"/>
              <a:t>CẤU HÌNH DỊCH VỤ DHCP</a:t>
            </a:r>
          </a:p>
        </p:txBody>
      </p:sp>
      <p:sp>
        <p:nvSpPr>
          <p:cNvPr id="58371" name="Rectangle 2"/>
          <p:cNvSpPr>
            <a:spLocks noChangeArrowheads="1"/>
          </p:cNvSpPr>
          <p:nvPr/>
        </p:nvSpPr>
        <p:spPr bwMode="auto">
          <a:xfrm>
            <a:off x="152400" y="1855788"/>
            <a:ext cx="2971800" cy="3478212"/>
          </a:xfrm>
          <a:prstGeom prst="rect">
            <a:avLst/>
          </a:prstGeom>
          <a:noFill/>
          <a:ln w="9525">
            <a:noFill/>
            <a:miter lim="800000"/>
            <a:headEnd/>
            <a:tailEnd/>
          </a:ln>
        </p:spPr>
        <p:txBody>
          <a:bodyPr>
            <a:spAutoFit/>
          </a:bodyPr>
          <a:lstStyle/>
          <a:p>
            <a:r>
              <a:rPr lang="en-US" sz="2000"/>
              <a:t>Chọn menu </a:t>
            </a:r>
            <a:r>
              <a:rPr lang="en-US" sz="2000">
                <a:solidFill>
                  <a:srgbClr val="00B050"/>
                </a:solidFill>
              </a:rPr>
              <a:t>Start </a:t>
            </a:r>
            <a:r>
              <a:rPr lang="en-US" sz="2000">
                <a:solidFill>
                  <a:srgbClr val="00B050"/>
                </a:solidFill>
                <a:sym typeface="Wingdings" pitchFamily="2" charset="2"/>
              </a:rPr>
              <a:t></a:t>
            </a:r>
            <a:r>
              <a:rPr lang="en-US" sz="2000">
                <a:solidFill>
                  <a:srgbClr val="00B050"/>
                </a:solidFill>
              </a:rPr>
              <a:t> Programs </a:t>
            </a:r>
            <a:r>
              <a:rPr lang="en-US" sz="2000">
                <a:solidFill>
                  <a:srgbClr val="00B050"/>
                </a:solidFill>
                <a:sym typeface="Wingdings" pitchFamily="2" charset="2"/>
              </a:rPr>
              <a:t></a:t>
            </a:r>
            <a:r>
              <a:rPr lang="en-US" sz="2000">
                <a:solidFill>
                  <a:srgbClr val="00B050"/>
                </a:solidFill>
              </a:rPr>
              <a:t> Administrative Tools</a:t>
            </a:r>
            <a:r>
              <a:rPr lang="en-US" sz="2000">
                <a:solidFill>
                  <a:srgbClr val="00B050"/>
                </a:solidFill>
                <a:sym typeface="Wingdings" pitchFamily="2" charset="2"/>
              </a:rPr>
              <a:t></a:t>
            </a:r>
            <a:r>
              <a:rPr lang="en-US" sz="2000">
                <a:solidFill>
                  <a:srgbClr val="00B050"/>
                </a:solidFill>
              </a:rPr>
              <a:t> DHCP.</a:t>
            </a:r>
          </a:p>
          <a:p>
            <a:endParaRPr lang="en-US" sz="2000"/>
          </a:p>
          <a:p>
            <a:r>
              <a:rPr lang="vi-VN" sz="2000"/>
              <a:t>Trong cửa sổ DHCP, nhấp phải chuột lên biểu tượng Server của bạn và chọn mục New Scope trong</a:t>
            </a:r>
          </a:p>
          <a:p>
            <a:r>
              <a:rPr lang="en-US" sz="2000"/>
              <a:t>popup menu.</a:t>
            </a:r>
          </a:p>
        </p:txBody>
      </p:sp>
      <p:pic>
        <p:nvPicPr>
          <p:cNvPr id="58372" name="Picture 2"/>
          <p:cNvPicPr>
            <a:picLocks noChangeAspect="1" noChangeArrowheads="1"/>
          </p:cNvPicPr>
          <p:nvPr/>
        </p:nvPicPr>
        <p:blipFill>
          <a:blip r:embed="rId2"/>
          <a:srcRect/>
          <a:stretch>
            <a:fillRect/>
          </a:stretch>
        </p:blipFill>
        <p:spPr bwMode="auto">
          <a:xfrm>
            <a:off x="3048000" y="1600200"/>
            <a:ext cx="6067425" cy="4286250"/>
          </a:xfrm>
          <a:prstGeom prst="rect">
            <a:avLst/>
          </a:prstGeom>
          <a:noFill/>
          <a:ln w="9525">
            <a:noFill/>
            <a:miter lim="800000"/>
            <a:headEnd/>
            <a:tailEnd/>
          </a:ln>
        </p:spPr>
      </p:pic>
      <p:sp>
        <p:nvSpPr>
          <p:cNvPr id="5" name="Rectangle 2"/>
          <p:cNvSpPr txBox="1">
            <a:spLocks noChangeArrowheads="1"/>
          </p:cNvSpPr>
          <p:nvPr/>
        </p:nvSpPr>
        <p:spPr>
          <a:xfrm>
            <a:off x="76200" y="76200"/>
            <a:ext cx="89154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 - DHCP</a:t>
            </a:r>
            <a:endParaRPr lang="en-US" sz="2800" kern="0" dirty="0">
              <a:solidFill>
                <a:schemeClr val="bg1"/>
              </a:solidFill>
              <a:latin typeface="+mj-lt"/>
              <a:ea typeface="+mj-ea"/>
              <a:cs typeface="+mj-cs"/>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122238"/>
            <a:ext cx="8229600" cy="563562"/>
          </a:xfrm>
        </p:spPr>
        <p:txBody>
          <a:bodyPr/>
          <a:lstStyle/>
          <a:p>
            <a:r>
              <a:rPr lang="en-US" smtClean="0">
                <a:solidFill>
                  <a:schemeClr val="bg1"/>
                </a:solidFill>
              </a:rPr>
              <a:t>Các thành phần của Active Directory</a:t>
            </a:r>
            <a:endParaRPr lang="en-US">
              <a:solidFill>
                <a:schemeClr val="bg1"/>
              </a:solidFill>
            </a:endParaRPr>
          </a:p>
        </p:txBody>
      </p:sp>
      <p:sp>
        <p:nvSpPr>
          <p:cNvPr id="5" name="Rectangle 1"/>
          <p:cNvSpPr>
            <a:spLocks noChangeArrowheads="1"/>
          </p:cNvSpPr>
          <p:nvPr/>
        </p:nvSpPr>
        <p:spPr bwMode="auto">
          <a:xfrm>
            <a:off x="457200" y="990600"/>
            <a:ext cx="8458200" cy="40164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smtClean="0">
                <a:solidFill>
                  <a:srgbClr val="FF0000"/>
                </a:solidFill>
              </a:rPr>
              <a:t>Organizational Units (OU)</a:t>
            </a:r>
          </a:p>
          <a:p>
            <a:pPr lvl="0" algn="just" eaLnBrk="1" hangingPunct="1"/>
            <a:endParaRPr kumimoji="0" lang="en-US" sz="2000" b="0" i="0" u="none" strike="noStrike" cap="none" normalizeH="0" baseline="0" smtClean="0">
              <a:ln>
                <a:noFill/>
              </a:ln>
              <a:solidFill>
                <a:schemeClr val="tx1"/>
              </a:solidFill>
              <a:effectLst/>
              <a:latin typeface="Arial" pitchFamily="34" charset="0"/>
              <a:cs typeface="Arial" pitchFamily="34" charset="0"/>
            </a:endParaRPr>
          </a:p>
          <a:p>
            <a:pPr marL="344488" lvl="0" indent="-284163" algn="just" eaLnBrk="1" hangingPunct="1">
              <a:spcBef>
                <a:spcPts val="600"/>
              </a:spcBef>
              <a:spcAft>
                <a:spcPts val="600"/>
              </a:spcAft>
              <a:buFont typeface="Wingdings" pitchFamily="2" charset="2"/>
              <a:buChar char="§"/>
            </a:pPr>
            <a:r>
              <a:rPr lang="en-US" sz="2000" smtClean="0"/>
              <a:t>Là một đối tuợng chứa được sử dụng để tổ chức các đối tượng trong domain thành các nhóm luận lý giúp dễ dàng quản trị</a:t>
            </a:r>
            <a:endParaRPr kumimoji="0" lang="en-US" sz="2000" b="0" i="0" u="none" strike="noStrike" cap="none" normalizeH="0" baseline="0" smtClean="0">
              <a:ln>
                <a:noFill/>
              </a:ln>
              <a:solidFill>
                <a:schemeClr val="tx1"/>
              </a:solidFill>
              <a:effectLst/>
              <a:latin typeface="Arial" pitchFamily="34" charset="0"/>
              <a:cs typeface="Arial" pitchFamily="34" charset="0"/>
            </a:endParaRPr>
          </a:p>
          <a:p>
            <a:pPr marL="344488" lvl="0" indent="-284163" algn="just" eaLnBrk="1" hangingPunct="1">
              <a:spcBef>
                <a:spcPts val="600"/>
              </a:spcBef>
              <a:spcAft>
                <a:spcPts val="600"/>
              </a:spcAft>
              <a:buFont typeface="Wingdings" pitchFamily="2" charset="2"/>
              <a:buChar char="§"/>
            </a:pPr>
            <a:r>
              <a:rPr lang="en-US" sz="2000" smtClean="0"/>
              <a:t>Một Organizational Unit có thể chứa các đối tượng như tài khoản user, nhóm user, máy tính, máy in, chương trình, thư mục chia xẻ hoặc các Organizational Unit  khác trong cùng domain</a:t>
            </a:r>
          </a:p>
          <a:p>
            <a:pPr marL="344488" lvl="0" indent="-284163" algn="just" eaLnBrk="1" hangingPunct="1">
              <a:spcBef>
                <a:spcPts val="600"/>
              </a:spcBef>
              <a:spcAft>
                <a:spcPts val="600"/>
              </a:spcAft>
              <a:buFont typeface="Wingdings" pitchFamily="2" charset="2"/>
              <a:buChar char="§"/>
            </a:pPr>
            <a:r>
              <a:rPr lang="en-US" sz="2000" smtClean="0"/>
              <a:t>Cấu trúc Organizational Unit trong một domain độc lập với cấu trúc Organizational Unit của domain khác</a:t>
            </a:r>
          </a:p>
          <a:p>
            <a:pPr marL="344488" lvl="0" indent="-284163" algn="just" eaLnBrk="1" hangingPunct="1">
              <a:spcBef>
                <a:spcPts val="600"/>
              </a:spcBef>
              <a:spcAft>
                <a:spcPts val="600"/>
              </a:spcAft>
              <a:buFont typeface="Wingdings" pitchFamily="2" charset="2"/>
              <a:buChar char="§"/>
            </a:pPr>
            <a:r>
              <a:rPr lang="en-US" sz="2000" smtClean="0"/>
              <a:t>Organizational Unit  là một cách để phân quyền quản trị trên một domain giúp giảm nhẹ công tác quản trị trên domain</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p:cNvPicPr>
            <a:picLocks noChangeAspect="1" noChangeArrowheads="1"/>
          </p:cNvPicPr>
          <p:nvPr/>
        </p:nvPicPr>
        <p:blipFill>
          <a:blip r:embed="rId2"/>
          <a:srcRect/>
          <a:stretch>
            <a:fillRect/>
          </a:stretch>
        </p:blipFill>
        <p:spPr bwMode="auto">
          <a:xfrm>
            <a:off x="2133600" y="2057400"/>
            <a:ext cx="5291138" cy="4049713"/>
          </a:xfrm>
          <a:prstGeom prst="rect">
            <a:avLst/>
          </a:prstGeom>
          <a:noFill/>
          <a:ln w="9525">
            <a:noFill/>
            <a:miter lim="800000"/>
            <a:headEnd/>
            <a:tailEnd/>
          </a:ln>
        </p:spPr>
      </p:pic>
      <p:sp>
        <p:nvSpPr>
          <p:cNvPr id="59395" name="Rectangle 2"/>
          <p:cNvSpPr>
            <a:spLocks noChangeArrowheads="1"/>
          </p:cNvSpPr>
          <p:nvPr/>
        </p:nvSpPr>
        <p:spPr bwMode="auto">
          <a:xfrm>
            <a:off x="152400" y="838200"/>
            <a:ext cx="8763000" cy="1200150"/>
          </a:xfrm>
          <a:prstGeom prst="rect">
            <a:avLst/>
          </a:prstGeom>
          <a:noFill/>
          <a:ln w="9525">
            <a:noFill/>
            <a:miter lim="800000"/>
            <a:headEnd/>
            <a:tailEnd/>
          </a:ln>
        </p:spPr>
        <p:txBody>
          <a:bodyPr>
            <a:spAutoFit/>
          </a:bodyPr>
          <a:lstStyle/>
          <a:p>
            <a:r>
              <a:rPr lang="en-US"/>
              <a:t>Trong hộp thoại </a:t>
            </a:r>
            <a:r>
              <a:rPr lang="en-US">
                <a:solidFill>
                  <a:srgbClr val="00B050"/>
                </a:solidFill>
              </a:rPr>
              <a:t>Scope Name</a:t>
            </a:r>
            <a:r>
              <a:rPr lang="en-US"/>
              <a:t>, bạn nhập vào tên và chú thích, giúp cho việc nhận diện ra scope này. </a:t>
            </a:r>
            <a:r>
              <a:rPr lang="vi-VN"/>
              <a:t>Sau đó nhấn chọn </a:t>
            </a:r>
            <a:r>
              <a:rPr lang="vi-VN">
                <a:solidFill>
                  <a:srgbClr val="00B050"/>
                </a:solidFill>
              </a:rPr>
              <a:t>Next</a:t>
            </a:r>
            <a:endParaRPr lang="en-US">
              <a:solidFill>
                <a:srgbClr val="00B050"/>
              </a:solidFill>
            </a:endParaRPr>
          </a:p>
        </p:txBody>
      </p:sp>
      <p:sp>
        <p:nvSpPr>
          <p:cNvPr id="4" name="Rectangle 2"/>
          <p:cNvSpPr txBox="1">
            <a:spLocks noChangeArrowheads="1"/>
          </p:cNvSpPr>
          <p:nvPr/>
        </p:nvSpPr>
        <p:spPr>
          <a:xfrm>
            <a:off x="76200" y="76200"/>
            <a:ext cx="89154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 - DHCP</a:t>
            </a:r>
            <a:endParaRPr lang="en-US" sz="2800" kern="0" dirty="0">
              <a:solidFill>
                <a:schemeClr val="bg1"/>
              </a:solidFill>
              <a:latin typeface="+mj-lt"/>
              <a:ea typeface="+mj-ea"/>
              <a:cs typeface="+mj-cs"/>
            </a:endParaRPr>
          </a:p>
        </p:txBody>
      </p:sp>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2"/>
          <a:srcRect/>
          <a:stretch>
            <a:fillRect/>
          </a:stretch>
        </p:blipFill>
        <p:spPr bwMode="auto">
          <a:xfrm>
            <a:off x="1600200" y="1506538"/>
            <a:ext cx="6096000" cy="4665662"/>
          </a:xfrm>
          <a:prstGeom prst="rect">
            <a:avLst/>
          </a:prstGeom>
          <a:noFill/>
          <a:ln w="9525">
            <a:noFill/>
            <a:miter lim="800000"/>
            <a:headEnd/>
            <a:tailEnd/>
          </a:ln>
        </p:spPr>
      </p:pic>
      <p:sp>
        <p:nvSpPr>
          <p:cNvPr id="60419" name="Rectangle 2"/>
          <p:cNvSpPr>
            <a:spLocks noChangeArrowheads="1"/>
          </p:cNvSpPr>
          <p:nvPr/>
        </p:nvSpPr>
        <p:spPr bwMode="auto">
          <a:xfrm>
            <a:off x="0" y="781050"/>
            <a:ext cx="8991600" cy="1016000"/>
          </a:xfrm>
          <a:prstGeom prst="rect">
            <a:avLst/>
          </a:prstGeom>
          <a:noFill/>
          <a:ln w="9525">
            <a:noFill/>
            <a:miter lim="800000"/>
            <a:headEnd/>
            <a:tailEnd/>
          </a:ln>
        </p:spPr>
        <p:txBody>
          <a:bodyPr>
            <a:spAutoFit/>
          </a:bodyPr>
          <a:lstStyle/>
          <a:p>
            <a:r>
              <a:rPr lang="vi-VN" sz="2000"/>
              <a:t>Hộp thoại IP Address Range xuất hiện. Bạn nhập vào địa chỉ bắt đầu và kết thúc của danh sách địa</a:t>
            </a:r>
            <a:r>
              <a:rPr lang="en-US" sz="2000"/>
              <a:t> </a:t>
            </a:r>
            <a:r>
              <a:rPr lang="vi-VN" sz="2000"/>
              <a:t>chỉ cấp phát. Sau đó bạn chỉ định subnet mask</a:t>
            </a:r>
            <a:endParaRPr lang="en-US" sz="2000"/>
          </a:p>
        </p:txBody>
      </p:sp>
      <p:sp>
        <p:nvSpPr>
          <p:cNvPr id="4" name="Rectangle 2"/>
          <p:cNvSpPr txBox="1">
            <a:spLocks noChangeArrowheads="1"/>
          </p:cNvSpPr>
          <p:nvPr/>
        </p:nvSpPr>
        <p:spPr>
          <a:xfrm>
            <a:off x="76200" y="76200"/>
            <a:ext cx="89154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 - DHCP</a:t>
            </a:r>
            <a:endParaRPr lang="en-US" sz="2800" kern="0" dirty="0">
              <a:solidFill>
                <a:schemeClr val="bg1"/>
              </a:solidFill>
              <a:latin typeface="+mj-lt"/>
              <a:ea typeface="+mj-ea"/>
              <a:cs typeface="+mj-cs"/>
            </a:endParaRPr>
          </a:p>
        </p:txBody>
      </p:sp>
    </p:spTree>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2"/>
          <a:srcRect/>
          <a:stretch>
            <a:fillRect/>
          </a:stretch>
        </p:blipFill>
        <p:spPr bwMode="auto">
          <a:xfrm>
            <a:off x="2514600" y="1728788"/>
            <a:ext cx="5705475" cy="4367212"/>
          </a:xfrm>
          <a:prstGeom prst="rect">
            <a:avLst/>
          </a:prstGeom>
          <a:noFill/>
          <a:ln w="9525">
            <a:noFill/>
            <a:miter lim="800000"/>
            <a:headEnd/>
            <a:tailEnd/>
          </a:ln>
        </p:spPr>
      </p:pic>
      <p:sp>
        <p:nvSpPr>
          <p:cNvPr id="61443" name="Rectangle 2"/>
          <p:cNvSpPr>
            <a:spLocks noChangeArrowheads="1"/>
          </p:cNvSpPr>
          <p:nvPr/>
        </p:nvSpPr>
        <p:spPr bwMode="auto">
          <a:xfrm>
            <a:off x="228600" y="762000"/>
            <a:ext cx="8686800" cy="1200150"/>
          </a:xfrm>
          <a:prstGeom prst="rect">
            <a:avLst/>
          </a:prstGeom>
          <a:noFill/>
          <a:ln w="9525">
            <a:noFill/>
            <a:miter lim="800000"/>
            <a:headEnd/>
            <a:tailEnd/>
          </a:ln>
        </p:spPr>
        <p:txBody>
          <a:bodyPr>
            <a:spAutoFit/>
          </a:bodyPr>
          <a:lstStyle/>
          <a:p>
            <a:r>
              <a:rPr lang="vi-VN"/>
              <a:t>Trong hộp thoại Add Exclusions, bạn cho biết những địa chỉ nào sẽ được loại ra khỏi nhóm địa chỉ đã</a:t>
            </a:r>
          </a:p>
          <a:p>
            <a:r>
              <a:rPr lang="vi-VN"/>
              <a:t>chỉ định ở trên</a:t>
            </a:r>
            <a:endParaRPr lang="en-US"/>
          </a:p>
        </p:txBody>
      </p:sp>
      <p:sp>
        <p:nvSpPr>
          <p:cNvPr id="4" name="Rectangle 2"/>
          <p:cNvSpPr txBox="1">
            <a:spLocks noChangeArrowheads="1"/>
          </p:cNvSpPr>
          <p:nvPr/>
        </p:nvSpPr>
        <p:spPr>
          <a:xfrm>
            <a:off x="76200" y="76200"/>
            <a:ext cx="89154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 - DHCP</a:t>
            </a:r>
            <a:endParaRPr lang="en-US" sz="2800" kern="0" dirty="0">
              <a:solidFill>
                <a:schemeClr val="bg1"/>
              </a:solidFill>
              <a:latin typeface="+mj-lt"/>
              <a:ea typeface="+mj-ea"/>
              <a:cs typeface="+mj-cs"/>
            </a:endParaRPr>
          </a:p>
        </p:txBody>
      </p:sp>
    </p:spTree>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p:cNvPicPr>
            <a:picLocks noChangeAspect="1" noChangeArrowheads="1"/>
          </p:cNvPicPr>
          <p:nvPr/>
        </p:nvPicPr>
        <p:blipFill>
          <a:blip r:embed="rId2"/>
          <a:srcRect/>
          <a:stretch>
            <a:fillRect/>
          </a:stretch>
        </p:blipFill>
        <p:spPr bwMode="auto">
          <a:xfrm>
            <a:off x="1533525" y="1662113"/>
            <a:ext cx="5705475" cy="4367212"/>
          </a:xfrm>
          <a:prstGeom prst="rect">
            <a:avLst/>
          </a:prstGeom>
          <a:noFill/>
          <a:ln w="9525">
            <a:noFill/>
            <a:miter lim="800000"/>
            <a:headEnd/>
            <a:tailEnd/>
          </a:ln>
        </p:spPr>
      </p:pic>
      <p:sp>
        <p:nvSpPr>
          <p:cNvPr id="62467" name="Rectangle 2"/>
          <p:cNvSpPr>
            <a:spLocks noChangeArrowheads="1"/>
          </p:cNvSpPr>
          <p:nvPr/>
        </p:nvSpPr>
        <p:spPr bwMode="auto">
          <a:xfrm>
            <a:off x="152400" y="762000"/>
            <a:ext cx="8839200" cy="830263"/>
          </a:xfrm>
          <a:prstGeom prst="rect">
            <a:avLst/>
          </a:prstGeom>
          <a:noFill/>
          <a:ln w="9525">
            <a:noFill/>
            <a:miter lim="800000"/>
            <a:headEnd/>
            <a:tailEnd/>
          </a:ln>
        </p:spPr>
        <p:txBody>
          <a:bodyPr>
            <a:spAutoFit/>
          </a:bodyPr>
          <a:lstStyle/>
          <a:p>
            <a:r>
              <a:rPr lang="vi-VN"/>
              <a:t>Trong hộp thoại </a:t>
            </a:r>
            <a:r>
              <a:rPr lang="vi-VN">
                <a:solidFill>
                  <a:srgbClr val="00B050"/>
                </a:solidFill>
              </a:rPr>
              <a:t>Lease Durati</a:t>
            </a:r>
            <a:r>
              <a:rPr lang="vi-VN"/>
              <a:t>on tiếp theo, bạn cho biết thời gian các máy trạm có thể sử dụng địa chỉ</a:t>
            </a:r>
            <a:r>
              <a:rPr lang="en-US"/>
              <a:t> này</a:t>
            </a:r>
          </a:p>
        </p:txBody>
      </p:sp>
      <p:sp>
        <p:nvSpPr>
          <p:cNvPr id="4" name="Rectangle 2"/>
          <p:cNvSpPr txBox="1">
            <a:spLocks noChangeArrowheads="1"/>
          </p:cNvSpPr>
          <p:nvPr/>
        </p:nvSpPr>
        <p:spPr>
          <a:xfrm>
            <a:off x="76200" y="76200"/>
            <a:ext cx="89154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 - DHCP</a:t>
            </a:r>
            <a:endParaRPr lang="en-US" sz="2800" kern="0" dirty="0">
              <a:solidFill>
                <a:schemeClr val="bg1"/>
              </a:solidFill>
              <a:latin typeface="+mj-lt"/>
              <a:ea typeface="+mj-ea"/>
              <a:cs typeface="+mj-cs"/>
            </a:endParaRPr>
          </a:p>
        </p:txBody>
      </p:sp>
    </p:spTree>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p:cNvPicPr>
            <a:picLocks noChangeAspect="1" noChangeArrowheads="1"/>
          </p:cNvPicPr>
          <p:nvPr/>
        </p:nvPicPr>
        <p:blipFill>
          <a:blip r:embed="rId2"/>
          <a:srcRect/>
          <a:stretch>
            <a:fillRect/>
          </a:stretch>
        </p:blipFill>
        <p:spPr bwMode="auto">
          <a:xfrm>
            <a:off x="1676400" y="2057400"/>
            <a:ext cx="5334000" cy="4083050"/>
          </a:xfrm>
          <a:prstGeom prst="rect">
            <a:avLst/>
          </a:prstGeom>
          <a:noFill/>
          <a:ln w="9525">
            <a:noFill/>
            <a:miter lim="800000"/>
            <a:headEnd/>
            <a:tailEnd/>
          </a:ln>
        </p:spPr>
      </p:pic>
      <p:sp>
        <p:nvSpPr>
          <p:cNvPr id="63491" name="Rectangle 2"/>
          <p:cNvSpPr>
            <a:spLocks noChangeArrowheads="1"/>
          </p:cNvSpPr>
          <p:nvPr/>
        </p:nvSpPr>
        <p:spPr bwMode="auto">
          <a:xfrm>
            <a:off x="228600" y="838200"/>
            <a:ext cx="8915400" cy="1200150"/>
          </a:xfrm>
          <a:prstGeom prst="rect">
            <a:avLst/>
          </a:prstGeom>
          <a:noFill/>
          <a:ln w="9525">
            <a:noFill/>
            <a:miter lim="800000"/>
            <a:headEnd/>
            <a:tailEnd/>
          </a:ln>
        </p:spPr>
        <p:txBody>
          <a:bodyPr>
            <a:spAutoFit/>
          </a:bodyPr>
          <a:lstStyle/>
          <a:p>
            <a:r>
              <a:rPr lang="vi-VN"/>
              <a:t>Hộp thoại </a:t>
            </a:r>
            <a:r>
              <a:rPr lang="vi-VN">
                <a:solidFill>
                  <a:srgbClr val="00B050"/>
                </a:solidFill>
              </a:rPr>
              <a:t>Configure DHCP Options</a:t>
            </a:r>
            <a:r>
              <a:rPr lang="vi-VN"/>
              <a:t> xuất hiện. Bạn có thể đồng ý để cấu hình các tuỳ chọn phổ biến</a:t>
            </a:r>
            <a:r>
              <a:rPr lang="en-US"/>
              <a:t> (chọn</a:t>
            </a:r>
            <a:r>
              <a:rPr lang="en-US">
                <a:solidFill>
                  <a:srgbClr val="00B050"/>
                </a:solidFill>
              </a:rPr>
              <a:t> Yes, I want to configure these options now</a:t>
            </a:r>
            <a:r>
              <a:rPr lang="en-US"/>
              <a:t>) hoặc không đồng ý,</a:t>
            </a:r>
          </a:p>
        </p:txBody>
      </p:sp>
      <p:sp>
        <p:nvSpPr>
          <p:cNvPr id="4" name="Rectangle 2"/>
          <p:cNvSpPr txBox="1">
            <a:spLocks noChangeArrowheads="1"/>
          </p:cNvSpPr>
          <p:nvPr/>
        </p:nvSpPr>
        <p:spPr>
          <a:xfrm>
            <a:off x="76200" y="76200"/>
            <a:ext cx="89154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 - DHCP</a:t>
            </a:r>
            <a:endParaRPr lang="en-US" sz="2800" kern="0" dirty="0">
              <a:solidFill>
                <a:schemeClr val="bg1"/>
              </a:solidFill>
              <a:latin typeface="+mj-lt"/>
              <a:ea typeface="+mj-ea"/>
              <a:cs typeface="+mj-cs"/>
            </a:endParaRPr>
          </a:p>
        </p:txBody>
      </p:sp>
    </p:spTree>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p:cNvPicPr>
            <a:picLocks noChangeAspect="1" noChangeArrowheads="1"/>
          </p:cNvPicPr>
          <p:nvPr/>
        </p:nvPicPr>
        <p:blipFill>
          <a:blip r:embed="rId2"/>
          <a:srcRect/>
          <a:stretch>
            <a:fillRect/>
          </a:stretch>
        </p:blipFill>
        <p:spPr bwMode="auto">
          <a:xfrm>
            <a:off x="1574800" y="1819275"/>
            <a:ext cx="5588000" cy="4276725"/>
          </a:xfrm>
          <a:prstGeom prst="rect">
            <a:avLst/>
          </a:prstGeom>
          <a:noFill/>
          <a:ln w="9525">
            <a:noFill/>
            <a:miter lim="800000"/>
            <a:headEnd/>
            <a:tailEnd/>
          </a:ln>
        </p:spPr>
      </p:pic>
      <p:sp>
        <p:nvSpPr>
          <p:cNvPr id="64515" name="Rectangle 2"/>
          <p:cNvSpPr>
            <a:spLocks noChangeArrowheads="1"/>
          </p:cNvSpPr>
          <p:nvPr/>
        </p:nvSpPr>
        <p:spPr bwMode="auto">
          <a:xfrm>
            <a:off x="228600" y="914400"/>
            <a:ext cx="8763000" cy="1200150"/>
          </a:xfrm>
          <a:prstGeom prst="rect">
            <a:avLst/>
          </a:prstGeom>
          <a:noFill/>
          <a:ln w="9525">
            <a:noFill/>
            <a:miter lim="800000"/>
            <a:headEnd/>
            <a:tailEnd/>
          </a:ln>
        </p:spPr>
        <p:txBody>
          <a:bodyPr>
            <a:spAutoFit/>
          </a:bodyPr>
          <a:lstStyle/>
          <a:p>
            <a:r>
              <a:rPr lang="vi-VN"/>
              <a:t>Trong hộp thoại </a:t>
            </a:r>
            <a:r>
              <a:rPr lang="vi-VN">
                <a:solidFill>
                  <a:srgbClr val="00B050"/>
                </a:solidFill>
              </a:rPr>
              <a:t>Router (Default Gateway)</a:t>
            </a:r>
            <a:r>
              <a:rPr lang="vi-VN"/>
              <a:t>, bạn cho biết địa chỉ IP của default gateway mà các máy</a:t>
            </a:r>
            <a:r>
              <a:rPr lang="en-US"/>
              <a:t> DHCP Client sẽ sử dụng</a:t>
            </a:r>
          </a:p>
        </p:txBody>
      </p:sp>
      <p:sp>
        <p:nvSpPr>
          <p:cNvPr id="4" name="Rectangle 2"/>
          <p:cNvSpPr txBox="1">
            <a:spLocks noChangeArrowheads="1"/>
          </p:cNvSpPr>
          <p:nvPr/>
        </p:nvSpPr>
        <p:spPr>
          <a:xfrm>
            <a:off x="76200" y="76200"/>
            <a:ext cx="89154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 - DHCP</a:t>
            </a:r>
            <a:endParaRPr lang="en-US" sz="2800" kern="0" dirty="0">
              <a:solidFill>
                <a:schemeClr val="bg1"/>
              </a:solidFill>
              <a:latin typeface="+mj-lt"/>
              <a:ea typeface="+mj-ea"/>
              <a:cs typeface="+mj-cs"/>
            </a:endParaRPr>
          </a:p>
        </p:txBody>
      </p:sp>
    </p:spTree>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p:cNvPicPr>
            <a:picLocks noChangeAspect="1" noChangeArrowheads="1"/>
          </p:cNvPicPr>
          <p:nvPr/>
        </p:nvPicPr>
        <p:blipFill>
          <a:blip r:embed="rId2"/>
          <a:srcRect/>
          <a:stretch>
            <a:fillRect/>
          </a:stretch>
        </p:blipFill>
        <p:spPr bwMode="auto">
          <a:xfrm>
            <a:off x="2209800" y="2187575"/>
            <a:ext cx="5105400" cy="3908425"/>
          </a:xfrm>
          <a:prstGeom prst="rect">
            <a:avLst/>
          </a:prstGeom>
          <a:noFill/>
          <a:ln w="9525">
            <a:noFill/>
            <a:miter lim="800000"/>
            <a:headEnd/>
            <a:tailEnd/>
          </a:ln>
        </p:spPr>
      </p:pic>
      <p:sp>
        <p:nvSpPr>
          <p:cNvPr id="65539" name="Rectangle 2"/>
          <p:cNvSpPr>
            <a:spLocks noChangeArrowheads="1"/>
          </p:cNvSpPr>
          <p:nvPr/>
        </p:nvSpPr>
        <p:spPr bwMode="auto">
          <a:xfrm>
            <a:off x="152400" y="914400"/>
            <a:ext cx="8686800" cy="1570038"/>
          </a:xfrm>
          <a:prstGeom prst="rect">
            <a:avLst/>
          </a:prstGeom>
          <a:noFill/>
          <a:ln w="9525">
            <a:noFill/>
            <a:miter lim="800000"/>
            <a:headEnd/>
            <a:tailEnd/>
          </a:ln>
        </p:spPr>
        <p:txBody>
          <a:bodyPr>
            <a:spAutoFit/>
          </a:bodyPr>
          <a:lstStyle/>
          <a:p>
            <a:r>
              <a:rPr lang="en-US"/>
              <a:t>Trong hộp thoại </a:t>
            </a:r>
            <a:r>
              <a:rPr lang="en-US">
                <a:solidFill>
                  <a:srgbClr val="00B050"/>
                </a:solidFill>
              </a:rPr>
              <a:t>Domain Name and DNS Server</a:t>
            </a:r>
            <a:r>
              <a:rPr lang="en-US"/>
              <a:t>, bạn sẽ cho biết tên domain mà các máy DHCP </a:t>
            </a:r>
            <a:r>
              <a:rPr lang="vi-VN"/>
              <a:t>client sẽ sử dụng, đồng thời cũng cho biết địa chỉ IP của DNS Server dùng phân giải tên</a:t>
            </a:r>
            <a:endParaRPr lang="en-US"/>
          </a:p>
        </p:txBody>
      </p:sp>
      <p:sp>
        <p:nvSpPr>
          <p:cNvPr id="4" name="Rectangle 2"/>
          <p:cNvSpPr txBox="1">
            <a:spLocks noChangeArrowheads="1"/>
          </p:cNvSpPr>
          <p:nvPr/>
        </p:nvSpPr>
        <p:spPr>
          <a:xfrm>
            <a:off x="76200" y="76200"/>
            <a:ext cx="89154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 - DHCP</a:t>
            </a:r>
            <a:endParaRPr lang="en-US" sz="2800" kern="0" dirty="0">
              <a:solidFill>
                <a:schemeClr val="bg1"/>
              </a:solidFill>
              <a:latin typeface="+mj-lt"/>
              <a:ea typeface="+mj-ea"/>
              <a:cs typeface="+mj-cs"/>
            </a:endParaRPr>
          </a:p>
        </p:txBody>
      </p:sp>
    </p:spTree>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
          <p:cNvSpPr>
            <a:spLocks noChangeArrowheads="1"/>
          </p:cNvSpPr>
          <p:nvPr/>
        </p:nvSpPr>
        <p:spPr bwMode="auto">
          <a:xfrm>
            <a:off x="0" y="762000"/>
            <a:ext cx="6477000" cy="461963"/>
          </a:xfrm>
          <a:prstGeom prst="rect">
            <a:avLst/>
          </a:prstGeom>
          <a:noFill/>
          <a:ln w="9525">
            <a:noFill/>
            <a:miter lim="800000"/>
            <a:headEnd/>
            <a:tailEnd/>
          </a:ln>
        </p:spPr>
        <p:txBody>
          <a:bodyPr>
            <a:spAutoFit/>
          </a:bodyPr>
          <a:lstStyle/>
          <a:p>
            <a:r>
              <a:rPr lang="en-US"/>
              <a:t>CẤU HÌNH DÀNH RIÊNG ĐỊA CHỈ</a:t>
            </a:r>
          </a:p>
        </p:txBody>
      </p:sp>
      <p:sp>
        <p:nvSpPr>
          <p:cNvPr id="66563" name="Rectangle 2"/>
          <p:cNvSpPr>
            <a:spLocks noChangeArrowheads="1"/>
          </p:cNvSpPr>
          <p:nvPr/>
        </p:nvSpPr>
        <p:spPr bwMode="auto">
          <a:xfrm>
            <a:off x="228600" y="1536700"/>
            <a:ext cx="3352800" cy="3784600"/>
          </a:xfrm>
          <a:prstGeom prst="rect">
            <a:avLst/>
          </a:prstGeom>
          <a:noFill/>
          <a:ln w="9525">
            <a:noFill/>
            <a:miter lim="800000"/>
            <a:headEnd/>
            <a:tailEnd/>
          </a:ln>
        </p:spPr>
        <p:txBody>
          <a:bodyPr>
            <a:spAutoFit/>
          </a:bodyPr>
          <a:lstStyle/>
          <a:p>
            <a:r>
              <a:rPr lang="vi-VN" sz="2000"/>
              <a:t>Các bước thực hiện:</a:t>
            </a:r>
          </a:p>
          <a:p>
            <a:r>
              <a:rPr lang="en-US" sz="2000"/>
              <a:t>Chọn menu Start </a:t>
            </a:r>
            <a:r>
              <a:rPr lang="en-US" sz="2000">
                <a:sym typeface="Wingdings" pitchFamily="2" charset="2"/>
              </a:rPr>
              <a:t> </a:t>
            </a:r>
            <a:r>
              <a:rPr lang="en-US" sz="2000"/>
              <a:t> Programs </a:t>
            </a:r>
            <a:r>
              <a:rPr lang="en-US" sz="2000">
                <a:sym typeface="Wingdings" pitchFamily="2" charset="2"/>
              </a:rPr>
              <a:t></a:t>
            </a:r>
            <a:r>
              <a:rPr lang="en-US" sz="2000"/>
              <a:t> Administrative Tools </a:t>
            </a:r>
            <a:r>
              <a:rPr lang="en-US" sz="2000">
                <a:sym typeface="Wingdings" pitchFamily="2" charset="2"/>
              </a:rPr>
              <a:t></a:t>
            </a:r>
            <a:r>
              <a:rPr lang="en-US" sz="2000"/>
              <a:t> DHCP.</a:t>
            </a:r>
          </a:p>
          <a:p>
            <a:endParaRPr lang="en-US" sz="2000"/>
          </a:p>
          <a:p>
            <a:r>
              <a:rPr lang="vi-VN" sz="2000"/>
              <a:t>Trong ô bên trái của cửa sổ DHCP, mở rộng đến scope bạn định cấu hình, chọn mục Reservation,</a:t>
            </a:r>
            <a:r>
              <a:rPr lang="en-US" sz="2000"/>
              <a:t> chọn menu Action </a:t>
            </a:r>
            <a:r>
              <a:rPr lang="en-US" sz="2000">
                <a:sym typeface="Wingdings" pitchFamily="2" charset="2"/>
              </a:rPr>
              <a:t> </a:t>
            </a:r>
            <a:r>
              <a:rPr lang="en-US" sz="2000"/>
              <a:t> New Reservation.</a:t>
            </a:r>
          </a:p>
        </p:txBody>
      </p:sp>
      <p:pic>
        <p:nvPicPr>
          <p:cNvPr id="66564" name="Picture 2"/>
          <p:cNvPicPr>
            <a:picLocks noChangeAspect="1" noChangeArrowheads="1"/>
          </p:cNvPicPr>
          <p:nvPr/>
        </p:nvPicPr>
        <p:blipFill>
          <a:blip r:embed="rId2"/>
          <a:srcRect/>
          <a:stretch>
            <a:fillRect/>
          </a:stretch>
        </p:blipFill>
        <p:spPr bwMode="auto">
          <a:xfrm>
            <a:off x="3657600" y="1166813"/>
            <a:ext cx="5181600" cy="4929187"/>
          </a:xfrm>
          <a:prstGeom prst="rect">
            <a:avLst/>
          </a:prstGeom>
          <a:noFill/>
          <a:ln w="9525">
            <a:noFill/>
            <a:miter lim="800000"/>
            <a:headEnd/>
            <a:tailEnd/>
          </a:ln>
        </p:spPr>
      </p:pic>
      <p:sp>
        <p:nvSpPr>
          <p:cNvPr id="5" name="Rectangle 2"/>
          <p:cNvSpPr txBox="1">
            <a:spLocks noChangeArrowheads="1"/>
          </p:cNvSpPr>
          <p:nvPr/>
        </p:nvSpPr>
        <p:spPr>
          <a:xfrm>
            <a:off x="76200" y="76200"/>
            <a:ext cx="89154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 - DHCP</a:t>
            </a:r>
            <a:endParaRPr lang="en-US" sz="2800" kern="0" dirty="0">
              <a:solidFill>
                <a:schemeClr val="bg1"/>
              </a:solidFill>
              <a:latin typeface="+mj-lt"/>
              <a:ea typeface="+mj-ea"/>
              <a:cs typeface="+mj-cs"/>
            </a:endParaRPr>
          </a:p>
        </p:txBody>
      </p:sp>
    </p:spTree>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76200"/>
            <a:ext cx="89154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 - IIS</a:t>
            </a:r>
            <a:endParaRPr lang="en-US" sz="2800" kern="0" dirty="0">
              <a:solidFill>
                <a:schemeClr val="bg1"/>
              </a:solidFill>
              <a:latin typeface="+mj-lt"/>
              <a:ea typeface="+mj-ea"/>
              <a:cs typeface="+mj-cs"/>
            </a:endParaRPr>
          </a:p>
        </p:txBody>
      </p:sp>
      <p:sp>
        <p:nvSpPr>
          <p:cNvPr id="67587" name="Rectangle 2"/>
          <p:cNvSpPr>
            <a:spLocks noChangeArrowheads="1"/>
          </p:cNvSpPr>
          <p:nvPr/>
        </p:nvSpPr>
        <p:spPr bwMode="auto">
          <a:xfrm>
            <a:off x="228600" y="990600"/>
            <a:ext cx="8534400" cy="830263"/>
          </a:xfrm>
          <a:prstGeom prst="rect">
            <a:avLst/>
          </a:prstGeom>
          <a:noFill/>
          <a:ln w="9525">
            <a:noFill/>
            <a:miter lim="800000"/>
            <a:headEnd/>
            <a:tailEnd/>
          </a:ln>
        </p:spPr>
        <p:txBody>
          <a:bodyPr>
            <a:spAutoFit/>
          </a:bodyPr>
          <a:lstStyle/>
          <a:p>
            <a:r>
              <a:rPr lang="en-US"/>
              <a:t>Mở cửa sổ </a:t>
            </a:r>
            <a:r>
              <a:rPr lang="en-US">
                <a:solidFill>
                  <a:srgbClr val="00B050"/>
                </a:solidFill>
              </a:rPr>
              <a:t>Control Panel </a:t>
            </a:r>
            <a:r>
              <a:rPr lang="en-US">
                <a:solidFill>
                  <a:srgbClr val="00B050"/>
                </a:solidFill>
                <a:sym typeface="Wingdings" pitchFamily="2" charset="2"/>
              </a:rPr>
              <a:t></a:t>
            </a:r>
            <a:r>
              <a:rPr lang="en-US">
                <a:solidFill>
                  <a:srgbClr val="00B050"/>
                </a:solidFill>
              </a:rPr>
              <a:t> Add or Remove Programs </a:t>
            </a:r>
            <a:r>
              <a:rPr lang="en-US">
                <a:solidFill>
                  <a:srgbClr val="00B050"/>
                </a:solidFill>
                <a:sym typeface="Wingdings" pitchFamily="2" charset="2"/>
              </a:rPr>
              <a:t></a:t>
            </a:r>
            <a:r>
              <a:rPr lang="en-US">
                <a:solidFill>
                  <a:srgbClr val="00B050"/>
                </a:solidFill>
              </a:rPr>
              <a:t> Add/Remove Windows Components</a:t>
            </a:r>
          </a:p>
        </p:txBody>
      </p:sp>
      <p:pic>
        <p:nvPicPr>
          <p:cNvPr id="67588" name="Picture 2"/>
          <p:cNvPicPr>
            <a:picLocks noChangeAspect="1" noChangeArrowheads="1"/>
          </p:cNvPicPr>
          <p:nvPr/>
        </p:nvPicPr>
        <p:blipFill>
          <a:blip r:embed="rId2"/>
          <a:srcRect/>
          <a:stretch>
            <a:fillRect/>
          </a:stretch>
        </p:blipFill>
        <p:spPr bwMode="auto">
          <a:xfrm>
            <a:off x="1981200" y="1770063"/>
            <a:ext cx="5334000" cy="4325937"/>
          </a:xfrm>
          <a:prstGeom prst="rect">
            <a:avLst/>
          </a:prstGeom>
          <a:noFill/>
          <a:ln w="9525">
            <a:noFill/>
            <a:miter lim="800000"/>
            <a:headEnd/>
            <a:tailEnd/>
          </a:ln>
        </p:spPr>
      </p:pic>
    </p:spTree>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
          <p:cNvSpPr>
            <a:spLocks noChangeArrowheads="1"/>
          </p:cNvSpPr>
          <p:nvPr/>
        </p:nvSpPr>
        <p:spPr bwMode="auto">
          <a:xfrm>
            <a:off x="228600" y="914400"/>
            <a:ext cx="8686800" cy="1200150"/>
          </a:xfrm>
          <a:prstGeom prst="rect">
            <a:avLst/>
          </a:prstGeom>
          <a:noFill/>
          <a:ln w="9525">
            <a:noFill/>
            <a:miter lim="800000"/>
            <a:headEnd/>
            <a:tailEnd/>
          </a:ln>
        </p:spPr>
        <p:txBody>
          <a:bodyPr>
            <a:spAutoFit/>
          </a:bodyPr>
          <a:lstStyle/>
          <a:p>
            <a:r>
              <a:rPr lang="vi-VN"/>
              <a:t>Chọn </a:t>
            </a:r>
            <a:r>
              <a:rPr lang="vi-VN">
                <a:solidFill>
                  <a:srgbClr val="00B050"/>
                </a:solidFill>
              </a:rPr>
              <a:t>Application Serv</a:t>
            </a:r>
            <a:r>
              <a:rPr lang="vi-VN"/>
              <a:t>er, sau đó chọn nút </a:t>
            </a:r>
            <a:r>
              <a:rPr lang="vi-VN">
                <a:solidFill>
                  <a:srgbClr val="00B050"/>
                </a:solidFill>
              </a:rPr>
              <a:t>Details…</a:t>
            </a:r>
          </a:p>
          <a:p>
            <a:r>
              <a:rPr lang="fr-FR"/>
              <a:t>Chọn </a:t>
            </a:r>
            <a:r>
              <a:rPr lang="fr-FR">
                <a:solidFill>
                  <a:srgbClr val="00B050"/>
                </a:solidFill>
              </a:rPr>
              <a:t>Internet Information Services</a:t>
            </a:r>
            <a:r>
              <a:rPr lang="fr-FR"/>
              <a:t>, sau đó chọn nút </a:t>
            </a:r>
            <a:r>
              <a:rPr lang="fr-FR">
                <a:solidFill>
                  <a:srgbClr val="00B050"/>
                </a:solidFill>
              </a:rPr>
              <a:t>Details…</a:t>
            </a:r>
            <a:endParaRPr lang="en-US">
              <a:solidFill>
                <a:srgbClr val="00B050"/>
              </a:solidFill>
            </a:endParaRPr>
          </a:p>
        </p:txBody>
      </p:sp>
      <p:pic>
        <p:nvPicPr>
          <p:cNvPr id="68611" name="Picture 2"/>
          <p:cNvPicPr>
            <a:picLocks noChangeAspect="1" noChangeArrowheads="1"/>
          </p:cNvPicPr>
          <p:nvPr/>
        </p:nvPicPr>
        <p:blipFill>
          <a:blip r:embed="rId2"/>
          <a:srcRect/>
          <a:stretch>
            <a:fillRect/>
          </a:stretch>
        </p:blipFill>
        <p:spPr bwMode="auto">
          <a:xfrm>
            <a:off x="1817688" y="1752600"/>
            <a:ext cx="5726112" cy="4386263"/>
          </a:xfrm>
          <a:prstGeom prst="rect">
            <a:avLst/>
          </a:prstGeom>
          <a:noFill/>
          <a:ln w="9525">
            <a:noFill/>
            <a:miter lim="800000"/>
            <a:headEnd/>
            <a:tailEnd/>
          </a:ln>
        </p:spPr>
      </p:pic>
      <p:sp>
        <p:nvSpPr>
          <p:cNvPr id="4" name="Rectangle 2"/>
          <p:cNvSpPr txBox="1">
            <a:spLocks noChangeArrowheads="1"/>
          </p:cNvSpPr>
          <p:nvPr/>
        </p:nvSpPr>
        <p:spPr>
          <a:xfrm>
            <a:off x="76200" y="76200"/>
            <a:ext cx="89154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 - IIS</a:t>
            </a:r>
            <a:endParaRPr lang="en-US" sz="2800" kern="0" dirty="0">
              <a:solidFill>
                <a:schemeClr val="bg1"/>
              </a:solidFill>
              <a:latin typeface="+mj-lt"/>
              <a:ea typeface="+mj-ea"/>
              <a:cs typeface="+mj-cs"/>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type="title"/>
          </p:nvPr>
        </p:nvSpPr>
        <p:spPr>
          <a:xfrm>
            <a:off x="304800" y="152400"/>
            <a:ext cx="8142288" cy="838200"/>
          </a:xfrm>
        </p:spPr>
        <p:txBody>
          <a:bodyPr/>
          <a:lstStyle/>
          <a:p>
            <a:r>
              <a:rPr lang="en-US" smtClean="0">
                <a:solidFill>
                  <a:schemeClr val="bg1"/>
                </a:solidFill>
              </a:rPr>
              <a:t>Các thành phần của Active Directory</a:t>
            </a:r>
            <a:endParaRPr lang="en-US">
              <a:solidFill>
                <a:schemeClr val="bg1"/>
              </a:solidFill>
            </a:endParaRPr>
          </a:p>
        </p:txBody>
      </p:sp>
      <p:sp>
        <p:nvSpPr>
          <p:cNvPr id="5" name="Rectangle 1"/>
          <p:cNvSpPr>
            <a:spLocks noChangeArrowheads="1"/>
          </p:cNvSpPr>
          <p:nvPr/>
        </p:nvSpPr>
        <p:spPr bwMode="auto">
          <a:xfrm>
            <a:off x="457200" y="838200"/>
            <a:ext cx="8458200" cy="30931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smtClean="0">
                <a:solidFill>
                  <a:srgbClr val="FF0000"/>
                </a:solidFill>
              </a:rPr>
              <a:t>Trees</a:t>
            </a:r>
          </a:p>
          <a:p>
            <a:endParaRPr kumimoji="0" lang="en-US" sz="2000" b="0" i="0" u="none" strike="noStrike" cap="none" normalizeH="0" baseline="0" smtClean="0">
              <a:ln>
                <a:noFill/>
              </a:ln>
              <a:solidFill>
                <a:schemeClr val="tx1"/>
              </a:solidFill>
              <a:effectLst/>
              <a:latin typeface="Arial" pitchFamily="34" charset="0"/>
              <a:cs typeface="Arial" pitchFamily="34" charset="0"/>
            </a:endParaRPr>
          </a:p>
          <a:p>
            <a:r>
              <a:rPr lang="en-US" sz="2000" smtClean="0"/>
              <a:t>Là một nhóm các domain được tạo bằng cách thêm một hoặc nhiều domain con (child domain) vào một domain (parent domain) nào đó. Cây có các đặc điểm sau</a:t>
            </a:r>
            <a:endParaRPr kumimoji="0" lang="en-US" sz="2000" b="0" i="0" u="none" strike="noStrike" cap="none" normalizeH="0" baseline="0" smtClean="0">
              <a:ln>
                <a:noFill/>
              </a:ln>
              <a:solidFill>
                <a:schemeClr val="tx1"/>
              </a:solidFill>
              <a:effectLst/>
              <a:latin typeface="Arial" pitchFamily="34" charset="0"/>
              <a:cs typeface="Arial" pitchFamily="34" charset="0"/>
            </a:endParaRPr>
          </a:p>
          <a:p>
            <a:pPr marL="344488" lvl="0" indent="-284163" algn="just" eaLnBrk="1" hangingPunct="1">
              <a:spcBef>
                <a:spcPts val="600"/>
              </a:spcBef>
              <a:spcAft>
                <a:spcPts val="600"/>
              </a:spcAft>
              <a:buFont typeface="Wingdings" pitchFamily="2" charset="2"/>
              <a:buChar char="§"/>
            </a:pPr>
            <a:r>
              <a:rPr lang="en-US" sz="2000" b="0" smtClean="0"/>
              <a:t>Tuân theo cấu trúc không gian tên miền DNS. Tên miền của một domain cấp dưới là tên tương đối của domain đó ghép thêm tên của miền cấp trên </a:t>
            </a:r>
          </a:p>
          <a:p>
            <a:pPr marL="344488" lvl="0" indent="-284163" algn="just" eaLnBrk="1" hangingPunct="1">
              <a:spcBef>
                <a:spcPts val="600"/>
              </a:spcBef>
              <a:spcAft>
                <a:spcPts val="600"/>
              </a:spcAft>
            </a:pP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pic>
        <p:nvPicPr>
          <p:cNvPr id="44033" name="Picture 1"/>
          <p:cNvPicPr>
            <a:picLocks noChangeAspect="1" noChangeArrowheads="1"/>
          </p:cNvPicPr>
          <p:nvPr/>
        </p:nvPicPr>
        <p:blipFill>
          <a:blip r:embed="rId3"/>
          <a:srcRect/>
          <a:stretch>
            <a:fillRect/>
          </a:stretch>
        </p:blipFill>
        <p:spPr bwMode="auto">
          <a:xfrm>
            <a:off x="381000" y="3505200"/>
            <a:ext cx="3926359" cy="2362200"/>
          </a:xfrm>
          <a:prstGeom prst="rect">
            <a:avLst/>
          </a:prstGeom>
          <a:noFill/>
          <a:ln w="9525">
            <a:noFill/>
            <a:miter lim="800000"/>
            <a:headEnd/>
            <a:tailEnd/>
          </a:ln>
        </p:spPr>
      </p:pic>
      <p:sp>
        <p:nvSpPr>
          <p:cNvPr id="6" name="Rectangle 5"/>
          <p:cNvSpPr/>
          <p:nvPr/>
        </p:nvSpPr>
        <p:spPr>
          <a:xfrm>
            <a:off x="4267200" y="3962400"/>
            <a:ext cx="4724400" cy="1323439"/>
          </a:xfrm>
          <a:prstGeom prst="rect">
            <a:avLst/>
          </a:prstGeom>
        </p:spPr>
        <p:txBody>
          <a:bodyPr wrap="square">
            <a:spAutoFit/>
          </a:bodyPr>
          <a:lstStyle/>
          <a:p>
            <a:pPr marL="284163" indent="-284163">
              <a:buFont typeface="Wingdings" pitchFamily="2" charset="2"/>
              <a:buChar char="§"/>
            </a:pPr>
            <a:r>
              <a:rPr lang="en-US" sz="2000" b="0" smtClean="0"/>
              <a:t>Mọi domain trên cây sử dụng chung một danh mục gọi là </a:t>
            </a:r>
            <a:r>
              <a:rPr lang="en-US" sz="2000" smtClean="0"/>
              <a:t>Global Catalog </a:t>
            </a:r>
            <a:r>
              <a:rPr lang="en-US" sz="2000" b="0" smtClean="0"/>
              <a:t>chứa thông tin về các đối tượng trên cây</a:t>
            </a:r>
            <a:endParaRPr lang="en-US" sz="2000" b="0"/>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
          <p:cNvSpPr>
            <a:spLocks noChangeArrowheads="1"/>
          </p:cNvSpPr>
          <p:nvPr/>
        </p:nvSpPr>
        <p:spPr bwMode="auto">
          <a:xfrm>
            <a:off x="228600" y="914400"/>
            <a:ext cx="8458200" cy="830263"/>
          </a:xfrm>
          <a:prstGeom prst="rect">
            <a:avLst/>
          </a:prstGeom>
          <a:noFill/>
          <a:ln w="9525">
            <a:noFill/>
            <a:miter lim="800000"/>
            <a:headEnd/>
            <a:tailEnd/>
          </a:ln>
        </p:spPr>
        <p:txBody>
          <a:bodyPr>
            <a:spAutoFit/>
          </a:bodyPr>
          <a:lstStyle/>
          <a:p>
            <a:r>
              <a:rPr lang="en-US"/>
              <a:t>Chọn mục </a:t>
            </a:r>
            <a:r>
              <a:rPr lang="en-US">
                <a:solidFill>
                  <a:srgbClr val="00B050"/>
                </a:solidFill>
              </a:rPr>
              <a:t>World Wide Web service</a:t>
            </a:r>
            <a:r>
              <a:rPr lang="en-US"/>
              <a:t>, sau đó chọn nút </a:t>
            </a:r>
            <a:r>
              <a:rPr lang="en-US">
                <a:solidFill>
                  <a:srgbClr val="00B050"/>
                </a:solidFill>
              </a:rPr>
              <a:t>Details…</a:t>
            </a:r>
          </a:p>
        </p:txBody>
      </p:sp>
      <p:pic>
        <p:nvPicPr>
          <p:cNvPr id="69635" name="Picture 2"/>
          <p:cNvPicPr>
            <a:picLocks noChangeAspect="1" noChangeArrowheads="1"/>
          </p:cNvPicPr>
          <p:nvPr/>
        </p:nvPicPr>
        <p:blipFill>
          <a:blip r:embed="rId2"/>
          <a:srcRect/>
          <a:stretch>
            <a:fillRect/>
          </a:stretch>
        </p:blipFill>
        <p:spPr bwMode="auto">
          <a:xfrm>
            <a:off x="2057400" y="1752600"/>
            <a:ext cx="4276725" cy="3276600"/>
          </a:xfrm>
          <a:prstGeom prst="rect">
            <a:avLst/>
          </a:prstGeom>
          <a:noFill/>
          <a:ln w="9525">
            <a:noFill/>
            <a:miter lim="800000"/>
            <a:headEnd/>
            <a:tailEnd/>
          </a:ln>
        </p:spPr>
      </p:pic>
      <p:sp>
        <p:nvSpPr>
          <p:cNvPr id="69636" name="Rectangle 3"/>
          <p:cNvSpPr>
            <a:spLocks noChangeArrowheads="1"/>
          </p:cNvSpPr>
          <p:nvPr/>
        </p:nvSpPr>
        <p:spPr bwMode="auto">
          <a:xfrm>
            <a:off x="304800" y="5029200"/>
            <a:ext cx="8686800" cy="830263"/>
          </a:xfrm>
          <a:prstGeom prst="rect">
            <a:avLst/>
          </a:prstGeom>
          <a:noFill/>
          <a:ln w="9525">
            <a:noFill/>
            <a:miter lim="800000"/>
            <a:headEnd/>
            <a:tailEnd/>
          </a:ln>
        </p:spPr>
        <p:txBody>
          <a:bodyPr>
            <a:spAutoFit/>
          </a:bodyPr>
          <a:lstStyle/>
          <a:p>
            <a:r>
              <a:rPr lang="vi-VN"/>
              <a:t>Sau đó ta chọn tất cả các Subcomponents trong </a:t>
            </a:r>
            <a:r>
              <a:rPr lang="vi-VN">
                <a:solidFill>
                  <a:srgbClr val="00B050"/>
                </a:solidFill>
              </a:rPr>
              <a:t>Web Service</a:t>
            </a:r>
            <a:endParaRPr lang="en-US">
              <a:solidFill>
                <a:srgbClr val="00B050"/>
              </a:solidFill>
            </a:endParaRPr>
          </a:p>
        </p:txBody>
      </p:sp>
      <p:sp>
        <p:nvSpPr>
          <p:cNvPr id="5" name="Rectangle 2"/>
          <p:cNvSpPr txBox="1">
            <a:spLocks noChangeArrowheads="1"/>
          </p:cNvSpPr>
          <p:nvPr/>
        </p:nvSpPr>
        <p:spPr>
          <a:xfrm>
            <a:off x="76200" y="76200"/>
            <a:ext cx="89154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 - IIS</a:t>
            </a:r>
            <a:endParaRPr lang="en-US" sz="2800" kern="0" dirty="0">
              <a:solidFill>
                <a:schemeClr val="bg1"/>
              </a:solidFill>
              <a:latin typeface="+mj-lt"/>
              <a:ea typeface="+mj-ea"/>
              <a:cs typeface="+mj-cs"/>
            </a:endParaRPr>
          </a:p>
        </p:txBody>
      </p:sp>
    </p:spTree>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p:cNvPicPr>
            <a:picLocks noChangeAspect="1" noChangeArrowheads="1"/>
          </p:cNvPicPr>
          <p:nvPr/>
        </p:nvPicPr>
        <p:blipFill>
          <a:blip r:embed="rId2"/>
          <a:srcRect/>
          <a:stretch>
            <a:fillRect/>
          </a:stretch>
        </p:blipFill>
        <p:spPr bwMode="auto">
          <a:xfrm>
            <a:off x="1143000" y="838200"/>
            <a:ext cx="6858000" cy="5254625"/>
          </a:xfrm>
          <a:prstGeom prst="rect">
            <a:avLst/>
          </a:prstGeom>
          <a:noFill/>
          <a:ln w="9525">
            <a:noFill/>
            <a:miter lim="800000"/>
            <a:headEnd/>
            <a:tailEnd/>
          </a:ln>
        </p:spPr>
      </p:pic>
      <p:sp>
        <p:nvSpPr>
          <p:cNvPr id="3" name="Rectangle 2"/>
          <p:cNvSpPr txBox="1">
            <a:spLocks noChangeArrowheads="1"/>
          </p:cNvSpPr>
          <p:nvPr/>
        </p:nvSpPr>
        <p:spPr>
          <a:xfrm>
            <a:off x="76200" y="76200"/>
            <a:ext cx="8915400" cy="685800"/>
          </a:xfrm>
          <a:prstGeom prst="rect">
            <a:avLst/>
          </a:prstGeom>
        </p:spPr>
        <p:txBody>
          <a:bodyPr/>
          <a:lstStyle/>
          <a:p>
            <a:pPr>
              <a:defRPr/>
            </a:pPr>
            <a:r>
              <a:rPr lang="en-US" sz="2800" kern="0" smtClean="0">
                <a:solidFill>
                  <a:schemeClr val="bg1"/>
                </a:solidFill>
                <a:latin typeface="+mj-lt"/>
                <a:ea typeface="+mj-ea"/>
                <a:cs typeface="+mj-cs"/>
              </a:rPr>
              <a:t>Cài </a:t>
            </a:r>
            <a:r>
              <a:rPr lang="en-US" sz="2800" kern="0">
                <a:solidFill>
                  <a:schemeClr val="bg1"/>
                </a:solidFill>
                <a:latin typeface="+mj-lt"/>
                <a:ea typeface="+mj-ea"/>
                <a:cs typeface="+mj-cs"/>
              </a:rPr>
              <a:t>đặt cấu hình tham số dịch vụ mạng - IIS</a:t>
            </a:r>
            <a:endParaRPr lang="en-US" sz="2800" kern="0" dirty="0">
              <a:solidFill>
                <a:schemeClr val="bg1"/>
              </a:solidFill>
              <a:latin typeface="+mj-lt"/>
              <a:ea typeface="+mj-ea"/>
              <a:cs typeface="+mj-cs"/>
            </a:endParaRPr>
          </a:p>
        </p:txBody>
      </p:sp>
    </p:spTree>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ChangeArrowheads="1"/>
          </p:cNvSpPr>
          <p:nvPr/>
        </p:nvSpPr>
        <p:spPr bwMode="auto">
          <a:xfrm>
            <a:off x="304800" y="152400"/>
            <a:ext cx="8229600" cy="461963"/>
          </a:xfrm>
          <a:prstGeom prst="rect">
            <a:avLst/>
          </a:prstGeom>
          <a:noFill/>
          <a:ln w="9525">
            <a:noFill/>
            <a:miter lim="800000"/>
            <a:headEnd/>
            <a:tailEnd/>
          </a:ln>
        </p:spPr>
        <p:txBody>
          <a:bodyPr>
            <a:spAutoFit/>
          </a:bodyPr>
          <a:lstStyle/>
          <a:p>
            <a:r>
              <a:rPr lang="en-US" smtClean="0">
                <a:solidFill>
                  <a:schemeClr val="bg1"/>
                </a:solidFill>
              </a:rPr>
              <a:t>Các </a:t>
            </a:r>
            <a:r>
              <a:rPr lang="en-US">
                <a:solidFill>
                  <a:schemeClr val="bg1"/>
                </a:solidFill>
              </a:rPr>
              <a:t>dịch vụ Proxy, Web, Mail</a:t>
            </a:r>
          </a:p>
        </p:txBody>
      </p:sp>
      <p:sp>
        <p:nvSpPr>
          <p:cNvPr id="71683" name="Rectangle 2"/>
          <p:cNvSpPr>
            <a:spLocks noChangeArrowheads="1"/>
          </p:cNvSpPr>
          <p:nvPr/>
        </p:nvSpPr>
        <p:spPr bwMode="auto">
          <a:xfrm>
            <a:off x="381000" y="1066800"/>
            <a:ext cx="8229600" cy="461963"/>
          </a:xfrm>
          <a:prstGeom prst="rect">
            <a:avLst/>
          </a:prstGeom>
          <a:noFill/>
          <a:ln w="9525">
            <a:noFill/>
            <a:miter lim="800000"/>
            <a:headEnd/>
            <a:tailEnd/>
          </a:ln>
        </p:spPr>
        <p:txBody>
          <a:bodyPr>
            <a:spAutoFit/>
          </a:bodyPr>
          <a:lstStyle/>
          <a:p>
            <a:r>
              <a:rPr lang="en-US">
                <a:solidFill>
                  <a:srgbClr val="0070C0"/>
                </a:solidFill>
              </a:rPr>
              <a:t>Dịch vụ Proxy</a:t>
            </a:r>
          </a:p>
        </p:txBody>
      </p:sp>
      <p:sp>
        <p:nvSpPr>
          <p:cNvPr id="71684" name="Rectangle 3"/>
          <p:cNvSpPr>
            <a:spLocks noChangeArrowheads="1"/>
          </p:cNvSpPr>
          <p:nvPr/>
        </p:nvSpPr>
        <p:spPr bwMode="auto">
          <a:xfrm>
            <a:off x="381000" y="1752600"/>
            <a:ext cx="3810000" cy="2308225"/>
          </a:xfrm>
          <a:prstGeom prst="rect">
            <a:avLst/>
          </a:prstGeom>
          <a:noFill/>
          <a:ln w="9525">
            <a:noFill/>
            <a:miter lim="800000"/>
            <a:headEnd/>
            <a:tailEnd/>
          </a:ln>
        </p:spPr>
        <p:txBody>
          <a:bodyPr>
            <a:spAutoFit/>
          </a:bodyPr>
          <a:lstStyle/>
          <a:p>
            <a:r>
              <a:rPr lang="vi-VN"/>
              <a:t>Một proxy server, giống như firewall, được thiết kế để bảo vệ tài nguyên trong các mạng cục bộ khi nối kết các mạng khác như mạng Internet.</a:t>
            </a:r>
            <a:endParaRPr lang="en-US"/>
          </a:p>
        </p:txBody>
      </p:sp>
      <p:pic>
        <p:nvPicPr>
          <p:cNvPr id="71685" name="Picture 4" descr="proxy.gif"/>
          <p:cNvPicPr>
            <a:picLocks noChangeAspect="1"/>
          </p:cNvPicPr>
          <p:nvPr/>
        </p:nvPicPr>
        <p:blipFill>
          <a:blip r:embed="rId2"/>
          <a:srcRect/>
          <a:stretch>
            <a:fillRect/>
          </a:stretch>
        </p:blipFill>
        <p:spPr bwMode="auto">
          <a:xfrm>
            <a:off x="4114800" y="1066800"/>
            <a:ext cx="4876800" cy="4765675"/>
          </a:xfrm>
          <a:prstGeom prst="rect">
            <a:avLst/>
          </a:prstGeom>
          <a:noFill/>
          <a:ln w="9525">
            <a:noFill/>
            <a:miter lim="800000"/>
            <a:headEnd/>
            <a:tailEnd/>
          </a:ln>
        </p:spPr>
      </p:pic>
    </p:spTree>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
          <p:cNvSpPr>
            <a:spLocks noChangeArrowheads="1"/>
          </p:cNvSpPr>
          <p:nvPr/>
        </p:nvSpPr>
        <p:spPr bwMode="auto">
          <a:xfrm>
            <a:off x="304800" y="152400"/>
            <a:ext cx="8229600" cy="461963"/>
          </a:xfrm>
          <a:prstGeom prst="rect">
            <a:avLst/>
          </a:prstGeom>
          <a:noFill/>
          <a:ln w="9525">
            <a:noFill/>
            <a:miter lim="800000"/>
            <a:headEnd/>
            <a:tailEnd/>
          </a:ln>
        </p:spPr>
        <p:txBody>
          <a:bodyPr>
            <a:spAutoFit/>
          </a:bodyPr>
          <a:lstStyle/>
          <a:p>
            <a:r>
              <a:rPr lang="en-US" smtClean="0">
                <a:solidFill>
                  <a:schemeClr val="bg1"/>
                </a:solidFill>
              </a:rPr>
              <a:t>Các </a:t>
            </a:r>
            <a:r>
              <a:rPr lang="en-US">
                <a:solidFill>
                  <a:schemeClr val="bg1"/>
                </a:solidFill>
              </a:rPr>
              <a:t>dịch vụ Proxy, Web, Mail (tt)</a:t>
            </a:r>
          </a:p>
        </p:txBody>
      </p:sp>
      <p:sp>
        <p:nvSpPr>
          <p:cNvPr id="72707" name="Rectangle 2"/>
          <p:cNvSpPr>
            <a:spLocks noChangeArrowheads="1"/>
          </p:cNvSpPr>
          <p:nvPr/>
        </p:nvSpPr>
        <p:spPr bwMode="auto">
          <a:xfrm>
            <a:off x="381000" y="762000"/>
            <a:ext cx="8229600" cy="461963"/>
          </a:xfrm>
          <a:prstGeom prst="rect">
            <a:avLst/>
          </a:prstGeom>
          <a:noFill/>
          <a:ln w="9525">
            <a:noFill/>
            <a:miter lim="800000"/>
            <a:headEnd/>
            <a:tailEnd/>
          </a:ln>
        </p:spPr>
        <p:txBody>
          <a:bodyPr>
            <a:spAutoFit/>
          </a:bodyPr>
          <a:lstStyle/>
          <a:p>
            <a:r>
              <a:rPr lang="en-US"/>
              <a:t>Dịch vụ Web</a:t>
            </a:r>
          </a:p>
        </p:txBody>
      </p:sp>
      <p:sp>
        <p:nvSpPr>
          <p:cNvPr id="72708" name="Rectangle 3"/>
          <p:cNvSpPr>
            <a:spLocks noChangeArrowheads="1"/>
          </p:cNvSpPr>
          <p:nvPr/>
        </p:nvSpPr>
        <p:spPr bwMode="auto">
          <a:xfrm>
            <a:off x="381000" y="1219200"/>
            <a:ext cx="8382000" cy="4894263"/>
          </a:xfrm>
          <a:prstGeom prst="rect">
            <a:avLst/>
          </a:prstGeom>
          <a:noFill/>
          <a:ln w="9525">
            <a:noFill/>
            <a:miter lim="800000"/>
            <a:headEnd/>
            <a:tailEnd/>
          </a:ln>
        </p:spPr>
        <p:txBody>
          <a:bodyPr>
            <a:spAutoFit/>
          </a:bodyPr>
          <a:lstStyle/>
          <a:p>
            <a:pPr>
              <a:buFontTx/>
              <a:buBlip>
                <a:blip r:embed="rId2"/>
              </a:buBlip>
            </a:pPr>
            <a:r>
              <a:rPr lang="en-US"/>
              <a:t> Dịch vụ World Wide Web (viết tắt là www hoặc Web) là một dịch vụ cung cấp thông tin trên hệ thống </a:t>
            </a:r>
            <a:r>
              <a:rPr lang="vi-VN"/>
              <a:t>mạng. </a:t>
            </a:r>
            <a:endParaRPr lang="en-US"/>
          </a:p>
          <a:p>
            <a:pPr>
              <a:buFontTx/>
              <a:buBlip>
                <a:blip r:embed="rId2"/>
              </a:buBlip>
            </a:pPr>
            <a:endParaRPr lang="en-US"/>
          </a:p>
          <a:p>
            <a:pPr>
              <a:buFontTx/>
              <a:buBlip>
                <a:blip r:embed="rId2"/>
              </a:buBlip>
            </a:pPr>
            <a:r>
              <a:rPr lang="en-US"/>
              <a:t> </a:t>
            </a:r>
            <a:r>
              <a:rPr lang="vi-VN"/>
              <a:t>Các thông tin này được lưu trữ dưới dạng siêu văn bản (hypertext) và thường được thiết kế</a:t>
            </a:r>
            <a:r>
              <a:rPr lang="en-US"/>
              <a:t> </a:t>
            </a:r>
            <a:r>
              <a:rPr lang="vi-VN"/>
              <a:t>bằng ngôn ngữ HTML (Hypertext Markup Language). </a:t>
            </a:r>
            <a:endParaRPr lang="en-US"/>
          </a:p>
          <a:p>
            <a:pPr>
              <a:buFontTx/>
              <a:buBlip>
                <a:blip r:embed="rId2"/>
              </a:buBlip>
            </a:pPr>
            <a:endParaRPr lang="en-US"/>
          </a:p>
          <a:p>
            <a:pPr>
              <a:buFontTx/>
              <a:buBlip>
                <a:blip r:embed="rId2"/>
              </a:buBlip>
            </a:pPr>
            <a:r>
              <a:rPr lang="en-US"/>
              <a:t> </a:t>
            </a:r>
            <a:r>
              <a:rPr lang="vi-VN"/>
              <a:t>Siêu văn bản là các tư liệu có thể là văn bản</a:t>
            </a:r>
            <a:r>
              <a:rPr lang="en-US"/>
              <a:t> </a:t>
            </a:r>
            <a:r>
              <a:rPr lang="vi-VN"/>
              <a:t>(text), hình ảnh tĩnh (image), hình ảnh động (video), âm thanh (audio)...., được liên kết với nhau qua</a:t>
            </a:r>
            <a:r>
              <a:rPr lang="en-US"/>
              <a:t> </a:t>
            </a:r>
            <a:r>
              <a:rPr lang="vi-VN"/>
              <a:t>các mối liên kết (link) và được truyền trên mạng dựa trên giao thức HTTP (Hypertext Transfer</a:t>
            </a:r>
            <a:r>
              <a:rPr lang="en-US"/>
              <a:t> </a:t>
            </a:r>
            <a:r>
              <a:rPr lang="vi-VN"/>
              <a:t>Protocol), qua đó người dùng có thể xem các tư liệu có liên quan một cách dễ dàng</a:t>
            </a:r>
            <a:endParaRPr lang="en-US"/>
          </a:p>
        </p:txBody>
      </p:sp>
    </p:spTree>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
          <p:cNvSpPr>
            <a:spLocks noChangeArrowheads="1"/>
          </p:cNvSpPr>
          <p:nvPr/>
        </p:nvSpPr>
        <p:spPr bwMode="auto">
          <a:xfrm>
            <a:off x="304800" y="152400"/>
            <a:ext cx="8229600" cy="461963"/>
          </a:xfrm>
          <a:prstGeom prst="rect">
            <a:avLst/>
          </a:prstGeom>
          <a:noFill/>
          <a:ln w="9525">
            <a:noFill/>
            <a:miter lim="800000"/>
            <a:headEnd/>
            <a:tailEnd/>
          </a:ln>
        </p:spPr>
        <p:txBody>
          <a:bodyPr>
            <a:spAutoFit/>
          </a:bodyPr>
          <a:lstStyle/>
          <a:p>
            <a:r>
              <a:rPr lang="en-US" smtClean="0">
                <a:solidFill>
                  <a:schemeClr val="bg1"/>
                </a:solidFill>
              </a:rPr>
              <a:t>Các </a:t>
            </a:r>
            <a:r>
              <a:rPr lang="en-US">
                <a:solidFill>
                  <a:schemeClr val="bg1"/>
                </a:solidFill>
              </a:rPr>
              <a:t>dịch vụ Proxy, Web, Mail (tt)</a:t>
            </a:r>
          </a:p>
        </p:txBody>
      </p:sp>
      <p:sp>
        <p:nvSpPr>
          <p:cNvPr id="73731" name="Rectangle 2"/>
          <p:cNvSpPr>
            <a:spLocks noChangeArrowheads="1"/>
          </p:cNvSpPr>
          <p:nvPr/>
        </p:nvSpPr>
        <p:spPr bwMode="auto">
          <a:xfrm>
            <a:off x="228600" y="838200"/>
            <a:ext cx="2765425" cy="461963"/>
          </a:xfrm>
          <a:prstGeom prst="rect">
            <a:avLst/>
          </a:prstGeom>
          <a:noFill/>
          <a:ln w="9525">
            <a:noFill/>
            <a:miter lim="800000"/>
            <a:headEnd/>
            <a:tailEnd/>
          </a:ln>
        </p:spPr>
        <p:txBody>
          <a:bodyPr wrap="none">
            <a:spAutoFit/>
          </a:bodyPr>
          <a:lstStyle/>
          <a:p>
            <a:r>
              <a:rPr lang="en-US"/>
              <a:t>DỊCH VỤ E-MAIL </a:t>
            </a:r>
          </a:p>
        </p:txBody>
      </p:sp>
      <p:sp>
        <p:nvSpPr>
          <p:cNvPr id="73732" name="Rectangle 3"/>
          <p:cNvSpPr>
            <a:spLocks noChangeArrowheads="1"/>
          </p:cNvSpPr>
          <p:nvPr/>
        </p:nvSpPr>
        <p:spPr bwMode="auto">
          <a:xfrm>
            <a:off x="228600" y="3581400"/>
            <a:ext cx="8305800" cy="2570163"/>
          </a:xfrm>
          <a:prstGeom prst="rect">
            <a:avLst/>
          </a:prstGeom>
          <a:noFill/>
          <a:ln w="9525">
            <a:noFill/>
            <a:miter lim="800000"/>
            <a:headEnd/>
            <a:tailEnd/>
          </a:ln>
        </p:spPr>
        <p:txBody>
          <a:bodyPr>
            <a:spAutoFit/>
          </a:bodyPr>
          <a:lstStyle/>
          <a:p>
            <a:r>
              <a:rPr lang="en-US" sz="2100" b="0">
                <a:solidFill>
                  <a:srgbClr val="0070C0"/>
                </a:solidFill>
              </a:rPr>
              <a:t> - </a:t>
            </a:r>
            <a:r>
              <a:rPr lang="vi-VN" sz="2000" b="0">
                <a:solidFill>
                  <a:srgbClr val="FF0000"/>
                </a:solidFill>
              </a:rPr>
              <a:t>Là một hình thức trao đổi thư từ nhưng thông qua mạng</a:t>
            </a:r>
            <a:r>
              <a:rPr lang="en-US" sz="2000" b="0">
                <a:solidFill>
                  <a:srgbClr val="FF0000"/>
                </a:solidFill>
              </a:rPr>
              <a:t> </a:t>
            </a:r>
            <a:r>
              <a:rPr lang="vi-VN" sz="2000" b="0">
                <a:solidFill>
                  <a:srgbClr val="FF0000"/>
                </a:solidFill>
              </a:rPr>
              <a:t>Internet</a:t>
            </a:r>
            <a:r>
              <a:rPr lang="vi-VN" sz="2000" b="0">
                <a:solidFill>
                  <a:srgbClr val="0070C0"/>
                </a:solidFill>
              </a:rPr>
              <a:t>. </a:t>
            </a:r>
            <a:r>
              <a:rPr lang="vi-VN" sz="2000" b="0"/>
              <a:t>Dịch vụ này được sử dụng rất phổ biến và không đòi hỏi hai máy tính gởi và nhận thư phải</a:t>
            </a:r>
            <a:r>
              <a:rPr lang="en-US" sz="2000" b="0"/>
              <a:t> kết nối online trên mạng..</a:t>
            </a:r>
          </a:p>
          <a:p>
            <a:endParaRPr lang="en-US" sz="2000" b="0">
              <a:solidFill>
                <a:srgbClr val="FF0000"/>
              </a:solidFill>
            </a:endParaRPr>
          </a:p>
          <a:p>
            <a:r>
              <a:rPr lang="en-US" sz="2000" b="0">
                <a:solidFill>
                  <a:srgbClr val="FF0000"/>
                </a:solidFill>
              </a:rPr>
              <a:t>- </a:t>
            </a:r>
            <a:r>
              <a:rPr lang="vi-VN" sz="2000" b="0">
                <a:solidFill>
                  <a:srgbClr val="FF0000"/>
                </a:solidFill>
              </a:rPr>
              <a:t>Tại mỗi Mail Server thông thường gồm hai dịch vụ</a:t>
            </a:r>
            <a:r>
              <a:rPr lang="vi-VN" sz="2000" b="0">
                <a:solidFill>
                  <a:srgbClr val="00B050"/>
                </a:solidFill>
              </a:rPr>
              <a:t>: </a:t>
            </a:r>
            <a:r>
              <a:rPr lang="vi-VN" sz="2000" b="0"/>
              <a:t>POP3 (Post Office Protocol 3) làm nhiệm vụ giao</a:t>
            </a:r>
            <a:r>
              <a:rPr lang="en-US" sz="2000" b="0"/>
              <a:t> tiếp mail giữa Mail Client và Mail Server, SMTP (Simple E-mail Transfer Protocol) làm nhiệm vụ giao tiếp mail giữa các máy Mail Server</a:t>
            </a:r>
            <a:endParaRPr lang="en-US" sz="2100" b="0"/>
          </a:p>
        </p:txBody>
      </p:sp>
      <p:pic>
        <p:nvPicPr>
          <p:cNvPr id="73733" name="Picture 2"/>
          <p:cNvPicPr>
            <a:picLocks noChangeAspect="1" noChangeArrowheads="1"/>
          </p:cNvPicPr>
          <p:nvPr/>
        </p:nvPicPr>
        <p:blipFill>
          <a:blip r:embed="rId2"/>
          <a:srcRect/>
          <a:stretch>
            <a:fillRect/>
          </a:stretch>
        </p:blipFill>
        <p:spPr bwMode="auto">
          <a:xfrm>
            <a:off x="1463675" y="1295400"/>
            <a:ext cx="6156325" cy="236855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7"/>
          <p:cNvSpPr>
            <a:spLocks noChangeArrowheads="1"/>
          </p:cNvSpPr>
          <p:nvPr/>
        </p:nvSpPr>
        <p:spPr bwMode="auto">
          <a:xfrm>
            <a:off x="5808663" y="217488"/>
            <a:ext cx="184150" cy="457200"/>
          </a:xfrm>
          <a:prstGeom prst="rect">
            <a:avLst/>
          </a:prstGeom>
          <a:noFill/>
          <a:ln w="9525">
            <a:noFill/>
            <a:miter lim="800000"/>
            <a:headEnd/>
            <a:tailEnd/>
          </a:ln>
        </p:spPr>
        <p:txBody>
          <a:bodyPr wrap="none">
            <a:spAutoFit/>
          </a:bodyPr>
          <a:lstStyle/>
          <a:p>
            <a:endParaRPr lang="en-US" b="0"/>
          </a:p>
        </p:txBody>
      </p:sp>
      <p:sp>
        <p:nvSpPr>
          <p:cNvPr id="32772" name="Rectangle 7"/>
          <p:cNvSpPr>
            <a:spLocks noGrp="1" noChangeArrowheads="1"/>
          </p:cNvSpPr>
          <p:nvPr>
            <p:ph type="ctrTitle"/>
          </p:nvPr>
        </p:nvSpPr>
        <p:spPr>
          <a:xfrm>
            <a:off x="0" y="2819400"/>
            <a:ext cx="9144000" cy="1371600"/>
          </a:xfrm>
        </p:spPr>
        <p:txBody>
          <a:bodyPr/>
          <a:lstStyle/>
          <a:p>
            <a:pPr algn="ctr"/>
            <a:r>
              <a:rPr lang="en-US" sz="6000" b="0" smtClean="0">
                <a:solidFill>
                  <a:srgbClr val="00599A"/>
                </a:solidFill>
              </a:rPr>
              <a:t>????</a:t>
            </a:r>
            <a:endParaRPr lang="en-US" sz="6000" b="0">
              <a:solidFill>
                <a:srgbClr val="00599A"/>
              </a:solidFill>
            </a:endParaRP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ank Presentatio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CD2"/>
      </a:hlink>
      <a:folHlink>
        <a:srgbClr val="003B73"/>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ea typeface="ＭＳ Ｐゴシック" pitchFamily="1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ea typeface="ＭＳ Ｐゴシック" pitchFamily="1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4471</TotalTime>
  <Words>6107</Words>
  <PresentationFormat>On-screen Show (4:3)</PresentationFormat>
  <Paragraphs>703</Paragraphs>
  <Slides>95</Slides>
  <Notes>30</Notes>
  <HiddenSlides>0</HiddenSlides>
  <MMClips>0</MMClips>
  <ScaleCrop>false</ScaleCrop>
  <HeadingPairs>
    <vt:vector size="4" baseType="variant">
      <vt:variant>
        <vt:lpstr>Theme</vt:lpstr>
      </vt:variant>
      <vt:variant>
        <vt:i4>2</vt:i4>
      </vt:variant>
      <vt:variant>
        <vt:lpstr>Slide Titles</vt:lpstr>
      </vt:variant>
      <vt:variant>
        <vt:i4>95</vt:i4>
      </vt:variant>
    </vt:vector>
  </HeadingPairs>
  <TitlesOfParts>
    <vt:vector size="97" baseType="lpstr">
      <vt:lpstr>Blank Presentation</vt:lpstr>
      <vt:lpstr>Custom Design</vt:lpstr>
      <vt:lpstr>Slide 1</vt:lpstr>
      <vt:lpstr>Content</vt:lpstr>
      <vt:lpstr>Slide 3</vt:lpstr>
      <vt:lpstr>Slide 4</vt:lpstr>
      <vt:lpstr>Các thành phần của Active Directory</vt:lpstr>
      <vt:lpstr>Các thành phần của Active Directory</vt:lpstr>
      <vt:lpstr>Các thành phần của Active Directory</vt:lpstr>
      <vt:lpstr>Các thành phần của Active Directory</vt:lpstr>
      <vt:lpstr>Các thành phần của Active Directory</vt:lpstr>
      <vt:lpstr>Các thành phần của Active Directory</vt:lpstr>
      <vt:lpstr>Các thành phần của Active Directory</vt:lpstr>
      <vt:lpstr>Các thành phần của Active Directory</vt:lpstr>
      <vt:lpstr>Một số khái niệm trên Active Directory</vt:lpstr>
      <vt:lpstr>Một số khái niệm trên Active Directory</vt:lpstr>
      <vt:lpstr>Một số khái niệm trên Active Directory</vt:lpstr>
      <vt:lpstr>Qui tắc viết tên đối tượng trên Active Directory</vt:lpstr>
      <vt:lpstr>Qui tắc viết tên đối tượng trên Active Directory</vt:lpstr>
      <vt:lpstr>Qui tắc viết tên đối tượng trên Active Directory</vt:lpstr>
      <vt:lpstr>Qui tắc viết tên đối tượng trên Active Directory</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How DNS Server Caching Works</vt:lpstr>
      <vt:lpstr>What Are Resource Records and Record Types?</vt:lpstr>
      <vt:lpstr>What Are Forward and Reverse Lookup Zones?</vt:lpstr>
      <vt:lpstr>How Preferred and Alternate DNS Servers Work</vt:lpstr>
      <vt:lpstr>Slide 53</vt:lpstr>
      <vt:lpstr>Slide 54</vt:lpstr>
      <vt:lpstr>Slide 55</vt:lpstr>
      <vt:lpstr>Slide 56</vt:lpstr>
      <vt:lpstr>Slide 57</vt:lpstr>
      <vt:lpstr>Configuring Routing  by using  Routing and Remote Access </vt:lpstr>
      <vt:lpstr>Overview of Routers</vt:lpstr>
      <vt:lpstr>Using Routing Protocols</vt:lpstr>
      <vt:lpstr>Configuring Routing Tables</vt:lpstr>
      <vt:lpstr>Using Packet Filtering</vt:lpstr>
      <vt:lpstr>Slide 63</vt:lpstr>
      <vt:lpstr>Slide 64</vt:lpstr>
      <vt:lpstr>Slide 65</vt:lpstr>
      <vt:lpstr>How the DHCP Lease Renewal Process Works</vt:lpstr>
      <vt:lpstr>How a DHCP Server Service Is Authorized</vt:lpstr>
      <vt:lpstr>What Are DHCP Scopes?</vt:lpstr>
      <vt:lpstr>Demonstration: Configuring a DHCP Scope</vt:lpstr>
      <vt:lpstr>What Are Superscopes and Multicast Scopes?</vt:lpstr>
      <vt:lpstr>Lesson: Configuring DHCP Reservations and Options</vt:lpstr>
      <vt:lpstr>What Is a DHCP Reservation?</vt:lpstr>
      <vt:lpstr>What Is a DHCP Relay Agent?</vt:lpstr>
      <vt:lpstr>How a DHCP Relay Agent Works</vt:lpstr>
      <vt:lpstr>How a DHCP Relay Agent Uses Hop Count</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vt:lpstr>
    </vt:vector>
  </TitlesOfParts>
  <Company>Brains Design &amp; Writing Pty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Kristina</dc:creator>
  <cp:lastModifiedBy>XuanNam</cp:lastModifiedBy>
  <cp:revision>505</cp:revision>
  <cp:lastPrinted>2007-12-06T04:31:24Z</cp:lastPrinted>
  <dcterms:modified xsi:type="dcterms:W3CDTF">2011-01-06T03:06:21Z</dcterms:modified>
</cp:coreProperties>
</file>