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908" r:id="rId2"/>
  </p:sldMasterIdLst>
  <p:notesMasterIdLst>
    <p:notesMasterId r:id="rId13"/>
  </p:notesMasterIdLst>
  <p:handoutMasterIdLst>
    <p:handoutMasterId r:id="rId14"/>
  </p:handoutMasterIdLst>
  <p:sldIdLst>
    <p:sldId id="258" r:id="rId3"/>
    <p:sldId id="382" r:id="rId4"/>
    <p:sldId id="335" r:id="rId5"/>
    <p:sldId id="358" r:id="rId6"/>
    <p:sldId id="369" r:id="rId7"/>
    <p:sldId id="372" r:id="rId8"/>
    <p:sldId id="324" r:id="rId9"/>
    <p:sldId id="383" r:id="rId10"/>
    <p:sldId id="384" r:id="rId11"/>
    <p:sldId id="385" r:id="rId12"/>
  </p:sldIdLst>
  <p:sldSz cx="9144000" cy="6858000" type="screen4x3"/>
  <p:notesSz cx="6805613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8F"/>
    <a:srgbClr val="FF00FF"/>
    <a:srgbClr val="FF3300"/>
    <a:srgbClr val="E46C0A"/>
    <a:srgbClr val="909090"/>
    <a:srgbClr val="615C5C"/>
    <a:srgbClr val="939393"/>
    <a:srgbClr val="00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105" autoAdjust="0"/>
    <p:restoredTop sz="92821" autoAdjust="0"/>
  </p:normalViewPr>
  <p:slideViewPr>
    <p:cSldViewPr>
      <p:cViewPr varScale="1">
        <p:scale>
          <a:sx n="86" d="100"/>
          <a:sy n="86" d="100"/>
        </p:scale>
        <p:origin x="-1368" y="-84"/>
      </p:cViewPr>
      <p:guideLst>
        <p:guide orient="horz" pos="480"/>
        <p:guide orient="horz" pos="2448"/>
        <p:guide orient="horz" pos="1152"/>
        <p:guide orient="horz" pos="720"/>
        <p:guide orient="horz" pos="912"/>
        <p:guide orient="horz" pos="3888"/>
        <p:guide orient="horz" pos="3600"/>
        <p:guide pos="2880"/>
        <p:guide pos="336"/>
        <p:guide pos="4896"/>
        <p:guide pos="5424"/>
        <p:guide pos="340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50" d="100"/>
          <a:sy n="150" d="100"/>
        </p:scale>
        <p:origin x="-492" y="-72"/>
      </p:cViewPr>
      <p:guideLst>
        <p:guide orient="horz" pos="3131"/>
        <p:guide pos="214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E7D06B1D-D8B2-4B68-84C2-2C4B2550E85D}" type="datetime1">
              <a:rPr lang="en-US"/>
              <a:pPr>
                <a:defRPr/>
              </a:pPr>
              <a:t>12/13/2010</a:t>
            </a:fld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9DE99EB6-CEDE-4D1B-B33C-CE2973642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0785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2BE5A956-F79D-4D99-8F93-6296B527E490}" type="datetime1">
              <a:rPr lang="en-US"/>
              <a:pPr>
                <a:defRPr/>
              </a:pPr>
              <a:t>12/13/2010</a:t>
            </a:fld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89513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ＭＳ Ｐゴシック" pitchFamily="16" charset="-128"/>
              </a:defRPr>
            </a:lvl1pPr>
          </a:lstStyle>
          <a:p>
            <a:pPr>
              <a:defRPr/>
            </a:pPr>
            <a:fld id="{2FC36C76-B5C8-4AD9-9647-C549E0ADBD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869950" y="9028113"/>
            <a:ext cx="5065713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eaLnBrk="1" hangingPunct="1">
              <a:defRPr/>
            </a:pPr>
            <a:r>
              <a:rPr lang="en-US" sz="700" b="0">
                <a:ea typeface="ＭＳ Ｐゴシック" pitchFamily="48" charset="-128"/>
              </a:rPr>
              <a:t>©2008 Microsoft Corporation. All rights reserved.</a:t>
            </a:r>
          </a:p>
          <a:p>
            <a:pPr eaLnBrk="1" hangingPunct="1">
              <a:defRPr/>
            </a:pPr>
            <a:r>
              <a:rPr lang="en-US" sz="700" b="0">
                <a:ea typeface="ＭＳ Ｐゴシック" pitchFamily="48" charset="-128"/>
              </a:rPr>
              <a:t>This presentation is for informational purposes only. Microsoft makes no warranties, express or implied, in this summary.</a:t>
            </a:r>
            <a:endParaRPr lang="en-GB" sz="700" b="0">
              <a:solidFill>
                <a:srgbClr val="000000"/>
              </a:solidFill>
              <a:ea typeface="ＭＳ Ｐゴシック" pitchFamily="48" charset="-128"/>
            </a:endParaRPr>
          </a:p>
          <a:p>
            <a:pPr eaLnBrk="1" hangingPunct="1">
              <a:defRPr/>
            </a:pPr>
            <a:r>
              <a:rPr lang="en-GB" sz="700" b="0">
                <a:solidFill>
                  <a:srgbClr val="000000"/>
                </a:solidFill>
                <a:ea typeface="ＭＳ Ｐゴシック" pitchFamily="48" charset="-128"/>
              </a:rPr>
              <a:t>Microsoft, the Microsoft logo, Microsoft Live@edu, Windows Live, Hotmail, Microsoft Office, Outlook, and SmartScreen are either registered trademarks or trademarks of Microsoft Corporation in the United States and/or other countries. 11282-0308/MS-APAC</a:t>
            </a:r>
            <a:endParaRPr lang="en-US" sz="700">
              <a:ea typeface="ＭＳ Ｐゴシック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23923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CDA592-0334-416B-A302-BF156FC4FD65}" type="slidenum">
              <a:rPr lang="en-US" smtClean="0">
                <a:ea typeface="ＭＳ Ｐゴシック" charset="-128"/>
              </a:rPr>
              <a:pPr/>
              <a:t>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4819" name="Rectangle 7"/>
          <p:cNvSpPr txBox="1">
            <a:spLocks noGrp="1" noChangeArrowheads="1"/>
          </p:cNvSpPr>
          <p:nvPr/>
        </p:nvSpPr>
        <p:spPr bwMode="auto">
          <a:xfrm>
            <a:off x="3856038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3FE4478-BA13-443C-95B4-F3C13F14C7B2}" type="slidenum">
              <a:rPr lang="en-US" sz="1200" b="0"/>
              <a:pPr algn="r"/>
              <a:t>1</a:t>
            </a:fld>
            <a:endParaRPr lang="en-US" sz="1200" b="0"/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8316DC-7C2D-40A3-9FF0-9F7E8434CCB5}" type="slidenum">
              <a:rPr lang="en-US" smtClean="0">
                <a:ea typeface="ＭＳ Ｐゴシック" charset="-128"/>
              </a:rPr>
              <a:pPr/>
              <a:t>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6" descr="bann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5" descr="banner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74613"/>
            <a:ext cx="91440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67590"/>
          <p:cNvSpPr>
            <a:spLocks noChangeArrowheads="1"/>
          </p:cNvSpPr>
          <p:nvPr userDrawn="1"/>
        </p:nvSpPr>
        <p:spPr bwMode="auto">
          <a:xfrm>
            <a:off x="0" y="0"/>
            <a:ext cx="9144000" cy="76200"/>
          </a:xfrm>
          <a:prstGeom prst="rect">
            <a:avLst/>
          </a:prstGeom>
          <a:gradFill rotWithShape="1">
            <a:gsLst>
              <a:gs pos="0">
                <a:srgbClr val="0099FF">
                  <a:gamma/>
                  <a:tint val="0"/>
                  <a:invGamma/>
                </a:srgbClr>
              </a:gs>
              <a:gs pos="100000">
                <a:srgbClr val="0099FF">
                  <a:alpha val="25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endParaRPr lang="en-US" sz="1800" b="0">
              <a:solidFill>
                <a:srgbClr val="000000"/>
              </a:solidFill>
              <a:latin typeface="Segoe" pitchFamily="8" charset="0"/>
              <a:ea typeface="+mn-ea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381000" y="6526213"/>
            <a:ext cx="592138" cy="331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1000" b="0">
              <a:ea typeface="ＭＳ Ｐゴシック" pitchFamily="16" charset="-128"/>
            </a:endParaRPr>
          </a:p>
        </p:txBody>
      </p:sp>
      <p:sp>
        <p:nvSpPr>
          <p:cNvPr id="8" name="Rectangle 67589"/>
          <p:cNvSpPr>
            <a:spLocks noChangeArrowheads="1"/>
          </p:cNvSpPr>
          <p:nvPr userDrawn="1"/>
        </p:nvSpPr>
        <p:spPr bwMode="auto">
          <a:xfrm>
            <a:off x="450850" y="6450013"/>
            <a:ext cx="592138" cy="331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431DBC19-DD8C-4BA4-875B-F96216C84717}" type="slidenum">
              <a:rPr lang="en-US" sz="1000" b="0">
                <a:solidFill>
                  <a:schemeClr val="bg1"/>
                </a:solidFill>
                <a:ea typeface="ＭＳ Ｐゴシック" pitchFamily="1" charset="-128"/>
              </a:rPr>
              <a:pPr eaLnBrk="1" hangingPunct="1">
                <a:defRPr/>
              </a:pPr>
              <a:t>‹#›</a:t>
            </a:fld>
            <a:endParaRPr lang="en-US" sz="1000" b="0">
              <a:solidFill>
                <a:schemeClr val="bg1"/>
              </a:solidFill>
              <a:ea typeface="ＭＳ Ｐゴシック" pitchFamily="1" charset="-128"/>
            </a:endParaRPr>
          </a:p>
          <a:p>
            <a:pPr eaLnBrk="1" hangingPunct="1">
              <a:defRPr/>
            </a:pPr>
            <a:endParaRPr lang="en-US" sz="1000" b="0">
              <a:ea typeface="ＭＳ Ｐゴシック" pitchFamily="1" charset="-128"/>
            </a:endParaRPr>
          </a:p>
        </p:txBody>
      </p:sp>
      <p:sp>
        <p:nvSpPr>
          <p:cNvPr id="68613" name="Rectangle 2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  <p:sp>
        <p:nvSpPr>
          <p:cNvPr id="686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292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29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51CFF-E543-48D9-A5DE-452464674EFA}" type="datetimeFigureOut">
              <a:rPr lang="en-US"/>
              <a:pPr>
                <a:defRPr/>
              </a:pPr>
              <a:t>12/13/2010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DA3D3-6DBD-423C-BD79-1A3B4B87B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D52AD-A53A-461F-8F79-B480D1603A11}" type="datetimeFigureOut">
              <a:rPr lang="en-US"/>
              <a:pPr>
                <a:defRPr/>
              </a:pPr>
              <a:t>12/13/2010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C96AF-1DDD-4A8C-9D2A-22620B023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59E4C-E943-4BFE-88DC-980EA47FC2EF}" type="datetimeFigureOut">
              <a:rPr lang="en-US"/>
              <a:pPr>
                <a:defRPr/>
              </a:pPr>
              <a:t>12/13/2010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7075C-65E6-45BE-BA6B-09EAADC7D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4656B-DE1D-481E-A197-4552E86F753A}" type="datetimeFigureOut">
              <a:rPr lang="en-US"/>
              <a:pPr>
                <a:defRPr/>
              </a:pPr>
              <a:t>12/13/2010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9CC7B-C4E0-4858-9B1A-EB1B6485A0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18B8E-C6F0-431A-9C49-BF46C430A65A}" type="datetimeFigureOut">
              <a:rPr lang="en-US"/>
              <a:pPr>
                <a:defRPr/>
              </a:pPr>
              <a:t>12/13/2010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49323-59BE-434C-9C5E-157D4C3414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4DA11-36CF-41C6-8C12-8ADE606AFE6C}" type="datetimeFigureOut">
              <a:rPr lang="en-US"/>
              <a:pPr>
                <a:defRPr/>
              </a:pPr>
              <a:t>12/13/2010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2B16C-CA42-4925-A039-1B42CBB31D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BAAB6-D427-491F-B62A-92D51EB000C9}" type="datetimeFigureOut">
              <a:rPr lang="en-US"/>
              <a:pPr>
                <a:defRPr/>
              </a:pPr>
              <a:t>12/13/2010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DF038-537A-4D5B-AC9A-7C8FBEF7E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42C64-7BE3-4C0B-84CB-915DFD8D2628}" type="datetimeFigureOut">
              <a:rPr lang="en-US"/>
              <a:pPr>
                <a:defRPr/>
              </a:pPr>
              <a:t>12/13/2010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2E39D-3015-43C3-A22E-0E66C22240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0F22E-6C1C-4F19-9F8E-B9DAE6D8C86F}" type="datetimeFigureOut">
              <a:rPr lang="en-US"/>
              <a:pPr>
                <a:defRPr/>
              </a:pPr>
              <a:t>12/13/2010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C2A3C-8418-4404-B970-A10CDE10D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A1F79-C340-4446-A571-77AF961C7DA5}" type="datetimeFigureOut">
              <a:rPr lang="en-US"/>
              <a:pPr>
                <a:defRPr/>
              </a:pPr>
              <a:t>12/13/2010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39ED4-46B6-47E7-BF84-E2A4A1CB60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816E4-2533-48D3-BD20-B40F8E51FC17}" type="datetimeFigureOut">
              <a:rPr lang="en-US"/>
              <a:pPr>
                <a:defRPr/>
              </a:pPr>
              <a:t>12/13/2010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A5934-CE14-4CB1-A4AC-AA94E76FC2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077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151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151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6" descr="banner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65" descr="banner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74613"/>
            <a:ext cx="91440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67590"/>
          <p:cNvSpPr>
            <a:spLocks noChangeArrowheads="1"/>
          </p:cNvSpPr>
          <p:nvPr userDrawn="1"/>
        </p:nvSpPr>
        <p:spPr bwMode="auto">
          <a:xfrm>
            <a:off x="0" y="0"/>
            <a:ext cx="9144000" cy="76200"/>
          </a:xfrm>
          <a:prstGeom prst="rect">
            <a:avLst/>
          </a:prstGeom>
          <a:gradFill rotWithShape="1">
            <a:gsLst>
              <a:gs pos="0">
                <a:srgbClr val="0099FF">
                  <a:gamma/>
                  <a:tint val="0"/>
                  <a:invGamma/>
                </a:srgbClr>
              </a:gs>
              <a:gs pos="100000">
                <a:srgbClr val="0099FF">
                  <a:alpha val="25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eaLnBrk="1" hangingPunct="1">
              <a:defRPr/>
            </a:pPr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029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8077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7590" name="Rectangle 67589"/>
          <p:cNvSpPr>
            <a:spLocks noChangeArrowheads="1"/>
          </p:cNvSpPr>
          <p:nvPr userDrawn="1"/>
        </p:nvSpPr>
        <p:spPr bwMode="auto">
          <a:xfrm>
            <a:off x="381000" y="6526213"/>
            <a:ext cx="592138" cy="331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1000" b="0">
              <a:ea typeface="ＭＳ Ｐゴシック" pitchFamily="16" charset="-128"/>
            </a:endParaRPr>
          </a:p>
        </p:txBody>
      </p:sp>
      <p:sp>
        <p:nvSpPr>
          <p:cNvPr id="2" name="Rectangle 67589"/>
          <p:cNvSpPr>
            <a:spLocks noChangeArrowheads="1"/>
          </p:cNvSpPr>
          <p:nvPr userDrawn="1"/>
        </p:nvSpPr>
        <p:spPr bwMode="auto">
          <a:xfrm>
            <a:off x="450850" y="6450013"/>
            <a:ext cx="592138" cy="331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E2FFF7BB-A780-497E-BD67-EB265FAA58B0}" type="slidenum">
              <a:rPr lang="en-US" sz="1000" b="0">
                <a:solidFill>
                  <a:schemeClr val="bg1"/>
                </a:solidFill>
                <a:ea typeface="ＭＳ Ｐゴシック" pitchFamily="1" charset="-128"/>
              </a:rPr>
              <a:pPr eaLnBrk="1" hangingPunct="1">
                <a:defRPr/>
              </a:pPr>
              <a:t>‹#›</a:t>
            </a:fld>
            <a:endParaRPr lang="en-US" sz="1000" b="0">
              <a:solidFill>
                <a:schemeClr val="bg1"/>
              </a:solidFill>
              <a:ea typeface="ＭＳ Ｐゴシック" pitchFamily="1" charset="-128"/>
            </a:endParaRPr>
          </a:p>
          <a:p>
            <a:pPr eaLnBrk="1" hangingPunct="1">
              <a:defRPr/>
            </a:pPr>
            <a:endParaRPr lang="en-US" sz="1000" b="0">
              <a:ea typeface="ＭＳ Ｐゴシック" pitchFamily="1" charset="-128"/>
            </a:endParaRPr>
          </a:p>
        </p:txBody>
      </p:sp>
      <p:sp>
        <p:nvSpPr>
          <p:cNvPr id="103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228600"/>
            <a:ext cx="8077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" name="Rectangle 67589"/>
          <p:cNvSpPr>
            <a:spLocks noChangeArrowheads="1"/>
          </p:cNvSpPr>
          <p:nvPr userDrawn="1"/>
        </p:nvSpPr>
        <p:spPr bwMode="auto">
          <a:xfrm>
            <a:off x="5943600" y="6248401"/>
            <a:ext cx="2971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600" b="0" i="1" smtClean="0">
                <a:solidFill>
                  <a:schemeClr val="bg1"/>
                </a:solidFill>
                <a:ea typeface="ＭＳ Ｐゴシック" pitchFamily="1" charset="-128"/>
              </a:rPr>
              <a:t>Huynh</a:t>
            </a:r>
            <a:r>
              <a:rPr lang="en-US" sz="1600" b="0" i="1" baseline="0" smtClean="0">
                <a:solidFill>
                  <a:schemeClr val="bg1"/>
                </a:solidFill>
                <a:ea typeface="ＭＳ Ｐゴシック" pitchFamily="1" charset="-128"/>
              </a:rPr>
              <a:t> Nguyen Chinh</a:t>
            </a:r>
            <a:endParaRPr lang="en-US" sz="1600" b="0" i="1">
              <a:solidFill>
                <a:schemeClr val="bg1"/>
              </a:solidFill>
              <a:ea typeface="ＭＳ Ｐゴシック" pitchFamily="1" charset="-128"/>
            </a:endParaRPr>
          </a:p>
          <a:p>
            <a:pPr algn="r" eaLnBrk="1" hangingPunct="1">
              <a:defRPr/>
            </a:pPr>
            <a:endParaRPr lang="en-US" sz="1600" b="0" i="1"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5" r:id="rId1"/>
    <p:sldLayoutId id="2147484233" r:id="rId2"/>
    <p:sldLayoutId id="2147484234" r:id="rId3"/>
    <p:sldLayoutId id="2147484235" r:id="rId4"/>
    <p:sldLayoutId id="2147484236" r:id="rId5"/>
    <p:sldLayoutId id="2147484237" r:id="rId6"/>
    <p:sldLayoutId id="2147484238" r:id="rId7"/>
    <p:sldLayoutId id="2147484239" r:id="rId8"/>
    <p:sldLayoutId id="2147484240" r:id="rId9"/>
    <p:sldLayoutId id="2147484241" r:id="rId10"/>
    <p:sldLayoutId id="2147484242" r:id="rId11"/>
    <p:sldLayoutId id="2147484243" r:id="rId12"/>
  </p:sldLayoutIdLst>
  <p:transition>
    <p:fade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pitchFamily="1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pitchFamily="1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pitchFamily="1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ＭＳ Ｐゴシック" pitchFamily="1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16" charset="-128"/>
        </a:defRPr>
      </a:lvl9pPr>
    </p:titleStyle>
    <p:bodyStyle>
      <a:lvl1pPr marL="195263" indent="-195263" algn="l" rtl="0" eaLnBrk="0" fontAlgn="base" hangingPunct="0">
        <a:spcBef>
          <a:spcPct val="25000"/>
        </a:spcBef>
        <a:spcAft>
          <a:spcPct val="0"/>
        </a:spcAft>
        <a:buBlip>
          <a:blip r:embed="rId16"/>
        </a:buBlip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190500" algn="l" rtl="0" eaLnBrk="0" fontAlgn="base" hangingPunct="0">
        <a:spcBef>
          <a:spcPct val="25000"/>
        </a:spcBef>
        <a:spcAft>
          <a:spcPct val="0"/>
        </a:spcAft>
        <a:buBlip>
          <a:blip r:embed="rId16"/>
        </a:buBlip>
        <a:defRPr sz="2600">
          <a:solidFill>
            <a:schemeClr val="tx1"/>
          </a:solidFill>
          <a:latin typeface="+mn-lt"/>
          <a:ea typeface="+mn-ea"/>
        </a:defRPr>
      </a:lvl2pPr>
      <a:lvl3pPr marL="957263" indent="-190500" algn="l" rtl="0" eaLnBrk="0" fontAlgn="base" hangingPunct="0">
        <a:spcBef>
          <a:spcPct val="25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  <a:ea typeface="+mn-ea"/>
        </a:defRPr>
      </a:lvl3pPr>
      <a:lvl4pPr marL="1338263" indent="-190500" algn="l" rtl="0" eaLnBrk="0" fontAlgn="base" hangingPunct="0">
        <a:spcBef>
          <a:spcPct val="25000"/>
        </a:spcBef>
        <a:spcAft>
          <a:spcPct val="0"/>
        </a:spcAft>
        <a:buBlip>
          <a:blip r:embed="rId16"/>
        </a:buBlip>
        <a:defRPr sz="1600">
          <a:solidFill>
            <a:schemeClr val="tx1"/>
          </a:solidFill>
          <a:latin typeface="+mn-lt"/>
          <a:ea typeface="+mn-ea"/>
        </a:defRPr>
      </a:lvl4pPr>
      <a:lvl5pPr marL="1719263" indent="-190500" algn="l" rtl="0" eaLnBrk="0" fontAlgn="base" hangingPunct="0">
        <a:spcBef>
          <a:spcPct val="25000"/>
        </a:spcBef>
        <a:spcAft>
          <a:spcPct val="0"/>
        </a:spcAft>
        <a:buBlip>
          <a:blip r:embed="rId16"/>
        </a:buBlip>
        <a:defRPr sz="1400">
          <a:solidFill>
            <a:schemeClr val="tx1"/>
          </a:solidFill>
          <a:latin typeface="+mn-lt"/>
          <a:ea typeface="+mn-ea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Blip>
          <a:blip r:embed="rId16"/>
        </a:buBlip>
        <a:defRPr sz="1200">
          <a:solidFill>
            <a:schemeClr val="tx1"/>
          </a:solidFill>
          <a:latin typeface="+mn-lt"/>
          <a:ea typeface="+mn-ea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Blip>
          <a:blip r:embed="rId16"/>
        </a:buBlip>
        <a:defRPr sz="1200">
          <a:solidFill>
            <a:schemeClr val="tx1"/>
          </a:solidFill>
          <a:latin typeface="+mn-lt"/>
          <a:ea typeface="+mn-ea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Blip>
          <a:blip r:embed="rId16"/>
        </a:buBlip>
        <a:defRPr sz="1200">
          <a:solidFill>
            <a:schemeClr val="tx1"/>
          </a:solidFill>
          <a:latin typeface="+mn-lt"/>
          <a:ea typeface="+mn-ea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Blip>
          <a:blip r:embed="rId16"/>
        </a:buBlip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A58C6AA-4CDF-43E0-9611-123CB6CFA869}" type="datetimeFigureOut">
              <a:rPr lang="en-US"/>
              <a:pPr>
                <a:defRPr/>
              </a:pPr>
              <a:t>12/13/2010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4E62AD-BDFC-4F0D-A5FC-996334F584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45" r:id="rId2"/>
    <p:sldLayoutId id="2147484246" r:id="rId3"/>
    <p:sldLayoutId id="2147484247" r:id="rId4"/>
    <p:sldLayoutId id="2147484248" r:id="rId5"/>
    <p:sldLayoutId id="2147484249" r:id="rId6"/>
    <p:sldLayoutId id="2147484250" r:id="rId7"/>
    <p:sldLayoutId id="2147484251" r:id="rId8"/>
    <p:sldLayoutId id="2147484252" r:id="rId9"/>
    <p:sldLayoutId id="2147484253" r:id="rId10"/>
    <p:sldLayoutId id="214748425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7"/>
          <p:cNvSpPr>
            <a:spLocks noChangeArrowheads="1"/>
          </p:cNvSpPr>
          <p:nvPr/>
        </p:nvSpPr>
        <p:spPr bwMode="auto">
          <a:xfrm>
            <a:off x="5808663" y="2174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b="0" dirty="0"/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1295400" y="4191000"/>
            <a:ext cx="6324600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000" smtClean="0">
                <a:solidFill>
                  <a:srgbClr val="002060"/>
                </a:solidFill>
              </a:rPr>
              <a:t>Huynh Nguyen Chinh</a:t>
            </a:r>
          </a:p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1863725"/>
            <a:ext cx="8991600" cy="19812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752600"/>
            <a:ext cx="906780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/>
              <a:t>Chapter .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smtClean="0"/>
              <a:t>Samba - DHCP</a:t>
            </a:r>
            <a:endParaRPr lang="en-US" sz="32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6200"/>
            <a:ext cx="9144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University of Technical Education of Ho Chi Minh city</a:t>
            </a:r>
            <a:endParaRPr lang="en-US" sz="28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52400" y="1219200"/>
            <a:ext cx="9067800" cy="4343400"/>
          </a:xfrm>
        </p:spPr>
        <p:txBody>
          <a:bodyPr/>
          <a:lstStyle/>
          <a:p>
            <a:endParaRPr lang="en-US" smtClean="0"/>
          </a:p>
          <a:p>
            <a:r>
              <a:rPr lang="en-US" smtClean="0"/>
              <a:t>vi /etc/systemconfig/netwokking/devices/ifcfg-eth2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01025"/>
            <a:ext cx="8763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0" indent="-400050">
              <a:buFontTx/>
              <a:buAutoNum type="romanUcPeriod"/>
            </a:pPr>
            <a:r>
              <a:rPr lang="en-US" sz="3200" smtClean="0">
                <a:solidFill>
                  <a:schemeClr val="bg1"/>
                </a:solidFill>
              </a:rPr>
              <a:t>Giới thiệu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066800"/>
            <a:ext cx="8763000" cy="4316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/>
              <a:t>Samba là dịch vụ chia sẻ tài nguyên như dữ liệu, máy in… giữa hệ thống Linux và Windows</a:t>
            </a:r>
          </a:p>
          <a:p>
            <a:endParaRPr lang="en-US" sz="1050" smtClean="0"/>
          </a:p>
          <a:p>
            <a:endParaRPr lang="en-US" sz="1200" smtClean="0"/>
          </a:p>
          <a:p>
            <a:r>
              <a:rPr lang="en-US" sz="2000" smtClean="0">
                <a:solidFill>
                  <a:srgbClr val="7030A0"/>
                </a:solidFill>
              </a:rPr>
              <a:t>Cài đặt:</a:t>
            </a:r>
          </a:p>
          <a:p>
            <a:endParaRPr lang="en-US" sz="2000" smtClean="0"/>
          </a:p>
          <a:p>
            <a:pPr>
              <a:buFontTx/>
              <a:buChar char="-"/>
            </a:pPr>
            <a:r>
              <a:rPr lang="en-US" sz="2000" smtClean="0">
                <a:solidFill>
                  <a:srgbClr val="FF0000"/>
                </a:solidFill>
              </a:rPr>
              <a:t> rpm</a:t>
            </a:r>
          </a:p>
          <a:p>
            <a:r>
              <a:rPr lang="en-US" sz="2000" i="1" smtClean="0"/>
              <a:t>   rpm –ivh </a:t>
            </a:r>
          </a:p>
          <a:p>
            <a:endParaRPr lang="en-US" sz="1050" i="1" smtClean="0"/>
          </a:p>
          <a:p>
            <a:pPr>
              <a:buFontTx/>
              <a:buChar char="-"/>
            </a:pPr>
            <a:r>
              <a:rPr lang="en-US" sz="2000" smtClean="0">
                <a:solidFill>
                  <a:srgbClr val="FF0000"/>
                </a:solidFill>
              </a:rPr>
              <a:t> yum</a:t>
            </a:r>
          </a:p>
          <a:p>
            <a:r>
              <a:rPr lang="en-US" sz="2000" i="1" smtClean="0"/>
              <a:t>   yum install samba*</a:t>
            </a:r>
          </a:p>
          <a:p>
            <a:endParaRPr lang="en-US" sz="2000" smtClean="0"/>
          </a:p>
          <a:p>
            <a:endParaRPr lang="en-US" sz="1100" smtClean="0"/>
          </a:p>
          <a:p>
            <a:r>
              <a:rPr lang="en-US" sz="2000" smtClean="0">
                <a:solidFill>
                  <a:srgbClr val="7030A0"/>
                </a:solidFill>
              </a:rPr>
              <a:t>Kiểm tra </a:t>
            </a:r>
          </a:p>
          <a:p>
            <a:r>
              <a:rPr lang="en-US" sz="2000" smtClean="0"/>
              <a:t>   rpm –q samba hoặc 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2438400"/>
            <a:ext cx="4572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200" y="152400"/>
            <a:ext cx="8077200" cy="685800"/>
          </a:xfrm>
          <a:prstGeom prst="rect">
            <a:avLst/>
          </a:prstGeom>
        </p:spPr>
        <p:txBody>
          <a:bodyPr/>
          <a:lstStyle/>
          <a:p>
            <a:r>
              <a:rPr lang="en-US" sz="3200" smtClean="0">
                <a:solidFill>
                  <a:schemeClr val="bg1"/>
                </a:solidFill>
              </a:rPr>
              <a:t>Cấu hình share data từ Linux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863025"/>
            <a:ext cx="8610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sz="1600" smtClean="0">
                <a:solidFill>
                  <a:srgbClr val="002060"/>
                </a:solidFill>
              </a:rPr>
              <a:t> Khởi động các Daemon của Samba</a:t>
            </a:r>
          </a:p>
          <a:p>
            <a:endParaRPr lang="en-US" sz="1600" smtClean="0"/>
          </a:p>
          <a:p>
            <a:r>
              <a:rPr lang="en-US" sz="1600" smtClean="0"/>
              <a:t>[root@localhost]# </a:t>
            </a:r>
            <a:r>
              <a:rPr lang="en-US" sz="1600" smtClean="0">
                <a:solidFill>
                  <a:srgbClr val="FF0000"/>
                </a:solidFill>
              </a:rPr>
              <a:t>/etc/init.d/smb restart</a:t>
            </a:r>
          </a:p>
          <a:p>
            <a:r>
              <a:rPr lang="en-US" sz="1600" smtClean="0"/>
              <a:t>[root@localhost]#</a:t>
            </a:r>
            <a:r>
              <a:rPr lang="en-US" sz="1600" smtClean="0">
                <a:solidFill>
                  <a:srgbClr val="FF0000"/>
                </a:solidFill>
              </a:rPr>
              <a:t>/etc/init.d/winbind restart</a:t>
            </a:r>
          </a:p>
          <a:p>
            <a:endParaRPr lang="en-US" sz="1600" smtClean="0"/>
          </a:p>
          <a:p>
            <a:pPr>
              <a:buFontTx/>
              <a:buChar char="-"/>
            </a:pPr>
            <a:r>
              <a:rPr lang="en-US" sz="1600" smtClean="0">
                <a:solidFill>
                  <a:srgbClr val="002060"/>
                </a:solidFill>
              </a:rPr>
              <a:t> Cấu hình samba</a:t>
            </a:r>
          </a:p>
          <a:p>
            <a:pPr>
              <a:buFontTx/>
              <a:buChar char="-"/>
            </a:pPr>
            <a:endParaRPr lang="en-US" sz="1600" smtClean="0"/>
          </a:p>
          <a:p>
            <a:r>
              <a:rPr lang="en-US" sz="1600" smtClean="0"/>
              <a:t>[root@localhost]#</a:t>
            </a:r>
            <a:r>
              <a:rPr lang="en-US" sz="1600" smtClean="0">
                <a:solidFill>
                  <a:srgbClr val="FF0000"/>
                </a:solidFill>
              </a:rPr>
              <a:t>vi /etc/samba/smb.conf</a:t>
            </a:r>
          </a:p>
          <a:p>
            <a:endParaRPr lang="en-US" sz="1600" smtClean="0"/>
          </a:p>
          <a:p>
            <a:pPr lvl="1"/>
            <a:r>
              <a:rPr lang="en-US" sz="1600" b="0" smtClean="0"/>
              <a:t>WORKGROUP = </a:t>
            </a:r>
          </a:p>
          <a:p>
            <a:pPr lvl="1"/>
            <a:endParaRPr lang="en-US" sz="1600" b="0" smtClean="0"/>
          </a:p>
          <a:p>
            <a:pPr lvl="1"/>
            <a:r>
              <a:rPr lang="en-US" sz="1600" b="0" smtClean="0"/>
              <a:t>Host allows = 192.168.1.</a:t>
            </a:r>
          </a:p>
          <a:p>
            <a:pPr lvl="1"/>
            <a:endParaRPr lang="en-US" sz="1600" b="0" smtClean="0"/>
          </a:p>
          <a:p>
            <a:pPr lvl="1"/>
            <a:r>
              <a:rPr lang="en-US" sz="1600" b="0" smtClean="0"/>
              <a:t>Security = user</a:t>
            </a:r>
          </a:p>
          <a:p>
            <a:pPr lvl="1"/>
            <a:r>
              <a:rPr lang="en-US" sz="1600" b="0" smtClean="0"/>
              <a:t>Passdb = smbpasswd</a:t>
            </a:r>
          </a:p>
          <a:p>
            <a:pPr lvl="1"/>
            <a:endParaRPr lang="en-US" sz="1600" b="0" smtClean="0"/>
          </a:p>
          <a:p>
            <a:pPr lvl="1"/>
            <a:r>
              <a:rPr lang="en-US" sz="1600" b="0" smtClean="0"/>
              <a:t>[usr]</a:t>
            </a:r>
          </a:p>
          <a:p>
            <a:pPr lvl="1"/>
            <a:r>
              <a:rPr lang="en-US" sz="1600" b="0" smtClean="0"/>
              <a:t>	comment = …</a:t>
            </a:r>
          </a:p>
          <a:p>
            <a:pPr lvl="1"/>
            <a:r>
              <a:rPr lang="en-US" sz="1600" b="0" smtClean="0"/>
              <a:t>	path = /usr</a:t>
            </a:r>
          </a:p>
          <a:p>
            <a:pPr lvl="1"/>
            <a:r>
              <a:rPr lang="en-US" sz="1600" b="0" smtClean="0"/>
              <a:t>	public = yes</a:t>
            </a:r>
          </a:p>
          <a:p>
            <a:pPr lvl="1"/>
            <a:r>
              <a:rPr lang="en-US" sz="1600" b="0" smtClean="0"/>
              <a:t>	writable = yes</a:t>
            </a:r>
          </a:p>
          <a:p>
            <a:r>
              <a:rPr lang="en-US" sz="1600" smtClean="0"/>
              <a:t>	</a:t>
            </a:r>
            <a:endParaRPr lang="en-US" sz="16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200" y="152400"/>
            <a:ext cx="9067800" cy="685800"/>
          </a:xfrm>
          <a:prstGeom prst="rect">
            <a:avLst/>
          </a:prstGeom>
        </p:spPr>
        <p:txBody>
          <a:bodyPr/>
          <a:lstStyle/>
          <a:p>
            <a:r>
              <a:rPr lang="en-US" sz="3200" smtClean="0">
                <a:solidFill>
                  <a:schemeClr val="bg1"/>
                </a:solidFill>
              </a:rPr>
              <a:t>Cấu hình share data từ Linux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381000" y="762000"/>
            <a:ext cx="7924800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Kiểm</a:t>
            </a:r>
            <a:r>
              <a:rPr kumimoji="0" lang="en-US" sz="1800" i="0" u="none" strike="noStrike" cap="none" normalizeH="0" smtClean="0">
                <a:ln>
                  <a:noFill/>
                </a:ln>
                <a:solidFill>
                  <a:srgbClr val="00206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tra cấu hình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smtClean="0">
              <a:latin typeface="+mj-lt"/>
              <a:ea typeface="Calibri" pitchFamily="34" charset="0"/>
              <a:cs typeface="Times New Roman" pitchFamily="18" charset="0"/>
            </a:endParaRPr>
          </a:p>
          <a:p>
            <a:pPr lvl="0" eaLnBrk="1" hangingPunct="1"/>
            <a:r>
              <a:rPr lang="en-US" sz="1800" smtClean="0"/>
              <a:t>	[root@localhost]# </a:t>
            </a:r>
            <a:r>
              <a:rPr lang="en-US" sz="1800" smtClean="0">
                <a:solidFill>
                  <a:srgbClr val="FF0000"/>
                </a:solidFill>
              </a:rPr>
              <a:t>testparm /etc/samba/smb.conf</a:t>
            </a:r>
          </a:p>
          <a:p>
            <a:pPr lvl="0" eaLnBrk="1" hangingPunct="1"/>
            <a:endParaRPr kumimoji="0" lang="en-US" sz="180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itchFamily="34" charset="0"/>
              <a:cs typeface="Times New Roman" pitchFamily="18" charset="0"/>
            </a:endParaRPr>
          </a:p>
          <a:p>
            <a:pPr lvl="0" eaLnBrk="1" hangingPunct="1"/>
            <a:r>
              <a:rPr lang="en-US" sz="1800" smtClean="0">
                <a:solidFill>
                  <a:srgbClr val="002060"/>
                </a:solidFill>
                <a:latin typeface="+mj-lt"/>
                <a:ea typeface="Calibri" pitchFamily="34" charset="0"/>
                <a:cs typeface="Times New Roman" pitchFamily="18" charset="0"/>
              </a:rPr>
              <a:t>Tạo account sử dụng samba</a:t>
            </a:r>
          </a:p>
          <a:p>
            <a:pPr lvl="0" eaLnBrk="1" hangingPunct="1"/>
            <a:endParaRPr kumimoji="0" lang="en-US" sz="180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itchFamily="34" charset="0"/>
              <a:cs typeface="Times New Roman" pitchFamily="18" charset="0"/>
            </a:endParaRPr>
          </a:p>
          <a:p>
            <a:pPr lvl="0" eaLnBrk="1" hangingPunct="1"/>
            <a:r>
              <a:rPr lang="en-US" sz="1800" smtClean="0"/>
              <a:t>	[root@localhost]#</a:t>
            </a:r>
            <a:r>
              <a:rPr lang="en-US" sz="1800" smtClean="0">
                <a:solidFill>
                  <a:srgbClr val="FF0000"/>
                </a:solidFill>
              </a:rPr>
              <a:t>smbpasswd –a root </a:t>
            </a:r>
          </a:p>
          <a:p>
            <a:pPr lvl="0" eaLnBrk="1" hangingPunct="1"/>
            <a:endParaRPr kumimoji="0" lang="en-US" sz="180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itchFamily="34" charset="0"/>
              <a:cs typeface="Times New Roman" pitchFamily="18" charset="0"/>
            </a:endParaRPr>
          </a:p>
          <a:p>
            <a:pPr lvl="0" eaLnBrk="1" hangingPunct="1"/>
            <a:r>
              <a:rPr lang="en-US" sz="1800" smtClean="0">
                <a:solidFill>
                  <a:srgbClr val="002060"/>
                </a:solidFill>
                <a:latin typeface="+mj-lt"/>
                <a:ea typeface="Calibri" pitchFamily="34" charset="0"/>
                <a:cs typeface="Times New Roman" pitchFamily="18" charset="0"/>
              </a:rPr>
              <a:t>Khở động lại dịch vụ</a:t>
            </a:r>
          </a:p>
          <a:p>
            <a:pPr lvl="0" eaLnBrk="1" hangingPunct="1"/>
            <a:endParaRPr kumimoji="0" lang="en-US" sz="180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itchFamily="34" charset="0"/>
              <a:cs typeface="Times New Roman" pitchFamily="18" charset="0"/>
            </a:endParaRPr>
          </a:p>
          <a:p>
            <a:pPr lvl="0" eaLnBrk="1" hangingPunct="1"/>
            <a:r>
              <a:rPr lang="en-US" sz="1800" smtClean="0"/>
              <a:t>	[root@localhost]#</a:t>
            </a:r>
            <a:r>
              <a:rPr lang="en-US" sz="1800" smtClean="0">
                <a:solidFill>
                  <a:srgbClr val="FF0000"/>
                </a:solidFill>
              </a:rPr>
              <a:t>service smb restart</a:t>
            </a:r>
          </a:p>
          <a:p>
            <a:pPr lvl="0" eaLnBrk="1" hangingPunct="1"/>
            <a:endParaRPr kumimoji="0" lang="en-US" sz="180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itchFamily="34" charset="0"/>
              <a:cs typeface="Times New Roman" pitchFamily="18" charset="0"/>
            </a:endParaRPr>
          </a:p>
          <a:p>
            <a:pPr lvl="0" eaLnBrk="1" hangingPunct="1"/>
            <a:r>
              <a:rPr kumimoji="0" lang="en-US" sz="1800" i="0" u="none" strike="noStrike" cap="none" normalizeH="0" smtClean="0">
                <a:ln>
                  <a:noFill/>
                </a:ln>
                <a:solidFill>
                  <a:srgbClr val="00206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Kiểm tra từ máy client Windows </a:t>
            </a:r>
          </a:p>
          <a:p>
            <a:pPr lvl="0" eaLnBrk="1" hangingPunct="1"/>
            <a:endParaRPr lang="en-US" sz="1800" smtClean="0">
              <a:latin typeface="+mj-lt"/>
              <a:ea typeface="Calibri" pitchFamily="34" charset="0"/>
              <a:cs typeface="Times New Roman" pitchFamily="18" charset="0"/>
            </a:endParaRPr>
          </a:p>
          <a:p>
            <a:pPr lvl="0" eaLnBrk="1" hangingPunct="1"/>
            <a:r>
              <a:rPr kumimoji="0" lang="en-US" sz="180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	Start </a:t>
            </a:r>
            <a:r>
              <a:rPr kumimoji="0" lang="en-US" sz="180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  <a:sym typeface="Wingdings" pitchFamily="2" charset="2"/>
              </a:rPr>
              <a:t> Run  \\ IP của máy Linux</a:t>
            </a:r>
          </a:p>
          <a:p>
            <a:pPr lvl="0" eaLnBrk="1" hangingPunct="1"/>
            <a:endParaRPr lang="en-US" sz="1800" smtClean="0">
              <a:latin typeface="+mj-lt"/>
              <a:ea typeface="Calibri" pitchFamily="34" charset="0"/>
              <a:cs typeface="Times New Roman" pitchFamily="18" charset="0"/>
              <a:sym typeface="Wingdings" pitchFamily="2" charset="2"/>
            </a:endParaRPr>
          </a:p>
          <a:p>
            <a:pPr lvl="0" eaLnBrk="1" hangingPunct="1"/>
            <a:r>
              <a:rPr kumimoji="0" lang="en-US" sz="1800" i="0" u="none" strike="noStrike" cap="none" normalizeH="0" smtClean="0">
                <a:ln>
                  <a:noFill/>
                </a:ln>
                <a:solidFill>
                  <a:srgbClr val="002060"/>
                </a:solidFill>
                <a:effectLst/>
                <a:latin typeface="+mj-lt"/>
                <a:ea typeface="Calibri" pitchFamily="34" charset="0"/>
                <a:cs typeface="Times New Roman" pitchFamily="18" charset="0"/>
                <a:sym typeface="Wingdings" pitchFamily="2" charset="2"/>
              </a:rPr>
              <a:t>Kiểm tra trên máy Linux </a:t>
            </a:r>
          </a:p>
          <a:p>
            <a:pPr lvl="0" eaLnBrk="1" hangingPunct="1"/>
            <a:endParaRPr lang="en-US" sz="1800" smtClean="0">
              <a:latin typeface="+mj-lt"/>
              <a:cs typeface="Times New Roman" pitchFamily="18" charset="0"/>
              <a:sym typeface="Wingdings" pitchFamily="2" charset="2"/>
            </a:endParaRPr>
          </a:p>
          <a:p>
            <a:pPr lvl="0" eaLnBrk="1" hangingPunct="1"/>
            <a:r>
              <a:rPr lang="en-US" sz="1800" smtClean="0"/>
              <a:t>	[root@localhost]#</a:t>
            </a:r>
            <a:r>
              <a:rPr lang="en-US" sz="1800" smtClean="0">
                <a:solidFill>
                  <a:srgbClr val="FF0000"/>
                </a:solidFill>
              </a:rPr>
              <a:t>smbstatus</a:t>
            </a:r>
            <a:endParaRPr kumimoji="0" lang="en-US" sz="1800" i="0" u="none" strike="noStrike" cap="none" normalizeH="0" smtClean="0">
              <a:ln>
                <a:noFill/>
              </a:ln>
              <a:solidFill>
                <a:srgbClr val="FF0000"/>
              </a:solidFill>
              <a:effectLst/>
              <a:latin typeface="+mj-lt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baseline="0" smtClean="0">
              <a:latin typeface="+mj-lt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200" y="152400"/>
            <a:ext cx="8077200" cy="685800"/>
          </a:xfrm>
          <a:prstGeom prst="rect">
            <a:avLst/>
          </a:prstGeom>
        </p:spPr>
        <p:txBody>
          <a:bodyPr/>
          <a:lstStyle/>
          <a:p>
            <a:r>
              <a:rPr lang="en-US" sz="3200" smtClean="0">
                <a:solidFill>
                  <a:schemeClr val="bg1"/>
                </a:solidFill>
              </a:rPr>
              <a:t>Cấu hình share data từ Windows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228600" y="1295400"/>
            <a:ext cx="8915400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B1: Share</a:t>
            </a:r>
            <a:r>
              <a:rPr kumimoji="0" lang="en-US" sz="2000" i="0" u="none" strike="noStrike" cap="none" normalizeH="0" smtClean="0">
                <a:ln>
                  <a:noFill/>
                </a:ln>
                <a:solidFill>
                  <a:srgbClr val="00206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data từ máy Windows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i="0" u="none" strike="noStrike" cap="none" normalizeH="0" smtClean="0">
              <a:ln>
                <a:noFill/>
              </a:ln>
              <a:solidFill>
                <a:srgbClr val="002060"/>
              </a:solidFill>
              <a:effectLst/>
              <a:latin typeface="+mj-lt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B2:</a:t>
            </a:r>
            <a:r>
              <a:rPr lang="en-US" sz="200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 Truy xuất data share từ máy Linux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sz="2000" b="0" smtClean="0">
                <a:latin typeface="+mj-lt"/>
                <a:cs typeface="Times New Roman" pitchFamily="18" charset="0"/>
              </a:rPr>
              <a:t>C1: places </a:t>
            </a:r>
            <a:r>
              <a:rPr lang="en-US" sz="2000" b="0" smtClean="0">
                <a:latin typeface="+mj-lt"/>
                <a:cs typeface="Times New Roman" pitchFamily="18" charset="0"/>
                <a:sym typeface="Wingdings" pitchFamily="2" charset="2"/>
              </a:rPr>
              <a:t> connect to server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sz="2000" b="0" smtClean="0">
              <a:latin typeface="+mj-lt"/>
              <a:cs typeface="Times New Roman" pitchFamily="18" charset="0"/>
              <a:sym typeface="Wingdings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sz="2000" b="0" smtClean="0">
                <a:latin typeface="+mj-lt"/>
                <a:cs typeface="Times New Roman" pitchFamily="18" charset="0"/>
                <a:sym typeface="Wingdings" pitchFamily="2" charset="2"/>
              </a:rPr>
              <a:t>C2: + dùng lệnh</a:t>
            </a:r>
          </a:p>
          <a:p>
            <a:pPr lvl="1" eaLnBrk="1" hangingPunct="1"/>
            <a:r>
              <a:rPr lang="en-US" sz="2000" b="0" smtClean="0">
                <a:latin typeface="+mj-lt"/>
                <a:cs typeface="Times New Roman" pitchFamily="18" charset="0"/>
                <a:sym typeface="Wingdings" pitchFamily="2" charset="2"/>
              </a:rPr>
              <a:t>[root@localhost]#</a:t>
            </a:r>
            <a:r>
              <a:rPr lang="en-US" sz="2000" b="0" smtClean="0">
                <a:solidFill>
                  <a:srgbClr val="FF0000"/>
                </a:solidFill>
                <a:latin typeface="+mj-lt"/>
                <a:cs typeface="Times New Roman" pitchFamily="18" charset="0"/>
                <a:sym typeface="Wingdings" pitchFamily="2" charset="2"/>
              </a:rPr>
              <a:t>smbclient –L ip-of-windows – U administrator</a:t>
            </a:r>
          </a:p>
          <a:p>
            <a:pPr lvl="1" eaLnBrk="1" hangingPunct="1"/>
            <a:endParaRPr lang="en-US" sz="2000" b="0" smtClean="0">
              <a:latin typeface="+mj-lt"/>
              <a:cs typeface="Times New Roman" pitchFamily="18" charset="0"/>
              <a:sym typeface="Wingdings" pitchFamily="2" charset="2"/>
            </a:endParaRPr>
          </a:p>
          <a:p>
            <a:pPr lvl="1" eaLnBrk="1" hangingPunct="1"/>
            <a:r>
              <a:rPr lang="en-US" sz="2000" b="0" smtClean="0">
                <a:latin typeface="+mj-lt"/>
                <a:cs typeface="Times New Roman" pitchFamily="18" charset="0"/>
              </a:rPr>
              <a:t> + mount data và thư mục (ex: /mnt/win)</a:t>
            </a:r>
          </a:p>
          <a:p>
            <a:pPr lvl="1" eaLnBrk="1" hangingPunct="1"/>
            <a:endParaRPr lang="en-US" sz="2000" b="0" smtClean="0">
              <a:latin typeface="+mj-lt"/>
              <a:cs typeface="Times New Roman" pitchFamily="18" charset="0"/>
            </a:endParaRPr>
          </a:p>
          <a:p>
            <a:pPr lvl="1" eaLnBrk="1" hangingPunct="1"/>
            <a:r>
              <a:rPr lang="en-US" sz="2000" b="0" smtClean="0">
                <a:latin typeface="+mj-lt"/>
                <a:cs typeface="Times New Roman" pitchFamily="18" charset="0"/>
              </a:rPr>
              <a:t> </a:t>
            </a:r>
            <a:r>
              <a:rPr lang="en-US" sz="2000" b="0" smtClean="0">
                <a:cs typeface="Times New Roman" pitchFamily="18" charset="0"/>
                <a:sym typeface="Wingdings" pitchFamily="2" charset="2"/>
              </a:rPr>
              <a:t>[root@localhost]#</a:t>
            </a:r>
            <a:r>
              <a:rPr lang="en-US" sz="2000" b="0" smtClean="0">
                <a:solidFill>
                  <a:srgbClr val="FF0000"/>
                </a:solidFill>
                <a:cs typeface="Times New Roman" pitchFamily="18" charset="0"/>
                <a:sym typeface="Wingdings" pitchFamily="2" charset="2"/>
              </a:rPr>
              <a:t>mount //ip-of-windows/data –o username=administrator</a:t>
            </a:r>
            <a:endParaRPr lang="en-US" sz="2000" b="0" smtClean="0">
              <a:solidFill>
                <a:srgbClr val="FF0000"/>
              </a:solidFill>
              <a:latin typeface="+mj-lt"/>
              <a:cs typeface="Times New Roman" pitchFamily="18" charset="0"/>
            </a:endParaRPr>
          </a:p>
          <a:p>
            <a:pPr lvl="1" eaLnBrk="1" hangingPunct="1"/>
            <a:r>
              <a:rPr lang="en-US" sz="2000" b="0" smtClean="0">
                <a:latin typeface="+mj-lt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4800" y="152400"/>
            <a:ext cx="8839200" cy="685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200" smtClean="0">
                <a:solidFill>
                  <a:schemeClr val="bg1"/>
                </a:solidFill>
              </a:rPr>
              <a:t>DHCP</a:t>
            </a:r>
            <a:endParaRPr lang="en-AU" sz="3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533400" y="990600"/>
            <a:ext cx="8153400" cy="4267200"/>
          </a:xfrm>
          <a:prstGeom prst="rect">
            <a:avLst/>
          </a:prstGeom>
          <a:noFill/>
          <a:ln/>
        </p:spPr>
        <p:txBody>
          <a:bodyPr lIns="82121" tIns="45718" rIns="82121" bIns="45718"/>
          <a:lstStyle/>
          <a:p>
            <a:pPr lvl="0">
              <a:buFont typeface="Wingdings" pitchFamily="2" charset="2"/>
              <a:buChar char="Ø"/>
            </a:pPr>
            <a:r>
              <a:rPr lang="en-US" sz="2000" smtClean="0">
                <a:solidFill>
                  <a:srgbClr val="002060"/>
                </a:solidFill>
              </a:rPr>
              <a:t> Cài đặt gói dhcpd</a:t>
            </a:r>
            <a:endParaRPr lang="en-US" smtClean="0">
              <a:solidFill>
                <a:srgbClr val="002060"/>
              </a:solidFill>
            </a:endParaRPr>
          </a:p>
          <a:p>
            <a:pPr lvl="0"/>
            <a:endParaRPr lang="en-US" sz="2000" smtClean="0">
              <a:solidFill>
                <a:srgbClr val="002060"/>
              </a:solidFill>
            </a:endParaRPr>
          </a:p>
          <a:p>
            <a:pPr lvl="0"/>
            <a:r>
              <a:rPr lang="en-US" sz="2000" smtClean="0">
                <a:solidFill>
                  <a:srgbClr val="002060"/>
                </a:solidFill>
              </a:rPr>
              <a:t>	</a:t>
            </a:r>
            <a:r>
              <a:rPr lang="en-US" sz="2000" b="0" smtClean="0">
                <a:solidFill>
                  <a:srgbClr val="002060"/>
                </a:solidFill>
              </a:rPr>
              <a:t>[root@localhost]#</a:t>
            </a:r>
            <a:r>
              <a:rPr lang="en-US" sz="2000" b="0" smtClean="0">
                <a:solidFill>
                  <a:srgbClr val="FF0000"/>
                </a:solidFill>
              </a:rPr>
              <a:t>yum install dhcp*</a:t>
            </a:r>
          </a:p>
          <a:p>
            <a:pPr lvl="0"/>
            <a:endParaRPr lang="en-US" sz="2000" smtClean="0">
              <a:solidFill>
                <a:srgbClr val="002060"/>
              </a:solidFill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000" smtClean="0">
                <a:solidFill>
                  <a:srgbClr val="002060"/>
                </a:solidFill>
              </a:rPr>
              <a:t> Copy file cấu hình sample </a:t>
            </a:r>
            <a:r>
              <a:rPr lang="en-US" sz="2000" smtClean="0">
                <a:solidFill>
                  <a:srgbClr val="002060"/>
                </a:solidFill>
                <a:sym typeface="Wingdings" pitchFamily="2" charset="2"/>
              </a:rPr>
              <a:t></a:t>
            </a:r>
            <a:r>
              <a:rPr lang="en-US" sz="2000" b="0" smtClean="0">
                <a:solidFill>
                  <a:srgbClr val="FF0000"/>
                </a:solidFill>
                <a:sym typeface="Wingdings" pitchFamily="2" charset="2"/>
              </a:rPr>
              <a:t> /etc/dhcpd.conf</a:t>
            </a:r>
          </a:p>
          <a:p>
            <a:pPr lvl="0"/>
            <a:endParaRPr lang="en-US" sz="2000" smtClean="0">
              <a:solidFill>
                <a:srgbClr val="002060"/>
              </a:solidFill>
              <a:sym typeface="Wingdings" pitchFamily="2" charset="2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000" smtClean="0">
                <a:solidFill>
                  <a:srgbClr val="002060"/>
                </a:solidFill>
                <a:sym typeface="Wingdings" pitchFamily="2" charset="2"/>
              </a:rPr>
              <a:t> Chỉnh sửa các thông số</a:t>
            </a:r>
          </a:p>
          <a:p>
            <a:pPr lvl="0"/>
            <a:endParaRPr lang="en-US" sz="2000" smtClean="0">
              <a:solidFill>
                <a:srgbClr val="002060"/>
              </a:solidFill>
              <a:sym typeface="Wingdings" pitchFamily="2" charset="2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000" smtClean="0">
                <a:solidFill>
                  <a:srgbClr val="002060"/>
                </a:solidFill>
                <a:sym typeface="Wingdings" pitchFamily="2" charset="2"/>
              </a:rPr>
              <a:t> Kiểm tra các Ip đã cấp</a:t>
            </a:r>
          </a:p>
          <a:p>
            <a:pPr lvl="0"/>
            <a:endParaRPr lang="en-US" sz="2000" smtClean="0">
              <a:solidFill>
                <a:srgbClr val="002060"/>
              </a:solidFill>
              <a:sym typeface="Wingdings" pitchFamily="2" charset="2"/>
            </a:endParaRPr>
          </a:p>
          <a:p>
            <a:pPr lvl="0"/>
            <a:r>
              <a:rPr lang="en-US" sz="2000" smtClean="0">
                <a:solidFill>
                  <a:srgbClr val="002060"/>
                </a:solidFill>
                <a:sym typeface="Wingdings" pitchFamily="2" charset="2"/>
              </a:rPr>
              <a:t>	</a:t>
            </a:r>
            <a:r>
              <a:rPr lang="en-US" sz="2000" b="0" smtClean="0">
                <a:solidFill>
                  <a:srgbClr val="002060"/>
                </a:solidFill>
                <a:sym typeface="Wingdings" pitchFamily="2" charset="2"/>
              </a:rPr>
              <a:t>[root@localhost]#</a:t>
            </a:r>
            <a:r>
              <a:rPr lang="en-US" sz="2000" b="0" smtClean="0">
                <a:solidFill>
                  <a:srgbClr val="FF0000"/>
                </a:solidFill>
                <a:sym typeface="Wingdings" pitchFamily="2" charset="2"/>
              </a:rPr>
              <a:t>vi /var/lib/dhcpd/dhcpd.leases</a:t>
            </a:r>
            <a:endParaRPr lang="en-US" sz="2000" b="0" smtClean="0">
              <a:solidFill>
                <a:srgbClr val="FF0000"/>
              </a:solidFill>
            </a:endParaRPr>
          </a:p>
          <a:p>
            <a:pPr lvl="0"/>
            <a:endParaRPr lang="en-US" sz="1800" smtClean="0"/>
          </a:p>
          <a:p>
            <a:pPr lvl="0"/>
            <a:endParaRPr lang="en-US" sz="1800" smtClean="0"/>
          </a:p>
          <a:p>
            <a:endParaRPr kumimoji="0" lang="en-US" sz="2000" b="0" i="1" u="none" strike="noStrike" kern="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7"/>
          <p:cNvSpPr>
            <a:spLocks noChangeArrowheads="1"/>
          </p:cNvSpPr>
          <p:nvPr/>
        </p:nvSpPr>
        <p:spPr bwMode="auto">
          <a:xfrm>
            <a:off x="5808663" y="2174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b="0"/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ctrTitle"/>
          </p:nvPr>
        </p:nvSpPr>
        <p:spPr>
          <a:xfrm>
            <a:off x="381000" y="1066800"/>
            <a:ext cx="8763000" cy="5181600"/>
          </a:xfrm>
        </p:spPr>
        <p:txBody>
          <a:bodyPr/>
          <a:lstStyle/>
          <a:p>
            <a:r>
              <a:rPr lang="en-US" sz="2000" b="0" smtClean="0">
                <a:solidFill>
                  <a:srgbClr val="00599A"/>
                </a:solidFill>
              </a:rPr>
              <a:t>1.Share data từ máy windows</a:t>
            </a:r>
            <a:br>
              <a:rPr lang="en-US" sz="2000" b="0" smtClean="0">
                <a:solidFill>
                  <a:srgbClr val="00599A"/>
                </a:solidFill>
              </a:rPr>
            </a:br>
            <a:r>
              <a:rPr lang="en-US" sz="2000" b="0" smtClean="0">
                <a:solidFill>
                  <a:srgbClr val="00599A"/>
                </a:solidFill>
              </a:rPr>
              <a:t>2. truy xuat data từ máy linux</a:t>
            </a:r>
            <a:br>
              <a:rPr lang="en-US" sz="2000" b="0" smtClean="0">
                <a:solidFill>
                  <a:srgbClr val="00599A"/>
                </a:solidFill>
              </a:rPr>
            </a:br>
            <a:r>
              <a:rPr lang="en-US" sz="2000" b="0" smtClean="0">
                <a:solidFill>
                  <a:srgbClr val="00599A"/>
                </a:solidFill>
              </a:rPr>
              <a:t>- places </a:t>
            </a:r>
            <a:r>
              <a:rPr lang="en-US" sz="2000" b="0" smtClean="0">
                <a:solidFill>
                  <a:srgbClr val="00599A"/>
                </a:solidFill>
                <a:sym typeface="Wingdings" pitchFamily="2" charset="2"/>
              </a:rPr>
              <a:t> connect to server</a:t>
            </a:r>
            <a:br>
              <a:rPr lang="en-US" sz="2000" b="0" smtClean="0">
                <a:solidFill>
                  <a:srgbClr val="00599A"/>
                </a:solidFill>
                <a:sym typeface="Wingdings" pitchFamily="2" charset="2"/>
              </a:rPr>
            </a:br>
            <a:r>
              <a:rPr lang="en-US" sz="2000" b="0" smtClean="0">
                <a:solidFill>
                  <a:srgbClr val="00599A"/>
                </a:solidFill>
                <a:sym typeface="Wingdings" pitchFamily="2" charset="2"/>
              </a:rPr>
              <a:t>- dùng lệnh</a:t>
            </a:r>
            <a:br>
              <a:rPr lang="en-US" sz="2000" b="0" smtClean="0">
                <a:solidFill>
                  <a:srgbClr val="00599A"/>
                </a:solidFill>
                <a:sym typeface="Wingdings" pitchFamily="2" charset="2"/>
              </a:rPr>
            </a:br>
            <a:r>
              <a:rPr lang="en-US" sz="2000" b="0" smtClean="0">
                <a:solidFill>
                  <a:srgbClr val="00599A"/>
                </a:solidFill>
                <a:sym typeface="Wingdings" pitchFamily="2" charset="2"/>
              </a:rPr>
              <a:t>#smbclient –L ip-of-windows – U administrator</a:t>
            </a:r>
            <a:br>
              <a:rPr lang="en-US" sz="2000" b="0" smtClean="0">
                <a:solidFill>
                  <a:srgbClr val="00599A"/>
                </a:solidFill>
                <a:sym typeface="Wingdings" pitchFamily="2" charset="2"/>
              </a:rPr>
            </a:br>
            <a:r>
              <a:rPr lang="en-US" sz="2000" b="0" smtClean="0">
                <a:solidFill>
                  <a:srgbClr val="00599A"/>
                </a:solidFill>
                <a:sym typeface="Wingdings" pitchFamily="2" charset="2"/>
              </a:rPr>
              <a:t>+ mount data và thư mục (ex: /mnt/win)</a:t>
            </a:r>
            <a:br>
              <a:rPr lang="en-US" sz="2000" b="0" smtClean="0">
                <a:solidFill>
                  <a:srgbClr val="00599A"/>
                </a:solidFill>
                <a:sym typeface="Wingdings" pitchFamily="2" charset="2"/>
              </a:rPr>
            </a:br>
            <a:r>
              <a:rPr lang="en-US" sz="2000" b="0" smtClean="0">
                <a:solidFill>
                  <a:srgbClr val="00599A"/>
                </a:solidFill>
                <a:sym typeface="Wingdings" pitchFamily="2" charset="2"/>
              </a:rPr>
              <a:t>#mount //ip-of-windows /data –o username = administrator /mnt/win</a:t>
            </a:r>
            <a:r>
              <a:rPr lang="en-US" sz="1600" b="0" smtClean="0">
                <a:solidFill>
                  <a:srgbClr val="00599A"/>
                </a:solidFill>
              </a:rPr>
              <a:t/>
            </a:r>
            <a:br>
              <a:rPr lang="en-US" sz="1600" b="0" smtClean="0">
                <a:solidFill>
                  <a:srgbClr val="00599A"/>
                </a:solidFill>
              </a:rPr>
            </a:br>
            <a:r>
              <a:rPr lang="en-US" sz="1600" b="0" smtClean="0">
                <a:solidFill>
                  <a:srgbClr val="00599A"/>
                </a:solidFill>
              </a:rPr>
              <a:t>	</a:t>
            </a:r>
            <a:endParaRPr lang="en-US" sz="1600" b="0">
              <a:solidFill>
                <a:srgbClr val="00599A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7391400" cy="4724400"/>
          </a:xfrm>
        </p:spPr>
        <p:txBody>
          <a:bodyPr/>
          <a:lstStyle/>
          <a:p>
            <a:pPr algn="l"/>
            <a:r>
              <a:rPr lang="en-US" smtClean="0"/>
              <a:t>+ cài đặt gói dhcp</a:t>
            </a:r>
          </a:p>
          <a:p>
            <a:pPr algn="l"/>
            <a:r>
              <a:rPr lang="en-US" smtClean="0"/>
              <a:t>#yum install dhcp*</a:t>
            </a:r>
          </a:p>
          <a:p>
            <a:pPr algn="l"/>
            <a:r>
              <a:rPr lang="en-US" smtClean="0"/>
              <a:t>+ copy file cấu hình sample </a:t>
            </a:r>
            <a:r>
              <a:rPr lang="en-US" smtClean="0">
                <a:sym typeface="Wingdings" pitchFamily="2" charset="2"/>
              </a:rPr>
              <a:t> /etc/dhcp.conf</a:t>
            </a:r>
          </a:p>
          <a:p>
            <a:pPr algn="l"/>
            <a:r>
              <a:rPr lang="en-US" smtClean="0">
                <a:sym typeface="Wingdings" pitchFamily="2" charset="2"/>
              </a:rPr>
              <a:t>+ chỉnh sửa các thông số</a:t>
            </a:r>
          </a:p>
          <a:p>
            <a:pPr algn="l"/>
            <a:r>
              <a:rPr lang="en-US" smtClean="0">
                <a:sym typeface="Wingdings" pitchFamily="2" charset="2"/>
              </a:rPr>
              <a:t>+ kiểm tra các ip đã cấp</a:t>
            </a:r>
          </a:p>
          <a:p>
            <a:pPr algn="l"/>
            <a:r>
              <a:rPr lang="en-US" smtClean="0">
                <a:sym typeface="Wingdings" pitchFamily="2" charset="2"/>
              </a:rPr>
              <a:t># vi /var/lib/dhcpd/dhcpd.leases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7CD2"/>
      </a:hlink>
      <a:folHlink>
        <a:srgbClr val="003B73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4071</TotalTime>
  <Words>245</Words>
  <Application>Microsoft Office PowerPoint</Application>
  <PresentationFormat>On-screen Show (4:3)</PresentationFormat>
  <Paragraphs>101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Blank Presentation</vt:lpstr>
      <vt:lpstr>Custom Design</vt:lpstr>
      <vt:lpstr>Slide 1</vt:lpstr>
      <vt:lpstr>Slide 2</vt:lpstr>
      <vt:lpstr>Slide 3</vt:lpstr>
      <vt:lpstr>Slide 4</vt:lpstr>
      <vt:lpstr>Slide 5</vt:lpstr>
      <vt:lpstr>Slide 6</vt:lpstr>
      <vt:lpstr>1.Share data từ máy windows 2. truy xuat data từ máy linux - places  connect to server - dùng lệnh #smbclient –L ip-of-windows – U administrator + mount data và thư mục (ex: /mnt/win) #mount //ip-of-windows /data –o username = administrator /mnt/win  </vt:lpstr>
      <vt:lpstr>Slide 8</vt:lpstr>
      <vt:lpstr>Slide 9</vt:lpstr>
      <vt:lpstr>Slide 10</vt:lpstr>
    </vt:vector>
  </TitlesOfParts>
  <Company>Brains Design &amp; Writing Pty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Kristina</dc:creator>
  <cp:lastModifiedBy>XuanNam</cp:lastModifiedBy>
  <cp:revision>510</cp:revision>
  <cp:lastPrinted>2007-12-06T04:31:24Z</cp:lastPrinted>
  <dcterms:modified xsi:type="dcterms:W3CDTF">2010-12-13T02:43:26Z</dcterms:modified>
</cp:coreProperties>
</file>