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16"/>
  </p:notesMasterIdLst>
  <p:handoutMasterIdLst>
    <p:handoutMasterId r:id="rId17"/>
  </p:handoutMasterIdLst>
  <p:sldIdLst>
    <p:sldId id="258" r:id="rId3"/>
    <p:sldId id="399" r:id="rId4"/>
    <p:sldId id="433" r:id="rId5"/>
    <p:sldId id="434" r:id="rId6"/>
    <p:sldId id="435" r:id="rId7"/>
    <p:sldId id="436" r:id="rId8"/>
    <p:sldId id="437" r:id="rId9"/>
    <p:sldId id="438" r:id="rId10"/>
    <p:sldId id="439" r:id="rId11"/>
    <p:sldId id="440" r:id="rId12"/>
    <p:sldId id="324" r:id="rId13"/>
    <p:sldId id="441" r:id="rId14"/>
    <p:sldId id="442" r:id="rId15"/>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a:srgbClr val="FF00FF"/>
    <a:srgbClr val="FF3300"/>
    <a:srgbClr val="00548F"/>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84" autoAdjust="0"/>
    <p:restoredTop sz="92821" autoAdjust="0"/>
  </p:normalViewPr>
  <p:slideViewPr>
    <p:cSldViewPr>
      <p:cViewPr>
        <p:scale>
          <a:sx n="68" d="100"/>
          <a:sy n="68" d="100"/>
        </p:scale>
        <p:origin x="-1506" y="-192"/>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10/27/2010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2271138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10/27/2010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795133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11</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10/27/2010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10/27/2010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10/27/2010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10/27/2010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10/27/2010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10/27/2010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10/27/2010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10/27/2010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10/27/2010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10/27/2010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10/27/2010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10/27/2010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file:///\\ipmay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dirty="0" smtClean="0">
                <a:solidFill>
                  <a:srgbClr val="002060"/>
                </a:solidFill>
              </a:rPr>
              <a:t>Huynh Nguyen </a:t>
            </a:r>
            <a:r>
              <a:rPr lang="en-US" sz="2000" dirty="0" err="1" smtClean="0">
                <a:solidFill>
                  <a:srgbClr val="002060"/>
                </a:solidFill>
              </a:rPr>
              <a:t>Chinh</a:t>
            </a:r>
            <a:endParaRPr lang="en-US" sz="2000" smtClean="0">
              <a:solidFill>
                <a:srgbClr val="002060"/>
              </a:solidFill>
            </a:endParaRP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mtClean="0"/>
              <a:t>Chapter . </a:t>
            </a:r>
          </a:p>
          <a:p>
            <a:pPr algn="ctr" fontAlgn="auto">
              <a:spcBef>
                <a:spcPts val="0"/>
              </a:spcBef>
              <a:spcAft>
                <a:spcPts val="0"/>
              </a:spcAft>
              <a:defRPr/>
            </a:pPr>
            <a:r>
              <a:rPr lang="en-US" sz="4000" smtClean="0"/>
              <a:t>Terminal Services</a:t>
            </a:r>
            <a:endParaRPr lang="en-US"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dirty="0"/>
              <a:t>NETWORKING ESSENTIALS</a:t>
            </a:r>
            <a:endParaRPr lang="en-US" sz="20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Remote Assistance</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3816429"/>
          </a:xfrm>
          <a:prstGeom prst="rect">
            <a:avLst/>
          </a:prstGeom>
          <a:noFill/>
          <a:ln w="9525">
            <a:noFill/>
            <a:miter lim="800000"/>
            <a:headEnd/>
            <a:tailEnd/>
          </a:ln>
        </p:spPr>
        <p:txBody>
          <a:bodyPr>
            <a:spAutoFit/>
          </a:bodyPr>
          <a:lstStyle/>
          <a:p>
            <a:pPr lvl="0">
              <a:spcBef>
                <a:spcPts val="600"/>
              </a:spcBef>
              <a:spcAft>
                <a:spcPts val="600"/>
              </a:spcAft>
            </a:pPr>
            <a:r>
              <a:rPr lang="en-US" b="0" smtClean="0">
                <a:solidFill>
                  <a:srgbClr val="002060"/>
                </a:solidFill>
              </a:rPr>
              <a:t>Hoạt động của remote assistance:</a:t>
            </a:r>
          </a:p>
          <a:p>
            <a:pPr marL="342900" lvl="0" indent="-342900">
              <a:spcBef>
                <a:spcPts val="600"/>
              </a:spcBef>
              <a:spcAft>
                <a:spcPts val="600"/>
              </a:spcAft>
              <a:buFontTx/>
              <a:buChar char="-"/>
            </a:pPr>
            <a:r>
              <a:rPr lang="en-US" b="0" smtClean="0">
                <a:solidFill>
                  <a:srgbClr val="002060"/>
                </a:solidFill>
              </a:rPr>
              <a:t>Đảm bảo rằng trên máy của user đã enable tính năng Remote Assistance</a:t>
            </a:r>
          </a:p>
          <a:p>
            <a:pPr marL="342900" lvl="0" indent="-342900">
              <a:spcBef>
                <a:spcPts val="600"/>
              </a:spcBef>
              <a:spcAft>
                <a:spcPts val="600"/>
              </a:spcAft>
              <a:buFontTx/>
              <a:buChar char="-"/>
            </a:pPr>
            <a:r>
              <a:rPr lang="en-US" b="0" smtClean="0">
                <a:solidFill>
                  <a:srgbClr val="002060"/>
                </a:solidFill>
              </a:rPr>
              <a:t>User gửi file mời giúp đỡ (invitation) tới helper</a:t>
            </a:r>
          </a:p>
          <a:p>
            <a:pPr marL="342900" lvl="0" indent="-342900">
              <a:spcBef>
                <a:spcPts val="600"/>
              </a:spcBef>
              <a:spcAft>
                <a:spcPts val="600"/>
              </a:spcAft>
              <a:buFontTx/>
              <a:buChar char="-"/>
            </a:pPr>
            <a:r>
              <a:rPr lang="en-US" b="0" smtClean="0">
                <a:solidFill>
                  <a:srgbClr val="002060"/>
                </a:solidFill>
              </a:rPr>
              <a:t>Helper đáp ứng lại bằng cách mở file mời </a:t>
            </a:r>
          </a:p>
          <a:p>
            <a:pPr marL="342900" lvl="0" indent="-342900">
              <a:spcBef>
                <a:spcPts val="600"/>
              </a:spcBef>
              <a:spcAft>
                <a:spcPts val="600"/>
              </a:spcAft>
              <a:buFontTx/>
              <a:buChar char="-"/>
            </a:pPr>
            <a:r>
              <a:rPr lang="en-US" b="0" smtClean="0">
                <a:solidFill>
                  <a:srgbClr val="002060"/>
                </a:solidFill>
              </a:rPr>
              <a:t>User chấp nhận sự giúp đỡ của helper</a:t>
            </a:r>
          </a:p>
          <a:p>
            <a:pPr marL="342900" lvl="0" indent="-342900">
              <a:spcBef>
                <a:spcPts val="600"/>
              </a:spcBef>
              <a:spcAft>
                <a:spcPts val="600"/>
              </a:spcAft>
              <a:buFontTx/>
              <a:buChar char="-"/>
            </a:pPr>
            <a:r>
              <a:rPr lang="en-US" b="0" smtClean="0">
                <a:solidFill>
                  <a:srgbClr val="002060"/>
                </a:solidFill>
              </a:rPr>
              <a:t>Helper thấy màn hình của user và liên lạc với nhau thông qua chat,…</a:t>
            </a:r>
            <a:endParaRPr lang="en-US" b="0">
              <a:solidFill>
                <a:srgbClr val="002060"/>
              </a:solidFill>
            </a:endParaRPr>
          </a:p>
        </p:txBody>
      </p:sp>
    </p:spTree>
    <p:extLst>
      <p:ext uri="{BB962C8B-B14F-4D97-AF65-F5344CB8AC3E}">
        <p14:creationId xmlns:p14="http://schemas.microsoft.com/office/powerpoint/2010/main" val="3771413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819400"/>
            <a:ext cx="9144000" cy="1371600"/>
          </a:xfrm>
        </p:spPr>
        <p:txBody>
          <a:bodyPr/>
          <a:lstStyle/>
          <a:p>
            <a:pPr algn="ctr"/>
            <a:r>
              <a:rPr lang="en-US" sz="6000" b="0" smtClean="0">
                <a:solidFill>
                  <a:srgbClr val="00599A"/>
                </a:solidFill>
              </a:rPr>
              <a:t>????</a:t>
            </a:r>
            <a:endParaRPr lang="en-US" sz="6000" b="0">
              <a:solidFill>
                <a:srgbClr val="00599A"/>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8" y="1333500"/>
            <a:ext cx="87804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30"/>
          <p:cNvSpPr txBox="1">
            <a:spLocks noChangeArrowheads="1"/>
          </p:cNvSpPr>
          <p:nvPr/>
        </p:nvSpPr>
        <p:spPr bwMode="auto">
          <a:xfrm>
            <a:off x="228600" y="152400"/>
            <a:ext cx="8915400" cy="71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3600" b="1" smtClean="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a:lstStyle>
          <a:p>
            <a:pPr algn="ctr"/>
            <a:r>
              <a:rPr lang="en-US" sz="4000" b="0" smtClean="0">
                <a:solidFill>
                  <a:schemeClr val="bg1"/>
                </a:solidFill>
              </a:rPr>
              <a:t>Remote Assistance</a:t>
            </a:r>
            <a:endParaRPr lang="en-US" sz="4000" b="0">
              <a:solidFill>
                <a:schemeClr val="bg1"/>
              </a:solidFill>
              <a:cs typeface="Arial"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Remote Assistance</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4770537"/>
          </a:xfrm>
          <a:prstGeom prst="rect">
            <a:avLst/>
          </a:prstGeom>
          <a:noFill/>
          <a:ln w="9525">
            <a:noFill/>
            <a:miter lim="800000"/>
            <a:headEnd/>
            <a:tailEnd/>
          </a:ln>
        </p:spPr>
        <p:txBody>
          <a:bodyPr>
            <a:spAutoFit/>
          </a:bodyPr>
          <a:lstStyle/>
          <a:p>
            <a:pPr lvl="0">
              <a:spcBef>
                <a:spcPts val="600"/>
              </a:spcBef>
              <a:spcAft>
                <a:spcPts val="600"/>
              </a:spcAft>
            </a:pPr>
            <a:r>
              <a:rPr lang="en-US" b="0" smtClean="0">
                <a:solidFill>
                  <a:srgbClr val="002060"/>
                </a:solidFill>
              </a:rPr>
              <a:t>Hướng dẫn cài đặt và cấu hình Remote Assistance</a:t>
            </a:r>
          </a:p>
          <a:p>
            <a:pPr marL="342900" lvl="0" indent="-342900">
              <a:spcBef>
                <a:spcPts val="600"/>
              </a:spcBef>
              <a:spcAft>
                <a:spcPts val="600"/>
              </a:spcAft>
              <a:buFontTx/>
              <a:buChar char="-"/>
            </a:pPr>
            <a:r>
              <a:rPr lang="en-US" b="0" smtClean="0">
                <a:solidFill>
                  <a:srgbClr val="002060"/>
                </a:solidFill>
              </a:rPr>
              <a:t>Chuẩn bị 2 máy: may1 và may2</a:t>
            </a:r>
          </a:p>
          <a:p>
            <a:pPr marL="342900" lvl="0" indent="-342900">
              <a:spcBef>
                <a:spcPts val="600"/>
              </a:spcBef>
              <a:spcAft>
                <a:spcPts val="600"/>
              </a:spcAft>
              <a:buFontTx/>
              <a:buChar char="-"/>
            </a:pPr>
            <a:r>
              <a:rPr lang="en-US" b="0" smtClean="0">
                <a:solidFill>
                  <a:srgbClr val="002060"/>
                </a:solidFill>
              </a:rPr>
              <a:t>May1: tạo thư mục Helpme </a:t>
            </a:r>
            <a:r>
              <a:rPr lang="en-US" b="0" smtClean="0">
                <a:solidFill>
                  <a:srgbClr val="002060"/>
                </a:solidFill>
                <a:sym typeface="Wingdings" pitchFamily="2" charset="2"/>
              </a:rPr>
              <a:t> share cho group Everyone quyền Full Control</a:t>
            </a:r>
          </a:p>
          <a:p>
            <a:pPr marL="342900" lvl="0" indent="-342900">
              <a:spcBef>
                <a:spcPts val="600"/>
              </a:spcBef>
              <a:spcAft>
                <a:spcPts val="600"/>
              </a:spcAft>
              <a:buFontTx/>
              <a:buChar char="-"/>
            </a:pPr>
            <a:r>
              <a:rPr lang="en-US" b="0" smtClean="0">
                <a:solidFill>
                  <a:srgbClr val="002060"/>
                </a:solidFill>
                <a:sym typeface="Wingdings" pitchFamily="2" charset="2"/>
              </a:rPr>
              <a:t>Enable tính năng Remote Assistance: </a:t>
            </a:r>
            <a:r>
              <a:rPr lang="en-US" b="0" i="1" smtClean="0">
                <a:solidFill>
                  <a:srgbClr val="7030A0"/>
                </a:solidFill>
                <a:sym typeface="Wingdings" pitchFamily="2" charset="2"/>
              </a:rPr>
              <a:t>Right click vào My Computer  Properties  tab Remote  đánh dấu chọn vào ô Turn on Remote Assistance … </a:t>
            </a:r>
          </a:p>
          <a:p>
            <a:pPr marL="342900" lvl="0" indent="-342900">
              <a:spcBef>
                <a:spcPts val="600"/>
              </a:spcBef>
              <a:spcAft>
                <a:spcPts val="600"/>
              </a:spcAft>
              <a:buFontTx/>
              <a:buChar char="-"/>
            </a:pPr>
            <a:r>
              <a:rPr lang="en-US" b="0" i="1" smtClean="0">
                <a:solidFill>
                  <a:srgbClr val="002060"/>
                </a:solidFill>
                <a:sym typeface="Wingdings" pitchFamily="2" charset="2"/>
              </a:rPr>
              <a:t>Start  Help and Support  Remote Assistantace  Invite someone to help you  Save this invitation as a file  đặt tên file và lưu vào thư mục share Helpme  đặt password</a:t>
            </a:r>
            <a:endParaRPr lang="en-US" b="0" i="1">
              <a:solidFill>
                <a:srgbClr val="002060"/>
              </a:solidFill>
            </a:endParaRPr>
          </a:p>
        </p:txBody>
      </p:sp>
    </p:spTree>
    <p:extLst>
      <p:ext uri="{BB962C8B-B14F-4D97-AF65-F5344CB8AC3E}">
        <p14:creationId xmlns:p14="http://schemas.microsoft.com/office/powerpoint/2010/main" val="4172219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Remote Assistance</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4185761"/>
          </a:xfrm>
          <a:prstGeom prst="rect">
            <a:avLst/>
          </a:prstGeom>
          <a:noFill/>
          <a:ln w="9525">
            <a:noFill/>
            <a:miter lim="800000"/>
            <a:headEnd/>
            <a:tailEnd/>
          </a:ln>
        </p:spPr>
        <p:txBody>
          <a:bodyPr>
            <a:spAutoFit/>
          </a:bodyPr>
          <a:lstStyle/>
          <a:p>
            <a:pPr lvl="0">
              <a:spcBef>
                <a:spcPts val="600"/>
              </a:spcBef>
              <a:spcAft>
                <a:spcPts val="600"/>
              </a:spcAft>
            </a:pPr>
            <a:r>
              <a:rPr lang="en-US" b="0" smtClean="0">
                <a:solidFill>
                  <a:srgbClr val="002060"/>
                </a:solidFill>
              </a:rPr>
              <a:t>May2: </a:t>
            </a:r>
          </a:p>
          <a:p>
            <a:pPr marL="342900" lvl="0" indent="-342900">
              <a:spcBef>
                <a:spcPts val="600"/>
              </a:spcBef>
              <a:spcAft>
                <a:spcPts val="600"/>
              </a:spcAft>
              <a:buFontTx/>
              <a:buChar char="-"/>
            </a:pPr>
            <a:r>
              <a:rPr lang="en-US" b="0" smtClean="0">
                <a:solidFill>
                  <a:srgbClr val="002060"/>
                </a:solidFill>
              </a:rPr>
              <a:t>Start </a:t>
            </a:r>
            <a:r>
              <a:rPr lang="en-US" b="0" smtClean="0">
                <a:solidFill>
                  <a:srgbClr val="002060"/>
                </a:solidFill>
                <a:sym typeface="Wingdings" pitchFamily="2" charset="2"/>
              </a:rPr>
              <a:t> Run  truy cập tới may1: </a:t>
            </a:r>
            <a:r>
              <a:rPr lang="en-US" b="0" smtClean="0">
                <a:solidFill>
                  <a:srgbClr val="002060"/>
                </a:solidFill>
                <a:sym typeface="Wingdings" pitchFamily="2" charset="2"/>
                <a:hlinkClick r:id="rId2" action="ppaction://hlinkfile"/>
              </a:rPr>
              <a:t>\\ipmay1</a:t>
            </a:r>
            <a:r>
              <a:rPr lang="en-US" b="0" smtClean="0">
                <a:solidFill>
                  <a:srgbClr val="002060"/>
                </a:solidFill>
                <a:sym typeface="Wingdings" pitchFamily="2" charset="2"/>
              </a:rPr>
              <a:t>  vào thư mục </a:t>
            </a:r>
            <a:r>
              <a:rPr lang="en-US" smtClean="0">
                <a:solidFill>
                  <a:srgbClr val="7030A0"/>
                </a:solidFill>
                <a:sym typeface="Wingdings" pitchFamily="2" charset="2"/>
              </a:rPr>
              <a:t>Helpme</a:t>
            </a:r>
            <a:r>
              <a:rPr lang="en-US" b="0" smtClean="0">
                <a:solidFill>
                  <a:srgbClr val="002060"/>
                </a:solidFill>
                <a:sym typeface="Wingdings" pitchFamily="2" charset="2"/>
              </a:rPr>
              <a:t>  chạy file  điền password</a:t>
            </a:r>
          </a:p>
          <a:p>
            <a:pPr marL="342900" lvl="0" indent="-342900">
              <a:spcBef>
                <a:spcPts val="600"/>
              </a:spcBef>
              <a:spcAft>
                <a:spcPts val="600"/>
              </a:spcAft>
              <a:buFontTx/>
              <a:buChar char="-"/>
            </a:pPr>
            <a:r>
              <a:rPr lang="en-US" b="0" smtClean="0">
                <a:solidFill>
                  <a:srgbClr val="002060"/>
                </a:solidFill>
                <a:sym typeface="Wingdings" pitchFamily="2" charset="2"/>
              </a:rPr>
              <a:t>Trên may1 hiện thông báo  chọn </a:t>
            </a:r>
            <a:r>
              <a:rPr lang="en-US" b="0" smtClean="0">
                <a:solidFill>
                  <a:srgbClr val="E46C0A"/>
                </a:solidFill>
                <a:sym typeface="Wingdings" pitchFamily="2" charset="2"/>
              </a:rPr>
              <a:t>Yes</a:t>
            </a:r>
          </a:p>
          <a:p>
            <a:pPr marL="342900" lvl="0" indent="-342900">
              <a:spcBef>
                <a:spcPts val="600"/>
              </a:spcBef>
              <a:spcAft>
                <a:spcPts val="600"/>
              </a:spcAft>
              <a:buFontTx/>
              <a:buChar char="-"/>
            </a:pPr>
            <a:r>
              <a:rPr lang="en-US" b="0" smtClean="0">
                <a:solidFill>
                  <a:srgbClr val="002060"/>
                </a:solidFill>
                <a:sym typeface="Wingdings" pitchFamily="2" charset="2"/>
              </a:rPr>
              <a:t>Sau khi đăng nhập thành công, trên May2 sẽ thấy được những gì trên may1 thao tác nhưng không thể tác động lên may1 được  chọn vào nút Take Control</a:t>
            </a:r>
          </a:p>
          <a:p>
            <a:pPr marL="342900" lvl="0" indent="-342900">
              <a:spcBef>
                <a:spcPts val="600"/>
              </a:spcBef>
              <a:spcAft>
                <a:spcPts val="600"/>
              </a:spcAft>
              <a:buFontTx/>
              <a:buChar char="-"/>
            </a:pPr>
            <a:r>
              <a:rPr lang="en-US" b="0" smtClean="0">
                <a:solidFill>
                  <a:srgbClr val="002060"/>
                </a:solidFill>
                <a:sym typeface="Wingdings" pitchFamily="2" charset="2"/>
              </a:rPr>
              <a:t>Trên may1 xuất hiện thông báo  chọn </a:t>
            </a:r>
            <a:r>
              <a:rPr lang="en-US" b="0" smtClean="0">
                <a:solidFill>
                  <a:srgbClr val="E46C0A"/>
                </a:solidFill>
                <a:sym typeface="Wingdings" pitchFamily="2" charset="2"/>
              </a:rPr>
              <a:t>Yes</a:t>
            </a:r>
          </a:p>
          <a:p>
            <a:pPr marL="342900" lvl="0" indent="-342900">
              <a:spcBef>
                <a:spcPts val="600"/>
              </a:spcBef>
              <a:spcAft>
                <a:spcPts val="600"/>
              </a:spcAft>
              <a:buFontTx/>
              <a:buChar char="-"/>
            </a:pPr>
            <a:r>
              <a:rPr lang="en-US" b="0" smtClean="0">
                <a:solidFill>
                  <a:srgbClr val="002060"/>
                </a:solidFill>
                <a:sym typeface="Wingdings" pitchFamily="2" charset="2"/>
              </a:rPr>
              <a:t>Lúc này may2 có thể điều khiển may1</a:t>
            </a:r>
            <a:endParaRPr lang="en-US" b="0">
              <a:solidFill>
                <a:srgbClr val="002060"/>
              </a:solidFill>
            </a:endParaRPr>
          </a:p>
        </p:txBody>
      </p:sp>
    </p:spTree>
    <p:extLst>
      <p:ext uri="{BB962C8B-B14F-4D97-AF65-F5344CB8AC3E}">
        <p14:creationId xmlns:p14="http://schemas.microsoft.com/office/powerpoint/2010/main" val="4172219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Giới thiệu</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4985980"/>
          </a:xfrm>
          <a:prstGeom prst="rect">
            <a:avLst/>
          </a:prstGeom>
          <a:noFill/>
          <a:ln w="9525">
            <a:noFill/>
            <a:miter lim="800000"/>
            <a:headEnd/>
            <a:tailEnd/>
          </a:ln>
        </p:spPr>
        <p:txBody>
          <a:bodyPr>
            <a:spAutoFit/>
          </a:bodyPr>
          <a:lstStyle/>
          <a:p>
            <a:pPr lvl="0">
              <a:spcBef>
                <a:spcPts val="600"/>
              </a:spcBef>
              <a:spcAft>
                <a:spcPts val="600"/>
              </a:spcAft>
            </a:pPr>
            <a:r>
              <a:rPr lang="en-US" b="0" smtClean="0">
                <a:solidFill>
                  <a:srgbClr val="002060"/>
                </a:solidFill>
              </a:rPr>
              <a:t>- </a:t>
            </a:r>
            <a:r>
              <a:rPr lang="en-US" b="0" smtClean="0">
                <a:solidFill>
                  <a:srgbClr val="7030A0"/>
                </a:solidFill>
              </a:rPr>
              <a:t>Terminal Service</a:t>
            </a:r>
            <a:r>
              <a:rPr lang="en-US" b="0" smtClean="0">
                <a:solidFill>
                  <a:srgbClr val="002060"/>
                </a:solidFill>
              </a:rPr>
              <a:t> là một dịch vụ cho phép người dùng có thể truy cập vào server từ máy Client đặt ở một vị trí khác bằng cách sử dụng giao thức Remote Desktop Protocol (RDP).</a:t>
            </a:r>
          </a:p>
          <a:p>
            <a:pPr marL="342900" lvl="0" indent="-342900">
              <a:spcBef>
                <a:spcPts val="600"/>
              </a:spcBef>
              <a:spcAft>
                <a:spcPts val="600"/>
              </a:spcAft>
              <a:buFontTx/>
              <a:buChar char="-"/>
            </a:pPr>
            <a:r>
              <a:rPr lang="en-US" b="0" smtClean="0">
                <a:solidFill>
                  <a:srgbClr val="002060"/>
                </a:solidFill>
              </a:rPr>
              <a:t>RDP chuyển giao diện người dùng của Server về cho máy client và chuyển các thông tin của hành động phím gõ và chuột tới server</a:t>
            </a:r>
          </a:p>
          <a:p>
            <a:pPr marL="342900" lvl="0" indent="-342900">
              <a:spcBef>
                <a:spcPts val="600"/>
              </a:spcBef>
              <a:spcAft>
                <a:spcPts val="600"/>
              </a:spcAft>
              <a:buFontTx/>
              <a:buChar char="-"/>
            </a:pPr>
            <a:r>
              <a:rPr lang="en-US" b="0" smtClean="0">
                <a:solidFill>
                  <a:srgbClr val="7030A0"/>
                </a:solidFill>
              </a:rPr>
              <a:t>Remote Desktop Service</a:t>
            </a:r>
            <a:r>
              <a:rPr lang="en-US" b="0" smtClean="0">
                <a:solidFill>
                  <a:srgbClr val="002060"/>
                </a:solidFill>
              </a:rPr>
              <a:t> là một Terminal service.</a:t>
            </a:r>
          </a:p>
          <a:p>
            <a:pPr marL="342900" lvl="0" indent="-342900">
              <a:spcBef>
                <a:spcPts val="600"/>
              </a:spcBef>
              <a:spcAft>
                <a:spcPts val="600"/>
              </a:spcAft>
              <a:buFontTx/>
              <a:buChar char="-"/>
            </a:pPr>
            <a:r>
              <a:rPr lang="en-US" b="0" smtClean="0">
                <a:solidFill>
                  <a:srgbClr val="002060"/>
                </a:solidFill>
              </a:rPr>
              <a:t>Mặc định các user thuộc nhóm </a:t>
            </a:r>
            <a:r>
              <a:rPr lang="en-US" b="0" smtClean="0">
                <a:solidFill>
                  <a:srgbClr val="FF0000"/>
                </a:solidFill>
              </a:rPr>
              <a:t>Administrators</a:t>
            </a:r>
            <a:r>
              <a:rPr lang="en-US" b="0" smtClean="0">
                <a:solidFill>
                  <a:srgbClr val="002060"/>
                </a:solidFill>
              </a:rPr>
              <a:t> được quyền Remote Desktop, các user khác muốn kết nối remote desktop phải được thêm vào nhóm </a:t>
            </a:r>
            <a:r>
              <a:rPr lang="en-US" b="0" smtClean="0">
                <a:solidFill>
                  <a:srgbClr val="FF0000"/>
                </a:solidFill>
              </a:rPr>
              <a:t>Remote Desktop Users</a:t>
            </a:r>
            <a:endParaRPr lang="en-US" b="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3200" b="0" smtClean="0">
                <a:solidFill>
                  <a:schemeClr val="bg1"/>
                </a:solidFill>
              </a:rPr>
              <a:t>Yêu cầu khi sử dụng Remote Desktop service</a:t>
            </a:r>
            <a:endParaRPr lang="en-US" sz="3200" b="0">
              <a:solidFill>
                <a:schemeClr val="bg1"/>
              </a:solidFill>
              <a:cs typeface="Arial" charset="0"/>
            </a:endParaRPr>
          </a:p>
        </p:txBody>
      </p:sp>
      <p:sp>
        <p:nvSpPr>
          <p:cNvPr id="6" name="Rectangle 3"/>
          <p:cNvSpPr>
            <a:spLocks noChangeArrowheads="1"/>
          </p:cNvSpPr>
          <p:nvPr/>
        </p:nvSpPr>
        <p:spPr bwMode="auto">
          <a:xfrm>
            <a:off x="609600" y="838200"/>
            <a:ext cx="8153400" cy="4031873"/>
          </a:xfrm>
          <a:prstGeom prst="rect">
            <a:avLst/>
          </a:prstGeom>
          <a:noFill/>
          <a:ln w="9525">
            <a:noFill/>
            <a:miter lim="800000"/>
            <a:headEnd/>
            <a:tailEnd/>
          </a:ln>
        </p:spPr>
        <p:txBody>
          <a:bodyPr>
            <a:spAutoFit/>
          </a:bodyPr>
          <a:lstStyle/>
          <a:p>
            <a:pPr lvl="0">
              <a:spcBef>
                <a:spcPts val="600"/>
              </a:spcBef>
              <a:spcAft>
                <a:spcPts val="600"/>
              </a:spcAft>
            </a:pPr>
            <a:endParaRPr lang="en-US" b="0" smtClean="0">
              <a:solidFill>
                <a:srgbClr val="002060"/>
              </a:solidFill>
            </a:endParaRPr>
          </a:p>
          <a:p>
            <a:pPr marL="342900" lvl="0" indent="-342900">
              <a:spcBef>
                <a:spcPts val="600"/>
              </a:spcBef>
              <a:spcAft>
                <a:spcPts val="600"/>
              </a:spcAft>
              <a:buFontTx/>
              <a:buChar char="-"/>
            </a:pPr>
            <a:r>
              <a:rPr lang="en-US" b="0" smtClean="0">
                <a:solidFill>
                  <a:srgbClr val="002060"/>
                </a:solidFill>
              </a:rPr>
              <a:t>Remote Desktop Service phải được enable locally</a:t>
            </a:r>
          </a:p>
          <a:p>
            <a:pPr lvl="0">
              <a:spcBef>
                <a:spcPts val="600"/>
              </a:spcBef>
              <a:spcAft>
                <a:spcPts val="600"/>
              </a:spcAft>
            </a:pPr>
            <a:r>
              <a:rPr lang="en-US" b="0" smtClean="0">
                <a:solidFill>
                  <a:srgbClr val="002060"/>
                </a:solidFill>
              </a:rPr>
              <a:t>System Properties </a:t>
            </a:r>
            <a:r>
              <a:rPr lang="en-US" b="0" smtClean="0">
                <a:solidFill>
                  <a:srgbClr val="002060"/>
                </a:solidFill>
                <a:sym typeface="Wingdings" pitchFamily="2" charset="2"/>
              </a:rPr>
              <a:t> tab Remote  đặt dấu chọn vào Allow users to connect remotely to this computer trong khung Remote Desktop</a:t>
            </a:r>
            <a:endParaRPr lang="en-US" b="0" smtClean="0">
              <a:solidFill>
                <a:srgbClr val="002060"/>
              </a:solidFill>
            </a:endParaRPr>
          </a:p>
          <a:p>
            <a:pPr marL="342900" lvl="0" indent="-342900">
              <a:spcBef>
                <a:spcPts val="600"/>
              </a:spcBef>
              <a:spcAft>
                <a:spcPts val="600"/>
              </a:spcAft>
              <a:buFontTx/>
              <a:buChar char="-"/>
            </a:pPr>
            <a:r>
              <a:rPr lang="en-US" b="0" smtClean="0">
                <a:solidFill>
                  <a:srgbClr val="002060"/>
                </a:solidFill>
              </a:rPr>
              <a:t>Người dùng phải có quyền kết nối remote desktop</a:t>
            </a:r>
          </a:p>
          <a:p>
            <a:pPr lvl="0">
              <a:spcBef>
                <a:spcPts val="600"/>
              </a:spcBef>
              <a:spcAft>
                <a:spcPts val="600"/>
              </a:spcAft>
            </a:pPr>
            <a:r>
              <a:rPr lang="en-US" b="0" smtClean="0">
                <a:solidFill>
                  <a:srgbClr val="002060"/>
                </a:solidFill>
              </a:rPr>
              <a:t>Mặc định Administrator đã được phân quyền này. Các user khác phải được phân quyền bằng cách cho vào nhóm Remote Desktop Users</a:t>
            </a:r>
            <a:endParaRPr lang="en-US" b="0">
              <a:solidFill>
                <a:srgbClr val="002060"/>
              </a:solidFill>
            </a:endParaRPr>
          </a:p>
        </p:txBody>
      </p:sp>
    </p:spTree>
    <p:extLst>
      <p:ext uri="{BB962C8B-B14F-4D97-AF65-F5344CB8AC3E}">
        <p14:creationId xmlns:p14="http://schemas.microsoft.com/office/powerpoint/2010/main" val="2634608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Các chế độ kết nối Remote Desktop</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4555093"/>
          </a:xfrm>
          <a:prstGeom prst="rect">
            <a:avLst/>
          </a:prstGeom>
          <a:noFill/>
          <a:ln w="9525">
            <a:noFill/>
            <a:miter lim="800000"/>
            <a:headEnd/>
            <a:tailEnd/>
          </a:ln>
        </p:spPr>
        <p:txBody>
          <a:bodyPr>
            <a:spAutoFit/>
          </a:bodyPr>
          <a:lstStyle/>
          <a:p>
            <a:pPr lvl="0">
              <a:spcBef>
                <a:spcPts val="600"/>
              </a:spcBef>
              <a:spcAft>
                <a:spcPts val="600"/>
              </a:spcAft>
            </a:pPr>
            <a:endParaRPr lang="en-US" b="0" smtClean="0">
              <a:solidFill>
                <a:srgbClr val="002060"/>
              </a:solidFill>
            </a:endParaRPr>
          </a:p>
          <a:p>
            <a:pPr marL="342900" lvl="0" indent="-342900">
              <a:spcBef>
                <a:spcPts val="600"/>
              </a:spcBef>
              <a:spcAft>
                <a:spcPts val="600"/>
              </a:spcAft>
              <a:buFontTx/>
              <a:buChar char="-"/>
            </a:pPr>
            <a:r>
              <a:rPr lang="en-US" b="0" smtClean="0">
                <a:solidFill>
                  <a:srgbClr val="FF0000"/>
                </a:solidFill>
              </a:rPr>
              <a:t>Remote Session</a:t>
            </a:r>
          </a:p>
          <a:p>
            <a:pPr lvl="0">
              <a:spcBef>
                <a:spcPts val="600"/>
              </a:spcBef>
              <a:spcAft>
                <a:spcPts val="600"/>
              </a:spcAft>
            </a:pPr>
            <a:r>
              <a:rPr lang="en-US" b="0" smtClean="0">
                <a:solidFill>
                  <a:srgbClr val="002060"/>
                </a:solidFill>
              </a:rPr>
              <a:t>Server sẽ dành tài nguyên của nó là một phần bộ nhớ cho mỗi user kết nối tới. Cho nên kết nối remote desktop giữa các user độc lập với nhau.</a:t>
            </a:r>
          </a:p>
          <a:p>
            <a:pPr marL="342900" lvl="0" indent="-342900">
              <a:spcBef>
                <a:spcPts val="600"/>
              </a:spcBef>
              <a:spcAft>
                <a:spcPts val="600"/>
              </a:spcAft>
              <a:buFontTx/>
              <a:buChar char="-"/>
            </a:pPr>
            <a:r>
              <a:rPr lang="en-US" b="0" smtClean="0">
                <a:solidFill>
                  <a:srgbClr val="FF0000"/>
                </a:solidFill>
              </a:rPr>
              <a:t>Console Session</a:t>
            </a:r>
          </a:p>
          <a:p>
            <a:pPr lvl="0">
              <a:spcBef>
                <a:spcPts val="600"/>
              </a:spcBef>
              <a:spcAft>
                <a:spcPts val="600"/>
              </a:spcAft>
            </a:pPr>
            <a:r>
              <a:rPr lang="en-US" b="0" smtClean="0">
                <a:solidFill>
                  <a:srgbClr val="002060"/>
                </a:solidFill>
              </a:rPr>
              <a:t>Server không dành phần bộ nhớ riêng mà share bộ nhớ với user đang logon locally trên server. Do vậy, user từ xa và user đang logon trên máy phải chung một tài khoản.</a:t>
            </a:r>
          </a:p>
          <a:p>
            <a:pPr lvl="0">
              <a:spcBef>
                <a:spcPts val="600"/>
              </a:spcBef>
              <a:spcAft>
                <a:spcPts val="600"/>
              </a:spcAft>
            </a:pPr>
            <a:endParaRPr lang="en-US" b="0">
              <a:solidFill>
                <a:srgbClr val="002060"/>
              </a:solidFill>
            </a:endParaRPr>
          </a:p>
        </p:txBody>
      </p:sp>
    </p:spTree>
    <p:extLst>
      <p:ext uri="{BB962C8B-B14F-4D97-AF65-F5344CB8AC3E}">
        <p14:creationId xmlns:p14="http://schemas.microsoft.com/office/powerpoint/2010/main" val="1410654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a:solidFill>
                  <a:schemeClr val="bg1"/>
                </a:solidFill>
              </a:rPr>
              <a:t>Các chế độ kết nối Remote Desktop</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3662541"/>
          </a:xfrm>
          <a:prstGeom prst="rect">
            <a:avLst/>
          </a:prstGeom>
          <a:noFill/>
          <a:ln w="9525">
            <a:noFill/>
            <a:miter lim="800000"/>
            <a:headEnd/>
            <a:tailEnd/>
          </a:ln>
        </p:spPr>
        <p:txBody>
          <a:bodyPr>
            <a:spAutoFit/>
          </a:bodyPr>
          <a:lstStyle/>
          <a:p>
            <a:pPr lvl="0">
              <a:spcBef>
                <a:spcPts val="600"/>
              </a:spcBef>
              <a:spcAft>
                <a:spcPts val="600"/>
              </a:spcAft>
            </a:pPr>
            <a:endParaRPr lang="en-US" b="0" smtClean="0">
              <a:solidFill>
                <a:srgbClr val="002060"/>
              </a:solidFill>
            </a:endParaRPr>
          </a:p>
          <a:p>
            <a:pPr marL="342900" lvl="0" indent="-342900">
              <a:spcBef>
                <a:spcPts val="600"/>
              </a:spcBef>
              <a:spcAft>
                <a:spcPts val="600"/>
              </a:spcAft>
              <a:buFontTx/>
              <a:buChar char="-"/>
            </a:pPr>
            <a:r>
              <a:rPr lang="en-US" b="0" smtClean="0">
                <a:solidFill>
                  <a:srgbClr val="002060"/>
                </a:solidFill>
              </a:rPr>
              <a:t>Mặc định trên các máy có </a:t>
            </a:r>
            <a:r>
              <a:rPr lang="en-US" smtClean="0">
                <a:solidFill>
                  <a:srgbClr val="FF0000"/>
                </a:solidFill>
              </a:rPr>
              <a:t>hệ điều hành server</a:t>
            </a:r>
            <a:r>
              <a:rPr lang="en-US" b="0" smtClean="0">
                <a:solidFill>
                  <a:srgbClr val="002060"/>
                </a:solidFill>
              </a:rPr>
              <a:t>, có cả 2 chế độ kết nối</a:t>
            </a:r>
          </a:p>
          <a:p>
            <a:pPr marL="342900" lvl="0" indent="-342900">
              <a:spcBef>
                <a:spcPts val="600"/>
              </a:spcBef>
              <a:spcAft>
                <a:spcPts val="600"/>
              </a:spcAft>
              <a:buFontTx/>
              <a:buChar char="-"/>
            </a:pPr>
            <a:r>
              <a:rPr lang="en-US" b="0" smtClean="0">
                <a:solidFill>
                  <a:srgbClr val="002060"/>
                </a:solidFill>
              </a:rPr>
              <a:t>Trên máy có </a:t>
            </a:r>
            <a:r>
              <a:rPr lang="en-US" smtClean="0">
                <a:solidFill>
                  <a:srgbClr val="FF0000"/>
                </a:solidFill>
              </a:rPr>
              <a:t>hệ điều hành desktop</a:t>
            </a:r>
            <a:r>
              <a:rPr lang="en-US" b="0" smtClean="0">
                <a:solidFill>
                  <a:srgbClr val="002060"/>
                </a:solidFill>
              </a:rPr>
              <a:t>: chỉ hỗ trợ chế độ </a:t>
            </a:r>
            <a:r>
              <a:rPr lang="en-US" i="1" smtClean="0">
                <a:solidFill>
                  <a:srgbClr val="002060"/>
                </a:solidFill>
              </a:rPr>
              <a:t>console session</a:t>
            </a:r>
            <a:r>
              <a:rPr lang="en-US" b="0" smtClean="0">
                <a:solidFill>
                  <a:srgbClr val="002060"/>
                </a:solidFill>
              </a:rPr>
              <a:t>.</a:t>
            </a:r>
          </a:p>
          <a:p>
            <a:pPr lvl="0">
              <a:spcBef>
                <a:spcPts val="600"/>
              </a:spcBef>
              <a:spcAft>
                <a:spcPts val="600"/>
              </a:spcAft>
            </a:pPr>
            <a:r>
              <a:rPr lang="en-US" b="0" smtClean="0">
                <a:solidFill>
                  <a:srgbClr val="002060"/>
                </a:solidFill>
              </a:rPr>
              <a:t>Ví dụ: khi kết nối remote desktop tới Win XP thì nó chỉ cho kết nối theo chế độ console.</a:t>
            </a:r>
          </a:p>
          <a:p>
            <a:pPr lvl="0">
              <a:spcBef>
                <a:spcPts val="600"/>
              </a:spcBef>
              <a:spcAft>
                <a:spcPts val="600"/>
              </a:spcAft>
            </a:pPr>
            <a:endParaRPr lang="en-US" b="0">
              <a:solidFill>
                <a:srgbClr val="002060"/>
              </a:solidFill>
            </a:endParaRPr>
          </a:p>
        </p:txBody>
      </p:sp>
    </p:spTree>
    <p:extLst>
      <p:ext uri="{BB962C8B-B14F-4D97-AF65-F5344CB8AC3E}">
        <p14:creationId xmlns:p14="http://schemas.microsoft.com/office/powerpoint/2010/main" val="399431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Terminal Service</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3877985"/>
          </a:xfrm>
          <a:prstGeom prst="rect">
            <a:avLst/>
          </a:prstGeom>
          <a:noFill/>
          <a:ln w="9525">
            <a:noFill/>
            <a:miter lim="800000"/>
            <a:headEnd/>
            <a:tailEnd/>
          </a:ln>
        </p:spPr>
        <p:txBody>
          <a:bodyPr>
            <a:spAutoFit/>
          </a:bodyPr>
          <a:lstStyle/>
          <a:p>
            <a:pPr lvl="0">
              <a:spcBef>
                <a:spcPts val="600"/>
              </a:spcBef>
              <a:spcAft>
                <a:spcPts val="600"/>
              </a:spcAft>
            </a:pPr>
            <a:r>
              <a:rPr lang="en-US" smtClean="0">
                <a:solidFill>
                  <a:srgbClr val="FF0000"/>
                </a:solidFill>
              </a:rPr>
              <a:t>Các chương trình Remote Desktop client trên Win2k3</a:t>
            </a:r>
          </a:p>
          <a:p>
            <a:pPr marL="342900" lvl="0" indent="-342900">
              <a:spcBef>
                <a:spcPts val="600"/>
              </a:spcBef>
              <a:spcAft>
                <a:spcPts val="600"/>
              </a:spcAft>
              <a:buFontTx/>
              <a:buChar char="-"/>
            </a:pPr>
            <a:r>
              <a:rPr lang="en-US" i="1" smtClean="0">
                <a:solidFill>
                  <a:srgbClr val="7030A0"/>
                </a:solidFill>
              </a:rPr>
              <a:t>Remote Desktop Connection</a:t>
            </a:r>
            <a:r>
              <a:rPr lang="en-US" b="0" smtClean="0">
                <a:solidFill>
                  <a:srgbClr val="002060"/>
                </a:solidFill>
              </a:rPr>
              <a:t>: mỗi giao diện cho một kết nối tới server. Nếu muốn kết nối nhiều server đồng thời thì phải mở nhiều bản remote desktop connection.</a:t>
            </a:r>
          </a:p>
          <a:p>
            <a:pPr lvl="0">
              <a:spcBef>
                <a:spcPts val="600"/>
              </a:spcBef>
              <a:spcAft>
                <a:spcPts val="600"/>
              </a:spcAft>
            </a:pPr>
            <a:r>
              <a:rPr lang="en-US" b="0" smtClean="0">
                <a:solidFill>
                  <a:srgbClr val="002060"/>
                </a:solidFill>
              </a:rPr>
              <a:t>Cách mở Remote Desktop Connection: Start </a:t>
            </a:r>
            <a:r>
              <a:rPr lang="en-US" b="0" smtClean="0">
                <a:solidFill>
                  <a:srgbClr val="002060"/>
                </a:solidFill>
                <a:sym typeface="Wingdings" pitchFamily="2" charset="2"/>
              </a:rPr>
              <a:t> All programs  Accessories  Communications hoặc Start  Run  gõ </a:t>
            </a:r>
            <a:r>
              <a:rPr lang="en-US" smtClean="0">
                <a:solidFill>
                  <a:srgbClr val="7030A0"/>
                </a:solidFill>
                <a:sym typeface="Wingdings" pitchFamily="2" charset="2"/>
              </a:rPr>
              <a:t>mstsc</a:t>
            </a:r>
            <a:r>
              <a:rPr lang="en-US" b="0" smtClean="0">
                <a:solidFill>
                  <a:srgbClr val="002060"/>
                </a:solidFill>
                <a:sym typeface="Wingdings" pitchFamily="2" charset="2"/>
              </a:rPr>
              <a:t> (vào chế độ remote session), gõ </a:t>
            </a:r>
            <a:r>
              <a:rPr lang="en-US" smtClean="0">
                <a:solidFill>
                  <a:srgbClr val="7030A0"/>
                </a:solidFill>
                <a:sym typeface="Wingdings" pitchFamily="2" charset="2"/>
              </a:rPr>
              <a:t>mstsc /console</a:t>
            </a:r>
            <a:r>
              <a:rPr lang="en-US" b="0" smtClean="0">
                <a:solidFill>
                  <a:srgbClr val="002060"/>
                </a:solidFill>
                <a:sym typeface="Wingdings" pitchFamily="2" charset="2"/>
              </a:rPr>
              <a:t> (vào chế độ console session) </a:t>
            </a:r>
            <a:endParaRPr lang="en-US" b="0" smtClean="0">
              <a:solidFill>
                <a:srgbClr val="002060"/>
              </a:solidFill>
            </a:endParaRPr>
          </a:p>
          <a:p>
            <a:pPr lvl="0">
              <a:spcBef>
                <a:spcPts val="600"/>
              </a:spcBef>
              <a:spcAft>
                <a:spcPts val="600"/>
              </a:spcAft>
            </a:pPr>
            <a:endParaRPr lang="en-US" b="0">
              <a:solidFill>
                <a:srgbClr val="002060"/>
              </a:solidFill>
            </a:endParaRPr>
          </a:p>
        </p:txBody>
      </p:sp>
    </p:spTree>
    <p:extLst>
      <p:ext uri="{BB962C8B-B14F-4D97-AF65-F5344CB8AC3E}">
        <p14:creationId xmlns:p14="http://schemas.microsoft.com/office/powerpoint/2010/main" val="425855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Terminal Service</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4031873"/>
          </a:xfrm>
          <a:prstGeom prst="rect">
            <a:avLst/>
          </a:prstGeom>
          <a:noFill/>
          <a:ln w="9525">
            <a:noFill/>
            <a:miter lim="800000"/>
            <a:headEnd/>
            <a:tailEnd/>
          </a:ln>
        </p:spPr>
        <p:txBody>
          <a:bodyPr>
            <a:spAutoFit/>
          </a:bodyPr>
          <a:lstStyle/>
          <a:p>
            <a:pPr lvl="0">
              <a:spcBef>
                <a:spcPts val="600"/>
              </a:spcBef>
              <a:spcAft>
                <a:spcPts val="600"/>
              </a:spcAft>
            </a:pPr>
            <a:r>
              <a:rPr lang="en-US" b="0" smtClean="0">
                <a:solidFill>
                  <a:srgbClr val="002060"/>
                </a:solidFill>
              </a:rPr>
              <a:t>Các chương trình Remote Desktop client trên Win2k3</a:t>
            </a:r>
          </a:p>
          <a:p>
            <a:pPr marL="342900" lvl="0" indent="-342900">
              <a:spcBef>
                <a:spcPts val="600"/>
              </a:spcBef>
              <a:spcAft>
                <a:spcPts val="600"/>
              </a:spcAft>
              <a:buFontTx/>
              <a:buChar char="-"/>
            </a:pPr>
            <a:r>
              <a:rPr lang="en-US" b="0" smtClean="0">
                <a:solidFill>
                  <a:srgbClr val="FF0000"/>
                </a:solidFill>
              </a:rPr>
              <a:t>Remote Desktops</a:t>
            </a:r>
            <a:r>
              <a:rPr lang="en-US" b="0" smtClean="0">
                <a:solidFill>
                  <a:srgbClr val="002060"/>
                </a:solidFill>
              </a:rPr>
              <a:t>: cho nhiều kết nối đồng thời trên 1 giao diện hay còn gọi là MMC console.</a:t>
            </a:r>
          </a:p>
          <a:p>
            <a:pPr marL="342900" lvl="0" indent="-342900">
              <a:spcBef>
                <a:spcPts val="600"/>
              </a:spcBef>
              <a:spcAft>
                <a:spcPts val="600"/>
              </a:spcAft>
              <a:buFontTx/>
              <a:buChar char="-"/>
            </a:pPr>
            <a:r>
              <a:rPr lang="en-US" b="0" smtClean="0">
                <a:solidFill>
                  <a:srgbClr val="002060"/>
                </a:solidFill>
              </a:rPr>
              <a:t>Mặc định chương trình client Remote Desktops cho chế độ kết nối Console session</a:t>
            </a:r>
          </a:p>
          <a:p>
            <a:pPr marL="342900" lvl="0" indent="-342900">
              <a:spcBef>
                <a:spcPts val="600"/>
              </a:spcBef>
              <a:spcAft>
                <a:spcPts val="600"/>
              </a:spcAft>
              <a:buFontTx/>
              <a:buChar char="-"/>
            </a:pPr>
            <a:r>
              <a:rPr lang="en-US" b="0" smtClean="0">
                <a:solidFill>
                  <a:srgbClr val="002060"/>
                </a:solidFill>
              </a:rPr>
              <a:t>Để mở </a:t>
            </a:r>
            <a:r>
              <a:rPr lang="en-US" smtClean="0">
                <a:solidFill>
                  <a:srgbClr val="FF0000"/>
                </a:solidFill>
              </a:rPr>
              <a:t>Remote Desktops</a:t>
            </a:r>
            <a:r>
              <a:rPr lang="en-US" b="0" smtClean="0">
                <a:solidFill>
                  <a:srgbClr val="002060"/>
                </a:solidFill>
              </a:rPr>
              <a:t>: </a:t>
            </a:r>
            <a:r>
              <a:rPr lang="en-US" b="0" i="1" smtClean="0">
                <a:solidFill>
                  <a:srgbClr val="002060"/>
                </a:solidFill>
              </a:rPr>
              <a:t>Start </a:t>
            </a:r>
            <a:r>
              <a:rPr lang="en-US" b="0" i="1" smtClean="0">
                <a:solidFill>
                  <a:srgbClr val="002060"/>
                </a:solidFill>
                <a:sym typeface="Wingdings" pitchFamily="2" charset="2"/>
              </a:rPr>
              <a:t> Administrative Tools</a:t>
            </a:r>
            <a:r>
              <a:rPr lang="en-US" b="0" smtClean="0">
                <a:solidFill>
                  <a:srgbClr val="002060"/>
                </a:solidFill>
                <a:sym typeface="Wingdings" pitchFamily="2" charset="2"/>
              </a:rPr>
              <a:t>. Để chọn chế độ remote session: bỏ dấu chọn mục Connect to console khi add new connection.</a:t>
            </a:r>
            <a:endParaRPr lang="en-US" b="0" smtClean="0">
              <a:solidFill>
                <a:srgbClr val="002060"/>
              </a:solidFill>
            </a:endParaRPr>
          </a:p>
          <a:p>
            <a:pPr lvl="0">
              <a:spcBef>
                <a:spcPts val="600"/>
              </a:spcBef>
              <a:spcAft>
                <a:spcPts val="600"/>
              </a:spcAft>
            </a:pPr>
            <a:endParaRPr lang="en-US" b="0">
              <a:solidFill>
                <a:srgbClr val="002060"/>
              </a:solidFill>
            </a:endParaRPr>
          </a:p>
        </p:txBody>
      </p:sp>
    </p:spTree>
    <p:extLst>
      <p:ext uri="{BB962C8B-B14F-4D97-AF65-F5344CB8AC3E}">
        <p14:creationId xmlns:p14="http://schemas.microsoft.com/office/powerpoint/2010/main" val="3383074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Quản lý kết nối Remote Desktop</a:t>
            </a:r>
            <a:endParaRPr lang="en-US" sz="4000" b="0">
              <a:solidFill>
                <a:schemeClr val="bg1"/>
              </a:solidFill>
              <a:cs typeface="Arial" charset="0"/>
            </a:endParaRPr>
          </a:p>
        </p:txBody>
      </p:sp>
      <p:sp>
        <p:nvSpPr>
          <p:cNvPr id="6" name="Rectangle 3"/>
          <p:cNvSpPr>
            <a:spLocks noChangeArrowheads="1"/>
          </p:cNvSpPr>
          <p:nvPr/>
        </p:nvSpPr>
        <p:spPr bwMode="auto">
          <a:xfrm>
            <a:off x="609600" y="838200"/>
            <a:ext cx="8153400" cy="3724096"/>
          </a:xfrm>
          <a:prstGeom prst="rect">
            <a:avLst/>
          </a:prstGeom>
          <a:noFill/>
          <a:ln w="9525">
            <a:noFill/>
            <a:miter lim="800000"/>
            <a:headEnd/>
            <a:tailEnd/>
          </a:ln>
        </p:spPr>
        <p:txBody>
          <a:bodyPr>
            <a:spAutoFit/>
          </a:bodyPr>
          <a:lstStyle/>
          <a:p>
            <a:pPr lvl="0">
              <a:spcBef>
                <a:spcPts val="600"/>
              </a:spcBef>
              <a:spcAft>
                <a:spcPts val="600"/>
              </a:spcAft>
            </a:pPr>
            <a:r>
              <a:rPr lang="en-US" b="0" smtClean="0">
                <a:solidFill>
                  <a:srgbClr val="002060"/>
                </a:solidFill>
              </a:rPr>
              <a:t>Giám sát các user, các session, các ứng dụng đang chạy trên server và định thời gian hết hạn cho kết nối.</a:t>
            </a:r>
          </a:p>
          <a:p>
            <a:pPr marL="457200" lvl="0" indent="-457200">
              <a:spcBef>
                <a:spcPts val="600"/>
              </a:spcBef>
              <a:spcAft>
                <a:spcPts val="600"/>
              </a:spcAft>
              <a:buFontTx/>
              <a:buChar char="-"/>
            </a:pPr>
            <a:r>
              <a:rPr lang="en-US" b="0" i="1" smtClean="0">
                <a:solidFill>
                  <a:srgbClr val="7030A0"/>
                </a:solidFill>
              </a:rPr>
              <a:t>Định thời gian hết hạn cho kết nối</a:t>
            </a:r>
            <a:r>
              <a:rPr lang="en-US" b="0" smtClean="0">
                <a:solidFill>
                  <a:srgbClr val="002060"/>
                </a:solidFill>
              </a:rPr>
              <a:t>: nhằm ngăn chặn việc tiêu tốn tài nguyên của server (sử dụng chương trinh </a:t>
            </a:r>
            <a:r>
              <a:rPr lang="en-US" b="0" smtClean="0">
                <a:solidFill>
                  <a:srgbClr val="FF0000"/>
                </a:solidFill>
              </a:rPr>
              <a:t>Terminal Service Configuration</a:t>
            </a:r>
            <a:r>
              <a:rPr lang="en-US" b="0" smtClean="0">
                <a:solidFill>
                  <a:srgbClr val="002060"/>
                </a:solidFill>
              </a:rPr>
              <a:t>)</a:t>
            </a:r>
          </a:p>
          <a:p>
            <a:pPr marL="457200" lvl="0" indent="-457200">
              <a:spcBef>
                <a:spcPts val="600"/>
              </a:spcBef>
              <a:spcAft>
                <a:spcPts val="600"/>
              </a:spcAft>
              <a:buFontTx/>
              <a:buChar char="-"/>
            </a:pPr>
            <a:r>
              <a:rPr lang="en-US" b="0" i="1" smtClean="0">
                <a:solidFill>
                  <a:srgbClr val="7030A0"/>
                </a:solidFill>
              </a:rPr>
              <a:t>Quản lý kết nối remote desktop</a:t>
            </a:r>
            <a:r>
              <a:rPr lang="en-US" b="0" smtClean="0">
                <a:solidFill>
                  <a:srgbClr val="002060"/>
                </a:solidFill>
              </a:rPr>
              <a:t>: sử dụng công cụ </a:t>
            </a:r>
            <a:r>
              <a:rPr lang="en-US" b="0" smtClean="0">
                <a:solidFill>
                  <a:srgbClr val="FF0000"/>
                </a:solidFill>
              </a:rPr>
              <a:t>Terminal Service Manager</a:t>
            </a:r>
            <a:r>
              <a:rPr lang="en-US" b="0" smtClean="0">
                <a:solidFill>
                  <a:srgbClr val="002060"/>
                </a:solidFill>
              </a:rPr>
              <a:t> để giám sát ai đang kết nối và tình trạng của kết nối (idle hay active) và end một connection nào đó.</a:t>
            </a:r>
            <a:endParaRPr lang="en-US" b="0">
              <a:solidFill>
                <a:srgbClr val="002060"/>
              </a:solidFill>
            </a:endParaRPr>
          </a:p>
        </p:txBody>
      </p:sp>
    </p:spTree>
    <p:extLst>
      <p:ext uri="{BB962C8B-B14F-4D97-AF65-F5344CB8AC3E}">
        <p14:creationId xmlns:p14="http://schemas.microsoft.com/office/powerpoint/2010/main" val="653218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pPr algn="ctr"/>
            <a:r>
              <a:rPr lang="en-US" sz="4000" b="0" smtClean="0">
                <a:solidFill>
                  <a:schemeClr val="bg1"/>
                </a:solidFill>
              </a:rPr>
              <a:t>Remote Assistance</a:t>
            </a:r>
            <a:endParaRPr lang="en-US" sz="4000" b="0">
              <a:solidFill>
                <a:schemeClr val="bg1"/>
              </a:solidFill>
              <a:cs typeface="Arial" charset="0"/>
            </a:endParaRPr>
          </a:p>
        </p:txBody>
      </p:sp>
      <p:sp>
        <p:nvSpPr>
          <p:cNvPr id="6" name="Rectangle 3"/>
          <p:cNvSpPr>
            <a:spLocks noChangeArrowheads="1"/>
          </p:cNvSpPr>
          <p:nvPr/>
        </p:nvSpPr>
        <p:spPr bwMode="auto">
          <a:xfrm>
            <a:off x="609600" y="1079480"/>
            <a:ext cx="8153400" cy="3416320"/>
          </a:xfrm>
          <a:prstGeom prst="rect">
            <a:avLst/>
          </a:prstGeom>
          <a:noFill/>
          <a:ln w="9525">
            <a:noFill/>
            <a:miter lim="800000"/>
            <a:headEnd/>
            <a:tailEnd/>
          </a:ln>
        </p:spPr>
        <p:txBody>
          <a:bodyPr>
            <a:spAutoFit/>
          </a:bodyPr>
          <a:lstStyle/>
          <a:p>
            <a:pPr lvl="0">
              <a:spcBef>
                <a:spcPts val="600"/>
              </a:spcBef>
              <a:spcAft>
                <a:spcPts val="600"/>
              </a:spcAft>
            </a:pPr>
            <a:r>
              <a:rPr lang="en-US" sz="2800" b="0" smtClean="0">
                <a:solidFill>
                  <a:srgbClr val="002060"/>
                </a:solidFill>
              </a:rPr>
              <a:t>- Là một biến thể của Remote Desktop cho phép user ở xa là người giúp đỡ (helper) có thể hỗ trợ kỹ thuật cho user từ xa thay vì đến tận máy của user.</a:t>
            </a:r>
          </a:p>
          <a:p>
            <a:pPr marL="342900" lvl="0" indent="-342900">
              <a:spcBef>
                <a:spcPts val="600"/>
              </a:spcBef>
              <a:spcAft>
                <a:spcPts val="600"/>
              </a:spcAft>
              <a:buFontTx/>
              <a:buChar char="-"/>
            </a:pPr>
            <a:r>
              <a:rPr lang="en-US" sz="2800" b="0" smtClean="0">
                <a:solidFill>
                  <a:srgbClr val="002060"/>
                </a:solidFill>
              </a:rPr>
              <a:t>Cho phép cả 2 phía cùng kiểm soát máy thay vì một phía như trong Remote Desktop</a:t>
            </a:r>
          </a:p>
          <a:p>
            <a:pPr lvl="0">
              <a:spcBef>
                <a:spcPts val="600"/>
              </a:spcBef>
              <a:spcAft>
                <a:spcPts val="600"/>
              </a:spcAft>
            </a:pPr>
            <a:endParaRPr lang="en-US" sz="2800" b="0">
              <a:solidFill>
                <a:srgbClr val="002060"/>
              </a:solidFill>
            </a:endParaRPr>
          </a:p>
        </p:txBody>
      </p:sp>
    </p:spTree>
    <p:extLst>
      <p:ext uri="{BB962C8B-B14F-4D97-AF65-F5344CB8AC3E}">
        <p14:creationId xmlns:p14="http://schemas.microsoft.com/office/powerpoint/2010/main" val="4225682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4750</TotalTime>
  <Words>890</Words>
  <Application>Microsoft Office PowerPoint</Application>
  <PresentationFormat>On-screen Show (4:3)</PresentationFormat>
  <Paragraphs>68</Paragraphs>
  <Slides>13</Slides>
  <Notes>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Blank Presentation</vt:lpstr>
      <vt:lpstr>Custom Design</vt:lpstr>
      <vt:lpstr>PowerPoint Presentation</vt:lpstr>
      <vt:lpstr>Giới thiệu</vt:lpstr>
      <vt:lpstr>Yêu cầu khi sử dụng Remote Desktop service</vt:lpstr>
      <vt:lpstr>Các chế độ kết nối Remote Desktop</vt:lpstr>
      <vt:lpstr>Các chế độ kết nối Remote Desktop</vt:lpstr>
      <vt:lpstr>Terminal Service</vt:lpstr>
      <vt:lpstr>Terminal Service</vt:lpstr>
      <vt:lpstr>Quản lý kết nối Remote Desktop</vt:lpstr>
      <vt:lpstr>Remote Assistance</vt:lpstr>
      <vt:lpstr>Remote Assistance</vt:lpstr>
      <vt:lpstr>????</vt:lpstr>
      <vt:lpstr>Remote Assistance</vt:lpstr>
      <vt:lpstr>Remote Assistance</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Chinh</cp:lastModifiedBy>
  <cp:revision>568</cp:revision>
  <cp:lastPrinted>2007-12-06T04:31:24Z</cp:lastPrinted>
  <dcterms:modified xsi:type="dcterms:W3CDTF">2010-10-27T00:16:23Z</dcterms:modified>
</cp:coreProperties>
</file>