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08" r:id="rId2"/>
  </p:sldMasterIdLst>
  <p:notesMasterIdLst>
    <p:notesMasterId r:id="rId40"/>
  </p:notesMasterIdLst>
  <p:handoutMasterIdLst>
    <p:handoutMasterId r:id="rId41"/>
  </p:handoutMasterIdLst>
  <p:sldIdLst>
    <p:sldId id="258" r:id="rId3"/>
    <p:sldId id="294" r:id="rId4"/>
    <p:sldId id="400" r:id="rId5"/>
    <p:sldId id="335" r:id="rId6"/>
    <p:sldId id="358" r:id="rId7"/>
    <p:sldId id="369" r:id="rId8"/>
    <p:sldId id="372" r:id="rId9"/>
    <p:sldId id="370" r:id="rId10"/>
    <p:sldId id="371" r:id="rId11"/>
    <p:sldId id="398" r:id="rId12"/>
    <p:sldId id="391" r:id="rId13"/>
    <p:sldId id="392" r:id="rId14"/>
    <p:sldId id="393" r:id="rId15"/>
    <p:sldId id="394" r:id="rId16"/>
    <p:sldId id="395" r:id="rId17"/>
    <p:sldId id="401" r:id="rId18"/>
    <p:sldId id="402" r:id="rId19"/>
    <p:sldId id="397" r:id="rId20"/>
    <p:sldId id="363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6" r:id="rId38"/>
    <p:sldId id="324" r:id="rId39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8F"/>
    <a:srgbClr val="FF00FF"/>
    <a:srgbClr val="FF3300"/>
    <a:srgbClr val="E46C0A"/>
    <a:srgbClr val="909090"/>
    <a:srgbClr val="615C5C"/>
    <a:srgbClr val="9393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2821" autoAdjust="0"/>
  </p:normalViewPr>
  <p:slideViewPr>
    <p:cSldViewPr>
      <p:cViewPr varScale="1">
        <p:scale>
          <a:sx n="72" d="100"/>
          <a:sy n="72" d="100"/>
        </p:scale>
        <p:origin x="-1356" y="-102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2.xml"/><Relationship Id="rId1" Type="http://schemas.openxmlformats.org/officeDocument/2006/relationships/slide" Target="slides/slide21.xml"/><Relationship Id="rId5" Type="http://schemas.openxmlformats.org/officeDocument/2006/relationships/slide" Target="slides/slide25.xml"/><Relationship Id="rId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7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023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1B5F0-D7CE-41D9-A4C2-1FE5E71D904C}" type="slidenum">
              <a:rPr lang="en-US"/>
              <a:pPr/>
              <a:t>27</a:t>
            </a:fld>
            <a:endParaRPr 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9C5CB-28F3-4B58-817E-8BCD4C5A6CBC}" type="slidenum">
              <a:rPr lang="en-US"/>
              <a:pPr/>
              <a:t>29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0463" cy="3729038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958" tIns="46479" rIns="92958" bIns="464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6D533-5ED6-4BA6-BD1C-CACFCFE08F24}" type="slidenum">
              <a:rPr lang="en-US"/>
              <a:pPr/>
              <a:t>30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6313" y="241300"/>
            <a:ext cx="4902200" cy="367823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942" y="4065466"/>
            <a:ext cx="5787922" cy="5390710"/>
          </a:xfrm>
        </p:spPr>
        <p:txBody>
          <a:bodyPr lIns="91443" tIns="45722" rIns="91443" bIns="4572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40097-DB37-4174-9CC8-3EC7D86DD368}" type="slidenum">
              <a:rPr lang="en-US"/>
              <a:pPr/>
              <a:t>31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266700"/>
            <a:ext cx="5808662" cy="4357688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9" y="4776404"/>
            <a:ext cx="5980117" cy="4645260"/>
          </a:xfrm>
        </p:spPr>
        <p:txBody>
          <a:bodyPr lIns="91487" tIns="45743" rIns="91487" bIns="457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A0AC9-046B-420F-95C0-72BFEB3ADB71}" type="slidenum">
              <a:rPr lang="en-US"/>
              <a:pPr/>
              <a:t>32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5013"/>
            <a:ext cx="5011737" cy="37607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87" y="4738441"/>
            <a:ext cx="4975029" cy="4495135"/>
          </a:xfrm>
        </p:spPr>
        <p:txBody>
          <a:bodyPr lIns="91498" tIns="45749" rIns="91498" bIns="4574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AF480-515F-41A4-803D-8B155F70141F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261938"/>
            <a:ext cx="5684837" cy="4265612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44" y="4681498"/>
            <a:ext cx="5942308" cy="4548628"/>
          </a:xfrm>
        </p:spPr>
        <p:txBody>
          <a:bodyPr/>
          <a:lstStyle/>
          <a:p>
            <a:pPr>
              <a:lnSpc>
                <a:spcPct val="70000"/>
              </a:lnSpc>
            </a:pPr>
            <a:endParaRPr lang="en-US" sz="7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4FD3D-C302-4312-BC9B-82594B342B5E}" type="slidenum">
              <a:rPr lang="en-US"/>
              <a:pPr/>
              <a:t>35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261938"/>
            <a:ext cx="5689600" cy="42672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269" y="4681498"/>
            <a:ext cx="5943883" cy="454690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316DC-7C2D-40A3-9FF0-9F7E8434CCB5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7815FE-0675-4990-B98D-8408837F914A}" type="slidenum">
              <a:rPr lang="en-US" smtClean="0">
                <a:ea typeface="ＭＳ Ｐゴシック" charset="-128"/>
              </a:rPr>
              <a:pPr/>
              <a:t>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3E17E-1E49-4EA2-A501-77024A87B562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B9C60-2612-4FB1-BFE5-29D6145DA832}" type="slidenum">
              <a:rPr lang="en-US"/>
              <a:pPr/>
              <a:t>21</a:t>
            </a:fld>
            <a:endParaRPr 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18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8CB9B-596D-4EB0-A917-DBA3547389AE}" type="slidenum">
              <a:rPr lang="en-US"/>
              <a:pPr/>
              <a:t>22</a:t>
            </a:fld>
            <a:endParaRPr lang="en-US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0477A-5C20-442B-92A5-2F05CB2B6FC0}" type="slidenum">
              <a:rPr lang="en-US"/>
              <a:pPr/>
              <a:t>23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B3846-5E91-4660-99F9-A7A652F6390C}" type="slidenum">
              <a:rPr lang="en-US"/>
              <a:pPr/>
              <a:t>24</a:t>
            </a:fld>
            <a:endParaRPr lang="en-US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3C567-1C0D-4105-8C44-5DD777FFF2B9}" type="slidenum">
              <a:rPr lang="en-US"/>
              <a:pPr/>
              <a:t>25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91476-80DF-41E5-BAE7-C8700F08B58F}" type="slidenum">
              <a:rPr lang="en-US"/>
              <a:pPr/>
              <a:t>26</a:t>
            </a:fld>
            <a:endParaRPr 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854939" y="-1726"/>
            <a:ext cx="295382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-3151" y="-1726"/>
            <a:ext cx="2950675" cy="5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7113" y="612775"/>
            <a:ext cx="4764087" cy="3573463"/>
          </a:xfrm>
          <a:ln/>
        </p:spPr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2278" y="4345009"/>
            <a:ext cx="5121538" cy="4681498"/>
          </a:xfrm>
        </p:spPr>
        <p:txBody>
          <a:bodyPr lIns="89724" tIns="44862" rIns="89724" bIns="44862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 descr="bann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5" descr="banne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Segoe" pitchFamily="8" charset="0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8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DBC19-DD8C-4BA4-875B-F96216C84717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6861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292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2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1CFF-E543-48D9-A5DE-452464674EFA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A3D3-6DBD-423C-BD79-1A3B4B87B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52AD-A53A-461F-8F79-B480D1603A11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96AF-1DDD-4A8C-9D2A-22620B02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9E4C-E943-4BFE-88DC-980EA47FC2EF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7075C-65E6-45BE-BA6B-09EAADC7D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656B-DE1D-481E-A197-4552E86F753A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CC7B-C4E0-4858-9B1A-EB1B6485A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8B8E-C6F0-431A-9C49-BF46C430A65A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9323-59BE-434C-9C5E-157D4C34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DA11-36CF-41C6-8C12-8ADE606AFE6C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2B16C-CA42-4925-A039-1B42CBB3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AAB6-D427-491F-B62A-92D51EB000C9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038-537A-4D5B-AC9A-7C8FBEF7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2C64-7BE3-4C0B-84CB-915DFD8D2628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E39D-3015-43C3-A22E-0E66C2224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F22E-6C1C-4F19-9F8E-B9DAE6D8C86F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2A3C-8418-4404-B970-A10CDE10D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A1F79-C340-4446-A571-77AF961C7DA5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39ED4-46B6-47E7-BF84-E2A4A1CB6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16E4-2533-48D3-BD20-B40F8E51FC17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5934-CE14-4CB1-A4AC-AA94E76FC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6" descr="bann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5" descr="banner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7589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2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E2FFF7BB-A780-497E-BD67-EB265FAA58B0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Rectangle 67589"/>
          <p:cNvSpPr>
            <a:spLocks noChangeArrowheads="1"/>
          </p:cNvSpPr>
          <p:nvPr userDrawn="1"/>
        </p:nvSpPr>
        <p:spPr bwMode="auto">
          <a:xfrm>
            <a:off x="5943600" y="6248401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0" i="1" smtClean="0">
                <a:solidFill>
                  <a:schemeClr val="bg1"/>
                </a:solidFill>
                <a:ea typeface="ＭＳ Ｐゴシック" pitchFamily="1" charset="-128"/>
              </a:rPr>
              <a:t>Huynh</a:t>
            </a:r>
            <a:r>
              <a:rPr lang="en-US" sz="1600" b="0" i="1" baseline="0" smtClean="0">
                <a:solidFill>
                  <a:schemeClr val="bg1"/>
                </a:solidFill>
                <a:ea typeface="ＭＳ Ｐゴシック" pitchFamily="1" charset="-128"/>
              </a:rPr>
              <a:t> Nguyen Chinh</a:t>
            </a:r>
            <a:endParaRPr lang="en-US" sz="1600" b="0" i="1">
              <a:solidFill>
                <a:schemeClr val="bg1"/>
              </a:solidFill>
              <a:ea typeface="ＭＳ Ｐゴシック" pitchFamily="1" charset="-128"/>
            </a:endParaRPr>
          </a:p>
          <a:p>
            <a:pPr algn="r" eaLnBrk="1" hangingPunct="1">
              <a:defRPr/>
            </a:pPr>
            <a:endParaRPr lang="en-US" sz="1600" b="0" i="1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56" r:id="rId13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195263" indent="-195263" algn="l" rtl="0" eaLnBrk="0" fontAlgn="base" hangingPunct="0">
        <a:spcBef>
          <a:spcPct val="25000"/>
        </a:spcBef>
        <a:spcAft>
          <a:spcPct val="0"/>
        </a:spcAft>
        <a:buBlip>
          <a:blip r:embed="rId17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spcBef>
          <a:spcPct val="25000"/>
        </a:spcBef>
        <a:spcAft>
          <a:spcPct val="0"/>
        </a:spcAft>
        <a:buBlip>
          <a:blip r:embed="rId17"/>
        </a:buBlip>
        <a:defRPr sz="26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5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3pPr>
      <a:lvl4pPr marL="1338263" indent="-190500" algn="l" rtl="0" eaLnBrk="0" fontAlgn="base" hangingPunct="0">
        <a:spcBef>
          <a:spcPct val="25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4pPr>
      <a:lvl5pPr marL="1719263" indent="-190500" algn="l" rtl="0" eaLnBrk="0" fontAlgn="base" hangingPunct="0">
        <a:spcBef>
          <a:spcPct val="25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58C6AA-4CDF-43E0-9611-123CB6CFA869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E62AD-BDFC-4F0D-A5FC-996334F5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airriors%20-%20Vietnamese.wmv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295400" y="4191000"/>
            <a:ext cx="6324600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Huynh Nguyen </a:t>
            </a:r>
            <a:r>
              <a:rPr lang="en-US" sz="2000" dirty="0" err="1" smtClean="0">
                <a:solidFill>
                  <a:srgbClr val="002060"/>
                </a:solidFill>
              </a:rPr>
              <a:t>Chinh</a:t>
            </a:r>
            <a:endParaRPr lang="en-US" sz="2000" dirty="0" smtClean="0">
              <a:solidFill>
                <a:srgbClr val="002060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B050"/>
                </a:solidFill>
              </a:rPr>
              <a:t>chinhhn@fit.hcmute.edu.vn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863725"/>
            <a:ext cx="8991600" cy="1981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067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Chapter 1.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mtClean="0"/>
              <a:t>Networking fundamentals</a:t>
            </a:r>
            <a:r>
              <a:rPr lang="en-US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Technical Education of Ho Chi Minh City</a:t>
            </a:r>
            <a:endParaRPr lang="en-US" sz="2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1143000"/>
            <a:ext cx="899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NETWORKING ESSENTIALS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38400"/>
            <a:ext cx="87630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ctr">
              <a:lnSpc>
                <a:spcPct val="150000"/>
              </a:lnSpc>
            </a:pPr>
            <a:r>
              <a:rPr lang="en-US" sz="4000" dirty="0" smtClean="0">
                <a:solidFill>
                  <a:srgbClr val="0070C0"/>
                </a:solidFill>
              </a:rPr>
              <a:t>Computer network types</a:t>
            </a:r>
            <a:endParaRPr lang="en-AU" sz="4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229600" cy="5635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Local-area networks (LANs)</a:t>
            </a:r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533400" y="1219200"/>
            <a:ext cx="8189912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576" tIns="51789" rIns="103576" bIns="51789">
            <a:spAutoFit/>
          </a:bodyPr>
          <a:lstStyle/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Operate within in a limited geographic area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Allow multi-access to high-bandwidth media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Provide full-time connectivity to local services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Connect physically adjacent device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Control the network privately under local administration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000" dirty="0" err="1">
                <a:solidFill>
                  <a:srgbClr val="FF0000"/>
                </a:solidFill>
                <a:cs typeface="Times New Roman" pitchFamily="18" charset="0"/>
              </a:rPr>
              <a:t>Lan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 topologies: Ethernet, Token Ring, FDDI,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3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Wide-area networks (WANs)</a:t>
            </a:r>
          </a:p>
        </p:txBody>
      </p:sp>
      <p:sp>
        <p:nvSpPr>
          <p:cNvPr id="24579" name="Rectangle 13"/>
          <p:cNvSpPr>
            <a:spLocks noChangeArrowheads="1"/>
          </p:cNvSpPr>
          <p:nvPr/>
        </p:nvSpPr>
        <p:spPr bwMode="auto">
          <a:xfrm>
            <a:off x="457200" y="1295400"/>
            <a:ext cx="818991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576" tIns="51789" rIns="103576" bIns="51789">
            <a:spAutoFit/>
          </a:bodyPr>
          <a:lstStyle/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Operate over a large geographically separated areas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Allow users to have real-time communication capabilities with other users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Provide full-time remote resources connected to local services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cs typeface="Times New Roman" pitchFamily="18" charset="0"/>
              </a:rPr>
              <a:t>Provide e-mail, World Wide Web, File transfer, and e-commerce services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   Some common WAN </a:t>
            </a:r>
            <a:r>
              <a:rPr lang="en-US" sz="2000" dirty="0" err="1">
                <a:solidFill>
                  <a:srgbClr val="FF0000"/>
                </a:solidFill>
                <a:cs typeface="Times New Roman" pitchFamily="18" charset="0"/>
              </a:rPr>
              <a:t>topogolies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 are: modem, ISDN, </a:t>
            </a:r>
            <a:r>
              <a:rPr lang="en-US" sz="2000" dirty="0" err="1">
                <a:solidFill>
                  <a:srgbClr val="FF0000"/>
                </a:solidFill>
                <a:cs typeface="Times New Roman" pitchFamily="18" charset="0"/>
              </a:rPr>
              <a:t>xDSL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, Frame Relay,… 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145463" cy="7048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Metropolitan-area networks (MANs)</a:t>
            </a:r>
          </a:p>
        </p:txBody>
      </p:sp>
      <p:sp>
        <p:nvSpPr>
          <p:cNvPr id="25603" name="Rectangle 1031"/>
          <p:cNvSpPr>
            <a:spLocks noChangeArrowheads="1"/>
          </p:cNvSpPr>
          <p:nvPr/>
        </p:nvSpPr>
        <p:spPr bwMode="auto">
          <a:xfrm>
            <a:off x="509588" y="1955800"/>
            <a:ext cx="8189912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576" tIns="51789" rIns="103576" bIns="51789">
            <a:spAutoFit/>
          </a:bodyPr>
          <a:lstStyle/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>
                <a:cs typeface="Times New Roman" pitchFamily="18" charset="0"/>
              </a:rPr>
              <a:t>A MAN is a network that spans a metropolitan area such as a city or suburban area</a:t>
            </a:r>
          </a:p>
          <a:p>
            <a:pPr marL="342900" lvl="1" indent="-228600" defTabSz="102870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>
                <a:cs typeface="Times New Roman" pitchFamily="18" charset="0"/>
              </a:rPr>
              <a:t>MAN topologies: ATM, GE, 10 GE,…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Storage-area networks (SANs)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885825"/>
            <a:ext cx="52387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Internet networks</a:t>
            </a:r>
          </a:p>
        </p:txBody>
      </p:sp>
      <p:sp>
        <p:nvSpPr>
          <p:cNvPr id="3" name="Rectangle 14"/>
          <p:cNvSpPr txBox="1">
            <a:spLocks noChangeArrowheads="1"/>
          </p:cNvSpPr>
          <p:nvPr/>
        </p:nvSpPr>
        <p:spPr bwMode="auto">
          <a:xfrm>
            <a:off x="304800" y="2819400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hlinkClick r:id="rId2" action="ppaction://hlinkfile"/>
              </a:rPr>
              <a:t>Internet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38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Characteristics of a Network</a:t>
            </a:r>
            <a:endParaRPr lang="en-AU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Characteristics of a Network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447800"/>
            <a:ext cx="7940675" cy="3571875"/>
          </a:xfrm>
          <a:prstGeom prst="rect">
            <a:avLst/>
          </a:prstGeom>
        </p:spPr>
        <p:txBody>
          <a:bodyPr/>
          <a:lstStyle/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Speed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Cost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Security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Availability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Scalability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Reliability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Topology</a:t>
            </a:r>
          </a:p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38400"/>
            <a:ext cx="87630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ctr">
              <a:lnSpc>
                <a:spcPct val="150000"/>
              </a:lnSpc>
            </a:pPr>
            <a:r>
              <a:rPr lang="en-US" sz="4000" dirty="0" smtClean="0">
                <a:solidFill>
                  <a:srgbClr val="0070C0"/>
                </a:solidFill>
              </a:rPr>
              <a:t>Network topologies</a:t>
            </a:r>
            <a:endParaRPr lang="en-AU" sz="4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Physical Topology Categories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5" name="Picture 4" descr="301P_9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981200"/>
            <a:ext cx="7848600" cy="224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9067800" cy="6858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10600" cy="457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00050" lvl="0" indent="-400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Introduction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Computer network types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Network Topologies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Network security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Characteristics of a Network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Connection to the Internet</a:t>
            </a:r>
          </a:p>
          <a:p>
            <a:pPr marL="400050" indent="-400050">
              <a:lnSpc>
                <a:spcPct val="150000"/>
              </a:lnSpc>
              <a:buFontTx/>
              <a:buAutoNum type="romanUcPeriod"/>
            </a:pPr>
            <a:endParaRPr lang="en-AU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7" name="Picture 5" descr="301P_0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513" y="873125"/>
            <a:ext cx="5729287" cy="5222875"/>
          </a:xfrm>
          <a:prstGeom prst="rect">
            <a:avLst/>
          </a:prstGeom>
          <a:noFill/>
        </p:spPr>
      </p:pic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Logical Topologies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022P_0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0925" y="1752600"/>
            <a:ext cx="7042150" cy="2895600"/>
          </a:xfrm>
          <a:prstGeom prst="rect">
            <a:avLst/>
          </a:prstGeom>
          <a:noFill/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Bus Topology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5638800"/>
            <a:ext cx="5715000" cy="609600"/>
          </a:xfrm>
          <a:noFill/>
          <a:ln/>
        </p:spPr>
        <p:txBody>
          <a:bodyPr lIns="82121" tIns="45718" rIns="82121" bIns="45718"/>
          <a:lstStyle/>
          <a:p>
            <a:pPr marL="344488" lvl="1" indent="-230188"/>
            <a:r>
              <a:rPr lang="en-US">
                <a:cs typeface="Times New Roman" pitchFamily="18" charset="0"/>
              </a:rPr>
              <a:t>All devices receive the signal.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022P_0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838200"/>
            <a:ext cx="4278313" cy="4065587"/>
          </a:xfrm>
          <a:prstGeom prst="rect">
            <a:avLst/>
          </a:prstGeom>
          <a:noFill/>
        </p:spPr>
      </p:pic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Star Topology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1" y="5157787"/>
            <a:ext cx="6934200" cy="838200"/>
          </a:xfrm>
          <a:noFill/>
          <a:ln/>
        </p:spPr>
        <p:txBody>
          <a:bodyPr lIns="82121" tIns="45718" rIns="82121" bIns="45718"/>
          <a:lstStyle/>
          <a:p>
            <a:pPr marL="344488" lvl="1" indent="-230188">
              <a:lnSpc>
                <a:spcPct val="85000"/>
              </a:lnSpc>
            </a:pPr>
            <a:r>
              <a:rPr lang="en-US">
                <a:cs typeface="Times New Roman" pitchFamily="18" charset="0"/>
              </a:rPr>
              <a:t>Transmission through a central point.</a:t>
            </a:r>
          </a:p>
          <a:p>
            <a:pPr marL="344488" lvl="1" indent="-230188">
              <a:lnSpc>
                <a:spcPct val="85000"/>
              </a:lnSpc>
            </a:pPr>
            <a:r>
              <a:rPr lang="en-US">
                <a:cs typeface="Times New Roman" pitchFamily="18" charset="0"/>
              </a:rPr>
              <a:t>Single point of failure.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022P_09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914400"/>
            <a:ext cx="4725988" cy="4289425"/>
          </a:xfrm>
          <a:prstGeom prst="rect">
            <a:avLst/>
          </a:prstGeom>
          <a:noFill/>
        </p:spPr>
      </p:pic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Extended-Star Topology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1600" y="5373687"/>
            <a:ext cx="6019800" cy="609600"/>
          </a:xfrm>
          <a:noFill/>
          <a:ln/>
        </p:spPr>
        <p:txBody>
          <a:bodyPr lIns="82121" tIns="45718" rIns="82121" bIns="45718"/>
          <a:lstStyle/>
          <a:p>
            <a:pPr marL="344488" lvl="1" indent="-230188"/>
            <a:r>
              <a:rPr lang="en-US">
                <a:cs typeface="Times New Roman" pitchFamily="18" charset="0"/>
              </a:rPr>
              <a:t>More resilient than star topology.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022P_09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914400"/>
            <a:ext cx="4598988" cy="4110037"/>
          </a:xfrm>
          <a:prstGeom prst="rect">
            <a:avLst/>
          </a:prstGeom>
          <a:noFill/>
        </p:spPr>
      </p:pic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Ring Topology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5180012"/>
            <a:ext cx="5562600" cy="838200"/>
          </a:xfrm>
          <a:noFill/>
          <a:ln/>
        </p:spPr>
        <p:txBody>
          <a:bodyPr lIns="82121" tIns="45718" rIns="82121" bIns="45718"/>
          <a:lstStyle/>
          <a:p>
            <a:pPr marL="344488" lvl="1" indent="-230188">
              <a:lnSpc>
                <a:spcPct val="85000"/>
              </a:lnSpc>
            </a:pPr>
            <a:r>
              <a:rPr lang="en-US">
                <a:cs typeface="Times New Roman" pitchFamily="18" charset="0"/>
              </a:rPr>
              <a:t>Signals travel around ring.</a:t>
            </a:r>
          </a:p>
          <a:p>
            <a:pPr marL="344488" lvl="1" indent="-230188">
              <a:lnSpc>
                <a:spcPct val="85000"/>
              </a:lnSpc>
            </a:pPr>
            <a:r>
              <a:rPr lang="en-US">
                <a:cs typeface="Times New Roman" pitchFamily="18" charset="0"/>
              </a:rPr>
              <a:t>Single point of failure.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022P_09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762000"/>
            <a:ext cx="4524375" cy="4298950"/>
          </a:xfrm>
          <a:prstGeom prst="rect">
            <a:avLst/>
          </a:prstGeom>
          <a:noFill/>
        </p:spPr>
      </p:pic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Dual-Ring Topology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5181600"/>
            <a:ext cx="6781800" cy="685800"/>
          </a:xfrm>
          <a:noFill/>
          <a:ln/>
        </p:spPr>
        <p:txBody>
          <a:bodyPr lIns="82121" tIns="45718" rIns="82121" bIns="45718"/>
          <a:lstStyle/>
          <a:p>
            <a:pPr marL="344488" lvl="1" indent="-230188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Signals travel in opposite directions.</a:t>
            </a:r>
          </a:p>
          <a:p>
            <a:pPr marL="344488" lvl="1" indent="-230188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More resilient than single ring.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022P_09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52512"/>
            <a:ext cx="6248400" cy="4129088"/>
          </a:xfrm>
          <a:prstGeom prst="rect">
            <a:avLst/>
          </a:prstGeom>
          <a:noFill/>
        </p:spPr>
      </p:pic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Full-Mesh Topology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5257800"/>
            <a:ext cx="4876800" cy="914400"/>
          </a:xfrm>
          <a:noFill/>
          <a:ln/>
        </p:spPr>
        <p:txBody>
          <a:bodyPr lIns="82121" tIns="45718" rIns="82121" bIns="45718"/>
          <a:lstStyle/>
          <a:p>
            <a:pPr marL="344488" lvl="1" indent="-230188"/>
            <a:r>
              <a:rPr lang="en-US">
                <a:cs typeface="Times New Roman" pitchFamily="18" charset="0"/>
              </a:rPr>
              <a:t>Highly fault-tolerant</a:t>
            </a:r>
          </a:p>
          <a:p>
            <a:pPr marL="344488" lvl="1" indent="-230188"/>
            <a:r>
              <a:rPr lang="en-US">
                <a:cs typeface="Times New Roman" pitchFamily="18" charset="0"/>
              </a:rPr>
              <a:t>Expensive to implement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42288" cy="838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Partial-Mesh Topology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278437"/>
            <a:ext cx="7315200" cy="609600"/>
          </a:xfrm>
          <a:noFill/>
          <a:ln/>
        </p:spPr>
        <p:txBody>
          <a:bodyPr lIns="82121" tIns="45718" rIns="82121" bIns="45718"/>
          <a:lstStyle/>
          <a:p>
            <a:pPr marL="344488" lvl="1" indent="-230188"/>
            <a:r>
              <a:rPr lang="en-US">
                <a:cs typeface="Times New Roman" pitchFamily="18" charset="0"/>
              </a:rPr>
              <a:t>Trade-off between fault tolerance and cost</a:t>
            </a:r>
          </a:p>
        </p:txBody>
      </p:sp>
      <p:pic>
        <p:nvPicPr>
          <p:cNvPr id="130052" name="Picture 4" descr="022P_0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914400"/>
            <a:ext cx="6296025" cy="4084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38400"/>
            <a:ext cx="87630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ctr">
              <a:lnSpc>
                <a:spcPct val="150000"/>
              </a:lnSpc>
            </a:pPr>
            <a:r>
              <a:rPr lang="en-US" sz="4000" dirty="0" smtClean="0">
                <a:solidFill>
                  <a:srgbClr val="0070C0"/>
                </a:solidFill>
              </a:rPr>
              <a:t>Securing the network</a:t>
            </a:r>
            <a:endParaRPr lang="en-AU" sz="4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301P_3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513" y="838200"/>
            <a:ext cx="7561262" cy="4511675"/>
          </a:xfrm>
          <a:prstGeom prst="rect">
            <a:avLst/>
          </a:prstGeom>
          <a:noFill/>
        </p:spPr>
      </p:pic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Closed Networks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762000" y="5499100"/>
            <a:ext cx="8001000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2124" tIns="41061" rIns="82124" bIns="41061">
            <a:spAutoFit/>
          </a:bodyPr>
          <a:lstStyle/>
          <a:p>
            <a:pPr algn="ctr" defTabSz="814388">
              <a:spcBef>
                <a:spcPct val="50000"/>
              </a:spcBef>
            </a:pPr>
            <a:r>
              <a:rPr lang="en-US" sz="2200" b="0"/>
              <a:t>Attacks from inside the network remain a threat.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38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Introduction</a:t>
            </a:r>
            <a:endParaRPr lang="en-AU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51" name="Picture 763" descr="301P_3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108075"/>
            <a:ext cx="8334375" cy="4225925"/>
          </a:xfrm>
          <a:prstGeom prst="rect">
            <a:avLst/>
          </a:prstGeom>
          <a:noFill/>
        </p:spPr>
      </p:pic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229600" cy="5635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Open Networks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301P_3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87" y="990600"/>
            <a:ext cx="7999413" cy="4689475"/>
          </a:xfrm>
          <a:prstGeom prst="rect">
            <a:avLst/>
          </a:prstGeom>
          <a:noFill/>
        </p:spPr>
      </p:pic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839200" cy="60960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Threat </a:t>
            </a:r>
            <a:r>
              <a:rPr lang="en-US" sz="2400" smtClean="0">
                <a:solidFill>
                  <a:schemeClr val="bg1"/>
                </a:solidFill>
              </a:rPr>
              <a:t>Capabilities</a:t>
            </a:r>
            <a:r>
              <a:rPr lang="en-US" sz="2400" smtClean="0">
                <a:solidFill>
                  <a:schemeClr val="bg1"/>
                </a:solidFill>
                <a:cs typeface="Arial" charset="0"/>
              </a:rPr>
              <a:t>— </a:t>
            </a:r>
            <a:r>
              <a:rPr lang="en-US" sz="2400" smtClean="0">
                <a:solidFill>
                  <a:schemeClr val="bg1"/>
                </a:solidFill>
              </a:rPr>
              <a:t>More </a:t>
            </a:r>
            <a:r>
              <a:rPr lang="en-US" sz="2400">
                <a:solidFill>
                  <a:schemeClr val="bg1"/>
                </a:solidFill>
              </a:rPr>
              <a:t>Dangerous and Easier to Use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3276600" y="6200775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2" name="Rectangle 1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E-Business Challenge</a:t>
            </a:r>
          </a:p>
        </p:txBody>
      </p:sp>
      <p:pic>
        <p:nvPicPr>
          <p:cNvPr id="97304" name="Picture 24" descr="301P_334"/>
          <p:cNvPicPr>
            <a:picLocks noChangeAspect="1" noChangeArrowheads="1"/>
          </p:cNvPicPr>
          <p:nvPr/>
        </p:nvPicPr>
        <p:blipFill>
          <a:blip r:embed="rId3"/>
          <a:srcRect t="15721"/>
          <a:stretch>
            <a:fillRect/>
          </a:stretch>
        </p:blipFill>
        <p:spPr bwMode="auto">
          <a:xfrm>
            <a:off x="457200" y="990600"/>
            <a:ext cx="8115300" cy="4902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Adversaries, </a:t>
            </a:r>
            <a:r>
              <a:rPr lang="en-US" sz="2400" dirty="0" smtClean="0">
                <a:solidFill>
                  <a:schemeClr val="bg1"/>
                </a:solidFill>
              </a:rPr>
              <a:t>Motivations</a:t>
            </a:r>
            <a:r>
              <a:rPr lang="en-US" sz="2400" dirty="0">
                <a:solidFill>
                  <a:schemeClr val="bg1"/>
                </a:solidFill>
              </a:rPr>
              <a:t>, and Classes of Attack </a:t>
            </a:r>
          </a:p>
        </p:txBody>
      </p:sp>
      <p:graphicFrame>
        <p:nvGraphicFramePr>
          <p:cNvPr id="101379" name="Group 3"/>
          <p:cNvGraphicFramePr>
            <a:graphicFrameLocks noGrp="1"/>
          </p:cNvGraphicFramePr>
          <p:nvPr>
            <p:ph idx="1"/>
          </p:nvPr>
        </p:nvGraphicFramePr>
        <p:xfrm>
          <a:off x="609600" y="990600"/>
          <a:ext cx="7975600" cy="4628833"/>
        </p:xfrm>
        <a:graphic>
          <a:graphicData uri="http://schemas.openxmlformats.org/drawingml/2006/table">
            <a:tbl>
              <a:tblPr/>
              <a:tblGrid>
                <a:gridCol w="2316163"/>
                <a:gridCol w="274637"/>
                <a:gridCol w="2362200"/>
                <a:gridCol w="228600"/>
                <a:gridCol w="2794000"/>
              </a:tblGrid>
              <a:tr h="696913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Adversaries</a:t>
                      </a:r>
                    </a:p>
                  </a:txBody>
                  <a:tcPr marR="0" marT="18288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18288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Motivations</a:t>
                      </a:r>
                    </a:p>
                  </a:txBody>
                  <a:tcPr marR="0" marT="18288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18288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Classes of Attack</a:t>
                      </a:r>
                    </a:p>
                  </a:txBody>
                  <a:tcPr marR="0" marT="18288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66975">
                <a:tc>
                  <a:txBody>
                    <a:bodyPr/>
                    <a:lstStyle/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Nation-states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Terrorists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Criminals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Hackers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Crackers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Competitors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“Script kiddies”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Disgruntled employees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Government</a:t>
                      </a:r>
                    </a:p>
                  </a:txBody>
                  <a:tcPr marR="0" marT="18288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18288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Intelligence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Theft 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DoS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Embarrassiment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Challenge</a:t>
                      </a:r>
                    </a:p>
                  </a:txBody>
                  <a:tcPr marR="0" marT="18288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Char char="•"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R="0" marT="18288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Passive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Active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Outside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Inside</a:t>
                      </a:r>
                    </a:p>
                    <a:p>
                      <a:pPr marL="223838" marR="0" lvl="0" indent="-223838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Distributed</a:t>
                      </a:r>
                    </a:p>
                  </a:txBody>
                  <a:tcPr marR="0" marT="18288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8229600" cy="5635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Common Threats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66800"/>
            <a:ext cx="7940675" cy="4724400"/>
          </a:xfrm>
        </p:spPr>
        <p:txBody>
          <a:bodyPr/>
          <a:lstStyle/>
          <a:p>
            <a:pPr lvl="1"/>
            <a:r>
              <a:rPr lang="en-US" sz="1900" dirty="0"/>
              <a:t>Physical installations 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Hardware threats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Environmental threats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Electrical threats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Maintenance threats</a:t>
            </a:r>
          </a:p>
          <a:p>
            <a:pPr lvl="1"/>
            <a:r>
              <a:rPr lang="en-US" sz="1900" dirty="0"/>
              <a:t>Reconnaissance attacks</a:t>
            </a:r>
            <a:r>
              <a:rPr lang="en-US" sz="1900" dirty="0">
                <a:cs typeface="Arial" charset="0"/>
              </a:rPr>
              <a:t>—</a:t>
            </a:r>
            <a:r>
              <a:rPr lang="en-US" sz="1900" dirty="0"/>
              <a:t>Learning information about a target network by using readily available information and applications</a:t>
            </a:r>
          </a:p>
          <a:p>
            <a:pPr lvl="1"/>
            <a:r>
              <a:rPr lang="en-US" sz="1900" dirty="0"/>
              <a:t>Access attacks</a:t>
            </a:r>
            <a:r>
              <a:rPr lang="en-US" sz="1900" dirty="0">
                <a:cs typeface="Arial" charset="0"/>
              </a:rPr>
              <a:t>—</a:t>
            </a:r>
            <a:r>
              <a:rPr lang="en-US" sz="1900" dirty="0"/>
              <a:t>Attacks on networks or systems for these reasons: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Retrieve data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Gain access</a:t>
            </a:r>
          </a:p>
          <a:p>
            <a:pPr lvl="2">
              <a:buFont typeface="Courier New" pitchFamily="49" charset="0"/>
              <a:buChar char="o"/>
            </a:pPr>
            <a:r>
              <a:rPr lang="en-US" sz="1900" dirty="0"/>
              <a:t>Escalate their access privileges</a:t>
            </a:r>
          </a:p>
          <a:p>
            <a:pPr lvl="1"/>
            <a:r>
              <a:rPr lang="en-US" sz="1900" dirty="0"/>
              <a:t>Password attacks</a:t>
            </a:r>
            <a:r>
              <a:rPr lang="en-US" sz="1900" dirty="0">
                <a:cs typeface="Arial" charset="0"/>
              </a:rPr>
              <a:t>—Tools used by h</a:t>
            </a:r>
            <a:r>
              <a:rPr lang="en-US" sz="1900" dirty="0"/>
              <a:t>ackers to compromise passwords</a:t>
            </a:r>
          </a:p>
          <a:p>
            <a:pPr>
              <a:buFont typeface="Arial" charset="0"/>
              <a:buChar char="•"/>
            </a:pPr>
            <a:endParaRPr lang="en-US" sz="1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Password Attack Threat Mitigation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267200"/>
          </a:xfrm>
        </p:spPr>
        <p:txBody>
          <a:bodyPr/>
          <a:lstStyle/>
          <a:p>
            <a:pPr>
              <a:buNone/>
            </a:pPr>
            <a:r>
              <a:rPr lang="en-US" sz="2800" smtClean="0"/>
              <a:t>Here </a:t>
            </a:r>
            <a:r>
              <a:rPr lang="en-US" sz="2800"/>
              <a:t>are password attack threat-mitigation techniques:</a:t>
            </a:r>
          </a:p>
          <a:p>
            <a:pPr lvl="1"/>
            <a:r>
              <a:rPr lang="en-US" sz="2000"/>
              <a:t>Do not allow users to use the same password on multiple systems.</a:t>
            </a:r>
          </a:p>
          <a:p>
            <a:pPr lvl="1"/>
            <a:r>
              <a:rPr lang="en-US" sz="2000"/>
              <a:t>Disable accounts after a certain number of unsuccessful login attempts.</a:t>
            </a:r>
          </a:p>
          <a:p>
            <a:pPr lvl="1"/>
            <a:r>
              <a:rPr lang="en-US" sz="2000"/>
              <a:t>Do not use cleartext passwords. </a:t>
            </a:r>
          </a:p>
          <a:p>
            <a:pPr lvl="1"/>
            <a:r>
              <a:rPr lang="en-US" sz="2000"/>
              <a:t>Use “strong” passwords; for example, “mY8!Rthd8y” rather than “mybirthday.”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38400"/>
            <a:ext cx="8763000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ctr">
              <a:lnSpc>
                <a:spcPct val="150000"/>
              </a:lnSpc>
            </a:pPr>
            <a:r>
              <a:rPr lang="en-US" sz="4000" dirty="0" smtClean="0">
                <a:solidFill>
                  <a:srgbClr val="0070C0"/>
                </a:solidFill>
              </a:rPr>
              <a:t>Connection to the Internet</a:t>
            </a:r>
            <a:endParaRPr lang="en-AU" sz="4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9144000" cy="1371600"/>
          </a:xfrm>
        </p:spPr>
        <p:txBody>
          <a:bodyPr/>
          <a:lstStyle/>
          <a:p>
            <a:pPr lvl="1"/>
            <a:r>
              <a:rPr lang="en-US" dirty="0" smtClean="0"/>
              <a:t>   - DSL</a:t>
            </a:r>
            <a:br>
              <a:rPr lang="en-US" dirty="0" smtClean="0"/>
            </a:br>
            <a:r>
              <a:rPr lang="en-US" dirty="0" smtClean="0"/>
              <a:t>   - Cable TV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- </a:t>
            </a:r>
            <a:r>
              <a:rPr lang="en-US" dirty="0" smtClean="0"/>
              <a:t>FTTH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- </a:t>
            </a:r>
            <a:r>
              <a:rPr lang="en-US" dirty="0" smtClean="0"/>
              <a:t>Leased Lined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- </a:t>
            </a:r>
            <a:r>
              <a:rPr lang="en-US" dirty="0" smtClean="0"/>
              <a:t>3G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-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Connection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the Internet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499" y="1371600"/>
            <a:ext cx="541421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 network?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4" name="Picture 4" descr="301P_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5638800" cy="5257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90678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Common Physical Components of a Network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5" name="Picture 4" descr="301P_0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691312" cy="50466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Interpreting a Network Diagram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4" name="Picture 59" descr="301P_9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66125" cy="490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90678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Resource-Sharing Functions and Benefits</a:t>
            </a:r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4" name="Picture 2" descr="301P_0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8007350" cy="3613150"/>
          </a:xfrm>
          <a:prstGeom prst="rect">
            <a:avLst/>
          </a:prstGeom>
          <a:noFill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209800" y="4495800"/>
            <a:ext cx="5334000" cy="1447800"/>
          </a:xfrm>
          <a:prstGeom prst="rect">
            <a:avLst/>
          </a:prstGeom>
          <a:noFill/>
          <a:ln/>
        </p:spPr>
        <p:txBody>
          <a:bodyPr lIns="82121" tIns="45718" rIns="82121" bIns="45718"/>
          <a:lstStyle/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Data and applications</a:t>
            </a:r>
          </a:p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Resources</a:t>
            </a:r>
          </a:p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Network storage</a:t>
            </a:r>
          </a:p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Backup devices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Network User Applications</a:t>
            </a:r>
            <a:endParaRPr lang="en-AU" sz="32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371600"/>
            <a:ext cx="8763000" cy="3571875"/>
          </a:xfrm>
          <a:prstGeom prst="rect">
            <a:avLst/>
          </a:prstGeom>
        </p:spPr>
        <p:txBody>
          <a:bodyPr/>
          <a:lstStyle/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E-mail (Outlook, POP3, Yahoo, and so on)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Web browser (IE, Firefox, and so on)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Instant messaging (Yahoo IM, Microsoft Messenger, and so on) 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Collaboration (Whiteboard, Netmeeting, WebEx, and so on)</a:t>
            </a:r>
          </a:p>
          <a:p>
            <a:pPr marL="576263" marR="0" lvl="1" indent="-1905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Databases (file servers)</a:t>
            </a:r>
          </a:p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152400"/>
            <a:ext cx="90678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Impact of User Applications on the Network</a:t>
            </a:r>
            <a:endParaRPr lang="en-AU" sz="320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990600"/>
            <a:ext cx="4876800" cy="5181600"/>
          </a:xfrm>
          <a:prstGeom prst="rect">
            <a:avLst/>
          </a:prstGeom>
        </p:spPr>
        <p:txBody>
          <a:bodyPr/>
          <a:lstStyle/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Batch applications 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FTP, TFTP, inventory updates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No direct human interaction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Bandwidth important, but not critical</a:t>
            </a:r>
          </a:p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Interactive applications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Inventory inquiries, database updates.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Human-to-machine interaction.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Because a human is waiting for a response, response time is important but not critical, unless the wait becomes excessive.</a:t>
            </a:r>
          </a:p>
          <a:p>
            <a:pPr marL="576263" marR="0" lvl="1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Real-time applications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VoIP, video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Human-to-human interaction</a:t>
            </a:r>
          </a:p>
          <a:p>
            <a:pPr marL="957263" marR="0" lvl="2" indent="-1905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End-to-end latency critical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6" name="Picture 13" descr="301P_9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914400"/>
            <a:ext cx="2970213" cy="4779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CD2"/>
      </a:hlink>
      <a:folHlink>
        <a:srgbClr val="003B7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695</Words>
  <Application>Microsoft Office PowerPoint</Application>
  <PresentationFormat>On-screen Show (4:3)</PresentationFormat>
  <Paragraphs>175</Paragraphs>
  <Slides>37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Blank Presentation</vt:lpstr>
      <vt:lpstr>Custom Design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Local-area networks (LANs)</vt:lpstr>
      <vt:lpstr>Wide-area networks (WANs)</vt:lpstr>
      <vt:lpstr>Metropolitan-area networks (MANs)</vt:lpstr>
      <vt:lpstr>Storage-area networks (SANs)</vt:lpstr>
      <vt:lpstr>Internet networks</vt:lpstr>
      <vt:lpstr>PowerPoint Presentation</vt:lpstr>
      <vt:lpstr>PowerPoint Presentation</vt:lpstr>
      <vt:lpstr>PowerPoint Presentation</vt:lpstr>
      <vt:lpstr>PowerPoint Presentation</vt:lpstr>
      <vt:lpstr>Logical Topologies</vt:lpstr>
      <vt:lpstr>Bus Topology</vt:lpstr>
      <vt:lpstr>Star Topology</vt:lpstr>
      <vt:lpstr>Extended-Star Topology</vt:lpstr>
      <vt:lpstr>Ring Topology</vt:lpstr>
      <vt:lpstr>Dual-Ring Topology</vt:lpstr>
      <vt:lpstr>Full-Mesh Topology</vt:lpstr>
      <vt:lpstr>Partial-Mesh Topology</vt:lpstr>
      <vt:lpstr>PowerPoint Presentation</vt:lpstr>
      <vt:lpstr>Closed Networks</vt:lpstr>
      <vt:lpstr>Open Networks</vt:lpstr>
      <vt:lpstr>Threat Capabilities— More Dangerous and Easier to Use</vt:lpstr>
      <vt:lpstr>E-Business Challenge</vt:lpstr>
      <vt:lpstr>Adversaries, Motivations, and Classes of Attack </vt:lpstr>
      <vt:lpstr>Common Threats</vt:lpstr>
      <vt:lpstr>Password Attack Threat Mitigation</vt:lpstr>
      <vt:lpstr>PowerPoint Presentation</vt:lpstr>
      <vt:lpstr>   - DSL    - Cable TV     - FTTH     - Leased Lined     - 3G     - Vệ tinh</vt:lpstr>
    </vt:vector>
  </TitlesOfParts>
  <Company>Brains Design &amp; Writing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CHINH</cp:lastModifiedBy>
  <cp:revision>493</cp:revision>
  <cp:lastPrinted>2007-12-06T04:31:24Z</cp:lastPrinted>
  <dcterms:modified xsi:type="dcterms:W3CDTF">2010-09-18T11:16:11Z</dcterms:modified>
</cp:coreProperties>
</file>