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67"/>
  </p:notesMasterIdLst>
  <p:handoutMasterIdLst>
    <p:handoutMasterId r:id="rId68"/>
  </p:handoutMasterIdLst>
  <p:sldIdLst>
    <p:sldId id="258" r:id="rId3"/>
    <p:sldId id="294" r:id="rId4"/>
    <p:sldId id="405" r:id="rId5"/>
    <p:sldId id="406" r:id="rId6"/>
    <p:sldId id="382" r:id="rId7"/>
    <p:sldId id="383" r:id="rId8"/>
    <p:sldId id="384" r:id="rId9"/>
    <p:sldId id="385" r:id="rId10"/>
    <p:sldId id="386" r:id="rId11"/>
    <p:sldId id="387" r:id="rId12"/>
    <p:sldId id="388" r:id="rId13"/>
    <p:sldId id="389" r:id="rId14"/>
    <p:sldId id="369" r:id="rId15"/>
    <p:sldId id="391" r:id="rId16"/>
    <p:sldId id="390" r:id="rId17"/>
    <p:sldId id="392" r:id="rId18"/>
    <p:sldId id="393" r:id="rId19"/>
    <p:sldId id="394" r:id="rId20"/>
    <p:sldId id="395" r:id="rId21"/>
    <p:sldId id="372" r:id="rId22"/>
    <p:sldId id="370" r:id="rId23"/>
    <p:sldId id="396" r:id="rId24"/>
    <p:sldId id="397" r:id="rId25"/>
    <p:sldId id="398" r:id="rId26"/>
    <p:sldId id="399" r:id="rId27"/>
    <p:sldId id="400" r:id="rId28"/>
    <p:sldId id="401" r:id="rId29"/>
    <p:sldId id="402" r:id="rId30"/>
    <p:sldId id="403" r:id="rId31"/>
    <p:sldId id="404" r:id="rId32"/>
    <p:sldId id="371" r:id="rId33"/>
    <p:sldId id="336" r:id="rId34"/>
    <p:sldId id="363" r:id="rId35"/>
    <p:sldId id="373" r:id="rId36"/>
    <p:sldId id="374" r:id="rId37"/>
    <p:sldId id="375" r:id="rId38"/>
    <p:sldId id="376" r:id="rId39"/>
    <p:sldId id="377" r:id="rId40"/>
    <p:sldId id="431" r:id="rId41"/>
    <p:sldId id="407"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 id="427" r:id="rId62"/>
    <p:sldId id="428" r:id="rId63"/>
    <p:sldId id="429" r:id="rId64"/>
    <p:sldId id="430" r:id="rId65"/>
    <p:sldId id="324" r:id="rId66"/>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FF"/>
    <a:srgbClr val="00548F"/>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6102" autoAdjust="0"/>
  </p:normalViewPr>
  <p:slideViewPr>
    <p:cSldViewPr>
      <p:cViewPr varScale="1">
        <p:scale>
          <a:sx n="75" d="100"/>
          <a:sy n="75" d="100"/>
        </p:scale>
        <p:origin x="-1254" y="-96"/>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63.xml"/><Relationship Id="rId3" Type="http://schemas.openxmlformats.org/officeDocument/2006/relationships/slide" Target="slides/slide37.xml"/><Relationship Id="rId7" Type="http://schemas.openxmlformats.org/officeDocument/2006/relationships/slide" Target="slides/slide62.xml"/><Relationship Id="rId2" Type="http://schemas.openxmlformats.org/officeDocument/2006/relationships/slide" Target="slides/slide36.xml"/><Relationship Id="rId1" Type="http://schemas.openxmlformats.org/officeDocument/2006/relationships/slide" Target="slides/slide35.xml"/><Relationship Id="rId6" Type="http://schemas.openxmlformats.org/officeDocument/2006/relationships/slide" Target="slides/slide61.xml"/><Relationship Id="rId5" Type="http://schemas.openxmlformats.org/officeDocument/2006/relationships/slide" Target="slides/slide60.xml"/><Relationship Id="rId4"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12/1/2010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389259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12/1/2010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2123806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
        <p:nvSpPr>
          <p:cNvPr id="5" name="Notes Placeholder 4"/>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48CB9B-596D-4EB0-A917-DBA3547389AE}" type="slidenum">
              <a:rPr lang="en-US"/>
              <a:pPr/>
              <a:t>61</a:t>
            </a:fld>
            <a:endParaRPr lang="en-US"/>
          </a:p>
        </p:txBody>
      </p:sp>
      <p:sp>
        <p:nvSpPr>
          <p:cNvPr id="120834"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0835"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0836" name="Rectangle 4"/>
          <p:cNvSpPr>
            <a:spLocks noGrp="1" noRot="1" noChangeAspect="1" noChangeArrowheads="1" noTextEdit="1"/>
          </p:cNvSpPr>
          <p:nvPr>
            <p:ph type="sldImg"/>
          </p:nvPr>
        </p:nvSpPr>
        <p:spPr>
          <a:xfrm>
            <a:off x="1027113" y="612775"/>
            <a:ext cx="4764087" cy="3573463"/>
          </a:xfrm>
          <a:ln/>
        </p:spPr>
      </p:sp>
      <p:sp>
        <p:nvSpPr>
          <p:cNvPr id="120837"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150477A-5C20-442B-92A5-2F05CB2B6FC0}" type="slidenum">
              <a:rPr lang="en-US"/>
              <a:pPr/>
              <a:t>62</a:t>
            </a:fld>
            <a:endParaRPr lang="en-US"/>
          </a:p>
        </p:txBody>
      </p:sp>
      <p:sp>
        <p:nvSpPr>
          <p:cNvPr id="122882"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2883"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2884" name="Rectangle 4"/>
          <p:cNvSpPr>
            <a:spLocks noGrp="1" noRot="1" noChangeAspect="1" noChangeArrowheads="1" noTextEdit="1"/>
          </p:cNvSpPr>
          <p:nvPr>
            <p:ph type="sldImg"/>
          </p:nvPr>
        </p:nvSpPr>
        <p:spPr>
          <a:xfrm>
            <a:off x="1027113" y="612775"/>
            <a:ext cx="4764087" cy="3573463"/>
          </a:xfrm>
          <a:ln/>
        </p:spPr>
      </p:sp>
      <p:sp>
        <p:nvSpPr>
          <p:cNvPr id="122885"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4B3846-5E91-4660-99F9-A7A652F6390C}" type="slidenum">
              <a:rPr lang="en-US"/>
              <a:pPr/>
              <a:t>63</a:t>
            </a:fld>
            <a:endParaRPr lang="en-US"/>
          </a:p>
        </p:txBody>
      </p:sp>
      <p:sp>
        <p:nvSpPr>
          <p:cNvPr id="124930"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4931"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4932" name="Rectangle 4"/>
          <p:cNvSpPr>
            <a:spLocks noGrp="1" noRot="1" noChangeAspect="1" noChangeArrowheads="1" noTextEdit="1"/>
          </p:cNvSpPr>
          <p:nvPr>
            <p:ph type="sldImg"/>
          </p:nvPr>
        </p:nvSpPr>
        <p:spPr>
          <a:xfrm>
            <a:off x="1027113" y="612775"/>
            <a:ext cx="4764087" cy="3573463"/>
          </a:xfrm>
          <a:ln/>
        </p:spPr>
      </p:sp>
      <p:sp>
        <p:nvSpPr>
          <p:cNvPr id="124933"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64</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27815FE-0675-4990-B98D-8408837F914A}" type="slidenum">
              <a:rPr lang="en-US" smtClean="0">
                <a:ea typeface="ＭＳ Ｐゴシック" charset="-128"/>
              </a:rPr>
              <a:pPr/>
              <a:t>2</a:t>
            </a:fld>
            <a:endParaRPr lang="en-US" smtClean="0">
              <a:ea typeface="ＭＳ Ｐゴシック" charset="-128"/>
            </a:endParaRPr>
          </a:p>
        </p:txBody>
      </p:sp>
      <p:sp>
        <p:nvSpPr>
          <p:cNvPr id="35843" name="Slide Image Placeholder 1"/>
          <p:cNvSpPr>
            <a:spLocks noGrp="1" noRot="1" noChangeAspect="1" noTextEdit="1"/>
          </p:cNvSpPr>
          <p:nvPr>
            <p:ph type="sldImg"/>
          </p:nvPr>
        </p:nvSpPr>
        <p:spPr>
          <a:solidFill>
            <a:srgbClr val="FFFFFF"/>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6F3E17E-1E49-4EA2-A501-77024A87B562}" type="slidenum">
              <a:rPr lang="en-US"/>
              <a:pPr/>
              <a:t>34</a:t>
            </a:fld>
            <a:endParaRPr lang="en-US"/>
          </a:p>
        </p:txBody>
      </p:sp>
      <p:sp>
        <p:nvSpPr>
          <p:cNvPr id="116738"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6739"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6740" name="Rectangle 4"/>
          <p:cNvSpPr>
            <a:spLocks noGrp="1" noRot="1" noChangeAspect="1" noChangeArrowheads="1" noTextEdit="1"/>
          </p:cNvSpPr>
          <p:nvPr>
            <p:ph type="sldImg"/>
          </p:nvPr>
        </p:nvSpPr>
        <p:spPr>
          <a:xfrm>
            <a:off x="1027113" y="612775"/>
            <a:ext cx="4764087" cy="3573463"/>
          </a:xfrm>
          <a:ln/>
        </p:spPr>
      </p:sp>
      <p:sp>
        <p:nvSpPr>
          <p:cNvPr id="116741"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B0B9C60-2612-4FB1-BFE5-29D6145DA832}" type="slidenum">
              <a:rPr lang="en-US"/>
              <a:pPr/>
              <a:t>35</a:t>
            </a:fld>
            <a:endParaRPr lang="en-US"/>
          </a:p>
        </p:txBody>
      </p:sp>
      <p:sp>
        <p:nvSpPr>
          <p:cNvPr id="11878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878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8788" name="Rectangle 4"/>
          <p:cNvSpPr>
            <a:spLocks noGrp="1" noRot="1" noChangeAspect="1" noChangeArrowheads="1" noTextEdit="1"/>
          </p:cNvSpPr>
          <p:nvPr>
            <p:ph type="sldImg"/>
          </p:nvPr>
        </p:nvSpPr>
        <p:spPr>
          <a:xfrm>
            <a:off x="1027113" y="612775"/>
            <a:ext cx="4764087" cy="3573463"/>
          </a:xfrm>
          <a:ln/>
        </p:spPr>
      </p:sp>
      <p:sp>
        <p:nvSpPr>
          <p:cNvPr id="118789"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48CB9B-596D-4EB0-A917-DBA3547389AE}" type="slidenum">
              <a:rPr lang="en-US"/>
              <a:pPr/>
              <a:t>36</a:t>
            </a:fld>
            <a:endParaRPr lang="en-US"/>
          </a:p>
        </p:txBody>
      </p:sp>
      <p:sp>
        <p:nvSpPr>
          <p:cNvPr id="120834"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0835"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0836" name="Rectangle 4"/>
          <p:cNvSpPr>
            <a:spLocks noGrp="1" noRot="1" noChangeAspect="1" noChangeArrowheads="1" noTextEdit="1"/>
          </p:cNvSpPr>
          <p:nvPr>
            <p:ph type="sldImg"/>
          </p:nvPr>
        </p:nvSpPr>
        <p:spPr>
          <a:xfrm>
            <a:off x="1027113" y="612775"/>
            <a:ext cx="4764087" cy="3573463"/>
          </a:xfrm>
          <a:ln/>
        </p:spPr>
      </p:sp>
      <p:sp>
        <p:nvSpPr>
          <p:cNvPr id="120837"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150477A-5C20-442B-92A5-2F05CB2B6FC0}" type="slidenum">
              <a:rPr lang="en-US"/>
              <a:pPr/>
              <a:t>37</a:t>
            </a:fld>
            <a:endParaRPr lang="en-US"/>
          </a:p>
        </p:txBody>
      </p:sp>
      <p:sp>
        <p:nvSpPr>
          <p:cNvPr id="122882"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2883"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2884" name="Rectangle 4"/>
          <p:cNvSpPr>
            <a:spLocks noGrp="1" noRot="1" noChangeAspect="1" noChangeArrowheads="1" noTextEdit="1"/>
          </p:cNvSpPr>
          <p:nvPr>
            <p:ph type="sldImg"/>
          </p:nvPr>
        </p:nvSpPr>
        <p:spPr>
          <a:xfrm>
            <a:off x="1027113" y="612775"/>
            <a:ext cx="4764087" cy="3573463"/>
          </a:xfrm>
          <a:ln/>
        </p:spPr>
      </p:sp>
      <p:sp>
        <p:nvSpPr>
          <p:cNvPr id="122885"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4B3846-5E91-4660-99F9-A7A652F6390C}" type="slidenum">
              <a:rPr lang="en-US"/>
              <a:pPr/>
              <a:t>38</a:t>
            </a:fld>
            <a:endParaRPr lang="en-US"/>
          </a:p>
        </p:txBody>
      </p:sp>
      <p:sp>
        <p:nvSpPr>
          <p:cNvPr id="124930"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4931"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4932" name="Rectangle 4"/>
          <p:cNvSpPr>
            <a:spLocks noGrp="1" noRot="1" noChangeAspect="1" noChangeArrowheads="1" noTextEdit="1"/>
          </p:cNvSpPr>
          <p:nvPr>
            <p:ph type="sldImg"/>
          </p:nvPr>
        </p:nvSpPr>
        <p:spPr>
          <a:xfrm>
            <a:off x="1027113" y="612775"/>
            <a:ext cx="4764087" cy="3573463"/>
          </a:xfrm>
          <a:ln/>
        </p:spPr>
      </p:sp>
      <p:sp>
        <p:nvSpPr>
          <p:cNvPr id="124933"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6F3E17E-1E49-4EA2-A501-77024A87B562}" type="slidenum">
              <a:rPr lang="en-US"/>
              <a:pPr/>
              <a:t>59</a:t>
            </a:fld>
            <a:endParaRPr lang="en-US"/>
          </a:p>
        </p:txBody>
      </p:sp>
      <p:sp>
        <p:nvSpPr>
          <p:cNvPr id="116738"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6739"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6740" name="Rectangle 4"/>
          <p:cNvSpPr>
            <a:spLocks noGrp="1" noRot="1" noChangeAspect="1" noChangeArrowheads="1" noTextEdit="1"/>
          </p:cNvSpPr>
          <p:nvPr>
            <p:ph type="sldImg"/>
          </p:nvPr>
        </p:nvSpPr>
        <p:spPr>
          <a:xfrm>
            <a:off x="1027113" y="612775"/>
            <a:ext cx="4764087" cy="3573463"/>
          </a:xfrm>
          <a:ln/>
        </p:spPr>
      </p:sp>
      <p:sp>
        <p:nvSpPr>
          <p:cNvPr id="116741"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B0B9C60-2612-4FB1-BFE5-29D6145DA832}" type="slidenum">
              <a:rPr lang="en-US"/>
              <a:pPr/>
              <a:t>60</a:t>
            </a:fld>
            <a:endParaRPr lang="en-US"/>
          </a:p>
        </p:txBody>
      </p:sp>
      <p:sp>
        <p:nvSpPr>
          <p:cNvPr id="11878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878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8788" name="Rectangle 4"/>
          <p:cNvSpPr>
            <a:spLocks noGrp="1" noRot="1" noChangeAspect="1" noChangeArrowheads="1" noTextEdit="1"/>
          </p:cNvSpPr>
          <p:nvPr>
            <p:ph type="sldImg"/>
          </p:nvPr>
        </p:nvSpPr>
        <p:spPr>
          <a:xfrm>
            <a:off x="1027113" y="612775"/>
            <a:ext cx="4764087" cy="3573463"/>
          </a:xfrm>
          <a:ln/>
        </p:spPr>
      </p:sp>
      <p:sp>
        <p:nvSpPr>
          <p:cNvPr id="118789"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12/1/2010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12/1/2010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12/1/2010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12/1/2010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12/1/2010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12/1/2010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12/1/2010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1308050"/>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spcBef>
                <a:spcPts val="600"/>
              </a:spcBef>
              <a:spcAft>
                <a:spcPts val="600"/>
              </a:spcAft>
            </a:pPr>
            <a:r>
              <a:rPr lang="en-US" sz="2000" smtClean="0">
                <a:solidFill>
                  <a:srgbClr val="00B050"/>
                </a:solidFill>
              </a:rPr>
              <a:t>chinhhn@fit.hcmute.edu.vn</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mtClean="0"/>
              <a:t>Chapter . </a:t>
            </a:r>
          </a:p>
          <a:p>
            <a:pPr algn="ctr" fontAlgn="auto">
              <a:spcBef>
                <a:spcPts val="0"/>
              </a:spcBef>
              <a:spcAft>
                <a:spcPts val="0"/>
              </a:spcAft>
              <a:defRPr/>
            </a:pPr>
            <a:r>
              <a:rPr lang="en-US" sz="4000" smtClean="0"/>
              <a:t>Exploring Linux Command-Line Tools</a:t>
            </a:r>
            <a:endParaRPr lang="en-US"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 (tt)</a:t>
            </a:r>
            <a:endParaRPr lang="en-US" sz="3200">
              <a:solidFill>
                <a:schemeClr val="bg1"/>
              </a:solidFill>
            </a:endParaRPr>
          </a:p>
        </p:txBody>
      </p:sp>
      <p:sp>
        <p:nvSpPr>
          <p:cNvPr id="43010" name="Rectangle 2"/>
          <p:cNvSpPr>
            <a:spLocks noChangeArrowheads="1"/>
          </p:cNvSpPr>
          <p:nvPr/>
        </p:nvSpPr>
        <p:spPr bwMode="auto">
          <a:xfrm>
            <a:off x="152400" y="807184"/>
            <a:ext cx="8915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Các lệnh quản lý hệ thống tập tin</a:t>
            </a:r>
          </a:p>
        </p:txBody>
      </p:sp>
      <p:sp>
        <p:nvSpPr>
          <p:cNvPr id="58373" name="Rectangle 5"/>
          <p:cNvSpPr>
            <a:spLocks noChangeArrowheads="1"/>
          </p:cNvSpPr>
          <p:nvPr/>
        </p:nvSpPr>
        <p:spPr bwMode="auto">
          <a:xfrm>
            <a:off x="228600" y="1371600"/>
            <a:ext cx="7162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Lệnh </a:t>
            </a:r>
            <a:r>
              <a:rPr lang="en-US" sz="2000" smtClean="0">
                <a:solidFill>
                  <a:srgbClr val="002060"/>
                </a:solidFill>
                <a:latin typeface="+mj-lt"/>
                <a:ea typeface="Times New Roman" pitchFamily="18" charset="0"/>
                <a:cs typeface="Times New Roman" pitchFamily="18" charset="0"/>
              </a:rPr>
              <a:t>df</a:t>
            </a:r>
            <a:r>
              <a:rPr lang="en-US" sz="2000" b="0" smtClean="0">
                <a:solidFill>
                  <a:srgbClr val="002060"/>
                </a:solidFill>
                <a:latin typeface="+mj-lt"/>
                <a:ea typeface="Times New Roman" pitchFamily="18" charset="0"/>
                <a:cs typeface="Times New Roman" pitchFamily="18" charset="0"/>
              </a:rPr>
              <a:t>: Xem thông tin về hệ thống tập tin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Ví dụ: </a:t>
            </a:r>
          </a:p>
        </p:txBody>
      </p:sp>
      <p:pic>
        <p:nvPicPr>
          <p:cNvPr id="58374" name="Picture 6"/>
          <p:cNvPicPr>
            <a:picLocks noChangeAspect="1" noChangeArrowheads="1"/>
          </p:cNvPicPr>
          <p:nvPr/>
        </p:nvPicPr>
        <p:blipFill>
          <a:blip r:embed="rId2"/>
          <a:srcRect/>
          <a:stretch>
            <a:fillRect/>
          </a:stretch>
        </p:blipFill>
        <p:spPr bwMode="auto">
          <a:xfrm>
            <a:off x="762000" y="2133600"/>
            <a:ext cx="7086600" cy="925006"/>
          </a:xfrm>
          <a:prstGeom prst="rect">
            <a:avLst/>
          </a:prstGeom>
          <a:noFill/>
          <a:ln w="9525">
            <a:noFill/>
            <a:miter lim="800000"/>
            <a:headEnd/>
            <a:tailEnd/>
          </a:ln>
        </p:spPr>
      </p:pic>
      <p:sp>
        <p:nvSpPr>
          <p:cNvPr id="58375" name="Rectangle 7"/>
          <p:cNvSpPr>
            <a:spLocks noChangeArrowheads="1"/>
          </p:cNvSpPr>
          <p:nvPr/>
        </p:nvSpPr>
        <p:spPr bwMode="auto">
          <a:xfrm>
            <a:off x="304800" y="3352800"/>
            <a:ext cx="8763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Dung lượng sử dụng được trình bày dạng khối (mỗi khối có kích thước 1KB). Để xem dung lượng sử dụng dạng dễ đọc hơn, sử dụng tham số -H.</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Ví dụ: </a:t>
            </a:r>
          </a:p>
        </p:txBody>
      </p:sp>
      <p:pic>
        <p:nvPicPr>
          <p:cNvPr id="58376" name="Picture 8"/>
          <p:cNvPicPr>
            <a:picLocks noChangeAspect="1" noChangeArrowheads="1"/>
          </p:cNvPicPr>
          <p:nvPr/>
        </p:nvPicPr>
        <p:blipFill>
          <a:blip r:embed="rId3"/>
          <a:srcRect/>
          <a:stretch>
            <a:fillRect/>
          </a:stretch>
        </p:blipFill>
        <p:spPr bwMode="auto">
          <a:xfrm>
            <a:off x="762000" y="4495800"/>
            <a:ext cx="7086600" cy="100771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 (tt)</a:t>
            </a:r>
            <a:endParaRPr lang="en-US" sz="3200">
              <a:solidFill>
                <a:schemeClr val="bg1"/>
              </a:solidFill>
            </a:endParaRPr>
          </a:p>
        </p:txBody>
      </p:sp>
      <p:sp>
        <p:nvSpPr>
          <p:cNvPr id="43010" name="Rectangle 2"/>
          <p:cNvSpPr>
            <a:spLocks noChangeArrowheads="1"/>
          </p:cNvSpPr>
          <p:nvPr/>
        </p:nvSpPr>
        <p:spPr bwMode="auto">
          <a:xfrm>
            <a:off x="152400" y="807184"/>
            <a:ext cx="8915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Các lệnh quản lý hệ thống tập tin</a:t>
            </a:r>
          </a:p>
        </p:txBody>
      </p:sp>
      <p:sp>
        <p:nvSpPr>
          <p:cNvPr id="58373" name="Rectangle 5"/>
          <p:cNvSpPr>
            <a:spLocks noChangeArrowheads="1"/>
          </p:cNvSpPr>
          <p:nvPr/>
        </p:nvSpPr>
        <p:spPr bwMode="auto">
          <a:xfrm>
            <a:off x="228600" y="1371600"/>
            <a:ext cx="7162800" cy="2616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Lệnh </a:t>
            </a:r>
            <a:r>
              <a:rPr lang="en-US" sz="2000" smtClean="0">
                <a:solidFill>
                  <a:srgbClr val="002060"/>
                </a:solidFill>
                <a:latin typeface="+mj-lt"/>
                <a:ea typeface="Times New Roman" pitchFamily="18" charset="0"/>
                <a:cs typeface="Times New Roman" pitchFamily="18" charset="0"/>
              </a:rPr>
              <a:t>mount</a:t>
            </a:r>
            <a:r>
              <a:rPr lang="en-US" sz="2000" b="0" smtClean="0">
                <a:solidFill>
                  <a:srgbClr val="002060"/>
                </a:solidFill>
                <a:latin typeface="+mj-lt"/>
                <a:ea typeface="Times New Roman" pitchFamily="18" charset="0"/>
                <a:cs typeface="Times New Roman" pitchFamily="18" charset="0"/>
              </a:rPr>
              <a:t>: Gắn một hệ thống tập tin vào cây thư mục trước khi sử dụng</a:t>
            </a:r>
          </a:p>
          <a:p>
            <a:endParaRPr lang="en-US" sz="2000" b="0" smtClean="0">
              <a:solidFill>
                <a:srgbClr val="002060"/>
              </a:solidFill>
              <a:latin typeface="+mj-lt"/>
              <a:cs typeface="Times New Roman" pitchFamily="18" charset="0"/>
            </a:endParaRPr>
          </a:p>
          <a:p>
            <a:r>
              <a:rPr lang="en-US" sz="2000" smtClean="0"/>
              <a:t>Dạng:			</a:t>
            </a:r>
            <a:r>
              <a:rPr lang="en-US" sz="2000" smtClean="0">
                <a:solidFill>
                  <a:srgbClr val="FF3300"/>
                </a:solidFill>
              </a:rPr>
              <a:t>mount</a:t>
            </a:r>
            <a:r>
              <a:rPr lang="en-US" sz="2000" smtClean="0"/>
              <a:t>   [–t   type] dev dir</a:t>
            </a:r>
          </a:p>
          <a:p>
            <a:endParaRPr lang="en-US" sz="2000" smtClean="0"/>
          </a:p>
          <a:p>
            <a:r>
              <a:rPr lang="en-US" sz="2000" smtClean="0"/>
              <a:t>Trong đó ý nghĩa các tham số như sau:</a:t>
            </a:r>
          </a:p>
          <a:p>
            <a:endParaRPr lang="en-US" sz="200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sz="2000" b="0" smtClean="0">
              <a:solidFill>
                <a:srgbClr val="002060"/>
              </a:solidFill>
              <a:latin typeface="+mj-lt"/>
              <a:ea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28600" y="3581400"/>
          <a:ext cx="8686800" cy="1828800"/>
        </p:xfrm>
        <a:graphic>
          <a:graphicData uri="http://schemas.openxmlformats.org/drawingml/2006/table">
            <a:tbl>
              <a:tblPr/>
              <a:tblGrid>
                <a:gridCol w="808691"/>
                <a:gridCol w="7878109"/>
              </a:tblGrid>
              <a:tr h="563677">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type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Loại hệ thống tập tin : vfat – FAT, ntfs – NTFS, iso9660 – Hệ thống tập tin trên dĩa CD</a:t>
                      </a:r>
                    </a:p>
                  </a:txBody>
                  <a:tcPr marL="68580" marR="68580" marT="0" marB="0">
                    <a:lnL>
                      <a:noFill/>
                    </a:lnL>
                    <a:lnR>
                      <a:noFill/>
                    </a:lnR>
                    <a:lnT>
                      <a:noFill/>
                    </a:lnT>
                    <a:lnB>
                      <a:noFill/>
                    </a:lnB>
                  </a:tcPr>
                </a:tc>
              </a:tr>
              <a:tr h="294708">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dev</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Tên thiết bị muốn mount</a:t>
                      </a:r>
                    </a:p>
                  </a:txBody>
                  <a:tcPr marL="68580" marR="68580" marT="0" marB="0">
                    <a:lnL>
                      <a:noFill/>
                    </a:lnL>
                    <a:lnR>
                      <a:noFill/>
                    </a:lnR>
                    <a:lnT>
                      <a:noFill/>
                    </a:lnT>
                    <a:lnB>
                      <a:noFill/>
                    </a:lnB>
                  </a:tcPr>
                </a:tc>
              </a:tr>
              <a:tr h="589416">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dir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Tên thư mục chứa hệ thống tập tin sẽ được mount, thường chứa trong /mnt. Ví dụ /mnt/floppy, /mnt/cdrom, /mnt/usb…</a:t>
                      </a:r>
                    </a:p>
                  </a:txBody>
                  <a:tcPr marL="68580" marR="68580" marT="0" marB="0">
                    <a:lnL>
                      <a:noFill/>
                    </a:lnL>
                    <a:lnR>
                      <a:noFill/>
                    </a:lnR>
                    <a:lnT>
                      <a:noFill/>
                    </a:lnT>
                    <a:lnB>
                      <a:noFill/>
                    </a:lnB>
                  </a:tcPr>
                </a:tc>
              </a:tr>
            </a:tbl>
          </a:graphicData>
        </a:graphic>
      </p:graphicFrame>
      <p:sp>
        <p:nvSpPr>
          <p:cNvPr id="59393" name="Rectangle 1"/>
          <p:cNvSpPr>
            <a:spLocks noChangeArrowheads="1"/>
          </p:cNvSpPr>
          <p:nvPr/>
        </p:nvSpPr>
        <p:spPr bwMode="auto">
          <a:xfrm>
            <a:off x="0" y="548640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Ví dụ: Để mount dĩa CD thành thư mục /mnt/cdrom, nhập lệnh:</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                         $mount –t iso9660 /dev/cdrom /mnt/cdrom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V. Làm việc với file</a:t>
            </a:r>
            <a:endParaRPr lang="en-AU" sz="3200">
              <a:solidFill>
                <a:schemeClr val="bg1"/>
              </a:solidFill>
            </a:endParaRPr>
          </a:p>
        </p:txBody>
      </p:sp>
      <p:sp>
        <p:nvSpPr>
          <p:cNvPr id="41985" name="Rectangle 1"/>
          <p:cNvSpPr>
            <a:spLocks noChangeArrowheads="1"/>
          </p:cNvSpPr>
          <p:nvPr/>
        </p:nvSpPr>
        <p:spPr bwMode="auto">
          <a:xfrm>
            <a:off x="228600" y="990600"/>
            <a:ext cx="8686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smtClean="0"/>
              <a:t>Lệnh ls: Liệt kê nội dung thư mục</a:t>
            </a:r>
            <a:endParaRPr kumimoji="0" lang="en-US" sz="1200" b="0" i="0" u="none" strike="noStrike" cap="none" normalizeH="0" baseline="0" smtClean="0">
              <a:ln>
                <a:noFill/>
              </a:ln>
              <a:solidFill>
                <a:schemeClr val="tx1"/>
              </a:solidFill>
              <a:effectLst/>
              <a:latin typeface="+mj-lt"/>
              <a:cs typeface="Arial" pitchFamily="34" charset="0"/>
            </a:endParaRPr>
          </a:p>
          <a:p>
            <a:pPr lvl="1">
              <a:spcBef>
                <a:spcPts val="600"/>
              </a:spcBef>
              <a:spcAft>
                <a:spcPts val="600"/>
              </a:spcAft>
            </a:pPr>
            <a:r>
              <a:rPr lang="en-US" sz="2000" smtClean="0"/>
              <a:t>Dạng:	</a:t>
            </a:r>
            <a:r>
              <a:rPr lang="en-US" sz="2000" smtClean="0">
                <a:solidFill>
                  <a:srgbClr val="FF0000"/>
                </a:solidFill>
              </a:rPr>
              <a:t>ls</a:t>
            </a:r>
            <a:r>
              <a:rPr lang="en-US" sz="2000" smtClean="0"/>
              <a:t>   </a:t>
            </a:r>
            <a:r>
              <a:rPr lang="en-US" sz="2000" smtClean="0">
                <a:solidFill>
                  <a:srgbClr val="7030A0"/>
                </a:solidFill>
              </a:rPr>
              <a:t>[options]  </a:t>
            </a:r>
            <a:r>
              <a:rPr lang="en-US" sz="2000" smtClean="0">
                <a:solidFill>
                  <a:srgbClr val="002060"/>
                </a:solidFill>
              </a:rPr>
              <a:t> [file]</a:t>
            </a:r>
          </a:p>
          <a:p>
            <a:r>
              <a:rPr lang="en-US" sz="2000" smtClean="0"/>
              <a:t>Trong đó ý nghĩa các tham số như sau: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5876925" y="2209800"/>
          <a:ext cx="3267075" cy="3660648"/>
        </p:xfrm>
        <a:graphic>
          <a:graphicData uri="http://schemas.openxmlformats.org/drawingml/2006/table">
            <a:tbl>
              <a:tblPr/>
              <a:tblGrid>
                <a:gridCol w="971293"/>
                <a:gridCol w="2295782"/>
              </a:tblGrid>
              <a:tr h="457581">
                <a:tc>
                  <a:txBody>
                    <a:bodyPr/>
                    <a:lstStyle/>
                    <a:p>
                      <a:pPr marL="0" marR="0">
                        <a:lnSpc>
                          <a:spcPct val="115000"/>
                        </a:lnSpc>
                        <a:spcBef>
                          <a:spcPts val="600"/>
                        </a:spcBef>
                        <a:spcAft>
                          <a:spcPts val="600"/>
                        </a:spcAft>
                      </a:pPr>
                      <a:r>
                        <a:rPr lang="en-US" sz="1800" b="1">
                          <a:latin typeface="+mj-lt"/>
                          <a:ea typeface="Times New Roman"/>
                          <a:cs typeface="Times New Roman"/>
                        </a:rPr>
                        <a:t>Kí hiệu</a:t>
                      </a:r>
                      <a:endParaRPr lang="en-US" sz="1800">
                        <a:latin typeface="+mj-lt"/>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b="1">
                          <a:latin typeface="+mj-lt"/>
                          <a:ea typeface="Times New Roman"/>
                          <a:cs typeface="Times New Roman"/>
                        </a:rPr>
                        <a:t>Kiểu file</a:t>
                      </a:r>
                      <a:endParaRPr lang="en-US" sz="1800">
                        <a:latin typeface="+mj-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Regular file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d</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Directory</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l</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Symbolic link</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Block special file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c</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Character special file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p</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Named pipe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s</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600"/>
                        </a:spcBef>
                        <a:spcAft>
                          <a:spcPts val="600"/>
                        </a:spcAft>
                      </a:pPr>
                      <a:r>
                        <a:rPr lang="en-US" sz="1800">
                          <a:latin typeface="+mj-lt"/>
                          <a:ea typeface="Times New Roman"/>
                          <a:cs typeface="Times New Roman"/>
                        </a:rPr>
                        <a:t>Socket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5" name="Table 4"/>
          <p:cNvGraphicFramePr>
            <a:graphicFrameLocks noGrp="1"/>
          </p:cNvGraphicFramePr>
          <p:nvPr/>
        </p:nvGraphicFramePr>
        <p:xfrm>
          <a:off x="304800" y="2438400"/>
          <a:ext cx="5415915" cy="2109216"/>
        </p:xfrm>
        <a:graphic>
          <a:graphicData uri="http://schemas.openxmlformats.org/drawingml/2006/table">
            <a:tbl>
              <a:tblPr/>
              <a:tblGrid>
                <a:gridCol w="1066800"/>
                <a:gridCol w="4349115"/>
              </a:tblGrid>
              <a:tr h="1188720">
                <a:tc>
                  <a:txBody>
                    <a:bodyPr/>
                    <a:lstStyle/>
                    <a:p>
                      <a:pPr marL="0" marR="0" algn="just">
                        <a:lnSpc>
                          <a:spcPct val="120000"/>
                        </a:lnSpc>
                        <a:spcBef>
                          <a:spcPts val="0"/>
                        </a:spcBef>
                        <a:spcAft>
                          <a:spcPts val="0"/>
                        </a:spcAft>
                      </a:pPr>
                      <a:r>
                        <a:rPr lang="en-US" sz="1800" b="0" kern="1200" smtClean="0">
                          <a:solidFill>
                            <a:srgbClr val="FF000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Tùy chọn liệt kê nội dung thư mục:</a:t>
                      </a:r>
                    </a:p>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a:t>
                      </a:r>
                      <a:r>
                        <a:rPr lang="en-US" sz="1800" b="1" kern="1200" smtClean="0">
                          <a:solidFill>
                            <a:srgbClr val="002060"/>
                          </a:solidFill>
                          <a:latin typeface="+mj-lt"/>
                          <a:ea typeface="Times New Roman" pitchFamily="18" charset="0"/>
                          <a:cs typeface="Times New Roman" pitchFamily="18" charset="0"/>
                        </a:rPr>
                        <a:t>l</a:t>
                      </a:r>
                      <a:r>
                        <a:rPr lang="en-US" sz="1800" b="0" kern="1200" smtClean="0">
                          <a:solidFill>
                            <a:srgbClr val="002060"/>
                          </a:solidFill>
                          <a:latin typeface="+mj-lt"/>
                          <a:ea typeface="Times New Roman" pitchFamily="18" charset="0"/>
                          <a:cs typeface="Times New Roman" pitchFamily="18" charset="0"/>
                        </a:rPr>
                        <a:t> : Xem chi tiết, -</a:t>
                      </a:r>
                      <a:r>
                        <a:rPr lang="en-US" sz="1800" b="1" kern="1200" smtClean="0">
                          <a:solidFill>
                            <a:srgbClr val="002060"/>
                          </a:solidFill>
                          <a:latin typeface="+mj-lt"/>
                          <a:ea typeface="Times New Roman" pitchFamily="18" charset="0"/>
                          <a:cs typeface="Times New Roman" pitchFamily="18" charset="0"/>
                        </a:rPr>
                        <a:t>a</a:t>
                      </a:r>
                      <a:r>
                        <a:rPr lang="en-US" sz="1800" b="0" kern="1200" smtClean="0">
                          <a:solidFill>
                            <a:srgbClr val="002060"/>
                          </a:solidFill>
                          <a:latin typeface="+mj-lt"/>
                          <a:ea typeface="Times New Roman" pitchFamily="18" charset="0"/>
                          <a:cs typeface="Times New Roman" pitchFamily="18" charset="0"/>
                        </a:rPr>
                        <a:t>: Xem tất cả (kể cả các tập tin ẩn), -</a:t>
                      </a:r>
                      <a:r>
                        <a:rPr lang="en-US" sz="1800" b="1" kern="1200" smtClean="0">
                          <a:solidFill>
                            <a:srgbClr val="002060"/>
                          </a:solidFill>
                          <a:latin typeface="+mj-lt"/>
                          <a:ea typeface="Times New Roman" pitchFamily="18" charset="0"/>
                          <a:cs typeface="Times New Roman" pitchFamily="18" charset="0"/>
                        </a:rPr>
                        <a:t>F</a:t>
                      </a:r>
                      <a:r>
                        <a:rPr lang="en-US" sz="1800" b="0" kern="1200" smtClean="0">
                          <a:solidFill>
                            <a:srgbClr val="002060"/>
                          </a:solidFill>
                          <a:latin typeface="+mj-lt"/>
                          <a:ea typeface="Times New Roman" pitchFamily="18" charset="0"/>
                          <a:cs typeface="Times New Roman" pitchFamily="18" charset="0"/>
                        </a:rPr>
                        <a:t>:Thêm thông tin mô tả vào sau tên, -</a:t>
                      </a:r>
                      <a:r>
                        <a:rPr lang="en-US" sz="1800" b="1" kern="1200" smtClean="0">
                          <a:solidFill>
                            <a:srgbClr val="002060"/>
                          </a:solidFill>
                          <a:latin typeface="+mj-lt"/>
                          <a:ea typeface="Times New Roman" pitchFamily="18" charset="0"/>
                          <a:cs typeface="Times New Roman" pitchFamily="18" charset="0"/>
                        </a:rPr>
                        <a:t>R</a:t>
                      </a:r>
                      <a:r>
                        <a:rPr lang="en-US" sz="1800" b="0" kern="1200" smtClean="0">
                          <a:solidFill>
                            <a:srgbClr val="002060"/>
                          </a:solidFill>
                          <a:latin typeface="+mj-lt"/>
                          <a:ea typeface="Times New Roman" pitchFamily="18" charset="0"/>
                          <a:cs typeface="Times New Roman" pitchFamily="18" charset="0"/>
                        </a:rPr>
                        <a:t>:Xem trong các thư mục con.</a:t>
                      </a:r>
                    </a:p>
                  </a:txBody>
                  <a:tcPr marL="68580" marR="68580" marT="0" marB="0">
                    <a:lnL>
                      <a:noFill/>
                    </a:lnL>
                    <a:lnR>
                      <a:noFill/>
                    </a:lnR>
                    <a:lnT>
                      <a:noFill/>
                    </a:lnT>
                    <a:lnB>
                      <a:noFill/>
                    </a:lnB>
                  </a:tcPr>
                </a:tc>
              </a:tr>
              <a:tr h="792480">
                <a:tc>
                  <a:txBody>
                    <a:bodyPr/>
                    <a:lstStyle/>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Tên thư mục hoặc tập tin, nếu không ghi có nghĩa xem thư mục hiện hành.</a:t>
                      </a:r>
                    </a:p>
                  </a:txBody>
                  <a:tcPr marL="68580" marR="6858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304800" y="903982"/>
            <a:ext cx="8686800" cy="15850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1800" smtClean="0"/>
              <a:t>Lệnh mkdir : </a:t>
            </a:r>
            <a:r>
              <a:rPr lang="en-US" sz="1800" b="0" smtClean="0"/>
              <a:t>Tạo thự mục (directory)</a:t>
            </a:r>
          </a:p>
          <a:p>
            <a:pPr>
              <a:spcBef>
                <a:spcPts val="600"/>
              </a:spcBef>
              <a:spcAft>
                <a:spcPts val="600"/>
              </a:spcAft>
            </a:pPr>
            <a:r>
              <a:rPr lang="en-US" sz="1800" smtClean="0"/>
              <a:t>	Dạng:	</a:t>
            </a:r>
            <a:r>
              <a:rPr lang="en-US" sz="1800" smtClean="0">
                <a:solidFill>
                  <a:srgbClr val="FF0000"/>
                </a:solidFill>
              </a:rPr>
              <a:t>mkdir</a:t>
            </a:r>
            <a:r>
              <a:rPr lang="en-US" sz="1800" smtClean="0"/>
              <a:t>	</a:t>
            </a:r>
            <a:r>
              <a:rPr lang="en-US" sz="1800" smtClean="0">
                <a:solidFill>
                  <a:srgbClr val="7030A0"/>
                </a:solidFill>
              </a:rPr>
              <a:t>[Options]</a:t>
            </a:r>
            <a:r>
              <a:rPr lang="en-US" sz="1800" smtClean="0"/>
              <a:t>  </a:t>
            </a:r>
            <a:r>
              <a:rPr lang="en-US" sz="1800" smtClean="0">
                <a:solidFill>
                  <a:srgbClr val="002060"/>
                </a:solidFill>
              </a:rPr>
              <a:t> Directory</a:t>
            </a:r>
          </a:p>
          <a:p>
            <a:pPr>
              <a:spcBef>
                <a:spcPts val="600"/>
              </a:spcBef>
              <a:spcAft>
                <a:spcPts val="600"/>
              </a:spcAft>
            </a:pPr>
            <a:r>
              <a:rPr lang="en-US" sz="1800" b="0" smtClean="0"/>
              <a:t>Trong đó ý nghĩa các tham số như sau:</a:t>
            </a:r>
          </a:p>
          <a:p>
            <a:endParaRPr lang="en-US" sz="1800" b="0" smtClean="0"/>
          </a:p>
        </p:txBody>
      </p:sp>
      <p:graphicFrame>
        <p:nvGraphicFramePr>
          <p:cNvPr id="4" name="Table 3"/>
          <p:cNvGraphicFramePr>
            <a:graphicFrameLocks noGrp="1"/>
          </p:cNvGraphicFramePr>
          <p:nvPr/>
        </p:nvGraphicFramePr>
        <p:xfrm>
          <a:off x="381000" y="2209800"/>
          <a:ext cx="8610600" cy="1170432"/>
        </p:xfrm>
        <a:graphic>
          <a:graphicData uri="http://schemas.openxmlformats.org/drawingml/2006/table">
            <a:tbl>
              <a:tblPr/>
              <a:tblGrid>
                <a:gridCol w="1241168"/>
                <a:gridCol w="7369432"/>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-p : không thông báo lỗi khi thư mục đã tồn tại, cho phép tạo thư mục con ngay cả khi chưa có thư mục cha</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Directory</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Tên thư mục muốn tạo</a:t>
                      </a:r>
                    </a:p>
                  </a:txBody>
                  <a:tcPr marL="68580" marR="68580" marT="0" marB="0">
                    <a:lnL>
                      <a:noFill/>
                    </a:lnL>
                    <a:lnR>
                      <a:noFill/>
                    </a:lnR>
                    <a:lnT>
                      <a:noFill/>
                    </a:lnT>
                    <a:lnB>
                      <a:noFill/>
                    </a:lnB>
                  </a:tcPr>
                </a:tc>
              </a:tr>
            </a:tbl>
          </a:graphicData>
        </a:graphic>
      </p:graphicFrame>
      <p:sp>
        <p:nvSpPr>
          <p:cNvPr id="21505" name="Rectangle 1"/>
          <p:cNvSpPr>
            <a:spLocks noChangeArrowheads="1"/>
          </p:cNvSpPr>
          <p:nvPr/>
        </p:nvSpPr>
        <p:spPr bwMode="auto">
          <a:xfrm>
            <a:off x="457200" y="3581400"/>
            <a:ext cx="70104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b="0" smtClean="0">
                <a:solidFill>
                  <a:srgbClr val="002060"/>
                </a:solidFill>
                <a:latin typeface="+mj-lt"/>
                <a:ea typeface="Times New Roman" pitchFamily="18" charset="0"/>
                <a:cs typeface="Times New Roman" pitchFamily="18" charset="0"/>
              </a:rPr>
              <a:t>Ví dụ:</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smtClean="0">
                <a:latin typeface="+mj-lt"/>
                <a:ea typeface="Times New Roman" pitchFamily="18" charset="0"/>
                <a:cs typeface="Times New Roman" pitchFamily="18" charset="0"/>
              </a:rPr>
              <a:t>Tạo thư mục my_dir1, my_dir2</a:t>
            </a:r>
          </a:p>
          <a:p>
            <a:pPr lvl="1"/>
            <a:r>
              <a:rPr lang="en-US" sz="1800" b="0" smtClean="0">
                <a:solidFill>
                  <a:srgbClr val="002060"/>
                </a:solidFill>
                <a:latin typeface="+mj-lt"/>
                <a:ea typeface="Times New Roman" pitchFamily="18" charset="0"/>
                <a:cs typeface="Times New Roman" pitchFamily="18" charset="0"/>
              </a:rPr>
              <a:t>$</a:t>
            </a:r>
            <a:r>
              <a:rPr lang="en-US" sz="1800" b="0" smtClean="0">
                <a:solidFill>
                  <a:srgbClr val="FF0000"/>
                </a:solidFill>
                <a:latin typeface="+mj-lt"/>
                <a:ea typeface="Times New Roman" pitchFamily="18" charset="0"/>
                <a:cs typeface="Times New Roman" pitchFamily="18" charset="0"/>
              </a:rPr>
              <a:t>mkdir</a:t>
            </a:r>
            <a:r>
              <a:rPr lang="en-US" sz="1800" b="0" smtClean="0">
                <a:solidFill>
                  <a:srgbClr val="002060"/>
                </a:solidFill>
                <a:latin typeface="+mj-lt"/>
                <a:ea typeface="Times New Roman" pitchFamily="18" charset="0"/>
                <a:cs typeface="Times New Roman" pitchFamily="18" charset="0"/>
              </a:rPr>
              <a:t>   my_dir1	my_dir2</a:t>
            </a:r>
          </a:p>
          <a:p>
            <a:pPr lvl="1"/>
            <a:endParaRPr lang="en-US" sz="1800" b="0" smtClean="0">
              <a:solidFill>
                <a:srgbClr val="002060"/>
              </a:solidFill>
              <a:latin typeface="+mj-lt"/>
              <a:ea typeface="Times New Roman" pitchFamily="18" charset="0"/>
              <a:cs typeface="Times New Roman" pitchFamily="18" charset="0"/>
            </a:endParaRPr>
          </a:p>
          <a:p>
            <a:r>
              <a:rPr lang="en-US" sz="1800" b="0" smtClean="0"/>
              <a:t>Tạo thư mục kể cả thư mục cha nếu chưa có</a:t>
            </a:r>
          </a:p>
          <a:p>
            <a:pPr lvl="1"/>
            <a:r>
              <a:rPr lang="en-US" sz="1800" b="0" smtClean="0">
                <a:solidFill>
                  <a:srgbClr val="002060"/>
                </a:solidFill>
                <a:latin typeface="+mj-lt"/>
                <a:ea typeface="Times New Roman" pitchFamily="18" charset="0"/>
                <a:cs typeface="Times New Roman" pitchFamily="18" charset="0"/>
              </a:rPr>
              <a:t>$</a:t>
            </a:r>
            <a:r>
              <a:rPr lang="en-US" sz="1800" b="0" smtClean="0">
                <a:solidFill>
                  <a:srgbClr val="FF0000"/>
                </a:solidFill>
                <a:latin typeface="+mj-lt"/>
                <a:ea typeface="Times New Roman" pitchFamily="18" charset="0"/>
                <a:cs typeface="Times New Roman" pitchFamily="18" charset="0"/>
              </a:rPr>
              <a:t>mkdir </a:t>
            </a:r>
            <a:r>
              <a:rPr lang="en-US" sz="1800" b="0" smtClean="0">
                <a:solidFill>
                  <a:srgbClr val="002060"/>
                </a:solidFill>
                <a:latin typeface="+mj-lt"/>
                <a:ea typeface="Times New Roman" pitchFamily="18" charset="0"/>
                <a:cs typeface="Times New Roman" pitchFamily="18" charset="0"/>
              </a:rPr>
              <a:t>  -p   dir3/dir4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III. Làm việc với file (tt)</a:t>
            </a:r>
            <a:endParaRPr lang="en-AU" sz="3200">
              <a:solidFill>
                <a:schemeClr val="bg1"/>
              </a:solidFill>
            </a:endParaRPr>
          </a:p>
        </p:txBody>
      </p:sp>
      <p:sp>
        <p:nvSpPr>
          <p:cNvPr id="5" name="Rectangle 1"/>
          <p:cNvSpPr>
            <a:spLocks noChangeArrowheads="1"/>
          </p:cNvSpPr>
          <p:nvPr/>
        </p:nvSpPr>
        <p:spPr bwMode="auto">
          <a:xfrm>
            <a:off x="304800" y="903982"/>
            <a:ext cx="8686800" cy="15850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1800" b="0" smtClean="0"/>
              <a:t>Lệnh</a:t>
            </a:r>
            <a:r>
              <a:rPr lang="en-US" sz="1800" smtClean="0"/>
              <a:t> rmdir : </a:t>
            </a:r>
            <a:r>
              <a:rPr lang="en-US" sz="1800" b="0" smtClean="0"/>
              <a:t>xóa thự mục</a:t>
            </a:r>
          </a:p>
          <a:p>
            <a:pPr>
              <a:spcBef>
                <a:spcPts val="600"/>
              </a:spcBef>
              <a:spcAft>
                <a:spcPts val="600"/>
              </a:spcAft>
            </a:pPr>
            <a:r>
              <a:rPr lang="en-US" sz="1800" smtClean="0"/>
              <a:t>	Dạng:	</a:t>
            </a:r>
            <a:r>
              <a:rPr lang="en-US" sz="1800" smtClean="0">
                <a:solidFill>
                  <a:srgbClr val="FF0000"/>
                </a:solidFill>
              </a:rPr>
              <a:t>rmdir</a:t>
            </a:r>
            <a:r>
              <a:rPr lang="en-US" sz="1800" smtClean="0"/>
              <a:t>	</a:t>
            </a:r>
            <a:r>
              <a:rPr lang="en-US" sz="1800" smtClean="0">
                <a:solidFill>
                  <a:srgbClr val="7030A0"/>
                </a:solidFill>
              </a:rPr>
              <a:t>[Options]</a:t>
            </a:r>
            <a:r>
              <a:rPr lang="en-US" sz="1800" smtClean="0"/>
              <a:t>  </a:t>
            </a:r>
            <a:r>
              <a:rPr lang="en-US" sz="1800" smtClean="0">
                <a:solidFill>
                  <a:srgbClr val="002060"/>
                </a:solidFill>
              </a:rPr>
              <a:t> Directory</a:t>
            </a:r>
          </a:p>
          <a:p>
            <a:pPr>
              <a:spcBef>
                <a:spcPts val="600"/>
              </a:spcBef>
              <a:spcAft>
                <a:spcPts val="600"/>
              </a:spcAft>
            </a:pPr>
            <a:r>
              <a:rPr lang="en-US" sz="1800" b="0" smtClean="0"/>
              <a:t>Trong đó ý nghĩa các tham số như sau:</a:t>
            </a:r>
          </a:p>
          <a:p>
            <a:endParaRPr lang="en-US" sz="1800" b="0" smtClean="0"/>
          </a:p>
        </p:txBody>
      </p:sp>
      <p:graphicFrame>
        <p:nvGraphicFramePr>
          <p:cNvPr id="4" name="Table 3"/>
          <p:cNvGraphicFramePr>
            <a:graphicFrameLocks noGrp="1"/>
          </p:cNvGraphicFramePr>
          <p:nvPr/>
        </p:nvGraphicFramePr>
        <p:xfrm>
          <a:off x="381000" y="2209800"/>
          <a:ext cx="8610600" cy="877824"/>
        </p:xfrm>
        <a:graphic>
          <a:graphicData uri="http://schemas.openxmlformats.org/drawingml/2006/table">
            <a:tbl>
              <a:tblPr/>
              <a:tblGrid>
                <a:gridCol w="1241168"/>
                <a:gridCol w="7369432"/>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-p : xóa</a:t>
                      </a:r>
                      <a:r>
                        <a:rPr lang="en-US" sz="1600" b="0" kern="1200" baseline="0" smtClean="0">
                          <a:solidFill>
                            <a:srgbClr val="002060"/>
                          </a:solidFill>
                          <a:latin typeface="+mj-lt"/>
                          <a:ea typeface="Times New Roman" pitchFamily="18" charset="0"/>
                          <a:cs typeface="Times New Roman" pitchFamily="18" charset="0"/>
                        </a:rPr>
                        <a:t> thư mục và cả</a:t>
                      </a:r>
                      <a:r>
                        <a:rPr lang="en-US" sz="1600" b="0" kern="1200" smtClean="0">
                          <a:solidFill>
                            <a:srgbClr val="002060"/>
                          </a:solidFill>
                          <a:latin typeface="+mj-lt"/>
                          <a:ea typeface="Times New Roman" pitchFamily="18" charset="0"/>
                          <a:cs typeface="Times New Roman" pitchFamily="18" charset="0"/>
                        </a:rPr>
                        <a:t> thư mục cha</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Directory</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Tên thư mục muốn xóa</a:t>
                      </a:r>
                    </a:p>
                  </a:txBody>
                  <a:tcPr marL="68580" marR="68580" marT="0" marB="0">
                    <a:lnL>
                      <a:noFill/>
                    </a:lnL>
                    <a:lnR>
                      <a:noFill/>
                    </a:lnR>
                    <a:lnT>
                      <a:noFill/>
                    </a:lnT>
                    <a:lnB>
                      <a:noFill/>
                    </a:lnB>
                  </a:tcPr>
                </a:tc>
              </a:tr>
            </a:tbl>
          </a:graphicData>
        </a:graphic>
      </p:graphicFrame>
      <p:sp>
        <p:nvSpPr>
          <p:cNvPr id="21505" name="Rectangle 1"/>
          <p:cNvSpPr>
            <a:spLocks noChangeArrowheads="1"/>
          </p:cNvSpPr>
          <p:nvPr/>
        </p:nvSpPr>
        <p:spPr bwMode="auto">
          <a:xfrm>
            <a:off x="457200" y="3581400"/>
            <a:ext cx="70104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b="0" smtClean="0">
                <a:solidFill>
                  <a:srgbClr val="002060"/>
                </a:solidFill>
                <a:latin typeface="+mj-lt"/>
                <a:ea typeface="Times New Roman" pitchFamily="18" charset="0"/>
                <a:cs typeface="Times New Roman" pitchFamily="18" charset="0"/>
              </a:rPr>
              <a:t>Ví dụ:</a:t>
            </a:r>
          </a:p>
          <a:p>
            <a:pPr marL="0" marR="0" lvl="0" indent="0" algn="l" defTabSz="914400" rtl="0" eaLnBrk="0" fontAlgn="base" latinLnBrk="0" hangingPunct="0">
              <a:lnSpc>
                <a:spcPct val="100000"/>
              </a:lnSpc>
              <a:spcBef>
                <a:spcPct val="0"/>
              </a:spcBef>
              <a:spcAft>
                <a:spcPct val="0"/>
              </a:spcAft>
              <a:buClrTx/>
              <a:buSzTx/>
              <a:buFontTx/>
              <a:buNone/>
              <a:tabLst/>
            </a:pPr>
            <a:r>
              <a:rPr lang="en-US" sz="1800" smtClean="0">
                <a:latin typeface="+mj-lt"/>
                <a:ea typeface="Times New Roman" pitchFamily="18" charset="0"/>
                <a:cs typeface="Times New Roman" pitchFamily="18" charset="0"/>
              </a:rPr>
              <a:t>Xóa thư mục rỗng my_dir1, my_dir2</a:t>
            </a:r>
          </a:p>
          <a:p>
            <a:pPr lvl="1"/>
            <a:r>
              <a:rPr lang="en-US" sz="1800" b="0" smtClean="0">
                <a:solidFill>
                  <a:srgbClr val="002060"/>
                </a:solidFill>
                <a:latin typeface="+mj-lt"/>
                <a:ea typeface="Times New Roman" pitchFamily="18" charset="0"/>
                <a:cs typeface="Times New Roman" pitchFamily="18" charset="0"/>
              </a:rPr>
              <a:t>$</a:t>
            </a:r>
            <a:r>
              <a:rPr lang="en-US" sz="1800" b="0" smtClean="0">
                <a:solidFill>
                  <a:srgbClr val="FF0000"/>
                </a:solidFill>
                <a:latin typeface="+mj-lt"/>
                <a:ea typeface="Times New Roman" pitchFamily="18" charset="0"/>
                <a:cs typeface="Times New Roman" pitchFamily="18" charset="0"/>
              </a:rPr>
              <a:t>rmdir</a:t>
            </a:r>
            <a:r>
              <a:rPr lang="en-US" sz="1800" b="0" smtClean="0">
                <a:solidFill>
                  <a:srgbClr val="002060"/>
                </a:solidFill>
                <a:latin typeface="+mj-lt"/>
                <a:ea typeface="Times New Roman" pitchFamily="18" charset="0"/>
                <a:cs typeface="Times New Roman" pitchFamily="18" charset="0"/>
              </a:rPr>
              <a:t>   my_dir1	my_dir2</a:t>
            </a:r>
          </a:p>
          <a:p>
            <a:pPr lvl="1"/>
            <a:endParaRPr lang="en-US" sz="1800" b="0" smtClean="0">
              <a:solidFill>
                <a:srgbClr val="002060"/>
              </a:solidFill>
              <a:latin typeface="+mj-lt"/>
              <a:ea typeface="Times New Roman" pitchFamily="18" charset="0"/>
              <a:cs typeface="Times New Roman" pitchFamily="18" charset="0"/>
            </a:endParaRPr>
          </a:p>
          <a:p>
            <a:r>
              <a:rPr lang="en-US" sz="1800" smtClean="0"/>
              <a:t>Xóa thư mục dir3/dir4 sau đó xóa dir3 </a:t>
            </a:r>
          </a:p>
          <a:p>
            <a:r>
              <a:rPr lang="en-US" sz="1800" b="0" smtClean="0">
                <a:solidFill>
                  <a:srgbClr val="002060"/>
                </a:solidFill>
                <a:latin typeface="+mj-lt"/>
                <a:ea typeface="Times New Roman" pitchFamily="18" charset="0"/>
                <a:cs typeface="Times New Roman" pitchFamily="18" charset="0"/>
              </a:rPr>
              <a:t>       $</a:t>
            </a:r>
            <a:r>
              <a:rPr lang="en-US" sz="1800" b="0" smtClean="0">
                <a:solidFill>
                  <a:srgbClr val="FF0000"/>
                </a:solidFill>
                <a:latin typeface="+mj-lt"/>
                <a:ea typeface="Times New Roman" pitchFamily="18" charset="0"/>
                <a:cs typeface="Times New Roman" pitchFamily="18" charset="0"/>
              </a:rPr>
              <a:t>rmdir</a:t>
            </a:r>
            <a:r>
              <a:rPr lang="en-US" sz="1800" b="0" smtClean="0">
                <a:solidFill>
                  <a:srgbClr val="002060"/>
                </a:solidFill>
                <a:latin typeface="+mj-lt"/>
                <a:ea typeface="Times New Roman" pitchFamily="18" charset="0"/>
                <a:cs typeface="Times New Roman" pitchFamily="18" charset="0"/>
              </a:rPr>
              <a:t>   -p   dir3/dir4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2000" b="0" smtClean="0"/>
          </a:p>
          <a:p>
            <a:pPr lvl="0"/>
            <a:r>
              <a:rPr lang="en-US" sz="2000" b="0" smtClean="0"/>
              <a:t>Lệnh </a:t>
            </a:r>
            <a:r>
              <a:rPr lang="en-US" sz="2000" smtClean="0"/>
              <a:t>cd</a:t>
            </a:r>
            <a:r>
              <a:rPr lang="en-US" sz="2000" b="0" smtClean="0"/>
              <a:t>: Chuyển thư mục</a:t>
            </a:r>
          </a:p>
          <a:p>
            <a:pPr lvl="0"/>
            <a:endParaRPr lang="en-US" sz="1800" b="0" smtClean="0"/>
          </a:p>
          <a:p>
            <a:r>
              <a:rPr lang="en-US" sz="2000" smtClean="0"/>
              <a:t>Dạng:		</a:t>
            </a:r>
            <a:r>
              <a:rPr lang="en-US" sz="2000" smtClean="0">
                <a:solidFill>
                  <a:srgbClr val="FF3300"/>
                </a:solidFill>
              </a:rPr>
              <a:t>cd </a:t>
            </a:r>
            <a:r>
              <a:rPr lang="en-US" sz="2000" smtClean="0"/>
              <a:t> [Path]</a:t>
            </a:r>
          </a:p>
          <a:p>
            <a:endParaRPr lang="en-US" sz="1800" b="0" smtClean="0"/>
          </a:p>
          <a:p>
            <a:r>
              <a:rPr lang="en-US" sz="1800" b="0" smtClean="0"/>
              <a:t>$cd /etc		Chuyển đến thư mục /etc.</a:t>
            </a:r>
          </a:p>
          <a:p>
            <a:r>
              <a:rPr lang="en-US" sz="1800" b="0" smtClean="0"/>
              <a:t>$cd usr		Chuyển vào thư mục usr là con của thư mục hiện hành.</a:t>
            </a:r>
          </a:p>
          <a:p>
            <a:r>
              <a:rPr lang="en-US" sz="1800" b="0" smtClean="0"/>
              <a:t>$cd ..		Chuyển lên thư mục cấp cao hơn</a:t>
            </a:r>
          </a:p>
          <a:p>
            <a:r>
              <a:rPr lang="en-US" sz="1800" b="0" smtClean="0"/>
              <a:t>$cd		Chuyển về thư mục home</a:t>
            </a:r>
          </a:p>
          <a:p>
            <a:r>
              <a:rPr lang="en-US" sz="1800" b="0" smtClean="0"/>
              <a:t>$cd ~		Chuyển về thư mục home </a:t>
            </a:r>
          </a:p>
          <a:p>
            <a:endParaRPr lang="en-US" sz="1800" smtClean="0"/>
          </a:p>
          <a:p>
            <a:r>
              <a:rPr lang="en-US" sz="1800" smtClean="0"/>
              <a:t>Xem vị trí đang đứng trên hệ thống</a:t>
            </a:r>
          </a:p>
          <a:p>
            <a:r>
              <a:rPr lang="en-US" sz="1800" b="0" i="1" smtClean="0"/>
              <a:t># </a:t>
            </a:r>
            <a:r>
              <a:rPr lang="en-US" sz="1800" i="1" smtClean="0">
                <a:solidFill>
                  <a:srgbClr val="FF3300"/>
                </a:solidFill>
              </a:rPr>
              <a:t>pwd</a:t>
            </a:r>
            <a:endParaRPr lang="en-US" sz="1800" smtClean="0">
              <a:solidFill>
                <a:srgbClr val="FF33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0" smtClean="0"/>
          </a:p>
          <a:p>
            <a:pPr marL="342900" lvl="0" indent="-342900">
              <a:buFont typeface="Wingdings" pitchFamily="2" charset="2"/>
              <a:buChar char="v"/>
            </a:pPr>
            <a:r>
              <a:rPr lang="en-US" sz="1800" b="0" smtClean="0"/>
              <a:t>Lệnh </a:t>
            </a:r>
            <a:r>
              <a:rPr lang="en-US" sz="1800" smtClean="0"/>
              <a:t>cp</a:t>
            </a:r>
            <a:r>
              <a:rPr lang="en-US" sz="1800" b="0" smtClean="0"/>
              <a:t>:Sao chép thư mục-tập tin</a:t>
            </a:r>
          </a:p>
          <a:p>
            <a:pPr>
              <a:spcBef>
                <a:spcPts val="600"/>
              </a:spcBef>
              <a:spcAft>
                <a:spcPts val="600"/>
              </a:spcAft>
            </a:pPr>
            <a:r>
              <a:rPr lang="en-US" sz="1800" smtClean="0"/>
              <a:t>Dạng:		</a:t>
            </a:r>
            <a:r>
              <a:rPr lang="en-US" sz="1800" smtClean="0">
                <a:solidFill>
                  <a:srgbClr val="FF3300"/>
                </a:solidFill>
              </a:rPr>
              <a:t>cp</a:t>
            </a:r>
            <a:r>
              <a:rPr lang="en-US" sz="1800" smtClean="0"/>
              <a:t>    [Options]   Source Dest</a:t>
            </a:r>
          </a:p>
          <a:p>
            <a:pPr>
              <a:spcBef>
                <a:spcPts val="600"/>
              </a:spcBef>
              <a:spcAft>
                <a:spcPts val="600"/>
              </a:spcAft>
            </a:pPr>
            <a:r>
              <a:rPr lang="en-US" sz="1800" b="0" smtClean="0"/>
              <a:t>Trong đó ý nghĩa các tham số như sau:</a:t>
            </a:r>
          </a:p>
          <a:p>
            <a:endParaRPr lang="en-US" sz="1600" b="0" smtClean="0"/>
          </a:p>
        </p:txBody>
      </p:sp>
      <p:graphicFrame>
        <p:nvGraphicFramePr>
          <p:cNvPr id="4" name="Table 3"/>
          <p:cNvGraphicFramePr>
            <a:graphicFrameLocks noGrp="1"/>
          </p:cNvGraphicFramePr>
          <p:nvPr/>
        </p:nvGraphicFramePr>
        <p:xfrm>
          <a:off x="685800" y="2057400"/>
          <a:ext cx="7924800" cy="877824"/>
        </p:xfrm>
        <a:graphic>
          <a:graphicData uri="http://schemas.openxmlformats.org/drawingml/2006/table">
            <a:tbl>
              <a:tblPr/>
              <a:tblGrid>
                <a:gridCol w="1448498"/>
                <a:gridCol w="6476302"/>
              </a:tblGrid>
              <a:tr h="542544">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 : Sao chép toàn bộ thư mục </a:t>
                      </a:r>
                    </a:p>
                  </a:txBody>
                  <a:tcPr marL="68580" marR="68580" marT="0" marB="0">
                    <a:lnL>
                      <a:noFill/>
                    </a:lnL>
                    <a:lnR>
                      <a:noFill/>
                    </a:lnR>
                    <a:lnT>
                      <a:noFill/>
                    </a:lnT>
                    <a:lnB>
                      <a:noFill/>
                    </a:lnB>
                  </a:tcPr>
                </a:tc>
              </a:tr>
              <a:tr h="27127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Source, Dest</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Lần lượt là tên thư mục/tập tin nguồn, đích</a:t>
                      </a:r>
                    </a:p>
                  </a:txBody>
                  <a:tcPr marL="68580" marR="68580" marT="0" marB="0">
                    <a:lnL>
                      <a:noFill/>
                    </a:lnL>
                    <a:lnR>
                      <a:noFill/>
                    </a:lnR>
                    <a:lnT>
                      <a:noFill/>
                    </a:lnT>
                    <a:lnB>
                      <a:noFill/>
                    </a:lnB>
                  </a:tcPr>
                </a:tc>
              </a:tr>
            </a:tbl>
          </a:graphicData>
        </a:graphic>
      </p:graphicFrame>
      <p:sp>
        <p:nvSpPr>
          <p:cNvPr id="62465" name="Rectangle 1"/>
          <p:cNvSpPr>
            <a:spLocks noChangeArrowheads="1"/>
          </p:cNvSpPr>
          <p:nvPr/>
        </p:nvSpPr>
        <p:spPr bwMode="auto">
          <a:xfrm>
            <a:off x="685800" y="2902803"/>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smtClean="0"/>
              <a:t>Ví dụ:</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smtClean="0"/>
              <a:t>$cp  /etc/passwd    passwd	Sao chép tập tin passwd vào thư mục hiện hành với cùng tên.</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smtClean="0"/>
              <a:t>$cp  -R mydir_1  mydir_2</a:t>
            </a:r>
            <a:r>
              <a:rPr lang="en-US" sz="1600" smtClean="0"/>
              <a:t>	</a:t>
            </a:r>
            <a:r>
              <a:rPr lang="en-US" sz="1600" b="0" smtClean="0"/>
              <a:t>Sao chép thư mục </a:t>
            </a:r>
          </a:p>
        </p:txBody>
      </p:sp>
      <p:sp>
        <p:nvSpPr>
          <p:cNvPr id="6" name="Rectangle 1"/>
          <p:cNvSpPr>
            <a:spLocks noChangeArrowheads="1"/>
          </p:cNvSpPr>
          <p:nvPr/>
        </p:nvSpPr>
        <p:spPr bwMode="auto">
          <a:xfrm>
            <a:off x="457200" y="3719661"/>
            <a:ext cx="8686800" cy="14619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0"/>
              </a:spcBef>
              <a:spcAft>
                <a:spcPts val="0"/>
              </a:spcAft>
              <a:buFont typeface="Wingdings" pitchFamily="2" charset="2"/>
              <a:buChar char="v"/>
            </a:pPr>
            <a:r>
              <a:rPr lang="en-US" sz="1600" b="0" smtClean="0"/>
              <a:t>Lệnh </a:t>
            </a:r>
            <a:r>
              <a:rPr lang="en-US" sz="1600" smtClean="0"/>
              <a:t>rm</a:t>
            </a:r>
            <a:r>
              <a:rPr lang="en-US" sz="1600" b="0" smtClean="0"/>
              <a:t>: Xóa tập tin</a:t>
            </a:r>
          </a:p>
          <a:p>
            <a:pPr>
              <a:spcBef>
                <a:spcPts val="600"/>
              </a:spcBef>
              <a:spcAft>
                <a:spcPts val="600"/>
              </a:spcAft>
            </a:pPr>
            <a:r>
              <a:rPr lang="en-US" sz="1600" smtClean="0"/>
              <a:t>Dạng:		</a:t>
            </a:r>
            <a:r>
              <a:rPr lang="en-US" sz="1600" smtClean="0">
                <a:solidFill>
                  <a:srgbClr val="FF3300"/>
                </a:solidFill>
              </a:rPr>
              <a:t>rm </a:t>
            </a:r>
            <a:r>
              <a:rPr lang="en-US" sz="1600" smtClean="0"/>
              <a:t>   [Options]   file</a:t>
            </a:r>
          </a:p>
          <a:p>
            <a:pPr>
              <a:spcBef>
                <a:spcPts val="600"/>
              </a:spcBef>
              <a:spcAft>
                <a:spcPts val="600"/>
              </a:spcAft>
            </a:pPr>
            <a:r>
              <a:rPr lang="en-US" sz="1600" b="0" smtClean="0"/>
              <a:t>Trong đó ý nghĩa các tham số như sau:</a:t>
            </a:r>
          </a:p>
          <a:p>
            <a:pPr>
              <a:spcBef>
                <a:spcPts val="600"/>
              </a:spcBef>
              <a:spcAft>
                <a:spcPts val="600"/>
              </a:spcAft>
            </a:pPr>
            <a:endParaRPr lang="en-US" sz="1600" b="0" smtClean="0"/>
          </a:p>
        </p:txBody>
      </p:sp>
      <p:graphicFrame>
        <p:nvGraphicFramePr>
          <p:cNvPr id="7" name="Table 6"/>
          <p:cNvGraphicFramePr>
            <a:graphicFrameLocks noGrp="1"/>
          </p:cNvGraphicFramePr>
          <p:nvPr/>
        </p:nvGraphicFramePr>
        <p:xfrm>
          <a:off x="609600" y="4756690"/>
          <a:ext cx="7924800" cy="653510"/>
        </p:xfrm>
        <a:graphic>
          <a:graphicData uri="http://schemas.openxmlformats.org/drawingml/2006/table">
            <a:tbl>
              <a:tblPr/>
              <a:tblGrid>
                <a:gridCol w="1448498"/>
                <a:gridCol w="6476302"/>
              </a:tblGrid>
              <a:tr h="36090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 (xem</a:t>
                      </a:r>
                      <a:r>
                        <a:rPr lang="en-US" sz="1600" b="0" kern="1200" baseline="0" smtClean="0">
                          <a:solidFill>
                            <a:srgbClr val="002060"/>
                          </a:solidFill>
                          <a:latin typeface="+mj-lt"/>
                          <a:ea typeface="Times New Roman" pitchFamily="18" charset="0"/>
                          <a:cs typeface="Times New Roman" pitchFamily="18" charset="0"/>
                        </a:rPr>
                        <a:t> bằng lệnh man)</a:t>
                      </a:r>
                      <a:endParaRPr lang="en-US" sz="1600" b="0" kern="1200" smtClean="0">
                        <a:solidFill>
                          <a:srgbClr val="002060"/>
                        </a:solidFill>
                        <a:latin typeface="+mj-lt"/>
                        <a:ea typeface="Times New Roman" pitchFamily="18" charset="0"/>
                        <a:cs typeface="Times New Roman" pitchFamily="18" charset="0"/>
                      </a:endParaRPr>
                    </a:p>
                  </a:txBody>
                  <a:tcPr marL="68580" marR="68580" marT="0" marB="0">
                    <a:lnL>
                      <a:noFill/>
                    </a:lnL>
                    <a:lnR>
                      <a:noFill/>
                    </a:lnR>
                    <a:lnT>
                      <a:noFill/>
                    </a:lnT>
                    <a:lnB>
                      <a:noFill/>
                    </a:lnB>
                  </a:tcPr>
                </a:tc>
              </a:tr>
              <a:tr h="248698">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Tập tin muốn</a:t>
                      </a:r>
                      <a:r>
                        <a:rPr lang="en-US" sz="1600" b="0" kern="1200" baseline="0" smtClean="0">
                          <a:solidFill>
                            <a:srgbClr val="002060"/>
                          </a:solidFill>
                          <a:latin typeface="+mj-lt"/>
                          <a:ea typeface="Times New Roman" pitchFamily="18" charset="0"/>
                          <a:cs typeface="Times New Roman" pitchFamily="18" charset="0"/>
                        </a:rPr>
                        <a:t> xóa</a:t>
                      </a:r>
                      <a:endParaRPr lang="en-US" sz="1600" b="0" kern="1200" smtClean="0">
                        <a:solidFill>
                          <a:srgbClr val="002060"/>
                        </a:solidFill>
                        <a:latin typeface="+mj-lt"/>
                        <a:ea typeface="Times New Roman" pitchFamily="18" charset="0"/>
                        <a:cs typeface="Times New Roman" pitchFamily="18" charset="0"/>
                      </a:endParaRPr>
                    </a:p>
                  </a:txBody>
                  <a:tcPr marL="68580" marR="68580" marT="0" marB="0">
                    <a:lnL>
                      <a:noFill/>
                    </a:lnL>
                    <a:lnR>
                      <a:noFill/>
                    </a:lnR>
                    <a:lnT>
                      <a:noFill/>
                    </a:lnT>
                    <a:lnB>
                      <a:noFill/>
                    </a:lnB>
                  </a:tcPr>
                </a:tc>
              </a:tr>
            </a:tbl>
          </a:graphicData>
        </a:graphic>
      </p:graphicFrame>
      <p:sp>
        <p:nvSpPr>
          <p:cNvPr id="8" name="Rectangle 1"/>
          <p:cNvSpPr>
            <a:spLocks noChangeArrowheads="1"/>
          </p:cNvSpPr>
          <p:nvPr/>
        </p:nvSpPr>
        <p:spPr bwMode="auto">
          <a:xfrm>
            <a:off x="457200" y="5486400"/>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smtClean="0"/>
              <a:t>Ví dụ:</a:t>
            </a:r>
          </a:p>
          <a:p>
            <a:pPr lvl="0"/>
            <a:r>
              <a:rPr lang="en-US" sz="1600" smtClean="0"/>
              <a:t>$rm  myfile	Xóa tập tin myfile</a:t>
            </a:r>
            <a:r>
              <a:rPr lang="en-US" sz="1600" b="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0" smtClean="0"/>
          </a:p>
          <a:p>
            <a:pPr lvl="0"/>
            <a:r>
              <a:rPr lang="en-US" sz="1600" b="0" smtClean="0"/>
              <a:t>Lệnh </a:t>
            </a:r>
            <a:r>
              <a:rPr lang="en-US" sz="1600" smtClean="0"/>
              <a:t>mv</a:t>
            </a:r>
            <a:r>
              <a:rPr lang="en-US" sz="1600" b="0" smtClean="0"/>
              <a:t>: Di chuyển/đổi tên thư mục-tập tin</a:t>
            </a:r>
          </a:p>
          <a:p>
            <a:r>
              <a:rPr lang="en-US" sz="1600" smtClean="0"/>
              <a:t>Dạng:		</a:t>
            </a:r>
            <a:r>
              <a:rPr lang="en-US" sz="1600" smtClean="0">
                <a:solidFill>
                  <a:srgbClr val="FF0000"/>
                </a:solidFill>
              </a:rPr>
              <a:t>mv </a:t>
            </a:r>
            <a:r>
              <a:rPr lang="en-US" sz="1600" smtClean="0"/>
              <a:t>   [Options]   Source Dest</a:t>
            </a:r>
          </a:p>
          <a:p>
            <a:r>
              <a:rPr lang="en-US" sz="1600" smtClean="0"/>
              <a:t>		</a:t>
            </a:r>
            <a:r>
              <a:rPr lang="en-US" sz="1600" b="0" smtClean="0"/>
              <a:t>Hoặc</a:t>
            </a:r>
          </a:p>
          <a:p>
            <a:r>
              <a:rPr lang="en-US" sz="1600" smtClean="0"/>
              <a:t>		</a:t>
            </a:r>
            <a:r>
              <a:rPr lang="en-US" sz="1600" smtClean="0">
                <a:solidFill>
                  <a:srgbClr val="FF0000"/>
                </a:solidFill>
              </a:rPr>
              <a:t>mv</a:t>
            </a:r>
            <a:r>
              <a:rPr lang="en-US" sz="1600" smtClean="0"/>
              <a:t>    [Options]   Source… Directory</a:t>
            </a:r>
          </a:p>
          <a:p>
            <a:r>
              <a:rPr lang="en-US" sz="1600" smtClean="0"/>
              <a:t>Trong đó ý nghĩa các tham số như sau:</a:t>
            </a:r>
            <a:endParaRPr lang="en-US" sz="1600" b="0" smtClean="0"/>
          </a:p>
        </p:txBody>
      </p:sp>
      <p:sp>
        <p:nvSpPr>
          <p:cNvPr id="62465" name="Rectangle 1"/>
          <p:cNvSpPr>
            <a:spLocks noChangeArrowheads="1"/>
          </p:cNvSpPr>
          <p:nvPr/>
        </p:nvSpPr>
        <p:spPr bwMode="auto">
          <a:xfrm>
            <a:off x="228600" y="3886200"/>
            <a:ext cx="8686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u="sng" smtClean="0"/>
              <a:t>Ví dụ:</a:t>
            </a:r>
            <a:endParaRPr lang="en-US" sz="1600" smtClean="0"/>
          </a:p>
          <a:p>
            <a:r>
              <a:rPr lang="en-US" sz="1600" smtClean="0"/>
              <a:t>$</a:t>
            </a:r>
            <a:r>
              <a:rPr lang="en-US" sz="1600" smtClean="0">
                <a:solidFill>
                  <a:srgbClr val="FF0000"/>
                </a:solidFill>
              </a:rPr>
              <a:t>mv</a:t>
            </a:r>
            <a:r>
              <a:rPr lang="en-US" sz="1600" smtClean="0"/>
              <a:t>  dir1    dir2		</a:t>
            </a:r>
            <a:r>
              <a:rPr lang="en-US" sz="1600" b="0" smtClean="0"/>
              <a:t>Đổi tên thư mục dir1 thành dir2.</a:t>
            </a:r>
          </a:p>
          <a:p>
            <a:r>
              <a:rPr lang="en-US" sz="1600" smtClean="0"/>
              <a:t>$</a:t>
            </a:r>
            <a:r>
              <a:rPr lang="en-US" sz="1600" smtClean="0">
                <a:solidFill>
                  <a:srgbClr val="FF0000"/>
                </a:solidFill>
              </a:rPr>
              <a:t>mv </a:t>
            </a:r>
            <a:r>
              <a:rPr lang="en-US" sz="1600" smtClean="0"/>
              <a:t> myfile  mydir		</a:t>
            </a:r>
            <a:r>
              <a:rPr lang="en-US" sz="1600" b="0" smtClean="0"/>
              <a:t>Di chuyển tập tin myfile vào thư mục mydir</a:t>
            </a:r>
          </a:p>
          <a:p>
            <a:r>
              <a:rPr lang="en-US" sz="1600" smtClean="0"/>
              <a:t>$</a:t>
            </a:r>
            <a:r>
              <a:rPr lang="en-US" sz="1600" smtClean="0">
                <a:solidFill>
                  <a:srgbClr val="FF0000"/>
                </a:solidFill>
              </a:rPr>
              <a:t>mv</a:t>
            </a:r>
            <a:r>
              <a:rPr lang="en-US" sz="1600" smtClean="0"/>
              <a:t>  myfile  dir1/newfile	</a:t>
            </a:r>
            <a:r>
              <a:rPr lang="en-US" sz="1600" b="0" smtClean="0"/>
              <a:t>Di chuyển tập tin myfile vào thư mục dir1 đồng thời đổi tên</a:t>
            </a:r>
            <a:br>
              <a:rPr lang="en-US" sz="1600" b="0" smtClean="0"/>
            </a:br>
            <a:r>
              <a:rPr lang="en-US" sz="1600" b="0" smtClean="0"/>
              <a:t>                                                thành newfile</a:t>
            </a:r>
          </a:p>
        </p:txBody>
      </p:sp>
      <p:graphicFrame>
        <p:nvGraphicFramePr>
          <p:cNvPr id="6" name="Table 5"/>
          <p:cNvGraphicFramePr>
            <a:graphicFrameLocks noGrp="1"/>
          </p:cNvGraphicFramePr>
          <p:nvPr/>
        </p:nvGraphicFramePr>
        <p:xfrm>
          <a:off x="533400" y="2514600"/>
          <a:ext cx="8610600" cy="1170432"/>
        </p:xfrm>
        <a:graphic>
          <a:graphicData uri="http://schemas.openxmlformats.org/drawingml/2006/table">
            <a:tbl>
              <a:tblPr/>
              <a:tblGrid>
                <a:gridCol w="1573849"/>
                <a:gridCol w="7036751"/>
              </a:tblGrid>
              <a:tr h="756666">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-i : Nhắc trước khi di chuyển với tập tin/thư mục đích đã có rồi</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 Ghi đè  khi di chuyển với tập tin/thư mục đích đã có rồi</a:t>
                      </a:r>
                    </a:p>
                  </a:txBody>
                  <a:tcPr marL="68580" marR="68580" marT="0" marB="0">
                    <a:lnL>
                      <a:noFill/>
                    </a:lnL>
                    <a:lnR>
                      <a:noFill/>
                    </a:lnR>
                    <a:lnT>
                      <a:noFill/>
                    </a:lnT>
                    <a:lnB>
                      <a:noFill/>
                    </a:lnB>
                  </a:tcPr>
                </a:tc>
              </a:tr>
              <a:tr h="25222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Source, Dest</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Lần lượt là tên thư mục/tập tin nguồn, đích</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0" smtClean="0"/>
          </a:p>
          <a:p>
            <a:pPr lvl="0"/>
            <a:r>
              <a:rPr lang="en-US" sz="1600" b="0" smtClean="0"/>
              <a:t>Lệnh </a:t>
            </a:r>
            <a:r>
              <a:rPr lang="en-US" sz="1600" smtClean="0"/>
              <a:t>cat</a:t>
            </a:r>
            <a:r>
              <a:rPr lang="en-US" sz="1600" b="0" smtClean="0"/>
              <a:t>: Đọc nội dung tập tin</a:t>
            </a:r>
          </a:p>
          <a:p>
            <a:pPr>
              <a:spcBef>
                <a:spcPts val="600"/>
              </a:spcBef>
              <a:spcAft>
                <a:spcPts val="600"/>
              </a:spcAft>
            </a:pPr>
            <a:r>
              <a:rPr lang="en-US" sz="1600" smtClean="0"/>
              <a:t>Dạng:		</a:t>
            </a:r>
            <a:r>
              <a:rPr lang="en-US" sz="1600" smtClean="0">
                <a:solidFill>
                  <a:srgbClr val="FF0000"/>
                </a:solidFill>
              </a:rPr>
              <a:t>cat</a:t>
            </a:r>
            <a:r>
              <a:rPr lang="en-US" sz="1600" smtClean="0"/>
              <a:t>    [Options]   file</a:t>
            </a:r>
          </a:p>
          <a:p>
            <a:r>
              <a:rPr lang="en-US" sz="1600" smtClean="0"/>
              <a:t>Trong đó ý nghĩa các tham số như sau:</a:t>
            </a:r>
            <a:endParaRPr lang="en-US" sz="1600" b="0" smtClean="0"/>
          </a:p>
        </p:txBody>
      </p:sp>
      <p:sp>
        <p:nvSpPr>
          <p:cNvPr id="62465" name="Rectangle 1"/>
          <p:cNvSpPr>
            <a:spLocks noChangeArrowheads="1"/>
          </p:cNvSpPr>
          <p:nvPr/>
        </p:nvSpPr>
        <p:spPr bwMode="auto">
          <a:xfrm>
            <a:off x="228600" y="2971800"/>
            <a:ext cx="8686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u="sng" smtClean="0"/>
              <a:t>Ví dụ:</a:t>
            </a:r>
            <a:endParaRPr lang="en-US" sz="1600" smtClean="0"/>
          </a:p>
          <a:p>
            <a:r>
              <a:rPr lang="en-US" sz="1600" smtClean="0"/>
              <a:t>$cat  /etc/passwd		</a:t>
            </a:r>
            <a:r>
              <a:rPr lang="en-US" sz="1600" b="0" smtClean="0"/>
              <a:t>Xem nội dung tập tin /etc/passwd.</a:t>
            </a:r>
          </a:p>
          <a:p>
            <a:r>
              <a:rPr lang="en-US" sz="1600" smtClean="0"/>
              <a:t>$cat –n   /etc/passwd	</a:t>
            </a:r>
            <a:r>
              <a:rPr lang="en-US" sz="1600" b="0" smtClean="0"/>
              <a:t>Đánh số thứ tự dòng và xem nội dung tập tin.</a:t>
            </a:r>
            <a:r>
              <a:rPr lang="en-US" sz="1600" smtClean="0"/>
              <a:t> </a:t>
            </a:r>
          </a:p>
          <a:p>
            <a:endParaRPr lang="en-US" sz="1600" smtClean="0"/>
          </a:p>
          <a:p>
            <a:r>
              <a:rPr lang="en-US" sz="1600" smtClean="0"/>
              <a:t>Đặc biệt lệnh cat &gt; my_file có thể sử dụng để tạo tập tin my_file.</a:t>
            </a:r>
            <a:endParaRPr lang="en-US" sz="1600" b="0" smtClean="0"/>
          </a:p>
          <a:p>
            <a:r>
              <a:rPr lang="en-US" sz="1600" i="1" smtClean="0">
                <a:solidFill>
                  <a:srgbClr val="00B050"/>
                </a:solidFill>
              </a:rPr>
              <a:t># cat &gt;lablpi.txt</a:t>
            </a:r>
            <a:endParaRPr lang="en-US" sz="1400" smtClean="0">
              <a:solidFill>
                <a:srgbClr val="00B050"/>
              </a:solidFill>
            </a:endParaRPr>
          </a:p>
          <a:p>
            <a:r>
              <a:rPr lang="en-US" sz="1600" b="0" i="1" smtClean="0"/>
              <a:t>Sach lab LPI</a:t>
            </a:r>
            <a:endParaRPr lang="en-US" sz="1400" b="0" smtClean="0"/>
          </a:p>
          <a:p>
            <a:r>
              <a:rPr lang="en-US" sz="1600" b="0" i="1" smtClean="0"/>
              <a:t>Trung tam tin hoc SPKT</a:t>
            </a:r>
            <a:endParaRPr lang="en-US" sz="1400" b="0" smtClean="0"/>
          </a:p>
          <a:p>
            <a:r>
              <a:rPr lang="en-US" sz="1600" b="0" smtClean="0"/>
              <a:t>Ctrl +D</a:t>
            </a:r>
          </a:p>
          <a:p>
            <a:endParaRPr lang="en-US" sz="1600" b="0" smtClean="0"/>
          </a:p>
        </p:txBody>
      </p:sp>
      <p:graphicFrame>
        <p:nvGraphicFramePr>
          <p:cNvPr id="7" name="Table 6"/>
          <p:cNvGraphicFramePr>
            <a:graphicFrameLocks noGrp="1"/>
          </p:cNvGraphicFramePr>
          <p:nvPr/>
        </p:nvGraphicFramePr>
        <p:xfrm>
          <a:off x="533400" y="2133600"/>
          <a:ext cx="7252970" cy="890016"/>
        </p:xfrm>
        <a:graphic>
          <a:graphicData uri="http://schemas.openxmlformats.org/drawingml/2006/table">
            <a:tbl>
              <a:tblPr/>
              <a:tblGrid>
                <a:gridCol w="1325701"/>
                <a:gridCol w="5927269"/>
              </a:tblGrid>
              <a:tr h="593344">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 : đánh số thứ tự dòng</a:t>
                      </a:r>
                    </a:p>
                  </a:txBody>
                  <a:tcPr marL="68580" marR="68580" marT="0" marB="0">
                    <a:lnL>
                      <a:noFill/>
                    </a:lnL>
                    <a:lnR>
                      <a:noFill/>
                    </a:lnR>
                    <a:lnT>
                      <a:noFill/>
                    </a:lnT>
                    <a:lnB>
                      <a:noFill/>
                    </a:lnB>
                  </a:tcPr>
                </a:tc>
              </a:tr>
              <a:tr h="29667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Tập tin muốn đọc nội dung</a:t>
                      </a:r>
                    </a:p>
                  </a:txBody>
                  <a:tcPr marL="68580" marR="68580" marT="0" marB="0">
                    <a:lnL>
                      <a:noFill/>
                    </a:lnL>
                    <a:lnR>
                      <a:noFill/>
                    </a:lnR>
                    <a:lnT>
                      <a:noFill/>
                    </a:lnT>
                    <a:lnB>
                      <a:noFill/>
                    </a:lnB>
                  </a:tcPr>
                </a:tc>
              </a:tr>
            </a:tbl>
          </a:graphicData>
        </a:graphic>
      </p:graphicFrame>
      <p:sp>
        <p:nvSpPr>
          <p:cNvPr id="8" name="Rectangle 7"/>
          <p:cNvSpPr/>
          <p:nvPr/>
        </p:nvSpPr>
        <p:spPr>
          <a:xfrm>
            <a:off x="228600" y="5265003"/>
            <a:ext cx="8686800" cy="830997"/>
          </a:xfrm>
          <a:prstGeom prst="rect">
            <a:avLst/>
          </a:prstGeom>
        </p:spPr>
        <p:txBody>
          <a:bodyPr wrap="square">
            <a:spAutoFit/>
          </a:bodyPr>
          <a:lstStyle/>
          <a:p>
            <a:r>
              <a:rPr lang="en-US" sz="1600" b="0" smtClean="0">
                <a:solidFill>
                  <a:srgbClr val="002060"/>
                </a:solidFill>
                <a:latin typeface="+mj-lt"/>
                <a:ea typeface="Times New Roman" pitchFamily="18" charset="0"/>
                <a:cs typeface="Times New Roman" pitchFamily="18" charset="0"/>
              </a:rPr>
              <a:t>Đây là cách đợn giản nhất để tạo file, ngoài ra ta có thể tạo sử dụng lệnh touch để tạo file rỗng. Có thể sử dụng các trình soạn thảo văn bản như vi, vim, nano, emacs… hoặc mc để tạo file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Wingdings" pitchFamily="2" charset="2"/>
              <a:buChar char="v"/>
            </a:pPr>
            <a:r>
              <a:rPr lang="en-US" sz="1600" b="0" smtClean="0"/>
              <a:t> Lệnh</a:t>
            </a:r>
            <a:r>
              <a:rPr lang="en-US" sz="1600" smtClean="0"/>
              <a:t> more, less: </a:t>
            </a:r>
            <a:r>
              <a:rPr lang="en-US" sz="1600" b="0" smtClean="0"/>
              <a:t>Xem nội dung tập tin, đìều khiển được khi xem.</a:t>
            </a:r>
          </a:p>
          <a:p>
            <a:r>
              <a:rPr lang="en-US" sz="1600" smtClean="0"/>
              <a:t>Dạng:		</a:t>
            </a:r>
            <a:r>
              <a:rPr lang="en-US" sz="1600" smtClean="0">
                <a:solidFill>
                  <a:srgbClr val="FF0000"/>
                </a:solidFill>
              </a:rPr>
              <a:t>more/less</a:t>
            </a:r>
            <a:r>
              <a:rPr lang="en-US" sz="1600" smtClean="0"/>
              <a:t>    [Options]   file</a:t>
            </a:r>
          </a:p>
          <a:p>
            <a:r>
              <a:rPr lang="en-US" sz="1600" smtClean="0"/>
              <a:t>Trong lúc xem có thể sử dụng các phím điều khiển sau:</a:t>
            </a:r>
          </a:p>
          <a:p>
            <a:r>
              <a:rPr lang="en-US" sz="1600" smtClean="0"/>
              <a:t>Space	:</a:t>
            </a:r>
            <a:r>
              <a:rPr lang="en-US" sz="1600" b="0" smtClean="0"/>
              <a:t> Xem trang kế tiếp</a:t>
            </a:r>
          </a:p>
          <a:p>
            <a:r>
              <a:rPr lang="en-US" sz="1600" smtClean="0"/>
              <a:t>B	: </a:t>
            </a:r>
            <a:r>
              <a:rPr lang="en-US" sz="1600" b="0" smtClean="0"/>
              <a:t>Xem trang trước</a:t>
            </a:r>
          </a:p>
          <a:p>
            <a:r>
              <a:rPr lang="en-US" sz="1600" smtClean="0"/>
              <a:t>q	: </a:t>
            </a:r>
            <a:r>
              <a:rPr lang="en-US" sz="1600" b="0" smtClean="0"/>
              <a:t>Kết thúc</a:t>
            </a:r>
          </a:p>
          <a:p>
            <a:r>
              <a:rPr lang="en-US" sz="1600" u="sng" smtClean="0"/>
              <a:t>Ví dụ:</a:t>
            </a:r>
            <a:endParaRPr lang="en-US" sz="1600" smtClean="0"/>
          </a:p>
          <a:p>
            <a:r>
              <a:rPr lang="en-US" sz="1600" smtClean="0"/>
              <a:t>$more  /etc/samba/smb.conf	Xem nội dung tập tin smb.conf.</a:t>
            </a:r>
          </a:p>
          <a:p>
            <a:endParaRPr lang="en-US" sz="1600" b="0" smtClean="0"/>
          </a:p>
          <a:p>
            <a:pPr lvl="0">
              <a:buFont typeface="Wingdings" pitchFamily="2" charset="2"/>
              <a:buChar char="v"/>
            </a:pPr>
            <a:r>
              <a:rPr lang="en-US" sz="1600" b="0" smtClean="0"/>
              <a:t> Lệnh</a:t>
            </a:r>
            <a:r>
              <a:rPr lang="en-US" sz="1600" smtClean="0"/>
              <a:t> head, tail: </a:t>
            </a:r>
            <a:r>
              <a:rPr lang="en-US" sz="1600" b="0" smtClean="0"/>
              <a:t>Xem 10 dòng đầu tiên/sau cùng nội dung một tập tin</a:t>
            </a:r>
            <a:r>
              <a:rPr lang="en-US" sz="1600" smtClean="0"/>
              <a:t>.</a:t>
            </a:r>
          </a:p>
          <a:p>
            <a:pPr>
              <a:spcBef>
                <a:spcPts val="600"/>
              </a:spcBef>
              <a:spcAft>
                <a:spcPts val="600"/>
              </a:spcAft>
            </a:pPr>
            <a:r>
              <a:rPr lang="en-US" sz="1600" smtClean="0"/>
              <a:t>Dạng:		</a:t>
            </a:r>
            <a:r>
              <a:rPr lang="en-US" sz="1600" smtClean="0">
                <a:solidFill>
                  <a:srgbClr val="FF0000"/>
                </a:solidFill>
              </a:rPr>
              <a:t>head/tail</a:t>
            </a:r>
            <a:r>
              <a:rPr lang="en-US" sz="1600" smtClean="0"/>
              <a:t>    [Options]   file</a:t>
            </a:r>
          </a:p>
          <a:p>
            <a:r>
              <a:rPr lang="en-US" sz="1600" smtClean="0"/>
              <a:t>Trong đó ý nghĩa các tham số như sau:</a:t>
            </a:r>
          </a:p>
          <a:p>
            <a:endParaRPr lang="en-US" sz="1600" smtClean="0"/>
          </a:p>
          <a:p>
            <a:endParaRPr lang="en-US" sz="1600" smtClean="0"/>
          </a:p>
          <a:p>
            <a:endParaRPr lang="en-US" sz="1600" smtClean="0"/>
          </a:p>
          <a:p>
            <a:endParaRPr lang="en-US" sz="1600" smtClean="0"/>
          </a:p>
          <a:p>
            <a:r>
              <a:rPr lang="en-US" sz="1600" u="sng" smtClean="0"/>
              <a:t>Ví dụ:</a:t>
            </a:r>
            <a:endParaRPr lang="en-US" sz="1600" smtClean="0"/>
          </a:p>
          <a:p>
            <a:r>
              <a:rPr lang="en-US" sz="1600" smtClean="0"/>
              <a:t>$head  /etc/passwd	</a:t>
            </a:r>
            <a:r>
              <a:rPr lang="en-US" sz="1600" b="0" smtClean="0"/>
              <a:t>Xem nội dung 10 dòng đầu tiên tập tin /etc/passwd.</a:t>
            </a:r>
          </a:p>
          <a:p>
            <a:r>
              <a:rPr lang="en-US" sz="1600" smtClean="0"/>
              <a:t>$tail   /etc/passwd		</a:t>
            </a:r>
            <a:r>
              <a:rPr lang="en-US" sz="1600" b="0" smtClean="0"/>
              <a:t>Xem nội dung 10 dòng cuối tập tin /etc/passwd. </a:t>
            </a:r>
          </a:p>
          <a:p>
            <a:r>
              <a:rPr lang="en-US" sz="1600" smtClean="0"/>
              <a:t>$head  -5 /etc/passwd	</a:t>
            </a:r>
            <a:r>
              <a:rPr lang="en-US" sz="1600" b="0" smtClean="0"/>
              <a:t>Xem nội dung 5 dòng đầu tiên tập tin /etc/passwd.</a:t>
            </a:r>
          </a:p>
          <a:p>
            <a:r>
              <a:rPr lang="en-US" sz="1600" smtClean="0"/>
              <a:t>$tail   -20 /etc/passwd	</a:t>
            </a:r>
            <a:r>
              <a:rPr lang="en-US" sz="1600" b="0" smtClean="0"/>
              <a:t>Xem nội dung 20 dòng cuối tập tin /etc/passwd.</a:t>
            </a:r>
          </a:p>
        </p:txBody>
      </p:sp>
      <p:graphicFrame>
        <p:nvGraphicFramePr>
          <p:cNvPr id="6" name="Table 5"/>
          <p:cNvGraphicFramePr>
            <a:graphicFrameLocks noGrp="1"/>
          </p:cNvGraphicFramePr>
          <p:nvPr/>
        </p:nvGraphicFramePr>
        <p:xfrm>
          <a:off x="609600" y="3810000"/>
          <a:ext cx="7924800" cy="877824"/>
        </p:xfrm>
        <a:graphic>
          <a:graphicData uri="http://schemas.openxmlformats.org/drawingml/2006/table">
            <a:tbl>
              <a:tblPr/>
              <a:tblGrid>
                <a:gridCol w="1448498"/>
                <a:gridCol w="6476302"/>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 : số dòng muốn xem</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Tập tin </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idx="4294967295"/>
          </p:nvPr>
        </p:nvSpPr>
        <p:spPr>
          <a:xfrm>
            <a:off x="76200" y="152400"/>
            <a:ext cx="9067800" cy="685800"/>
          </a:xfrm>
        </p:spPr>
        <p:txBody>
          <a:bodyPr/>
          <a:lstStyle/>
          <a:p>
            <a:pPr algn="ctr"/>
            <a:r>
              <a:rPr lang="en-US" smtClean="0">
                <a:solidFill>
                  <a:schemeClr val="bg1"/>
                </a:solidFill>
              </a:rPr>
              <a:t>Nội dung</a:t>
            </a:r>
          </a:p>
        </p:txBody>
      </p:sp>
      <p:sp>
        <p:nvSpPr>
          <p:cNvPr id="5123" name="Rectangle 10"/>
          <p:cNvSpPr>
            <a:spLocks noGrp="1" noChangeArrowheads="1"/>
          </p:cNvSpPr>
          <p:nvPr>
            <p:ph type="body" idx="4294967295"/>
          </p:nvPr>
        </p:nvSpPr>
        <p:spPr>
          <a:xfrm>
            <a:off x="762000" y="914400"/>
            <a:ext cx="8153400" cy="2819400"/>
          </a:xfrm>
        </p:spPr>
        <p:txBody>
          <a:bodyPr/>
          <a:lstStyle/>
          <a:p>
            <a:pPr marL="400050" lvl="0" indent="-400050">
              <a:spcAft>
                <a:spcPts val="600"/>
              </a:spcAft>
              <a:buFont typeface="Wingdings" pitchFamily="2" charset="2"/>
              <a:buChar char="Ø"/>
            </a:pPr>
            <a:r>
              <a:rPr lang="en-US" sz="2000" smtClean="0">
                <a:solidFill>
                  <a:srgbClr val="002060"/>
                </a:solidFill>
              </a:rPr>
              <a:t>Làm việc với Terminal</a:t>
            </a:r>
          </a:p>
          <a:p>
            <a:pPr marL="400050" indent="-400050">
              <a:spcAft>
                <a:spcPts val="600"/>
              </a:spcAft>
              <a:buFont typeface="Wingdings" pitchFamily="2" charset="2"/>
              <a:buChar char="Ø"/>
            </a:pPr>
            <a:r>
              <a:rPr lang="en-US" sz="2000" smtClean="0">
                <a:solidFill>
                  <a:srgbClr val="002060"/>
                </a:solidFill>
              </a:rPr>
              <a:t>Tổng quan về lệnh</a:t>
            </a:r>
          </a:p>
          <a:p>
            <a:pPr marL="400050" indent="-400050">
              <a:spcAft>
                <a:spcPts val="600"/>
              </a:spcAft>
              <a:buFont typeface="Wingdings" pitchFamily="2" charset="2"/>
              <a:buChar char="Ø"/>
            </a:pPr>
            <a:r>
              <a:rPr lang="en-US" sz="2000" smtClean="0">
                <a:solidFill>
                  <a:srgbClr val="002060"/>
                </a:solidFill>
              </a:rPr>
              <a:t>Tổ chức ổ đĩa</a:t>
            </a:r>
          </a:p>
          <a:p>
            <a:pPr marL="400050" indent="-400050">
              <a:spcAft>
                <a:spcPts val="600"/>
              </a:spcAft>
              <a:buFont typeface="Wingdings" pitchFamily="2" charset="2"/>
              <a:buChar char="Ø"/>
            </a:pPr>
            <a:r>
              <a:rPr lang="en-US" sz="2000" smtClean="0">
                <a:solidFill>
                  <a:srgbClr val="002060"/>
                </a:solidFill>
              </a:rPr>
              <a:t>Tổ chức hệ thống tập tin</a:t>
            </a:r>
          </a:p>
          <a:p>
            <a:pPr marL="400050" indent="-400050">
              <a:spcAft>
                <a:spcPts val="600"/>
              </a:spcAft>
              <a:buFont typeface="Wingdings" pitchFamily="2" charset="2"/>
              <a:buChar char="Ø"/>
            </a:pPr>
            <a:r>
              <a:rPr lang="en-US" sz="2000" smtClean="0">
                <a:solidFill>
                  <a:srgbClr val="002060"/>
                </a:solidFill>
              </a:rPr>
              <a:t>Làm việc với file</a:t>
            </a:r>
          </a:p>
          <a:p>
            <a:pPr marL="400050" indent="-400050">
              <a:spcAft>
                <a:spcPts val="600"/>
              </a:spcAft>
              <a:buFont typeface="Wingdings" pitchFamily="2" charset="2"/>
              <a:buChar char="Ø"/>
            </a:pPr>
            <a:r>
              <a:rPr lang="en-US" sz="2000" smtClean="0">
                <a:solidFill>
                  <a:srgbClr val="002060"/>
                </a:solidFill>
              </a:rPr>
              <a:t>Quyền trên hệ thống tập tin</a:t>
            </a:r>
          </a:p>
          <a:p>
            <a:pPr marL="400050" indent="-400050">
              <a:spcAft>
                <a:spcPts val="600"/>
              </a:spcAft>
              <a:buFont typeface="Wingdings" pitchFamily="2" charset="2"/>
              <a:buChar char="Ø"/>
            </a:pPr>
            <a:r>
              <a:rPr lang="en-US" sz="2000" smtClean="0">
                <a:solidFill>
                  <a:srgbClr val="002060"/>
                </a:solidFill>
              </a:rPr>
              <a:t>Sử dụng vi</a:t>
            </a:r>
          </a:p>
          <a:p>
            <a:pPr marL="400050" indent="-400050">
              <a:spcAft>
                <a:spcPts val="600"/>
              </a:spcAft>
              <a:buFont typeface="Wingdings" pitchFamily="2" charset="2"/>
              <a:buChar char="Ø"/>
            </a:pPr>
            <a:r>
              <a:rPr lang="en-US" sz="2000" smtClean="0">
                <a:solidFill>
                  <a:srgbClr val="002060"/>
                </a:solidFill>
              </a:rPr>
              <a:t>Nén và giải nén</a:t>
            </a:r>
          </a:p>
          <a:p>
            <a:pPr marL="400050" indent="-400050">
              <a:spcAft>
                <a:spcPts val="600"/>
              </a:spcAft>
              <a:buFont typeface="Wingdings" pitchFamily="2" charset="2"/>
              <a:buChar char="Ø"/>
            </a:pPr>
            <a:r>
              <a:rPr lang="en-US" sz="2000" smtClean="0">
                <a:solidFill>
                  <a:srgbClr val="002060"/>
                </a:solidFill>
              </a:rPr>
              <a:t>Đường ống pipe</a:t>
            </a:r>
          </a:p>
          <a:p>
            <a:pPr marL="400050" indent="-400050">
              <a:spcAft>
                <a:spcPts val="600"/>
              </a:spcAft>
              <a:buFont typeface="Wingdings" pitchFamily="2" charset="2"/>
              <a:buChar char="Ø"/>
            </a:pPr>
            <a:r>
              <a:rPr lang="en-US" sz="2000" smtClean="0">
                <a:solidFill>
                  <a:srgbClr val="002060"/>
                </a:solidFill>
              </a:rPr>
              <a:t>Các lệnh tìm kiếm</a:t>
            </a:r>
          </a:p>
          <a:p>
            <a:pPr marL="400050" indent="-400050">
              <a:spcAft>
                <a:spcPts val="600"/>
              </a:spcAft>
              <a:buFont typeface="Wingdings" pitchFamily="2" charset="2"/>
              <a:buChar char="Ø"/>
            </a:pPr>
            <a:r>
              <a:rPr lang="en-US" sz="2000" smtClean="0">
                <a:solidFill>
                  <a:srgbClr val="002060"/>
                </a:solidFill>
              </a:rPr>
              <a:t>Các lệnh xử lý văn bản</a:t>
            </a:r>
            <a:endParaRPr lang="en-AU" sz="2000" smtClean="0">
              <a:solidFill>
                <a:srgbClr val="002060"/>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VI. Quyền trên hệ thống tập tin</a:t>
            </a:r>
            <a:endParaRPr lang="en-AU" sz="3200">
              <a:solidFill>
                <a:schemeClr val="bg1"/>
              </a:solidFill>
            </a:endParaRPr>
          </a:p>
        </p:txBody>
      </p:sp>
      <p:sp>
        <p:nvSpPr>
          <p:cNvPr id="5" name="Rectangle 4"/>
          <p:cNvSpPr txBox="1">
            <a:spLocks noChangeArrowheads="1"/>
          </p:cNvSpPr>
          <p:nvPr/>
        </p:nvSpPr>
        <p:spPr>
          <a:xfrm>
            <a:off x="228600" y="838200"/>
            <a:ext cx="8534400" cy="5334000"/>
          </a:xfrm>
          <a:prstGeom prst="rect">
            <a:avLst/>
          </a:prstGeom>
          <a:noFill/>
          <a:ln/>
        </p:spPr>
        <p:txBody>
          <a:bodyPr lIns="82121" tIns="45718" rIns="82121" bIns="45718"/>
          <a:lstStyle/>
          <a:p>
            <a:r>
              <a:rPr lang="en-US" sz="1600" smtClean="0"/>
              <a:t>Linux cho phép kiểm soát việc truy xuất trên các thư mục và tập tin. Lệnh chmod cho phép thực hiện tác vụ này.</a:t>
            </a:r>
          </a:p>
          <a:p>
            <a:endParaRPr kumimoji="0" lang="en-US" sz="1600" b="0" i="0" u="none" strike="noStrike" kern="0" cap="none" spc="0" normalizeH="0" baseline="0" noProof="0" smtClean="0">
              <a:ln>
                <a:noFill/>
              </a:ln>
              <a:solidFill>
                <a:schemeClr val="tx1"/>
              </a:solidFill>
              <a:effectLst/>
              <a:uLnTx/>
              <a:uFillTx/>
              <a:latin typeface="+mn-lt"/>
              <a:ea typeface="+mn-ea"/>
            </a:endParaRPr>
          </a:p>
          <a:p>
            <a:pPr lvl="0">
              <a:buFont typeface="Wingdings" pitchFamily="2" charset="2"/>
              <a:buChar char="v"/>
            </a:pPr>
            <a:r>
              <a:rPr lang="en-US" sz="1600" smtClean="0"/>
              <a:t> </a:t>
            </a:r>
            <a:r>
              <a:rPr lang="en-US" sz="1600" smtClean="0">
                <a:solidFill>
                  <a:srgbClr val="FF0000"/>
                </a:solidFill>
              </a:rPr>
              <a:t>Quyền truy xuất</a:t>
            </a:r>
          </a:p>
          <a:p>
            <a:pPr lvl="0"/>
            <a:endParaRPr lang="en-US" sz="1100" smtClean="0"/>
          </a:p>
          <a:p>
            <a:r>
              <a:rPr lang="en-US" sz="1600" smtClean="0"/>
              <a:t>Quyền truy xuất trên thư mục và tập tin được trình bày khi thực hiện lệnh ls –l.</a:t>
            </a:r>
          </a:p>
          <a:p>
            <a:r>
              <a:rPr lang="en-US" sz="1600" smtClean="0"/>
              <a:t> </a:t>
            </a:r>
            <a:r>
              <a:rPr lang="en-US" sz="1600" u="sng" smtClean="0"/>
              <a:t>Ví dụ: </a:t>
            </a:r>
            <a:r>
              <a:rPr lang="en-US" sz="1600" smtClean="0"/>
              <a:t>$ ls -l</a:t>
            </a:r>
          </a:p>
          <a:p>
            <a:r>
              <a:rPr lang="en-US" sz="1600" b="0" smtClean="0"/>
              <a:t>total 60</a:t>
            </a:r>
          </a:p>
          <a:p>
            <a:r>
              <a:rPr lang="en-US" sz="1600" b="0" smtClean="0"/>
              <a:t>drwxr-xr-x  2		john    admin  30196  Jun    4  19:50  application</a:t>
            </a:r>
          </a:p>
          <a:p>
            <a:r>
              <a:rPr lang="en-US" sz="1600" b="0" smtClean="0"/>
              <a:t>-rwxr-x--x  1		john    admin      155  Jul     7  14:45  hello</a:t>
            </a:r>
          </a:p>
          <a:p>
            <a:r>
              <a:rPr lang="en-US" sz="1600" b="0" smtClean="0"/>
              <a:t>-rwxr-xr-x  1		john    admin        78  Mar 15    8:45  read_me</a:t>
            </a:r>
          </a:p>
          <a:p>
            <a:pPr>
              <a:spcBef>
                <a:spcPts val="600"/>
              </a:spcBef>
              <a:spcAft>
                <a:spcPts val="600"/>
              </a:spcAft>
            </a:pPr>
            <a:r>
              <a:rPr lang="en-US" sz="1600" smtClean="0"/>
              <a:t>Danh sách quyền truy xuất trình bày ở cột đầu tiên trong kết quả. Các loại quyền truy xuất gồm:</a:t>
            </a:r>
          </a:p>
          <a:p>
            <a:pPr lvl="1">
              <a:spcBef>
                <a:spcPts val="600"/>
              </a:spcBef>
              <a:spcAft>
                <a:spcPts val="600"/>
              </a:spcAft>
              <a:buFont typeface="Wingdings" pitchFamily="2" charset="2"/>
              <a:buChar char="Ø"/>
            </a:pPr>
            <a:r>
              <a:rPr lang="en-US" sz="1600" smtClean="0">
                <a:solidFill>
                  <a:srgbClr val="FF0000"/>
                </a:solidFill>
              </a:rPr>
              <a:t>Đọc </a:t>
            </a:r>
            <a:r>
              <a:rPr lang="en-US" sz="1600" b="0" smtClean="0"/>
              <a:t>(read): Cho phép đọc nội dung tập tin và xem nội dung thư mục bằng lệnh ls.</a:t>
            </a:r>
          </a:p>
          <a:p>
            <a:pPr lvl="1">
              <a:spcBef>
                <a:spcPts val="600"/>
              </a:spcBef>
              <a:spcAft>
                <a:spcPts val="600"/>
              </a:spcAft>
              <a:buFont typeface="Wingdings" pitchFamily="2" charset="2"/>
              <a:buChar char="Ø"/>
            </a:pPr>
            <a:r>
              <a:rPr lang="en-US" sz="1600" smtClean="0">
                <a:solidFill>
                  <a:srgbClr val="FF0000"/>
                </a:solidFill>
              </a:rPr>
              <a:t>Ghi</a:t>
            </a:r>
            <a:r>
              <a:rPr lang="en-US" sz="1600" b="0" smtClean="0"/>
              <a:t> (write): Cho phép thay đổi nội dung hoặc xóa tập tin. Đối với thư mục, quyền này cho phép tạo, xóa hoặc đổi tên tập tin mà không phụ thuộc vào quyền sở hữu trên tập tin chứa trong thư mục.</a:t>
            </a:r>
          </a:p>
          <a:p>
            <a:pPr lvl="1">
              <a:spcBef>
                <a:spcPts val="600"/>
              </a:spcBef>
              <a:spcAft>
                <a:spcPts val="600"/>
              </a:spcAft>
              <a:buFont typeface="Wingdings" pitchFamily="2" charset="2"/>
              <a:buChar char="Ø"/>
            </a:pPr>
            <a:r>
              <a:rPr lang="en-US" sz="1600" smtClean="0">
                <a:solidFill>
                  <a:srgbClr val="FF0000"/>
                </a:solidFill>
              </a:rPr>
              <a:t>Thực thi</a:t>
            </a:r>
            <a:r>
              <a:rPr lang="en-US" sz="1600" b="0" smtClean="0"/>
              <a:t> (execute): Cho phép thực thi chương trình, đối với thư mục, quyền này cho phép chuyển vào thư mục bằng lệnh cd.</a:t>
            </a:r>
          </a:p>
          <a:p>
            <a:pPr lvl="0"/>
            <a:endParaRPr lang="en-US" sz="1600" smtClean="0"/>
          </a:p>
          <a:p>
            <a:endParaRPr kumimoji="0" lang="en-US" sz="1600" b="0" i="0" u="none" strike="noStrike" kern="0" cap="none" spc="0" normalizeH="0" baseline="0" noProof="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0"/>
            <a:ext cx="8763000" cy="3571875"/>
          </a:xfrm>
          <a:prstGeom prst="rect">
            <a:avLst/>
          </a:prstGeom>
        </p:spPr>
        <p:txBody>
          <a:bodyPr/>
          <a:lstStyle/>
          <a:p>
            <a:r>
              <a:rPr lang="en-US" sz="1800" smtClean="0"/>
              <a:t>Quyền truy xuất gồm 3 nhóm : </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spcBef>
                <a:spcPts val="600"/>
              </a:spcBef>
              <a:spcAft>
                <a:spcPts val="600"/>
              </a:spcAft>
              <a:buFont typeface="Wingdings" pitchFamily="2" charset="2"/>
              <a:buChar char="Ø"/>
            </a:pPr>
            <a:r>
              <a:rPr lang="en-US" sz="1800" smtClean="0">
                <a:solidFill>
                  <a:srgbClr val="002060"/>
                </a:solidFill>
              </a:rPr>
              <a:t>Quyền của người sở hữu </a:t>
            </a:r>
            <a:r>
              <a:rPr lang="en-US" sz="1800" smtClean="0"/>
              <a:t>(owner hoặc user) ký hiệu bằng ký tự </a:t>
            </a:r>
            <a:r>
              <a:rPr lang="en-US" sz="1800" smtClean="0">
                <a:solidFill>
                  <a:srgbClr val="FF0000"/>
                </a:solidFill>
              </a:rPr>
              <a:t>u</a:t>
            </a:r>
            <a:r>
              <a:rPr lang="en-US" sz="1800" smtClean="0"/>
              <a:t>: Người tạo ra thư mục/tập tin hoặc được gán quyền sở hữu.</a:t>
            </a:r>
          </a:p>
          <a:p>
            <a:pPr lvl="1">
              <a:spcBef>
                <a:spcPts val="600"/>
              </a:spcBef>
              <a:spcAft>
                <a:spcPts val="600"/>
              </a:spcAft>
              <a:buFont typeface="Wingdings" pitchFamily="2" charset="2"/>
              <a:buChar char="Ø"/>
            </a:pPr>
            <a:r>
              <a:rPr lang="en-US" sz="1800" smtClean="0">
                <a:solidFill>
                  <a:srgbClr val="002060"/>
                </a:solidFill>
              </a:rPr>
              <a:t>Quyền của nhóm </a:t>
            </a:r>
            <a:r>
              <a:rPr lang="en-US" sz="1800" smtClean="0"/>
              <a:t>(group) ký hiệu bằng ký tự </a:t>
            </a:r>
            <a:r>
              <a:rPr lang="en-US" sz="1800" smtClean="0">
                <a:solidFill>
                  <a:srgbClr val="FF0000"/>
                </a:solidFill>
              </a:rPr>
              <a:t>g</a:t>
            </a:r>
            <a:r>
              <a:rPr lang="en-US" sz="1800" smtClean="0"/>
              <a:t>: Nhóm người sử dụng được gán quyền</a:t>
            </a:r>
          </a:p>
          <a:p>
            <a:pPr lvl="1">
              <a:spcBef>
                <a:spcPts val="600"/>
              </a:spcBef>
              <a:spcAft>
                <a:spcPts val="600"/>
              </a:spcAft>
              <a:buFont typeface="Wingdings" pitchFamily="2" charset="2"/>
              <a:buChar char="Ø"/>
            </a:pPr>
            <a:r>
              <a:rPr lang="en-US" sz="1800" smtClean="0">
                <a:solidFill>
                  <a:srgbClr val="002060"/>
                </a:solidFill>
              </a:rPr>
              <a:t>Quyền của những người dùng khác </a:t>
            </a:r>
            <a:r>
              <a:rPr lang="en-US" sz="1800" smtClean="0"/>
              <a:t>(others) ký hiệu bằng ký tự </a:t>
            </a:r>
            <a:r>
              <a:rPr lang="en-US" sz="1800" smtClean="0">
                <a:solidFill>
                  <a:srgbClr val="FF0000"/>
                </a:solidFill>
              </a:rPr>
              <a:t>o</a:t>
            </a:r>
            <a:r>
              <a:rPr lang="en-US" sz="1800" smtClean="0"/>
              <a:t>: Là những người sử dụng khác không thuộc về 2 loại trên.</a:t>
            </a:r>
            <a:endParaRPr lang="en-US" sz="1800" b="0" kern="0" smtClean="0">
              <a:latin typeface="+mn-lt"/>
              <a:ea typeface="+mn-ea"/>
            </a:endParaRPr>
          </a:p>
          <a:p>
            <a:pPr>
              <a:spcBef>
                <a:spcPts val="600"/>
              </a:spcBef>
              <a:spcAft>
                <a:spcPts val="600"/>
              </a:spcAft>
              <a:buFont typeface="Wingdings" pitchFamily="2" charset="2"/>
              <a:buChar char="v"/>
            </a:pPr>
            <a:r>
              <a:rPr lang="en-US" sz="1800" b="0" kern="0" smtClean="0">
                <a:solidFill>
                  <a:srgbClr val="FF0000"/>
                </a:solidFill>
                <a:latin typeface="+mn-lt"/>
                <a:ea typeface="+mn-ea"/>
              </a:rPr>
              <a:t> </a:t>
            </a:r>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chữ</a:t>
            </a:r>
          </a:p>
          <a:p>
            <a:pPr lvl="1">
              <a:spcBef>
                <a:spcPts val="600"/>
              </a:spcBef>
              <a:spcAft>
                <a:spcPts val="600"/>
              </a:spcAft>
              <a:buFont typeface="Wingdings" pitchFamily="2" charset="2"/>
              <a:buChar char="Ø"/>
            </a:pPr>
            <a:r>
              <a:rPr lang="en-US" sz="1800" smtClean="0"/>
              <a:t> Bằng số</a:t>
            </a:r>
          </a:p>
          <a:p>
            <a:pPr lvl="1">
              <a:spcBef>
                <a:spcPts val="600"/>
              </a:spcBef>
              <a:spcAft>
                <a:spcPts val="600"/>
              </a:spcAft>
              <a:buFont typeface="Wingdings" pitchFamily="2" charset="2"/>
              <a:buChar char="v"/>
            </a:pPr>
            <a:endParaRPr lang="en-US" sz="1800" smtClean="0">
              <a:solidFill>
                <a:srgbClr val="FF0000"/>
              </a:solidFill>
            </a:endParaRPr>
          </a:p>
          <a:p>
            <a:pPr lvl="1">
              <a:spcBef>
                <a:spcPts val="600"/>
              </a:spcBef>
              <a:spcAft>
                <a:spcPts val="600"/>
              </a:spcAft>
              <a:buFont typeface="Wingdings" pitchFamily="2" charset="2"/>
              <a:buChar char="Ø"/>
            </a:pPr>
            <a:endParaRPr lang="en-US" sz="1800" smtClean="0"/>
          </a:p>
        </p:txBody>
      </p:sp>
      <p:pic>
        <p:nvPicPr>
          <p:cNvPr id="5" name="Picture 4"/>
          <p:cNvPicPr>
            <a:picLocks noChangeAspect="1" noChangeArrowheads="1"/>
          </p:cNvPicPr>
          <p:nvPr/>
        </p:nvPicPr>
        <p:blipFill>
          <a:blip r:embed="rId2"/>
          <a:srcRect/>
          <a:stretch>
            <a:fillRect/>
          </a:stretch>
        </p:blipFill>
        <p:spPr bwMode="auto">
          <a:xfrm>
            <a:off x="1219200" y="1600200"/>
            <a:ext cx="3703690" cy="1143000"/>
          </a:xfrm>
          <a:prstGeom prst="rect">
            <a:avLst/>
          </a:prstGeom>
          <a:noFill/>
          <a:ln w="12700">
            <a:noFill/>
            <a:miter lim="800000"/>
            <a:headEnd type="none" w="sm" len="sm"/>
            <a:tailEnd type="none" w="sm" len="sm"/>
          </a:ln>
        </p:spPr>
      </p:pic>
      <p:graphicFrame>
        <p:nvGraphicFramePr>
          <p:cNvPr id="6" name="Table 5"/>
          <p:cNvGraphicFramePr>
            <a:graphicFrameLocks noGrp="1"/>
          </p:cNvGraphicFramePr>
          <p:nvPr/>
        </p:nvGraphicFramePr>
        <p:xfrm>
          <a:off x="5562600" y="914400"/>
          <a:ext cx="2647950" cy="1987296"/>
        </p:xfrm>
        <a:graphic>
          <a:graphicData uri="http://schemas.openxmlformats.org/drawingml/2006/table">
            <a:tbl>
              <a:tblPr/>
              <a:tblGrid>
                <a:gridCol w="787228"/>
                <a:gridCol w="1860722"/>
              </a:tblGrid>
              <a:tr h="248412">
                <a:tc>
                  <a:txBody>
                    <a:bodyPr/>
                    <a:lstStyle/>
                    <a:p>
                      <a:pPr marL="0" marR="0">
                        <a:lnSpc>
                          <a:spcPct val="115000"/>
                        </a:lnSpc>
                        <a:spcBef>
                          <a:spcPts val="600"/>
                        </a:spcBef>
                        <a:spcAft>
                          <a:spcPts val="600"/>
                        </a:spcAft>
                      </a:pPr>
                      <a:r>
                        <a:rPr lang="en-US" sz="1200" b="1">
                          <a:latin typeface="Times New Roman"/>
                          <a:ea typeface="Times New Roman"/>
                          <a:cs typeface="Times New Roman"/>
                        </a:rPr>
                        <a:t>Kí hiệu</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b="1">
                          <a:latin typeface="Times New Roman"/>
                          <a:ea typeface="Times New Roman"/>
                          <a:cs typeface="Times New Roman"/>
                        </a:rPr>
                        <a:t>Kiểu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c>
                  <a:txBody>
                    <a:bodyPr/>
                    <a:lstStyle/>
                    <a:p>
                      <a:pPr marL="0" marR="0">
                        <a:lnSpc>
                          <a:spcPct val="115000"/>
                        </a:lnSpc>
                        <a:spcBef>
                          <a:spcPts val="600"/>
                        </a:spcBef>
                        <a:spcAft>
                          <a:spcPts val="600"/>
                        </a:spcAft>
                      </a:pPr>
                      <a:r>
                        <a:rPr lang="en-US" sz="1200">
                          <a:latin typeface="Times New Roman"/>
                          <a:ea typeface="Times New Roman"/>
                          <a:cs typeface="Times New Roman"/>
                        </a:rPr>
                        <a:t>Regular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d</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c>
                  <a:txBody>
                    <a:bodyPr/>
                    <a:lstStyle/>
                    <a:p>
                      <a:pPr marL="0" marR="0">
                        <a:lnSpc>
                          <a:spcPct val="115000"/>
                        </a:lnSpc>
                        <a:spcBef>
                          <a:spcPts val="600"/>
                        </a:spcBef>
                        <a:spcAft>
                          <a:spcPts val="600"/>
                        </a:spcAft>
                      </a:pPr>
                      <a:r>
                        <a:rPr lang="en-US" sz="1200">
                          <a:latin typeface="Times New Roman"/>
                          <a:ea typeface="Times New Roman"/>
                          <a:cs typeface="Times New Roman"/>
                        </a:rPr>
                        <a:t>Directory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l</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Symbolic link</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b</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Block special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c</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Character special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p</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Named pipe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s</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Socket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0"/>
            <a:ext cx="8763000" cy="3571875"/>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chữ</a:t>
            </a:r>
          </a:p>
          <a:p>
            <a:r>
              <a:rPr lang="en-US" sz="1800" smtClean="0"/>
              <a:t>Trong cách biểu diễn này, quyền truy xuất được viết bằng các ký tự </a:t>
            </a:r>
            <a:r>
              <a:rPr lang="en-US" sz="1800" smtClean="0">
                <a:solidFill>
                  <a:srgbClr val="FF0000"/>
                </a:solidFill>
              </a:rPr>
              <a:t>r </a:t>
            </a:r>
            <a:r>
              <a:rPr lang="en-US" sz="1800" smtClean="0"/>
              <a:t>(</a:t>
            </a:r>
            <a:r>
              <a:rPr lang="en-US" sz="1800" smtClean="0">
                <a:solidFill>
                  <a:srgbClr val="002060"/>
                </a:solidFill>
              </a:rPr>
              <a:t>read</a:t>
            </a:r>
            <a:r>
              <a:rPr lang="en-US" sz="1800" smtClean="0"/>
              <a:t>), </a:t>
            </a:r>
            <a:r>
              <a:rPr lang="en-US" sz="1800" smtClean="0">
                <a:solidFill>
                  <a:srgbClr val="FF0000"/>
                </a:solidFill>
              </a:rPr>
              <a:t>w</a:t>
            </a:r>
            <a:r>
              <a:rPr lang="en-US" sz="1800" smtClean="0"/>
              <a:t> (</a:t>
            </a:r>
            <a:r>
              <a:rPr lang="en-US" sz="1800" smtClean="0">
                <a:solidFill>
                  <a:srgbClr val="002060"/>
                </a:solidFill>
              </a:rPr>
              <a:t>write</a:t>
            </a:r>
            <a:r>
              <a:rPr lang="en-US" sz="1800" smtClean="0"/>
              <a:t>), </a:t>
            </a:r>
            <a:r>
              <a:rPr lang="en-US" sz="1800" smtClean="0">
                <a:solidFill>
                  <a:srgbClr val="FF0000"/>
                </a:solidFill>
              </a:rPr>
              <a:t>x</a:t>
            </a:r>
            <a:r>
              <a:rPr lang="en-US" sz="1800" smtClean="0"/>
              <a:t> (</a:t>
            </a:r>
            <a:r>
              <a:rPr lang="en-US" sz="1800" smtClean="0">
                <a:solidFill>
                  <a:srgbClr val="002060"/>
                </a:solidFill>
              </a:rPr>
              <a:t>excute</a:t>
            </a:r>
            <a:r>
              <a:rPr lang="en-US" sz="1800" smtClean="0"/>
              <a:t>) hoặc </a:t>
            </a:r>
            <a:r>
              <a:rPr lang="en-US" sz="1800" smtClean="0">
                <a:solidFill>
                  <a:srgbClr val="FF0000"/>
                </a:solidFill>
              </a:rPr>
              <a:t>–</a:t>
            </a:r>
            <a:r>
              <a:rPr lang="en-US" sz="1800" smtClean="0"/>
              <a:t> (không có quyền) và viết liên tiếp nhau.</a:t>
            </a:r>
          </a:p>
          <a:p>
            <a:r>
              <a:rPr lang="en-US" sz="1800" b="0" u="sng" smtClean="0"/>
              <a:t>Ví dụ:</a:t>
            </a:r>
            <a:endParaRPr lang="en-US" sz="1800" b="0" smtClean="0"/>
          </a:p>
          <a:p>
            <a:pPr lvl="1"/>
            <a:r>
              <a:rPr lang="en-US" sz="1800" smtClean="0"/>
              <a:t>rwx		</a:t>
            </a:r>
            <a:r>
              <a:rPr lang="en-US" sz="1800" b="0" smtClean="0"/>
              <a:t>:Có toàn quyền</a:t>
            </a:r>
          </a:p>
          <a:p>
            <a:pPr lvl="1"/>
            <a:r>
              <a:rPr lang="en-US" sz="1800" smtClean="0"/>
              <a:t>r– –		</a:t>
            </a:r>
            <a:r>
              <a:rPr lang="en-US" sz="1800" b="0" smtClean="0"/>
              <a:t>:Chỉ có quyền đọc</a:t>
            </a:r>
          </a:p>
          <a:p>
            <a:pPr lvl="1"/>
            <a:r>
              <a:rPr lang="en-US" sz="1800" smtClean="0"/>
              <a:t>rw–		</a:t>
            </a:r>
            <a:r>
              <a:rPr lang="en-US" sz="1800" b="0" smtClean="0"/>
              <a:t>:Chỉ có quyền đọc và ghi</a:t>
            </a:r>
          </a:p>
          <a:p>
            <a:pPr lvl="1"/>
            <a:r>
              <a:rPr lang="en-US" sz="1800" smtClean="0"/>
              <a:t>– – –	</a:t>
            </a:r>
            <a:r>
              <a:rPr lang="en-US" sz="1800" b="0" smtClean="0"/>
              <a:t>:Không có quyền gì</a:t>
            </a:r>
          </a:p>
          <a:p>
            <a:endParaRPr lang="en-US" sz="500" smtClean="0"/>
          </a:p>
          <a:p>
            <a:r>
              <a:rPr lang="en-US" sz="1800" b="0" smtClean="0"/>
              <a:t>Và vì quyền thực sự gồm cả 3 nhóm quyền (owner, group, others) nên danh sách quyền sẽ gồm 9 ký tự.</a:t>
            </a:r>
          </a:p>
          <a:p>
            <a:r>
              <a:rPr lang="en-US" sz="1800" b="0" u="sng" smtClean="0"/>
              <a:t>Ví dụ:</a:t>
            </a:r>
            <a:endParaRPr lang="en-US" sz="1800" b="0" smtClean="0"/>
          </a:p>
          <a:p>
            <a:pPr lvl="1">
              <a:spcBef>
                <a:spcPts val="600"/>
              </a:spcBef>
              <a:spcAft>
                <a:spcPts val="600"/>
              </a:spcAft>
              <a:buFont typeface="Wingdings" pitchFamily="2" charset="2"/>
              <a:buChar char="v"/>
            </a:pPr>
            <a:endParaRPr lang="en-US" sz="1800" smtClean="0">
              <a:solidFill>
                <a:srgbClr val="FF0000"/>
              </a:solidFill>
            </a:endParaRPr>
          </a:p>
        </p:txBody>
      </p:sp>
      <p:graphicFrame>
        <p:nvGraphicFramePr>
          <p:cNvPr id="5" name="Table 4"/>
          <p:cNvGraphicFramePr>
            <a:graphicFrameLocks noGrp="1"/>
          </p:cNvGraphicFramePr>
          <p:nvPr/>
        </p:nvGraphicFramePr>
        <p:xfrm>
          <a:off x="304800" y="4419600"/>
          <a:ext cx="8839200" cy="1755648"/>
        </p:xfrm>
        <a:graphic>
          <a:graphicData uri="http://schemas.openxmlformats.org/drawingml/2006/table">
            <a:tbl>
              <a:tblPr/>
              <a:tblGrid>
                <a:gridCol w="1371600"/>
                <a:gridCol w="7467600"/>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rwxrw––––</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đọc/ghi còn mọi người khác không có quyền truy xuất</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rw–r–– 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quyền đọc/ghi, các user cùng nhóm chỉ có quyền đọc còn mọi người khác không có quyền truy xuất</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rwxr–xr––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 và thực thi chương trình còn mọi người khác chỉ có quyền đọc</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1"/>
            <a:ext cx="8763000" cy="1371600"/>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số</a:t>
            </a:r>
          </a:p>
          <a:p>
            <a:r>
              <a:rPr lang="en-US" sz="1800" smtClean="0"/>
              <a:t>Trong cách biểu diễn này, mỗi quyền được gán cho một giá trị số theo bảng sau:</a:t>
            </a:r>
          </a:p>
          <a:p>
            <a:pPr lvl="1">
              <a:spcBef>
                <a:spcPts val="600"/>
              </a:spcBef>
              <a:spcAft>
                <a:spcPts val="600"/>
              </a:spcAft>
            </a:pPr>
            <a:endParaRPr lang="en-US" sz="1800" smtClean="0">
              <a:solidFill>
                <a:srgbClr val="FF0000"/>
              </a:solidFill>
            </a:endParaRPr>
          </a:p>
        </p:txBody>
      </p:sp>
      <p:graphicFrame>
        <p:nvGraphicFramePr>
          <p:cNvPr id="6" name="Table 5"/>
          <p:cNvGraphicFramePr>
            <a:graphicFrameLocks noGrp="1"/>
          </p:cNvGraphicFramePr>
          <p:nvPr/>
        </p:nvGraphicFramePr>
        <p:xfrm>
          <a:off x="3581400" y="2286000"/>
          <a:ext cx="1567815" cy="1237488"/>
        </p:xfrm>
        <a:graphic>
          <a:graphicData uri="http://schemas.openxmlformats.org/drawingml/2006/table">
            <a:tbl>
              <a:tblPr/>
              <a:tblGrid>
                <a:gridCol w="792287"/>
                <a:gridCol w="775528"/>
              </a:tblGrid>
              <a:tr h="30937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Quyền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Giá trị</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372">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09372">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w</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2</a:t>
                      </a:r>
                    </a:p>
                  </a:txBody>
                  <a:tcPr marL="68580" marR="68580" marT="0" marB="0">
                    <a:lnL>
                      <a:noFill/>
                    </a:lnL>
                    <a:lnR>
                      <a:noFill/>
                    </a:lnR>
                    <a:lnT>
                      <a:noFill/>
                    </a:lnT>
                    <a:lnB>
                      <a:noFill/>
                    </a:lnB>
                  </a:tcPr>
                </a:tc>
              </a:tr>
              <a:tr h="309372">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x</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8609" name="Rectangle 1"/>
          <p:cNvSpPr>
            <a:spLocks noChangeArrowheads="1"/>
          </p:cNvSpPr>
          <p:nvPr/>
        </p:nvSpPr>
        <p:spPr bwMode="auto">
          <a:xfrm>
            <a:off x="228600" y="3581400"/>
            <a:ext cx="7391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800" smtClean="0"/>
              <a:t>Mỗi nhóm quyền truy xuất là tổng của các loại quyền trên.</a:t>
            </a:r>
          </a:p>
          <a:p>
            <a:pPr marL="0" marR="0" lvl="0" indent="0" algn="just" defTabSz="914400" rtl="0" eaLnBrk="0" fontAlgn="base" latinLnBrk="0" hangingPunct="0">
              <a:lnSpc>
                <a:spcPct val="100000"/>
              </a:lnSpc>
              <a:spcBef>
                <a:spcPct val="0"/>
              </a:spcBef>
              <a:spcAft>
                <a:spcPct val="0"/>
              </a:spcAft>
              <a:buClrTx/>
              <a:buSzTx/>
              <a:buFontTx/>
              <a:buNone/>
              <a:tabLst/>
            </a:pPr>
            <a:r>
              <a:rPr lang="en-US" sz="1800" smtClean="0"/>
              <a:t>Ví dụ:</a:t>
            </a:r>
          </a:p>
        </p:txBody>
      </p:sp>
      <p:graphicFrame>
        <p:nvGraphicFramePr>
          <p:cNvPr id="7" name="Table 6"/>
          <p:cNvGraphicFramePr>
            <a:graphicFrameLocks noGrp="1"/>
          </p:cNvGraphicFramePr>
          <p:nvPr/>
        </p:nvGraphicFramePr>
        <p:xfrm>
          <a:off x="762000" y="4419600"/>
          <a:ext cx="6248400" cy="1463040"/>
        </p:xfrm>
        <a:graphic>
          <a:graphicData uri="http://schemas.openxmlformats.org/drawingml/2006/table">
            <a:tbl>
              <a:tblPr/>
              <a:tblGrid>
                <a:gridCol w="1080596"/>
                <a:gridCol w="2920448"/>
                <a:gridCol w="2247356"/>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Quyền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Biểu diễn bằng số</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Có toàn quyền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7</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 –	</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Chỉ có quyền đọc </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4</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	</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Chỉ có quyền đọc và ghi</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6</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 – –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Không có quyền gì</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1"/>
            <a:ext cx="8763000" cy="1371600"/>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số (tt)</a:t>
            </a:r>
          </a:p>
          <a:p>
            <a:r>
              <a:rPr lang="en-US" sz="1800" smtClean="0"/>
              <a:t>Và vì quyền thực sự gồm cả 3 nhóm quyền (owner, group, others) nên danh sách quyền biểu diễn dạng số sẽ gồm 3 chữ số.</a:t>
            </a:r>
          </a:p>
          <a:p>
            <a:endParaRPr lang="en-US" sz="1800" smtClean="0">
              <a:solidFill>
                <a:srgbClr val="FF0000"/>
              </a:solidFill>
            </a:endParaRPr>
          </a:p>
          <a:p>
            <a:r>
              <a:rPr lang="en-US" sz="1800" u="sng" smtClean="0"/>
              <a:t>Ví dụ:</a:t>
            </a:r>
            <a:endParaRPr lang="en-US" sz="1800" smtClean="0"/>
          </a:p>
          <a:p>
            <a:endParaRPr lang="en-US" sz="1800" smtClean="0">
              <a:solidFill>
                <a:srgbClr val="FF0000"/>
              </a:solidFill>
            </a:endParaRPr>
          </a:p>
        </p:txBody>
      </p:sp>
      <p:graphicFrame>
        <p:nvGraphicFramePr>
          <p:cNvPr id="8" name="Table 7"/>
          <p:cNvGraphicFramePr>
            <a:graphicFrameLocks noGrp="1"/>
          </p:cNvGraphicFramePr>
          <p:nvPr/>
        </p:nvGraphicFramePr>
        <p:xfrm>
          <a:off x="457200" y="2895600"/>
          <a:ext cx="8458200" cy="2340864"/>
        </p:xfrm>
        <a:graphic>
          <a:graphicData uri="http://schemas.openxmlformats.org/drawingml/2006/table">
            <a:tbl>
              <a:tblPr/>
              <a:tblGrid>
                <a:gridCol w="1582728"/>
                <a:gridCol w="1205031"/>
                <a:gridCol w="5670441"/>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Dạng chữ</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Dạng số</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Rwxrw––––</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740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đọc/ghi còn mọi người khác không có quyền truy xuất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rw–r–– r––</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644</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quyền đọc/ghi, các user cùng nhóm chỉ có quyền đọc còn mọi người khác không có quyền truy xuất</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rwxr–xr––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754</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 và thực thi chương trình còn mọi người khác chỉ có quyền đọc</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152400" y="5221069"/>
            <a:ext cx="8610600" cy="646331"/>
          </a:xfrm>
          <a:prstGeom prst="rect">
            <a:avLst/>
          </a:prstGeom>
        </p:spPr>
        <p:txBody>
          <a:bodyPr wrap="square">
            <a:spAutoFit/>
          </a:bodyPr>
          <a:lstStyle/>
          <a:p>
            <a:r>
              <a:rPr lang="en-US" sz="1800" smtClean="0"/>
              <a:t>Lưu ý: Người sử dụng có quyền đọc thì có quyền sao chép tập tin và tập tin sau khi sao chép sẽ thuộc sở hữu người thực hiện sao chép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1371600"/>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số (tt)</a:t>
            </a:r>
          </a:p>
          <a:p>
            <a:r>
              <a:rPr lang="en-US" sz="1800" smtClean="0"/>
              <a:t>Ví dụ:</a:t>
            </a:r>
          </a:p>
          <a:p>
            <a:pPr lvl="1">
              <a:spcBef>
                <a:spcPts val="600"/>
              </a:spcBef>
              <a:spcAft>
                <a:spcPts val="600"/>
              </a:spcAft>
            </a:pPr>
            <a:endParaRPr lang="en-US" sz="1800" smtClean="0">
              <a:solidFill>
                <a:srgbClr val="FF0000"/>
              </a:solidFill>
            </a:endParaRPr>
          </a:p>
        </p:txBody>
      </p:sp>
      <p:sp>
        <p:nvSpPr>
          <p:cNvPr id="68609" name="Rectangle 1"/>
          <p:cNvSpPr>
            <a:spLocks noChangeArrowheads="1"/>
          </p:cNvSpPr>
          <p:nvPr/>
        </p:nvSpPr>
        <p:spPr bwMode="auto">
          <a:xfrm>
            <a:off x="304800" y="3505200"/>
            <a:ext cx="88392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smtClean="0"/>
              <a:t>Trong ví dụ trên quyền truy xuất ban đầu trên tập tin /etc/passwd là: </a:t>
            </a:r>
          </a:p>
          <a:p>
            <a:pPr lvl="1">
              <a:buFont typeface="Wingdings" pitchFamily="2" charset="2"/>
              <a:buChar char="Ø"/>
            </a:pPr>
            <a:r>
              <a:rPr lang="en-US" sz="1800" smtClean="0"/>
              <a:t>user root: Có quyền đọc ghi.</a:t>
            </a:r>
          </a:p>
          <a:p>
            <a:pPr lvl="1">
              <a:buFont typeface="Wingdings" pitchFamily="2" charset="2"/>
              <a:buChar char="Ø"/>
            </a:pPr>
            <a:r>
              <a:rPr lang="en-US" sz="1800" smtClean="0"/>
              <a:t>user thuộc nhóm root chỉ có quyền đọc.</a:t>
            </a:r>
          </a:p>
          <a:p>
            <a:pPr lvl="1">
              <a:buFont typeface="Wingdings" pitchFamily="2" charset="2"/>
              <a:buChar char="Ø"/>
            </a:pPr>
            <a:r>
              <a:rPr lang="en-US" sz="1800" smtClean="0"/>
              <a:t>Mọi user khác chỉ có quyền đọc .</a:t>
            </a:r>
          </a:p>
          <a:p>
            <a:r>
              <a:rPr lang="en-US" sz="1800" smtClean="0"/>
              <a:t>Sau khi sao chép, quyền truy xuất trên tập tin passwd trong thư mục /home/linux trở thành:</a:t>
            </a:r>
          </a:p>
          <a:p>
            <a:pPr lvl="1">
              <a:buFont typeface="Wingdings" pitchFamily="2" charset="2"/>
              <a:buChar char="Ø"/>
            </a:pPr>
            <a:r>
              <a:rPr lang="en-US" sz="1800" smtClean="0"/>
              <a:t>user linux: Có quyền đọc ghi (người thực hiện sao chép).</a:t>
            </a:r>
          </a:p>
          <a:p>
            <a:pPr lvl="1">
              <a:buFont typeface="Wingdings" pitchFamily="2" charset="2"/>
              <a:buChar char="Ø"/>
            </a:pPr>
            <a:r>
              <a:rPr lang="en-US" sz="1800" smtClean="0"/>
              <a:t>user thuộc nhóm linux chỉ có quyền đọc.</a:t>
            </a:r>
          </a:p>
          <a:p>
            <a:pPr lvl="1">
              <a:buFont typeface="Wingdings" pitchFamily="2" charset="2"/>
              <a:buChar char="Ø"/>
            </a:pPr>
            <a:r>
              <a:rPr lang="en-US" sz="1800" smtClean="0"/>
              <a:t>Mọi user khác chỉ có quyền đọc</a:t>
            </a:r>
          </a:p>
        </p:txBody>
      </p:sp>
      <p:pic>
        <p:nvPicPr>
          <p:cNvPr id="69633" name="Picture 1"/>
          <p:cNvPicPr>
            <a:picLocks noChangeAspect="1" noChangeArrowheads="1"/>
          </p:cNvPicPr>
          <p:nvPr/>
        </p:nvPicPr>
        <p:blipFill>
          <a:blip r:embed="rId2"/>
          <a:srcRect/>
          <a:stretch>
            <a:fillRect/>
          </a:stretch>
        </p:blipFill>
        <p:spPr bwMode="auto">
          <a:xfrm>
            <a:off x="381000" y="1828800"/>
            <a:ext cx="8001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1371600"/>
          </a:xfrm>
          <a:prstGeom prst="rect">
            <a:avLst/>
          </a:prstGeom>
        </p:spPr>
        <p:txBody>
          <a:bodyPr/>
          <a:lstStyle/>
          <a:p>
            <a:r>
              <a:rPr lang="en-US" sz="1800" smtClean="0">
                <a:solidFill>
                  <a:srgbClr val="FF0000"/>
                </a:solidFill>
              </a:rPr>
              <a:t>Các lệnh về quyền</a:t>
            </a:r>
          </a:p>
          <a:p>
            <a:r>
              <a:rPr lang="en-US" sz="1800" b="0" smtClean="0"/>
              <a:t>Lệnh</a:t>
            </a:r>
            <a:r>
              <a:rPr lang="en-US" sz="1800" smtClean="0"/>
              <a:t> chmode :</a:t>
            </a:r>
            <a:r>
              <a:rPr lang="en-US" sz="1800" b="0" smtClean="0"/>
              <a:t>Thay đổi quyền truy xuất trên thư mục/tập tin. Chỉ có người sở hữu mới có thể thực hiện quyền này</a:t>
            </a:r>
          </a:p>
          <a:p>
            <a:pPr>
              <a:spcBef>
                <a:spcPts val="600"/>
              </a:spcBef>
              <a:spcAft>
                <a:spcPts val="600"/>
              </a:spcAft>
            </a:pPr>
            <a:r>
              <a:rPr lang="en-US" sz="1800" smtClean="0"/>
              <a:t>Dạng lệnh	</a:t>
            </a:r>
            <a:r>
              <a:rPr lang="en-US" sz="1800" smtClean="0">
                <a:solidFill>
                  <a:srgbClr val="FF0000"/>
                </a:solidFill>
              </a:rPr>
              <a:t>chmod</a:t>
            </a:r>
            <a:r>
              <a:rPr lang="en-US" sz="1800" smtClean="0"/>
              <a:t>   [Options]  Mode   file</a:t>
            </a:r>
          </a:p>
          <a:p>
            <a:r>
              <a:rPr lang="en-US" sz="1800" b="0" smtClean="0"/>
              <a:t>Trong đó:</a:t>
            </a:r>
          </a:p>
          <a:p>
            <a:endParaRPr lang="en-US" sz="1800" smtClean="0"/>
          </a:p>
          <a:p>
            <a:pPr lvl="1">
              <a:spcBef>
                <a:spcPts val="600"/>
              </a:spcBef>
              <a:spcAft>
                <a:spcPts val="600"/>
              </a:spcAft>
            </a:pPr>
            <a:endParaRPr lang="en-US" sz="1800" smtClean="0">
              <a:solidFill>
                <a:srgbClr val="FF0000"/>
              </a:solidFill>
            </a:endParaRPr>
          </a:p>
        </p:txBody>
      </p:sp>
      <p:sp>
        <p:nvSpPr>
          <p:cNvPr id="68609" name="Rectangle 1"/>
          <p:cNvSpPr>
            <a:spLocks noChangeArrowheads="1"/>
          </p:cNvSpPr>
          <p:nvPr/>
        </p:nvSpPr>
        <p:spPr bwMode="auto">
          <a:xfrm>
            <a:off x="304800" y="2971800"/>
            <a:ext cx="8839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u="sng" smtClean="0"/>
              <a:t>Ví dụ:</a:t>
            </a:r>
            <a:endParaRPr lang="en-US" sz="1800"/>
          </a:p>
        </p:txBody>
      </p:sp>
      <p:graphicFrame>
        <p:nvGraphicFramePr>
          <p:cNvPr id="6" name="Table 5"/>
          <p:cNvGraphicFramePr>
            <a:graphicFrameLocks noGrp="1"/>
          </p:cNvGraphicFramePr>
          <p:nvPr/>
        </p:nvGraphicFramePr>
        <p:xfrm>
          <a:off x="1066800" y="2286000"/>
          <a:ext cx="6553200" cy="585216"/>
        </p:xfrm>
        <a:graphic>
          <a:graphicData uri="http://schemas.openxmlformats.org/drawingml/2006/table">
            <a:tbl>
              <a:tblPr/>
              <a:tblGrid>
                <a:gridCol w="1355246"/>
                <a:gridCol w="5197954"/>
              </a:tblGrid>
              <a:tr h="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:Tùy chọn thực hiện lệnh</a:t>
                      </a:r>
                    </a:p>
                  </a:txBody>
                  <a:tcPr marL="68580" marR="68580" marT="0" marB="0">
                    <a:lnL>
                      <a:noFill/>
                    </a:lnL>
                    <a:lnR>
                      <a:noFill/>
                    </a:lnR>
                    <a:lnT>
                      <a:noFill/>
                    </a:lnT>
                    <a:lnB>
                      <a:noFill/>
                    </a:lnB>
                  </a:tcPr>
                </a:tc>
              </a:tr>
              <a:tr h="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Mode</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:Quyền truy xuất mới trên tập tin</a:t>
                      </a:r>
                    </a:p>
                  </a:txBody>
                  <a:tcPr marL="68580" marR="68580" marT="0" marB="0">
                    <a:lnL>
                      <a:noFill/>
                    </a:lnL>
                    <a:lnR>
                      <a:noFill/>
                    </a:lnR>
                    <a:lnT>
                      <a:noFill/>
                    </a:lnT>
                    <a:lnB>
                      <a:noFill/>
                    </a:lnB>
                  </a:tcPr>
                </a:tc>
              </a:tr>
            </a:tbl>
          </a:graphicData>
        </a:graphic>
      </p:graphicFrame>
      <p:pic>
        <p:nvPicPr>
          <p:cNvPr id="71681" name="Picture 1"/>
          <p:cNvPicPr>
            <a:picLocks noChangeAspect="1" noChangeArrowheads="1"/>
          </p:cNvPicPr>
          <p:nvPr/>
        </p:nvPicPr>
        <p:blipFill>
          <a:blip r:embed="rId2"/>
          <a:srcRect/>
          <a:stretch>
            <a:fillRect/>
          </a:stretch>
        </p:blipFill>
        <p:spPr bwMode="auto">
          <a:xfrm>
            <a:off x="609600" y="3505199"/>
            <a:ext cx="7924800" cy="21694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685800"/>
          </a:xfrm>
          <a:prstGeom prst="rect">
            <a:avLst/>
          </a:prstGeom>
        </p:spPr>
        <p:txBody>
          <a:bodyPr/>
          <a:lstStyle/>
          <a:p>
            <a:r>
              <a:rPr lang="en-US" sz="1800" smtClean="0">
                <a:solidFill>
                  <a:srgbClr val="FF0000"/>
                </a:solidFill>
              </a:rPr>
              <a:t>Các lệnh về quyền</a:t>
            </a:r>
          </a:p>
          <a:p>
            <a:r>
              <a:rPr lang="en-US" sz="1800" smtClean="0"/>
              <a:t>Lệnh chmode (tt):</a:t>
            </a:r>
          </a:p>
          <a:p>
            <a:endParaRPr lang="en-US" sz="1800" smtClean="0"/>
          </a:p>
          <a:p>
            <a:r>
              <a:rPr lang="en-US" sz="1800" smtClean="0"/>
              <a:t>Quyền truy xuất mới có thể gán cho từng nhóm quyền bằng cách sử dụng ký tự </a:t>
            </a:r>
            <a:r>
              <a:rPr lang="en-US" sz="1800" smtClean="0">
                <a:solidFill>
                  <a:srgbClr val="FF0000"/>
                </a:solidFill>
              </a:rPr>
              <a:t>u</a:t>
            </a:r>
            <a:r>
              <a:rPr lang="en-US" sz="1800" smtClean="0"/>
              <a:t> đại diện cho quyền của người sở hữu (owner), </a:t>
            </a:r>
            <a:r>
              <a:rPr lang="en-US" sz="1800" smtClean="0">
                <a:solidFill>
                  <a:srgbClr val="FF0000"/>
                </a:solidFill>
              </a:rPr>
              <a:t>g</a:t>
            </a:r>
            <a:r>
              <a:rPr lang="en-US" sz="1800" smtClean="0"/>
              <a:t> đại diện cho quyền của nhóm (group) và </a:t>
            </a:r>
            <a:r>
              <a:rPr lang="en-US" sz="1800" smtClean="0">
                <a:solidFill>
                  <a:srgbClr val="FF0000"/>
                </a:solidFill>
              </a:rPr>
              <a:t>o</a:t>
            </a:r>
            <a:r>
              <a:rPr lang="en-US" sz="1800" smtClean="0"/>
              <a:t> đại diện cho quyền của mọi người dùng khác (others). Ký tư </a:t>
            </a:r>
            <a:r>
              <a:rPr lang="en-US" sz="1800" smtClean="0">
                <a:solidFill>
                  <a:srgbClr val="FF0000"/>
                </a:solidFill>
              </a:rPr>
              <a:t>“+”</a:t>
            </a:r>
            <a:r>
              <a:rPr lang="en-US" sz="1800" smtClean="0"/>
              <a:t> có ý nghĩa gán thêm quyền, </a:t>
            </a:r>
            <a:r>
              <a:rPr lang="en-US" sz="1800" smtClean="0">
                <a:solidFill>
                  <a:srgbClr val="FF0000"/>
                </a:solidFill>
              </a:rPr>
              <a:t>“-“</a:t>
            </a:r>
            <a:r>
              <a:rPr lang="en-US" sz="1800" smtClean="0"/>
              <a:t> có ý nghĩa rút bớt quyền và</a:t>
            </a:r>
            <a:r>
              <a:rPr lang="en-US" sz="1800" smtClean="0">
                <a:solidFill>
                  <a:srgbClr val="FF0000"/>
                </a:solidFill>
              </a:rPr>
              <a:t> “=” </a:t>
            </a:r>
            <a:r>
              <a:rPr lang="en-US" sz="1800" smtClean="0"/>
              <a:t>có nghĩa gán.</a:t>
            </a:r>
          </a:p>
          <a:p>
            <a:endParaRPr lang="en-US" sz="1800" smtClean="0"/>
          </a:p>
          <a:p>
            <a:r>
              <a:rPr lang="en-US" sz="1800" u="sng" smtClean="0"/>
              <a:t>Ví dụ:</a:t>
            </a:r>
          </a:p>
          <a:p>
            <a:r>
              <a:rPr lang="en-US" sz="1800" smtClean="0"/>
              <a:t>g+w 		</a:t>
            </a:r>
            <a:r>
              <a:rPr lang="en-US" sz="1800" b="0" smtClean="0"/>
              <a:t>thêm quyền ghi cho nhóm</a:t>
            </a:r>
          </a:p>
          <a:p>
            <a:r>
              <a:rPr lang="en-US" sz="1800" smtClean="0"/>
              <a:t>o-rwx 		</a:t>
            </a:r>
            <a:r>
              <a:rPr lang="en-US" sz="1800" b="0" smtClean="0"/>
              <a:t>loại bỏ tất cả các quyền của mọi người dùng khác</a:t>
            </a:r>
          </a:p>
          <a:p>
            <a:r>
              <a:rPr lang="en-US" sz="1800" smtClean="0"/>
              <a:t>u+x 		</a:t>
            </a:r>
            <a:r>
              <a:rPr lang="en-US" sz="1800" b="0" smtClean="0"/>
              <a:t>thêm quyền thực thi cho người sở hữu</a:t>
            </a:r>
          </a:p>
          <a:p>
            <a:r>
              <a:rPr lang="en-US" sz="1800" smtClean="0"/>
              <a:t>+x 		</a:t>
            </a:r>
            <a:r>
              <a:rPr lang="en-US" sz="1800" b="0" smtClean="0"/>
              <a:t>thêm quyền thực thi cho tất cả (mọi người</a:t>
            </a:r>
            <a:r>
              <a:rPr lang="en-US" sz="1800" smtClean="0"/>
              <a:t>)</a:t>
            </a:r>
          </a:p>
          <a:p>
            <a:r>
              <a:rPr lang="en-US" sz="1800" smtClean="0"/>
              <a:t>a+rw 		</a:t>
            </a:r>
            <a:r>
              <a:rPr lang="en-US" sz="1800" b="0" smtClean="0"/>
              <a:t>thêm quyền ghi đọc cho tất cả</a:t>
            </a:r>
          </a:p>
          <a:p>
            <a:r>
              <a:rPr lang="en-US" sz="1800" smtClean="0"/>
              <a:t>ug+r 		</a:t>
            </a:r>
            <a:r>
              <a:rPr lang="en-US" sz="1800" b="0" smtClean="0"/>
              <a:t>thêm quyền đọc cho owner và group</a:t>
            </a:r>
          </a:p>
          <a:p>
            <a:r>
              <a:rPr lang="en-US" sz="1800" smtClean="0"/>
              <a:t>o=x 		</a:t>
            </a:r>
            <a:r>
              <a:rPr lang="en-US" sz="1800" b="0" smtClean="0"/>
              <a:t>chỉ cho phép thực thi với mọi người</a:t>
            </a:r>
          </a:p>
          <a:p>
            <a:endParaRPr lang="en-US" sz="1800" smtClean="0"/>
          </a:p>
          <a:p>
            <a:pPr lvl="1">
              <a:spcBef>
                <a:spcPts val="600"/>
              </a:spcBef>
              <a:spcAft>
                <a:spcPts val="600"/>
              </a:spcAft>
            </a:pPr>
            <a:endParaRPr lang="en-US" sz="1800" smtClean="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685800"/>
          </a:xfrm>
          <a:prstGeom prst="rect">
            <a:avLst/>
          </a:prstGeom>
        </p:spPr>
        <p:txBody>
          <a:bodyPr/>
          <a:lstStyle/>
          <a:p>
            <a:r>
              <a:rPr lang="en-US" sz="1800" smtClean="0">
                <a:solidFill>
                  <a:srgbClr val="FF0000"/>
                </a:solidFill>
              </a:rPr>
              <a:t>Các lệnh về quyền</a:t>
            </a:r>
          </a:p>
          <a:p>
            <a:r>
              <a:rPr lang="en-US" sz="1800" smtClean="0"/>
              <a:t>Lệnh chmode (tt):</a:t>
            </a:r>
          </a:p>
          <a:p>
            <a:endParaRPr lang="en-US" sz="900" smtClean="0"/>
          </a:p>
          <a:p>
            <a:r>
              <a:rPr lang="en-US" sz="1800" u="sng" smtClean="0"/>
              <a:t>Ví dụ:</a:t>
            </a:r>
            <a:endParaRPr lang="en-US" sz="1800" smtClean="0"/>
          </a:p>
          <a:p>
            <a:endParaRPr lang="en-US" sz="1800" smtClean="0"/>
          </a:p>
          <a:p>
            <a:endParaRPr lang="en-US" sz="1800" smtClean="0"/>
          </a:p>
          <a:p>
            <a:endParaRPr lang="en-US" sz="1800" smtClean="0"/>
          </a:p>
          <a:p>
            <a:pPr lvl="1">
              <a:spcBef>
                <a:spcPts val="600"/>
              </a:spcBef>
              <a:spcAft>
                <a:spcPts val="600"/>
              </a:spcAft>
            </a:pPr>
            <a:endParaRPr lang="en-US" sz="1800" smtClean="0">
              <a:solidFill>
                <a:srgbClr val="FF0000"/>
              </a:solidFill>
            </a:endParaRPr>
          </a:p>
        </p:txBody>
      </p:sp>
      <p:pic>
        <p:nvPicPr>
          <p:cNvPr id="72706" name="Picture 2"/>
          <p:cNvPicPr>
            <a:picLocks noChangeAspect="1" noChangeArrowheads="1"/>
          </p:cNvPicPr>
          <p:nvPr/>
        </p:nvPicPr>
        <p:blipFill>
          <a:blip r:embed="rId2"/>
          <a:srcRect/>
          <a:stretch>
            <a:fillRect/>
          </a:stretch>
        </p:blipFill>
        <p:spPr bwMode="auto">
          <a:xfrm>
            <a:off x="533400" y="1905000"/>
            <a:ext cx="7049278" cy="2971800"/>
          </a:xfrm>
          <a:prstGeom prst="rect">
            <a:avLst/>
          </a:prstGeom>
          <a:noFill/>
          <a:ln w="9525">
            <a:noFill/>
            <a:miter lim="800000"/>
            <a:headEnd/>
            <a:tailEnd/>
          </a:ln>
        </p:spPr>
      </p:pic>
      <p:sp>
        <p:nvSpPr>
          <p:cNvPr id="5" name="Rectangle 4"/>
          <p:cNvSpPr/>
          <p:nvPr/>
        </p:nvSpPr>
        <p:spPr>
          <a:xfrm>
            <a:off x="381000" y="5181600"/>
            <a:ext cx="7848600" cy="646331"/>
          </a:xfrm>
          <a:prstGeom prst="rect">
            <a:avLst/>
          </a:prstGeom>
        </p:spPr>
        <p:txBody>
          <a:bodyPr wrap="square">
            <a:spAutoFit/>
          </a:bodyPr>
          <a:lstStyle/>
          <a:p>
            <a:r>
              <a:rPr lang="en-US" sz="1800" smtClean="0"/>
              <a:t>Tùy chọn –R đối với thư mục làm cho lệnh chmod có tác dụng trên cả các thư mục con.</a:t>
            </a:r>
            <a:endParaRPr lang="en-US" sz="18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1295400"/>
          </a:xfrm>
          <a:prstGeom prst="rect">
            <a:avLst/>
          </a:prstGeom>
        </p:spPr>
        <p:txBody>
          <a:bodyPr/>
          <a:lstStyle/>
          <a:p>
            <a:r>
              <a:rPr lang="en-US" sz="1800" smtClean="0">
                <a:solidFill>
                  <a:srgbClr val="FF0000"/>
                </a:solidFill>
              </a:rPr>
              <a:t>Các lệnh về quyền</a:t>
            </a:r>
          </a:p>
          <a:p>
            <a:r>
              <a:rPr lang="en-US" sz="1800" b="0" smtClean="0"/>
              <a:t>Lệnh</a:t>
            </a:r>
            <a:r>
              <a:rPr lang="en-US" sz="1800" smtClean="0"/>
              <a:t> chown :</a:t>
            </a:r>
            <a:r>
              <a:rPr lang="en-US" sz="1800" b="0" smtClean="0"/>
              <a:t>Thay đổi người sở hữu thư mục/tập tin.</a:t>
            </a:r>
          </a:p>
          <a:p>
            <a:pPr>
              <a:spcBef>
                <a:spcPts val="600"/>
              </a:spcBef>
              <a:spcAft>
                <a:spcPts val="600"/>
              </a:spcAft>
            </a:pPr>
            <a:r>
              <a:rPr lang="en-US" sz="1800" smtClean="0"/>
              <a:t>Dạng lệnh	</a:t>
            </a:r>
            <a:r>
              <a:rPr lang="en-US" sz="1800" smtClean="0">
                <a:solidFill>
                  <a:srgbClr val="FF0000"/>
                </a:solidFill>
              </a:rPr>
              <a:t>chown </a:t>
            </a:r>
            <a:r>
              <a:rPr lang="en-US" sz="1800" smtClean="0"/>
              <a:t>  [Options]  Owner   file</a:t>
            </a:r>
          </a:p>
          <a:p>
            <a:r>
              <a:rPr lang="en-US" sz="1800" b="0" smtClean="0"/>
              <a:t>Trong đó:</a:t>
            </a:r>
          </a:p>
          <a:p>
            <a:endParaRPr lang="en-US" sz="900" smtClean="0"/>
          </a:p>
          <a:p>
            <a:endParaRPr lang="en-US" sz="1800" smtClean="0"/>
          </a:p>
          <a:p>
            <a:endParaRPr lang="en-US" sz="1800" smtClean="0"/>
          </a:p>
          <a:p>
            <a:endParaRPr lang="en-US" sz="1800" smtClean="0"/>
          </a:p>
          <a:p>
            <a:pPr lvl="1">
              <a:spcBef>
                <a:spcPts val="600"/>
              </a:spcBef>
              <a:spcAft>
                <a:spcPts val="600"/>
              </a:spcAft>
            </a:pPr>
            <a:endParaRPr lang="en-US" sz="1800" smtClean="0">
              <a:solidFill>
                <a:srgbClr val="FF0000"/>
              </a:solidFill>
            </a:endParaRPr>
          </a:p>
        </p:txBody>
      </p:sp>
      <p:sp>
        <p:nvSpPr>
          <p:cNvPr id="5" name="Rectangle 4"/>
          <p:cNvSpPr/>
          <p:nvPr/>
        </p:nvSpPr>
        <p:spPr>
          <a:xfrm>
            <a:off x="228600" y="2667000"/>
            <a:ext cx="7848600" cy="369332"/>
          </a:xfrm>
          <a:prstGeom prst="rect">
            <a:avLst/>
          </a:prstGeom>
        </p:spPr>
        <p:txBody>
          <a:bodyPr wrap="square">
            <a:spAutoFit/>
          </a:bodyPr>
          <a:lstStyle/>
          <a:p>
            <a:r>
              <a:rPr lang="en-US" sz="1800" u="sng" smtClean="0"/>
              <a:t>Ví dụ:</a:t>
            </a:r>
            <a:endParaRPr lang="en-US" sz="1800"/>
          </a:p>
        </p:txBody>
      </p:sp>
      <p:graphicFrame>
        <p:nvGraphicFramePr>
          <p:cNvPr id="6" name="Table 5"/>
          <p:cNvGraphicFramePr>
            <a:graphicFrameLocks noGrp="1"/>
          </p:cNvGraphicFramePr>
          <p:nvPr/>
        </p:nvGraphicFramePr>
        <p:xfrm>
          <a:off x="762000" y="1981200"/>
          <a:ext cx="4648200" cy="762000"/>
        </p:xfrm>
        <a:graphic>
          <a:graphicData uri="http://schemas.openxmlformats.org/drawingml/2006/table">
            <a:tbl>
              <a:tblPr/>
              <a:tblGrid>
                <a:gridCol w="961279"/>
                <a:gridCol w="3686921"/>
              </a:tblGrid>
              <a:tr h="3810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:Tùy chọn thực hiện lệnh</a:t>
                      </a:r>
                    </a:p>
                  </a:txBody>
                  <a:tcPr marL="68580" marR="68580" marT="0" marB="0">
                    <a:lnL>
                      <a:noFill/>
                    </a:lnL>
                    <a:lnR>
                      <a:noFill/>
                    </a:lnR>
                    <a:lnT>
                      <a:noFill/>
                    </a:lnT>
                    <a:lnB>
                      <a:noFill/>
                    </a:lnB>
                  </a:tcPr>
                </a:tc>
              </a:tr>
              <a:tr h="3810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Owner</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:Người sở hữu mới trên tập tin</a:t>
                      </a:r>
                    </a:p>
                  </a:txBody>
                  <a:tcPr marL="68580" marR="68580" marT="0" marB="0">
                    <a:lnL>
                      <a:noFill/>
                    </a:lnL>
                    <a:lnR>
                      <a:noFill/>
                    </a:lnR>
                    <a:lnT>
                      <a:noFill/>
                    </a:lnT>
                    <a:lnB>
                      <a:noFill/>
                    </a:lnB>
                  </a:tcPr>
                </a:tc>
              </a:tr>
            </a:tbl>
          </a:graphicData>
        </a:graphic>
      </p:graphicFrame>
      <p:pic>
        <p:nvPicPr>
          <p:cNvPr id="73729" name="Picture 1"/>
          <p:cNvPicPr>
            <a:picLocks noChangeAspect="1" noChangeArrowheads="1"/>
          </p:cNvPicPr>
          <p:nvPr/>
        </p:nvPicPr>
        <p:blipFill>
          <a:blip r:embed="rId2"/>
          <a:srcRect/>
          <a:stretch>
            <a:fillRect/>
          </a:stretch>
        </p:blipFill>
        <p:spPr bwMode="auto">
          <a:xfrm>
            <a:off x="817952" y="3200400"/>
            <a:ext cx="6040048"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763000" cy="901593"/>
          </a:xfrm>
          <a:prstGeom prst="rect">
            <a:avLst/>
          </a:prstGeom>
        </p:spPr>
        <p:txBody>
          <a:bodyPr wrap="square">
            <a:spAutoFit/>
          </a:bodyPr>
          <a:lstStyle/>
          <a:p>
            <a:pPr marL="400050" lvl="0" indent="-400050" algn="ctr">
              <a:lnSpc>
                <a:spcPct val="150000"/>
              </a:lnSpc>
            </a:pPr>
            <a:r>
              <a:rPr lang="en-US" sz="4000" smtClean="0">
                <a:solidFill>
                  <a:schemeClr val="bg1"/>
                </a:solidFill>
              </a:rPr>
              <a:t>So sánh Linux với Windows</a:t>
            </a:r>
          </a:p>
        </p:txBody>
      </p:sp>
      <p:sp>
        <p:nvSpPr>
          <p:cNvPr id="3" name="Rectangle 2"/>
          <p:cNvSpPr/>
          <p:nvPr/>
        </p:nvSpPr>
        <p:spPr>
          <a:xfrm>
            <a:off x="228600" y="1143000"/>
            <a:ext cx="8915400" cy="400110"/>
          </a:xfrm>
          <a:prstGeom prst="rect">
            <a:avLst/>
          </a:prstGeom>
        </p:spPr>
        <p:txBody>
          <a:bodyPr wrap="square">
            <a:spAutoFit/>
          </a:bodyPr>
          <a:lstStyle/>
          <a:p>
            <a:pPr>
              <a:spcBef>
                <a:spcPts val="600"/>
              </a:spcBef>
              <a:spcAft>
                <a:spcPts val="600"/>
              </a:spcAft>
              <a:buBlip>
                <a:blip r:embed="rId2"/>
              </a:buBlip>
            </a:pPr>
            <a:r>
              <a:rPr lang="en-US" sz="2000" smtClean="0">
                <a:solidFill>
                  <a:srgbClr val="FF3399"/>
                </a:solidFill>
                <a:sym typeface="Webdings" pitchFamily="18" charset="2"/>
              </a:rPr>
              <a:t>Giống nhau</a:t>
            </a:r>
            <a:endParaRPr lang="en-US" sz="2000" b="0" smtClean="0">
              <a:solidFill>
                <a:srgbClr val="00548F"/>
              </a:solidFill>
            </a:endParaRPr>
          </a:p>
        </p:txBody>
      </p:sp>
      <p:pic>
        <p:nvPicPr>
          <p:cNvPr id="4" name="Picture 6"/>
          <p:cNvPicPr>
            <a:picLocks noChangeAspect="1" noChangeArrowheads="1"/>
          </p:cNvPicPr>
          <p:nvPr/>
        </p:nvPicPr>
        <p:blipFill>
          <a:blip r:embed="rId3"/>
          <a:srcRect/>
          <a:stretch>
            <a:fillRect/>
          </a:stretch>
        </p:blipFill>
        <p:spPr bwMode="auto">
          <a:xfrm>
            <a:off x="1143000" y="1676400"/>
            <a:ext cx="6781800" cy="1727892"/>
          </a:xfrm>
          <a:prstGeom prst="rect">
            <a:avLst/>
          </a:prstGeom>
          <a:noFill/>
          <a:ln w="12700">
            <a:noFill/>
            <a:miter lim="800000"/>
            <a:headEnd type="none" w="sm" len="sm"/>
            <a:tailEnd type="none" w="sm" len="sm"/>
          </a:ln>
        </p:spPr>
      </p:pic>
      <p:sp>
        <p:nvSpPr>
          <p:cNvPr id="5" name="Rectangle 4"/>
          <p:cNvSpPr/>
          <p:nvPr/>
        </p:nvSpPr>
        <p:spPr>
          <a:xfrm>
            <a:off x="228600" y="3581400"/>
            <a:ext cx="8610600" cy="2031325"/>
          </a:xfrm>
          <a:prstGeom prst="rect">
            <a:avLst/>
          </a:prstGeom>
        </p:spPr>
        <p:txBody>
          <a:bodyPr wrap="square">
            <a:spAutoFit/>
          </a:bodyPr>
          <a:lstStyle/>
          <a:p>
            <a:pPr defTabSz="762000">
              <a:spcBef>
                <a:spcPts val="600"/>
              </a:spcBef>
              <a:spcAft>
                <a:spcPts val="600"/>
              </a:spcAft>
              <a:defRPr/>
            </a:pPr>
            <a:r>
              <a:rPr lang="en-US" b="0" smtClean="0">
                <a:sym typeface="Wingdings 3" pitchFamily="18" charset="2"/>
              </a:rPr>
              <a:t>	 Giao diện người dùng thân thiện</a:t>
            </a:r>
          </a:p>
          <a:p>
            <a:pPr defTabSz="762000">
              <a:spcBef>
                <a:spcPts val="600"/>
              </a:spcBef>
              <a:spcAft>
                <a:spcPts val="600"/>
              </a:spcAft>
              <a:defRPr/>
            </a:pPr>
            <a:r>
              <a:rPr lang="en-US" b="0" smtClean="0"/>
              <a:t>   	</a:t>
            </a:r>
            <a:r>
              <a:rPr lang="en-US" b="0" smtClean="0">
                <a:sym typeface="Wingdings 3" pitchFamily="18" charset="2"/>
              </a:rPr>
              <a:t> Đa chương, đa nhiệm, đa người dùng</a:t>
            </a:r>
          </a:p>
          <a:p>
            <a:pPr defTabSz="762000">
              <a:spcBef>
                <a:spcPts val="600"/>
              </a:spcBef>
              <a:spcAft>
                <a:spcPts val="600"/>
              </a:spcAft>
              <a:defRPr/>
            </a:pPr>
            <a:r>
              <a:rPr lang="en-US" b="0" smtClean="0"/>
              <a:t>   	</a:t>
            </a:r>
            <a:r>
              <a:rPr lang="en-US" b="0" smtClean="0">
                <a:sym typeface="Wingdings 3" pitchFamily="18" charset="2"/>
              </a:rPr>
              <a:t> Cấu trúc thứ bậc của thư mục</a:t>
            </a:r>
          </a:p>
          <a:p>
            <a:pPr defTabSz="762000">
              <a:spcBef>
                <a:spcPts val="600"/>
              </a:spcBef>
              <a:spcAft>
                <a:spcPts val="600"/>
              </a:spcAft>
              <a:defRPr/>
            </a:pPr>
            <a:r>
              <a:rPr lang="en-US" b="0" smtClean="0"/>
              <a:t>   	</a:t>
            </a:r>
            <a:r>
              <a:rPr lang="en-US" b="0" smtClean="0">
                <a:sym typeface="Wingdings 3" pitchFamily="18" charset="2"/>
              </a:rPr>
              <a:t> Khởi động chương trình từ dòng lệnh hoặc GUI</a:t>
            </a:r>
            <a:endParaRPr lang="en-US" b="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685800"/>
          </a:xfrm>
          <a:prstGeom prst="rect">
            <a:avLst/>
          </a:prstGeom>
        </p:spPr>
        <p:txBody>
          <a:bodyPr/>
          <a:lstStyle/>
          <a:p>
            <a:r>
              <a:rPr lang="en-US" sz="1800" smtClean="0">
                <a:solidFill>
                  <a:srgbClr val="FF0000"/>
                </a:solidFill>
              </a:rPr>
              <a:t>Các lệnh về quyền</a:t>
            </a:r>
          </a:p>
          <a:p>
            <a:r>
              <a:rPr lang="en-US" sz="1800" b="0" smtClean="0"/>
              <a:t>Lệnh</a:t>
            </a:r>
            <a:r>
              <a:rPr lang="en-US" sz="1800" smtClean="0"/>
              <a:t> chgrp :</a:t>
            </a:r>
            <a:r>
              <a:rPr lang="en-US" sz="1800" b="0" smtClean="0"/>
              <a:t>Thay đổi nhóm sở hữu thư mục/tập tin.</a:t>
            </a:r>
          </a:p>
          <a:p>
            <a:pPr>
              <a:spcBef>
                <a:spcPts val="600"/>
              </a:spcBef>
              <a:spcAft>
                <a:spcPts val="600"/>
              </a:spcAft>
            </a:pPr>
            <a:r>
              <a:rPr lang="en-US" sz="1800" smtClean="0"/>
              <a:t>Dạng lệnh	</a:t>
            </a:r>
            <a:r>
              <a:rPr lang="en-US" sz="1800" smtClean="0">
                <a:solidFill>
                  <a:srgbClr val="FF0000"/>
                </a:solidFill>
              </a:rPr>
              <a:t>chgrp</a:t>
            </a:r>
            <a:r>
              <a:rPr lang="en-US" sz="1800" smtClean="0"/>
              <a:t>   [Options]  Group   file</a:t>
            </a:r>
          </a:p>
          <a:p>
            <a:r>
              <a:rPr lang="en-US" sz="1800" b="0" smtClean="0"/>
              <a:t>Trong đó:</a:t>
            </a:r>
          </a:p>
          <a:p>
            <a:endParaRPr lang="en-US" sz="900" smtClean="0"/>
          </a:p>
          <a:p>
            <a:endParaRPr lang="en-US" sz="1800" smtClean="0"/>
          </a:p>
          <a:p>
            <a:endParaRPr lang="en-US" sz="1800" smtClean="0"/>
          </a:p>
          <a:p>
            <a:endParaRPr lang="en-US" sz="1800" smtClean="0"/>
          </a:p>
          <a:p>
            <a:pPr lvl="1">
              <a:spcBef>
                <a:spcPts val="600"/>
              </a:spcBef>
              <a:spcAft>
                <a:spcPts val="600"/>
              </a:spcAft>
            </a:pPr>
            <a:endParaRPr lang="en-US" sz="1800" smtClean="0">
              <a:solidFill>
                <a:srgbClr val="FF0000"/>
              </a:solidFill>
            </a:endParaRPr>
          </a:p>
        </p:txBody>
      </p:sp>
      <p:sp>
        <p:nvSpPr>
          <p:cNvPr id="5" name="Rectangle 4"/>
          <p:cNvSpPr/>
          <p:nvPr/>
        </p:nvSpPr>
        <p:spPr>
          <a:xfrm>
            <a:off x="228600" y="2667000"/>
            <a:ext cx="7848600" cy="369332"/>
          </a:xfrm>
          <a:prstGeom prst="rect">
            <a:avLst/>
          </a:prstGeom>
        </p:spPr>
        <p:txBody>
          <a:bodyPr wrap="square">
            <a:spAutoFit/>
          </a:bodyPr>
          <a:lstStyle/>
          <a:p>
            <a:r>
              <a:rPr lang="en-US" sz="1800" u="sng" smtClean="0"/>
              <a:t>Ví dụ:</a:t>
            </a:r>
            <a:endParaRPr lang="en-US" sz="1800"/>
          </a:p>
        </p:txBody>
      </p:sp>
      <p:graphicFrame>
        <p:nvGraphicFramePr>
          <p:cNvPr id="7" name="Table 6"/>
          <p:cNvGraphicFramePr>
            <a:graphicFrameLocks noGrp="1"/>
          </p:cNvGraphicFramePr>
          <p:nvPr/>
        </p:nvGraphicFramePr>
        <p:xfrm>
          <a:off x="1600200" y="2057400"/>
          <a:ext cx="4800600" cy="609600"/>
        </p:xfrm>
        <a:graphic>
          <a:graphicData uri="http://schemas.openxmlformats.org/drawingml/2006/table">
            <a:tbl>
              <a:tblPr/>
              <a:tblGrid>
                <a:gridCol w="992796"/>
                <a:gridCol w="3807804"/>
              </a:tblGrid>
              <a:tr h="3048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:Tùy chọn thực hiện lệnh</a:t>
                      </a:r>
                    </a:p>
                  </a:txBody>
                  <a:tcPr marL="68580" marR="68580" marT="0" marB="0">
                    <a:lnL>
                      <a:noFill/>
                    </a:lnL>
                    <a:lnR>
                      <a:noFill/>
                    </a:lnR>
                    <a:lnT>
                      <a:noFill/>
                    </a:lnT>
                    <a:lnB>
                      <a:noFill/>
                    </a:lnB>
                  </a:tcPr>
                </a:tc>
              </a:tr>
              <a:tr h="3048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Group</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:Nhóm sở hữu mới trên tập tin</a:t>
                      </a:r>
                    </a:p>
                  </a:txBody>
                  <a:tcPr marL="68580" marR="68580" marT="0" marB="0">
                    <a:lnL>
                      <a:noFill/>
                    </a:lnL>
                    <a:lnR>
                      <a:noFill/>
                    </a:lnR>
                    <a:lnT>
                      <a:noFill/>
                    </a:lnT>
                    <a:lnB>
                      <a:noFill/>
                    </a:lnB>
                  </a:tcPr>
                </a:tc>
              </a:tr>
            </a:tbl>
          </a:graphicData>
        </a:graphic>
      </p:graphicFrame>
      <p:pic>
        <p:nvPicPr>
          <p:cNvPr id="75777" name="Picture 1"/>
          <p:cNvPicPr>
            <a:picLocks noChangeAspect="1" noChangeArrowheads="1"/>
          </p:cNvPicPr>
          <p:nvPr/>
        </p:nvPicPr>
        <p:blipFill>
          <a:blip r:embed="rId2"/>
          <a:srcRect/>
          <a:stretch>
            <a:fillRect/>
          </a:stretch>
        </p:blipFill>
        <p:spPr bwMode="auto">
          <a:xfrm>
            <a:off x="1143000" y="3352800"/>
            <a:ext cx="6372515"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VII. Sử dụng vi</a:t>
            </a:r>
            <a:endParaRPr lang="en-AU" sz="3200">
              <a:solidFill>
                <a:schemeClr val="bg1"/>
              </a:solidFill>
            </a:endParaRPr>
          </a:p>
        </p:txBody>
      </p:sp>
      <p:sp>
        <p:nvSpPr>
          <p:cNvPr id="7" name="Rectangle 3"/>
          <p:cNvSpPr txBox="1">
            <a:spLocks noChangeArrowheads="1"/>
          </p:cNvSpPr>
          <p:nvPr/>
        </p:nvSpPr>
        <p:spPr>
          <a:xfrm>
            <a:off x="228600" y="914400"/>
            <a:ext cx="8763000" cy="3571875"/>
          </a:xfrm>
          <a:prstGeom prst="rect">
            <a:avLst/>
          </a:prstGeom>
        </p:spPr>
        <p:txBody>
          <a:bodyPr/>
          <a:lstStyle/>
          <a:p>
            <a:endParaRPr kumimoji="0" lang="en-US" b="0" i="0" u="none" strike="noStrike" kern="0" cap="none" spc="0" normalizeH="0" baseline="0" noProof="0">
              <a:ln>
                <a:noFill/>
              </a:ln>
              <a:solidFill>
                <a:schemeClr val="tx1"/>
              </a:solidFill>
              <a:effectLst/>
              <a:uLnTx/>
              <a:uFillTx/>
              <a:latin typeface="+mn-lt"/>
              <a:ea typeface="+mn-ea"/>
              <a:cs typeface="+mn-cs"/>
            </a:endParaRPr>
          </a:p>
        </p:txBody>
      </p:sp>
      <p:pic>
        <p:nvPicPr>
          <p:cNvPr id="8" name="Picture 7" descr="C:\Documents and Settings\Dell\Desktop\vi.JPG"/>
          <p:cNvPicPr/>
          <p:nvPr/>
        </p:nvPicPr>
        <p:blipFill>
          <a:blip r:embed="rId2"/>
          <a:srcRect l="3386" t="12745" r="2032" b="8824"/>
          <a:stretch>
            <a:fillRect/>
          </a:stretch>
        </p:blipFill>
        <p:spPr bwMode="auto">
          <a:xfrm>
            <a:off x="1524000" y="1905000"/>
            <a:ext cx="6115913" cy="2890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VII. Sử dụng vi (tt)</a:t>
            </a:r>
            <a:endParaRPr lang="en-AU" sz="3200">
              <a:solidFill>
                <a:schemeClr val="bg1"/>
              </a:solidFill>
            </a:endParaRPr>
          </a:p>
        </p:txBody>
      </p:sp>
      <p:pic>
        <p:nvPicPr>
          <p:cNvPr id="5" name="Picture 4" descr="C:\Documents and Settings\Dell\My Documents\vi1.JPG"/>
          <p:cNvPicPr/>
          <p:nvPr/>
        </p:nvPicPr>
        <p:blipFill>
          <a:blip r:embed="rId2"/>
          <a:srcRect/>
          <a:stretch>
            <a:fillRect/>
          </a:stretch>
        </p:blipFill>
        <p:spPr bwMode="auto">
          <a:xfrm>
            <a:off x="1066800" y="762000"/>
            <a:ext cx="6572250" cy="5334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VIII. Nén và giải nén</a:t>
            </a:r>
            <a:endParaRPr lang="en-AU" sz="3200">
              <a:solidFill>
                <a:schemeClr val="bg1"/>
              </a:solidFill>
            </a:endParaRPr>
          </a:p>
        </p:txBody>
      </p:sp>
      <p:sp>
        <p:nvSpPr>
          <p:cNvPr id="4" name="Rectangle 3"/>
          <p:cNvSpPr/>
          <p:nvPr/>
        </p:nvSpPr>
        <p:spPr>
          <a:xfrm>
            <a:off x="304800" y="762000"/>
            <a:ext cx="8686800" cy="5247590"/>
          </a:xfrm>
          <a:prstGeom prst="rect">
            <a:avLst/>
          </a:prstGeom>
        </p:spPr>
        <p:txBody>
          <a:bodyPr wrap="square">
            <a:spAutoFit/>
          </a:bodyPr>
          <a:lstStyle/>
          <a:p>
            <a:pPr>
              <a:buFont typeface="Courier New" pitchFamily="49" charset="0"/>
              <a:buChar char="o"/>
            </a:pPr>
            <a:r>
              <a:rPr lang="en-US" sz="1800" smtClean="0"/>
              <a:t> Nén file </a:t>
            </a:r>
            <a:r>
              <a:rPr lang="en-US" sz="1800" i="1" smtClean="0"/>
              <a:t>.gz</a:t>
            </a:r>
            <a:endParaRPr lang="en-US" sz="1800" smtClean="0"/>
          </a:p>
          <a:p>
            <a:r>
              <a:rPr lang="en-US" sz="1800" i="1" smtClean="0">
                <a:solidFill>
                  <a:srgbClr val="002060"/>
                </a:solidFill>
              </a:rPr>
              <a:t>        # gzip /etc/passwd</a:t>
            </a:r>
          </a:p>
          <a:p>
            <a:endParaRPr lang="en-US" sz="1200" smtClean="0">
              <a:solidFill>
                <a:srgbClr val="002060"/>
              </a:solidFill>
            </a:endParaRPr>
          </a:p>
          <a:p>
            <a:pPr>
              <a:buFont typeface="Courier New" pitchFamily="49" charset="0"/>
              <a:buChar char="o"/>
            </a:pPr>
            <a:r>
              <a:rPr lang="en-US" sz="1800" smtClean="0"/>
              <a:t> Giải nén </a:t>
            </a:r>
            <a:r>
              <a:rPr lang="en-US" sz="1800" i="1" smtClean="0"/>
              <a:t>.gz</a:t>
            </a:r>
            <a:endParaRPr lang="en-US" sz="1800" smtClean="0"/>
          </a:p>
          <a:p>
            <a:pPr lvl="1"/>
            <a:r>
              <a:rPr lang="en-US" sz="1800" i="1" smtClean="0">
                <a:solidFill>
                  <a:srgbClr val="002060"/>
                </a:solidFill>
              </a:rPr>
              <a:t># gzip –d /etc/passwd</a:t>
            </a:r>
            <a:endParaRPr lang="en-US" sz="1800" smtClean="0">
              <a:solidFill>
                <a:srgbClr val="002060"/>
              </a:solidFill>
            </a:endParaRPr>
          </a:p>
          <a:p>
            <a:pPr lvl="1"/>
            <a:r>
              <a:rPr lang="en-US" sz="1800" i="1" smtClean="0">
                <a:solidFill>
                  <a:srgbClr val="002060"/>
                </a:solidFill>
              </a:rPr>
              <a:t># gunzip /etc/passwd</a:t>
            </a:r>
          </a:p>
          <a:p>
            <a:endParaRPr lang="en-US" sz="1200" smtClean="0"/>
          </a:p>
          <a:p>
            <a:pPr>
              <a:buFont typeface="Courier New" pitchFamily="49" charset="0"/>
              <a:buChar char="o"/>
            </a:pPr>
            <a:r>
              <a:rPr lang="en-US" sz="1800" smtClean="0"/>
              <a:t> Nén file </a:t>
            </a:r>
            <a:r>
              <a:rPr lang="en-US" sz="1800" i="1" smtClean="0"/>
              <a:t>.tar</a:t>
            </a:r>
            <a:endParaRPr lang="en-US" sz="1800" smtClean="0"/>
          </a:p>
          <a:p>
            <a:pPr lvl="1"/>
            <a:r>
              <a:rPr lang="en-US" sz="1800" i="1" smtClean="0">
                <a:solidFill>
                  <a:srgbClr val="002060"/>
                </a:solidFill>
              </a:rPr>
              <a:t># tar -cvf /home/adminbackup.tar /home/thaygiaoth /home/chanh</a:t>
            </a:r>
            <a:endParaRPr lang="en-US" sz="1800" smtClean="0">
              <a:solidFill>
                <a:srgbClr val="002060"/>
              </a:solidFill>
            </a:endParaRPr>
          </a:p>
          <a:p>
            <a:pPr lvl="1"/>
            <a:r>
              <a:rPr lang="en-US" sz="1800" i="1" smtClean="0">
                <a:solidFill>
                  <a:srgbClr val="002060"/>
                </a:solidFill>
              </a:rPr>
              <a:t># tar -czf /home/adminbackup.tar /home/thaygiaoth /home/chanh</a:t>
            </a:r>
          </a:p>
          <a:p>
            <a:endParaRPr lang="en-US" sz="1200" smtClean="0"/>
          </a:p>
          <a:p>
            <a:pPr>
              <a:buFont typeface="Courier New" pitchFamily="49" charset="0"/>
              <a:buChar char="o"/>
            </a:pPr>
            <a:r>
              <a:rPr lang="en-US" sz="1800" smtClean="0"/>
              <a:t> Giải nén file </a:t>
            </a:r>
            <a:r>
              <a:rPr lang="en-US" sz="1800" i="1" smtClean="0"/>
              <a:t>.tar</a:t>
            </a:r>
            <a:endParaRPr lang="en-US" sz="1800" smtClean="0"/>
          </a:p>
          <a:p>
            <a:pPr lvl="1"/>
            <a:r>
              <a:rPr lang="en-US" sz="1800" i="1" smtClean="0">
                <a:solidFill>
                  <a:srgbClr val="002060"/>
                </a:solidFill>
              </a:rPr>
              <a:t># tar -xvf /home/adminbackup.tar</a:t>
            </a:r>
            <a:endParaRPr lang="en-US" sz="1800" smtClean="0">
              <a:solidFill>
                <a:srgbClr val="002060"/>
              </a:solidFill>
            </a:endParaRPr>
          </a:p>
          <a:p>
            <a:pPr lvl="1"/>
            <a:r>
              <a:rPr lang="en-US" sz="1800" i="1" smtClean="0">
                <a:solidFill>
                  <a:srgbClr val="002060"/>
                </a:solidFill>
              </a:rPr>
              <a:t># tar -xzf /home/adminbackup.tar.gz</a:t>
            </a:r>
          </a:p>
          <a:p>
            <a:endParaRPr lang="en-US" sz="1100" smtClean="0"/>
          </a:p>
          <a:p>
            <a:pPr>
              <a:buFont typeface="Courier New" pitchFamily="49" charset="0"/>
              <a:buChar char="o"/>
            </a:pPr>
            <a:r>
              <a:rPr lang="en-US" sz="1800" smtClean="0"/>
              <a:t> Nén file </a:t>
            </a:r>
            <a:r>
              <a:rPr lang="en-US" sz="1800" i="1" smtClean="0"/>
              <a:t>.bz2</a:t>
            </a:r>
            <a:endParaRPr lang="en-US" sz="1800" smtClean="0"/>
          </a:p>
          <a:p>
            <a:pPr lvl="1"/>
            <a:r>
              <a:rPr lang="en-US" sz="1800" i="1" smtClean="0">
                <a:solidFill>
                  <a:srgbClr val="002060"/>
                </a:solidFill>
              </a:rPr>
              <a:t># tar -cjf backup_eiciel.tar.gz2 eiciel-0.9.6.1</a:t>
            </a:r>
            <a:endParaRPr lang="en-US" sz="1800" smtClean="0">
              <a:solidFill>
                <a:srgbClr val="002060"/>
              </a:solidFill>
            </a:endParaRPr>
          </a:p>
          <a:p>
            <a:endParaRPr lang="en-US" sz="1200" smtClean="0"/>
          </a:p>
          <a:p>
            <a:pPr>
              <a:buFont typeface="Courier New" pitchFamily="49" charset="0"/>
              <a:buChar char="o"/>
            </a:pPr>
            <a:r>
              <a:rPr lang="en-US" sz="1800" smtClean="0"/>
              <a:t> Giải nén file </a:t>
            </a:r>
            <a:r>
              <a:rPr lang="en-US" sz="1800" i="1" smtClean="0"/>
              <a:t>.bz2</a:t>
            </a:r>
            <a:endParaRPr lang="en-US" sz="1800" smtClean="0"/>
          </a:p>
          <a:p>
            <a:pPr lvl="1"/>
            <a:r>
              <a:rPr lang="en-US" sz="1800" i="1" smtClean="0">
                <a:solidFill>
                  <a:srgbClr val="002060"/>
                </a:solidFill>
              </a:rPr>
              <a:t># tar -xjf eiciel-0.9.6.1.tar.bz2</a:t>
            </a:r>
            <a:endParaRPr lang="en-US" sz="1800" smtClean="0">
              <a:solidFill>
                <a:srgbClr val="00206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title"/>
          </p:nvPr>
        </p:nvSpPr>
        <p:spPr>
          <a:xfrm>
            <a:off x="228600" y="152400"/>
            <a:ext cx="8142288" cy="838200"/>
          </a:xfrm>
        </p:spPr>
        <p:txBody>
          <a:bodyPr/>
          <a:lstStyle/>
          <a:p>
            <a:r>
              <a:rPr lang="en-US" smtClean="0">
                <a:solidFill>
                  <a:schemeClr val="bg1"/>
                </a:solidFill>
              </a:rPr>
              <a:t>IX. Đường ống pipe</a:t>
            </a:r>
            <a:endParaRPr lang="en-US">
              <a:solidFill>
                <a:schemeClr val="bg1"/>
              </a:solidFill>
            </a:endParaRPr>
          </a:p>
        </p:txBody>
      </p:sp>
      <p:sp>
        <p:nvSpPr>
          <p:cNvPr id="4" name="Rectangle 3"/>
          <p:cNvSpPr/>
          <p:nvPr/>
        </p:nvSpPr>
        <p:spPr>
          <a:xfrm>
            <a:off x="228600" y="990600"/>
            <a:ext cx="7848600" cy="4801314"/>
          </a:xfrm>
          <a:prstGeom prst="rect">
            <a:avLst/>
          </a:prstGeom>
        </p:spPr>
        <p:txBody>
          <a:bodyPr wrap="square">
            <a:spAutoFit/>
          </a:bodyPr>
          <a:lstStyle/>
          <a:p>
            <a:r>
              <a:rPr lang="en-US" sz="1800" smtClean="0">
                <a:solidFill>
                  <a:srgbClr val="FF00FF"/>
                </a:solidFill>
              </a:rPr>
              <a:t>Ý nghĩa: Sử dụng đầu ra của lệnh này làm đầu vào của lệnh khác</a:t>
            </a:r>
          </a:p>
          <a:p>
            <a:endParaRPr lang="en-US" sz="1800" smtClean="0">
              <a:solidFill>
                <a:srgbClr val="FF00FF"/>
              </a:solidFill>
            </a:endParaRPr>
          </a:p>
          <a:p>
            <a:r>
              <a:rPr lang="en-US" sz="1800" smtClean="0"/>
              <a:t>Xem từng trang màn hình lệnh </a:t>
            </a:r>
            <a:r>
              <a:rPr lang="en-US" sz="1800" i="1" smtClean="0"/>
              <a:t>ls -al</a:t>
            </a:r>
            <a:endParaRPr lang="en-US" sz="1800" smtClean="0"/>
          </a:p>
          <a:p>
            <a:pPr lvl="1"/>
            <a:r>
              <a:rPr lang="en-US" sz="1800" i="1" smtClean="0">
                <a:solidFill>
                  <a:srgbClr val="002060"/>
                </a:solidFill>
              </a:rPr>
              <a:t># ls -al /|less</a:t>
            </a:r>
            <a:endParaRPr lang="en-US" sz="1800" smtClean="0">
              <a:solidFill>
                <a:srgbClr val="002060"/>
              </a:solidFill>
            </a:endParaRPr>
          </a:p>
          <a:p>
            <a:pPr lvl="1"/>
            <a:r>
              <a:rPr lang="en-US" sz="1800" i="1" smtClean="0">
                <a:solidFill>
                  <a:srgbClr val="002060"/>
                </a:solidFill>
              </a:rPr>
              <a:t># tree /|less</a:t>
            </a:r>
            <a:endParaRPr lang="en-US" sz="1800" smtClean="0">
              <a:solidFill>
                <a:srgbClr val="002060"/>
              </a:solidFill>
            </a:endParaRPr>
          </a:p>
          <a:p>
            <a:pPr lvl="1"/>
            <a:r>
              <a:rPr lang="en-US" sz="1800" i="1" smtClean="0">
                <a:solidFill>
                  <a:srgbClr val="002060"/>
                </a:solidFill>
              </a:rPr>
              <a:t># pstree|less</a:t>
            </a:r>
          </a:p>
          <a:p>
            <a:endParaRPr lang="en-US" sz="1800" smtClean="0"/>
          </a:p>
          <a:p>
            <a:r>
              <a:rPr lang="en-US" sz="1800" smtClean="0"/>
              <a:t>Có thể nhóm nhiều lệnh bằng dấu ()</a:t>
            </a:r>
          </a:p>
          <a:p>
            <a:pPr lvl="1"/>
            <a:r>
              <a:rPr lang="en-US" sz="1800" i="1" smtClean="0">
                <a:solidFill>
                  <a:srgbClr val="002060"/>
                </a:solidFill>
              </a:rPr>
              <a:t># (cal 2009;cal 2010)|less</a:t>
            </a:r>
          </a:p>
          <a:p>
            <a:endParaRPr lang="en-US" sz="1800" smtClean="0"/>
          </a:p>
          <a:p>
            <a:r>
              <a:rPr lang="en-US" sz="1800" smtClean="0"/>
              <a:t>Chuyển hướng đầu ra tới nhiều đích</a:t>
            </a:r>
          </a:p>
          <a:p>
            <a:pPr lvl="1"/>
            <a:r>
              <a:rPr lang="en-US" sz="1800" i="1" smtClean="0">
                <a:solidFill>
                  <a:srgbClr val="002060"/>
                </a:solidFill>
              </a:rPr>
              <a:t># ls -al /|tee testtee|less</a:t>
            </a:r>
          </a:p>
          <a:p>
            <a:pPr lvl="1"/>
            <a:endParaRPr lang="en-US" sz="1800" smtClean="0">
              <a:solidFill>
                <a:srgbClr val="002060"/>
              </a:solidFill>
            </a:endParaRPr>
          </a:p>
          <a:p>
            <a:r>
              <a:rPr lang="en-US" sz="1800" smtClean="0"/>
              <a:t>Chuyển hướng nhập từ file</a:t>
            </a:r>
          </a:p>
          <a:p>
            <a:pPr lvl="1"/>
            <a:r>
              <a:rPr lang="en-US" sz="1800" i="1" smtClean="0">
                <a:solidFill>
                  <a:srgbClr val="002060"/>
                </a:solidFill>
              </a:rPr>
              <a:t># tr 'A-Z' 'a-z' &lt; .bash_profile</a:t>
            </a:r>
            <a:endParaRPr lang="en-US" sz="1800" smtClean="0">
              <a:solidFill>
                <a:srgbClr val="002060"/>
              </a:solidFill>
            </a:endParaRPr>
          </a:p>
          <a:p>
            <a:r>
              <a:rPr lang="en-US" sz="1800" smtClean="0"/>
              <a:t>→ chuyển tất cả các kí tự hoa thành kí tự thường</a:t>
            </a:r>
          </a:p>
          <a:p>
            <a:r>
              <a:rPr lang="en-US" sz="1800" smtClean="0"/>
              <a:t>→ tham khảo thêm các tùy chọn biến đổi kí tự khác của lệnh </a:t>
            </a:r>
            <a:r>
              <a:rPr lang="en-US" sz="1800" i="1" smtClean="0"/>
              <a:t>tr</a:t>
            </a:r>
            <a:endParaRPr lang="en-US" sz="180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a:xfrm>
            <a:off x="304800" y="76200"/>
            <a:ext cx="8142288" cy="838200"/>
          </a:xfrm>
        </p:spPr>
        <p:txBody>
          <a:bodyPr/>
          <a:lstStyle/>
          <a:p>
            <a:r>
              <a:rPr lang="en-US" smtClean="0">
                <a:solidFill>
                  <a:schemeClr val="bg1"/>
                </a:solidFill>
              </a:rPr>
              <a:t>X. Các lệnh tìm kiếm </a:t>
            </a:r>
            <a:endParaRPr lang="en-US">
              <a:solidFill>
                <a:schemeClr val="bg1"/>
              </a:solidFill>
            </a:endParaRPr>
          </a:p>
        </p:txBody>
      </p:sp>
      <p:sp>
        <p:nvSpPr>
          <p:cNvPr id="32769" name="Rectangle 1"/>
          <p:cNvSpPr>
            <a:spLocks noChangeArrowheads="1"/>
          </p:cNvSpPr>
          <p:nvPr/>
        </p:nvSpPr>
        <p:spPr bwMode="auto">
          <a:xfrm>
            <a:off x="304800" y="1066800"/>
            <a:ext cx="8839200"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Times New Roman" pitchFamily="18" charset="0"/>
                <a:cs typeface="Times New Roman" pitchFamily="18" charset="0"/>
              </a:rPr>
              <a:t>Lệnh </a:t>
            </a:r>
            <a:r>
              <a:rPr kumimoji="0" lang="en-US" sz="2000" i="1" u="none" strike="noStrike" cap="none" normalizeH="0" baseline="0" smtClean="0">
                <a:ln>
                  <a:noFill/>
                </a:ln>
                <a:solidFill>
                  <a:schemeClr val="tx1"/>
                </a:solidFill>
                <a:effectLst/>
                <a:latin typeface="+mj-lt"/>
                <a:ea typeface="Times New Roman" pitchFamily="18" charset="0"/>
                <a:cs typeface="Courier New" pitchFamily="49" charset="0"/>
              </a:rPr>
              <a:t>locate</a:t>
            </a:r>
            <a:endParaRPr kumimoji="0" lang="en-US" sz="1200" i="0" u="none" strike="noStrike" cap="none" normalizeH="0" baseline="0" smtClean="0">
              <a:ln>
                <a:noFill/>
              </a:ln>
              <a:solidFill>
                <a:schemeClr val="tx1"/>
              </a:solidFill>
              <a:effectLst/>
              <a:latin typeface="+mj-lt"/>
              <a:cs typeface="Arial" pitchFamily="34" charset="0"/>
            </a:endParaRPr>
          </a:p>
          <a:p>
            <a:pPr lvl="1"/>
            <a:r>
              <a:rPr kumimoji="0" lang="en-US" sz="2000" b="0" i="1" u="none" strike="noStrike" cap="none" normalizeH="0" baseline="0" smtClean="0">
                <a:ln>
                  <a:noFill/>
                </a:ln>
                <a:solidFill>
                  <a:srgbClr val="002060"/>
                </a:solidFill>
                <a:effectLst/>
                <a:latin typeface="+mj-lt"/>
                <a:ea typeface="Times New Roman" pitchFamily="18" charset="0"/>
                <a:cs typeface="Courier New" pitchFamily="49" charset="0"/>
              </a:rPr>
              <a:t># locate –r ‘\.foo$’</a:t>
            </a:r>
            <a:endParaRPr kumimoji="0" lang="en-US" sz="1200" b="0" i="0" u="none" strike="noStrike" cap="none" normalizeH="0" baseline="0" smtClean="0">
              <a:ln>
                <a:noFill/>
              </a:ln>
              <a:solidFill>
                <a:srgbClr val="00206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Times New Roman" pitchFamily="18" charset="0"/>
                <a:cs typeface="Times New Roman" pitchFamily="18" charset="0"/>
              </a:rPr>
              <a:t>Tìm file </a:t>
            </a:r>
            <a:r>
              <a:rPr kumimoji="0" lang="en-US" sz="2000" i="0" u="none" strike="noStrike" cap="none" normalizeH="0" baseline="0" smtClean="0">
                <a:ln>
                  <a:noFill/>
                </a:ln>
                <a:solidFill>
                  <a:schemeClr val="tx1"/>
                </a:solidFill>
                <a:effectLst/>
                <a:latin typeface="+mj-lt"/>
                <a:ea typeface="Times New Roman" pitchFamily="18" charset="0"/>
                <a:cs typeface="Courier New" pitchFamily="49" charset="0"/>
              </a:rPr>
              <a:t>demo.foo</a:t>
            </a:r>
            <a:r>
              <a:rPr kumimoji="0" lang="en-US" sz="2000" i="0" u="none" strike="noStrike" cap="none" normalizeH="0" baseline="0" smtClean="0">
                <a:ln>
                  <a:noFill/>
                </a:ln>
                <a:solidFill>
                  <a:schemeClr val="tx1"/>
                </a:solidFill>
                <a:effectLst/>
                <a:latin typeface="+mj-lt"/>
                <a:ea typeface="Times New Roman" pitchFamily="18" charset="0"/>
                <a:cs typeface="Times New Roman" pitchFamily="18" charset="0"/>
              </a:rPr>
              <a:t> không phân biệt hoa/thường</a:t>
            </a:r>
            <a:endParaRPr kumimoji="0" lang="en-US" sz="1200" i="0" u="none" strike="noStrike" cap="none" normalizeH="0" baseline="0" smtClean="0">
              <a:ln>
                <a:noFill/>
              </a:ln>
              <a:solidFill>
                <a:schemeClr val="tx1"/>
              </a:solidFill>
              <a:effectLst/>
              <a:latin typeface="+mj-lt"/>
              <a:cs typeface="Arial" pitchFamily="34" charset="0"/>
            </a:endParaRPr>
          </a:p>
          <a:p>
            <a:pPr lvl="1"/>
            <a:r>
              <a:rPr kumimoji="0" lang="en-US" sz="2000" b="0" i="1" u="none" strike="noStrike" cap="none" normalizeH="0" baseline="0" smtClean="0">
                <a:ln>
                  <a:noFill/>
                </a:ln>
                <a:solidFill>
                  <a:srgbClr val="002060"/>
                </a:solidFill>
                <a:effectLst/>
                <a:latin typeface="+mj-lt"/>
                <a:ea typeface="Times New Roman" pitchFamily="18" charset="0"/>
                <a:cs typeface="Courier New" pitchFamily="49" charset="0"/>
              </a:rPr>
              <a:t># locate –i ‘demo.foo’</a:t>
            </a:r>
          </a:p>
          <a:p>
            <a:pPr lvl="1"/>
            <a:endParaRPr kumimoji="0" lang="en-US" sz="1200" b="0" i="0" u="none" strike="noStrike" cap="none" normalizeH="0" baseline="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Times New Roman" pitchFamily="18" charset="0"/>
                <a:cs typeface="Times New Roman" pitchFamily="18" charset="0"/>
              </a:rPr>
              <a:t>Hiển thị 10 kết quả đầu tiên file kết thúc bằng .foo</a:t>
            </a:r>
            <a:endParaRPr kumimoji="0" lang="en-US" sz="1200" i="0" u="none" strike="noStrike" cap="none" normalizeH="0" baseline="0" smtClean="0">
              <a:ln>
                <a:noFill/>
              </a:ln>
              <a:solidFill>
                <a:schemeClr val="tx1"/>
              </a:solidFill>
              <a:effectLst/>
              <a:latin typeface="+mj-lt"/>
              <a:cs typeface="Arial" pitchFamily="34" charset="0"/>
            </a:endParaRPr>
          </a:p>
          <a:p>
            <a:pPr lvl="1"/>
            <a:r>
              <a:rPr kumimoji="0" lang="en-US" sz="2000" b="0" i="1" u="none" strike="noStrike" cap="none" normalizeH="0" baseline="0" smtClean="0">
                <a:ln>
                  <a:noFill/>
                </a:ln>
                <a:solidFill>
                  <a:srgbClr val="002060"/>
                </a:solidFill>
                <a:effectLst/>
                <a:latin typeface="+mj-lt"/>
                <a:ea typeface="Times New Roman" pitchFamily="18" charset="0"/>
                <a:cs typeface="Courier New" pitchFamily="49" charset="0"/>
              </a:rPr>
              <a:t># locate –n 10 –r ‘\.foo$’</a:t>
            </a:r>
            <a:r>
              <a:rPr kumimoji="0" lang="en-US" sz="2000" b="0" i="1" u="none" strike="noStrike" cap="none" normalizeH="0" baseline="0" smtClean="0">
                <a:ln>
                  <a:noFill/>
                </a:ln>
                <a:solidFill>
                  <a:schemeClr val="tx1"/>
                </a:solidFill>
                <a:effectLst/>
                <a:latin typeface="+mj-lt"/>
                <a:ea typeface="Times New Roman" pitchFamily="18" charset="0"/>
                <a:cs typeface="Courier New" pitchFamily="49" charset="0"/>
              </a:rPr>
              <a:t>	</a:t>
            </a:r>
            <a:endParaRPr kumimoji="0" lang="en-US" sz="1200" b="0" i="0" u="none" strike="noStrike" cap="none" normalizeH="0" baseline="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Times New Roman" pitchFamily="18" charset="0"/>
                <a:cs typeface="Times New Roman" pitchFamily="18" charset="0"/>
              </a:rPr>
              <a:t>Lệnh </a:t>
            </a:r>
            <a:r>
              <a:rPr kumimoji="0" lang="en-US" sz="2000" i="1" u="none" strike="noStrike" cap="none" normalizeH="0" baseline="0" smtClean="0">
                <a:ln>
                  <a:noFill/>
                </a:ln>
                <a:solidFill>
                  <a:schemeClr val="tx1"/>
                </a:solidFill>
                <a:effectLst/>
                <a:latin typeface="+mj-lt"/>
                <a:ea typeface="Times New Roman" pitchFamily="18" charset="0"/>
                <a:cs typeface="Courier New" pitchFamily="49" charset="0"/>
              </a:rPr>
              <a:t>find</a:t>
            </a:r>
            <a:endParaRPr kumimoji="0" lang="en-US" sz="1200" i="0" u="none" strike="noStrike" cap="none" normalizeH="0" baseline="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rPr>
              <a:t>Là lệnh tìm kiếm mạnh nhất với nhiều tham số nhưng thường tốn thời gian hơn các lệnh khác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mj-lt"/>
              <a:ea typeface="Times New Roman" pitchFamily="18" charset="0"/>
              <a:cs typeface="Courier New" pitchFamily="49" charset="0"/>
            </a:endParaRPr>
          </a:p>
          <a:p>
            <a:pPr lvl="1"/>
            <a:r>
              <a:rPr kumimoji="0" lang="en-US" sz="2000" i="1" u="none" strike="noStrike" cap="none" normalizeH="0" baseline="0" smtClean="0">
                <a:ln>
                  <a:noFill/>
                </a:ln>
                <a:solidFill>
                  <a:srgbClr val="002060"/>
                </a:solidFill>
                <a:effectLst/>
                <a:latin typeface="+mj-lt"/>
                <a:ea typeface="Times New Roman" pitchFamily="18" charset="0"/>
                <a:cs typeface="Courier New" pitchFamily="49" charset="0"/>
              </a:rPr>
              <a:t># </a:t>
            </a:r>
            <a:r>
              <a:rPr kumimoji="0" lang="en-US" sz="2000" i="1" u="none" strike="noStrike" cap="none" normalizeH="0" baseline="0" smtClean="0">
                <a:ln>
                  <a:noFill/>
                </a:ln>
                <a:solidFill>
                  <a:srgbClr val="FF0000"/>
                </a:solidFill>
                <a:effectLst/>
                <a:latin typeface="+mj-lt"/>
                <a:ea typeface="Times New Roman" pitchFamily="18" charset="0"/>
                <a:cs typeface="Courier New" pitchFamily="49" charset="0"/>
              </a:rPr>
              <a:t>find </a:t>
            </a:r>
            <a:r>
              <a:rPr kumimoji="0" lang="en-US" sz="2000" i="1" u="none" strike="noStrike" cap="none" normalizeH="0" baseline="0" smtClean="0">
                <a:ln>
                  <a:noFill/>
                </a:ln>
                <a:solidFill>
                  <a:srgbClr val="7030A0"/>
                </a:solidFill>
                <a:effectLst/>
                <a:latin typeface="+mj-lt"/>
                <a:ea typeface="Times New Roman" pitchFamily="18" charset="0"/>
                <a:cs typeface="Courier New" pitchFamily="49" charset="0"/>
              </a:rPr>
              <a:t>[vị trí] </a:t>
            </a:r>
            <a:r>
              <a:rPr kumimoji="0" lang="en-US" sz="2000" i="1" u="none" strike="noStrike" cap="none" normalizeH="0" baseline="0" smtClean="0">
                <a:ln>
                  <a:noFill/>
                </a:ln>
                <a:solidFill>
                  <a:srgbClr val="002060"/>
                </a:solidFill>
                <a:effectLst/>
                <a:latin typeface="+mj-lt"/>
                <a:ea typeface="Times New Roman" pitchFamily="18" charset="0"/>
                <a:cs typeface="Courier New" pitchFamily="49" charset="0"/>
              </a:rPr>
              <a:t>[tiêu chuẩn tìm kiếm]</a:t>
            </a:r>
            <a:r>
              <a:rPr kumimoji="0" lang="en-US" sz="1200" i="0" u="none" strike="noStrike" cap="none" normalizeH="0" baseline="0" smtClean="0">
                <a:ln>
                  <a:noFill/>
                </a:ln>
                <a:solidFill>
                  <a:srgbClr val="002060"/>
                </a:solidFill>
                <a:effectLst/>
                <a:latin typeface="+mj-lt"/>
                <a:cs typeface="Arial" pitchFamily="34" charset="0"/>
              </a:rPr>
              <a:t> </a:t>
            </a:r>
            <a:endParaRPr kumimoji="0" lang="en-US" sz="3200" i="0" u="none" strike="noStrike" cap="none" normalizeH="0" baseline="0" smtClean="0">
              <a:ln>
                <a:noFill/>
              </a:ln>
              <a:solidFill>
                <a:srgbClr val="002060"/>
              </a:solidFill>
              <a:effectLst/>
              <a:latin typeface="+mj-lt"/>
              <a:cs typeface="Arial"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304800" y="152400"/>
            <a:ext cx="8142288" cy="838200"/>
          </a:xfrm>
        </p:spPr>
        <p:txBody>
          <a:bodyPr/>
          <a:lstStyle/>
          <a:p>
            <a:r>
              <a:rPr lang="en-US" smtClean="0">
                <a:solidFill>
                  <a:schemeClr val="bg1"/>
                </a:solidFill>
              </a:rPr>
              <a:t>X. Các lệnh tìm kiếm (tt)</a:t>
            </a:r>
            <a:endParaRPr lang="en-US">
              <a:solidFill>
                <a:schemeClr val="bg1"/>
              </a:solidFill>
            </a:endParaRPr>
          </a:p>
        </p:txBody>
      </p:sp>
      <p:sp>
        <p:nvSpPr>
          <p:cNvPr id="119812" name="Rectangle 4"/>
          <p:cNvSpPr>
            <a:spLocks noGrp="1" noChangeArrowheads="1"/>
          </p:cNvSpPr>
          <p:nvPr>
            <p:ph type="body" idx="1"/>
          </p:nvPr>
        </p:nvSpPr>
        <p:spPr>
          <a:xfrm>
            <a:off x="914400" y="3886200"/>
            <a:ext cx="8001000" cy="838200"/>
          </a:xfrm>
          <a:noFill/>
          <a:ln/>
        </p:spPr>
        <p:txBody>
          <a:bodyPr lIns="82121" tIns="45718" rIns="82121" bIns="45718"/>
          <a:lstStyle/>
          <a:p>
            <a:r>
              <a:rPr lang="en-US" sz="1800" smtClean="0"/>
              <a:t>Làm các bài tập sau:</a:t>
            </a:r>
            <a:endParaRPr lang="en-US" sz="1600" smtClean="0"/>
          </a:p>
          <a:p>
            <a:r>
              <a:rPr lang="en-US" sz="1800" smtClean="0"/>
              <a:t>Tìm tất cả các loại tập tin đã học trên</a:t>
            </a:r>
            <a:r>
              <a:rPr lang="en-US" sz="1800" i="1" smtClean="0"/>
              <a:t> /</a:t>
            </a:r>
            <a:endParaRPr lang="en-US" sz="1600" smtClean="0"/>
          </a:p>
          <a:p>
            <a:r>
              <a:rPr lang="en-US" sz="1800" smtClean="0"/>
              <a:t>Tìm tất cả các file có đuôi </a:t>
            </a:r>
            <a:r>
              <a:rPr lang="en-US" sz="1800" i="1" smtClean="0"/>
              <a:t>.conf </a:t>
            </a:r>
            <a:r>
              <a:rPr lang="en-US" sz="1800" smtClean="0"/>
              <a:t>trên</a:t>
            </a:r>
            <a:r>
              <a:rPr lang="en-US" sz="1800" i="1" smtClean="0"/>
              <a:t> /</a:t>
            </a:r>
            <a:endParaRPr lang="en-US" sz="1600" smtClean="0"/>
          </a:p>
          <a:p>
            <a:r>
              <a:rPr lang="en-US" sz="1800" smtClean="0"/>
              <a:t>Tìm tất cả các file có đuôi </a:t>
            </a:r>
            <a:r>
              <a:rPr lang="en-US" sz="1800" i="1" smtClean="0"/>
              <a:t>.h </a:t>
            </a:r>
            <a:r>
              <a:rPr lang="en-US" sz="1800" smtClean="0"/>
              <a:t>trên</a:t>
            </a:r>
            <a:r>
              <a:rPr lang="en-US" sz="1800" i="1" smtClean="0"/>
              <a:t> /</a:t>
            </a:r>
            <a:endParaRPr lang="en-US" sz="1600" smtClean="0"/>
          </a:p>
          <a:p>
            <a:r>
              <a:rPr lang="en-US" sz="1800" smtClean="0"/>
              <a:t>Tìm tất cả các file có đuôi </a:t>
            </a:r>
            <a:r>
              <a:rPr lang="en-US" sz="1800" i="1" smtClean="0"/>
              <a:t>.c </a:t>
            </a:r>
            <a:r>
              <a:rPr lang="en-US" sz="1800" smtClean="0"/>
              <a:t>trên</a:t>
            </a:r>
            <a:r>
              <a:rPr lang="en-US" sz="1800" i="1" smtClean="0"/>
              <a:t> /</a:t>
            </a:r>
            <a:endParaRPr lang="en-US" sz="1600" smtClean="0"/>
          </a:p>
          <a:p>
            <a:r>
              <a:rPr lang="en-US" sz="1800" smtClean="0"/>
              <a:t>Tìm tất cả các file có kích thước lớn hơn 50KB</a:t>
            </a:r>
            <a:endParaRPr lang="en-US" sz="1600" smtClean="0"/>
          </a:p>
        </p:txBody>
      </p:sp>
      <p:graphicFrame>
        <p:nvGraphicFramePr>
          <p:cNvPr id="5" name="Table 4"/>
          <p:cNvGraphicFramePr>
            <a:graphicFrameLocks noGrp="1"/>
          </p:cNvGraphicFramePr>
          <p:nvPr/>
        </p:nvGraphicFramePr>
        <p:xfrm>
          <a:off x="990600" y="838200"/>
          <a:ext cx="6477000" cy="2974848"/>
        </p:xfrm>
        <a:graphic>
          <a:graphicData uri="http://schemas.openxmlformats.org/drawingml/2006/table">
            <a:tbl>
              <a:tblPr/>
              <a:tblGrid>
                <a:gridCol w="3063446"/>
                <a:gridCol w="3413554"/>
              </a:tblGrid>
              <a:tr h="371856">
                <a:tc>
                  <a:txBody>
                    <a:bodyPr/>
                    <a:lstStyle/>
                    <a:p>
                      <a:pPr marL="0" marR="0">
                        <a:lnSpc>
                          <a:spcPct val="115000"/>
                        </a:lnSpc>
                        <a:spcBef>
                          <a:spcPts val="600"/>
                        </a:spcBef>
                        <a:spcAft>
                          <a:spcPts val="600"/>
                        </a:spcAft>
                      </a:pPr>
                      <a:r>
                        <a:rPr lang="en-US" sz="1800" b="1">
                          <a:latin typeface="Times New Roman"/>
                          <a:ea typeface="Times New Roman"/>
                          <a:cs typeface="Times New Roman"/>
                        </a:rPr>
                        <a:t>Tiêu chuẩn tìm kiếm</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b="1">
                          <a:latin typeface="Times New Roman"/>
                          <a:ea typeface="Times New Roman"/>
                          <a:cs typeface="Times New Roman"/>
                        </a:rPr>
                        <a:t>Tùy chọn </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tên</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-name pattern</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timestamp</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-atime, -mtime, -ctime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quyền</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-perm mode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kích thước</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-size n</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group</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-gid GID</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user ID</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-uid UID</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cấp của thư mục con</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-maxdepth levels</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228600" y="152400"/>
            <a:ext cx="8142288" cy="838200"/>
          </a:xfrm>
        </p:spPr>
        <p:txBody>
          <a:bodyPr/>
          <a:lstStyle/>
          <a:p>
            <a:r>
              <a:rPr lang="en-US" smtClean="0">
                <a:solidFill>
                  <a:schemeClr val="bg1"/>
                </a:solidFill>
              </a:rPr>
              <a:t>XI. Các lệnh xử lý văn bản </a:t>
            </a:r>
            <a:endParaRPr lang="en-US">
              <a:solidFill>
                <a:schemeClr val="bg1"/>
              </a:solidFill>
            </a:endParaRPr>
          </a:p>
        </p:txBody>
      </p:sp>
      <p:sp>
        <p:nvSpPr>
          <p:cNvPr id="121860" name="Rectangle 4"/>
          <p:cNvSpPr>
            <a:spLocks noGrp="1" noChangeArrowheads="1"/>
          </p:cNvSpPr>
          <p:nvPr>
            <p:ph type="body" idx="1"/>
          </p:nvPr>
        </p:nvSpPr>
        <p:spPr>
          <a:xfrm>
            <a:off x="533400" y="990600"/>
            <a:ext cx="6781800" cy="3697287"/>
          </a:xfrm>
          <a:noFill/>
          <a:ln/>
        </p:spPr>
        <p:txBody>
          <a:bodyPr lIns="82121" tIns="45718" rIns="82121" bIns="45718"/>
          <a:lstStyle/>
          <a:p>
            <a:pPr>
              <a:buNone/>
            </a:pPr>
            <a:r>
              <a:rPr lang="en-US" sz="1600" b="1" smtClean="0"/>
              <a:t>Nối 2 file theo chiều dọc</a:t>
            </a:r>
            <a:endParaRPr lang="en-US" sz="1400" b="1" smtClean="0"/>
          </a:p>
          <a:p>
            <a:pPr>
              <a:buNone/>
            </a:pPr>
            <a:r>
              <a:rPr lang="en-US" sz="1600" i="1" smtClean="0"/>
              <a:t># cat &gt;test1</a:t>
            </a:r>
            <a:endParaRPr lang="en-US" sz="1400" smtClean="0"/>
          </a:p>
          <a:p>
            <a:pPr>
              <a:buNone/>
            </a:pPr>
            <a:r>
              <a:rPr lang="en-US" sz="1600" i="1" smtClean="0"/>
              <a:t>	Noi dung 1</a:t>
            </a:r>
            <a:endParaRPr lang="en-US" sz="1400" smtClean="0"/>
          </a:p>
          <a:p>
            <a:pPr>
              <a:buNone/>
            </a:pPr>
            <a:r>
              <a:rPr lang="en-US" sz="1600" i="1" smtClean="0"/>
              <a:t># cat &gt;test2</a:t>
            </a:r>
            <a:endParaRPr lang="en-US" sz="1400" smtClean="0"/>
          </a:p>
          <a:p>
            <a:pPr>
              <a:buNone/>
            </a:pPr>
            <a:r>
              <a:rPr lang="en-US" sz="1600" i="1" smtClean="0"/>
              <a:t>	Noi dung 2</a:t>
            </a:r>
            <a:endParaRPr lang="en-US" sz="1400" smtClean="0"/>
          </a:p>
          <a:p>
            <a:pPr>
              <a:buNone/>
            </a:pPr>
            <a:r>
              <a:rPr lang="en-US" sz="1600" b="1" i="1" smtClean="0">
                <a:solidFill>
                  <a:srgbClr val="002060"/>
                </a:solidFill>
              </a:rPr>
              <a:t># </a:t>
            </a:r>
            <a:r>
              <a:rPr lang="en-US" sz="1600" b="1" i="1" smtClean="0">
                <a:solidFill>
                  <a:srgbClr val="FF0000"/>
                </a:solidFill>
              </a:rPr>
              <a:t>cat</a:t>
            </a:r>
            <a:r>
              <a:rPr lang="en-US" sz="1600" b="1" i="1" smtClean="0">
                <a:solidFill>
                  <a:srgbClr val="002060"/>
                </a:solidFill>
              </a:rPr>
              <a:t> test1 test2 &gt;test3</a:t>
            </a:r>
            <a:endParaRPr lang="en-US" sz="1400" b="1" smtClean="0">
              <a:solidFill>
                <a:srgbClr val="002060"/>
              </a:solidFill>
            </a:endParaRPr>
          </a:p>
          <a:p>
            <a:pPr>
              <a:buNone/>
            </a:pPr>
            <a:r>
              <a:rPr lang="en-US" sz="1600" i="1" smtClean="0"/>
              <a:t># cat test3</a:t>
            </a:r>
            <a:endParaRPr lang="en-US" sz="1400" smtClean="0"/>
          </a:p>
          <a:p>
            <a:pPr>
              <a:buNone/>
            </a:pPr>
            <a:r>
              <a:rPr lang="en-US" sz="1600" i="1" smtClean="0"/>
              <a:t>	Noi dung 1</a:t>
            </a:r>
            <a:endParaRPr lang="en-US" sz="1400" smtClean="0"/>
          </a:p>
          <a:p>
            <a:pPr>
              <a:buNone/>
            </a:pPr>
            <a:r>
              <a:rPr lang="en-US" sz="1600" i="1" smtClean="0"/>
              <a:t>	Noi dung 2</a:t>
            </a:r>
            <a:endParaRPr lang="en-US" sz="1400" smtClean="0"/>
          </a:p>
          <a:p>
            <a:pPr>
              <a:buNone/>
            </a:pPr>
            <a:r>
              <a:rPr lang="en-US" sz="1600" b="1" smtClean="0"/>
              <a:t>Nối 2 file theo chiều ngang</a:t>
            </a:r>
            <a:endParaRPr lang="en-US" sz="1400" b="1" smtClean="0"/>
          </a:p>
          <a:p>
            <a:pPr>
              <a:buNone/>
            </a:pPr>
            <a:r>
              <a:rPr lang="en-US" sz="1600" b="1" i="1" smtClean="0">
                <a:solidFill>
                  <a:srgbClr val="002060"/>
                </a:solidFill>
              </a:rPr>
              <a:t># </a:t>
            </a:r>
            <a:r>
              <a:rPr lang="en-US" sz="1600" b="1" i="1" smtClean="0">
                <a:solidFill>
                  <a:srgbClr val="FF0000"/>
                </a:solidFill>
              </a:rPr>
              <a:t>paste</a:t>
            </a:r>
            <a:r>
              <a:rPr lang="en-US" sz="1600" b="1" i="1" smtClean="0">
                <a:solidFill>
                  <a:srgbClr val="002060"/>
                </a:solidFill>
              </a:rPr>
              <a:t> test1 test2</a:t>
            </a:r>
            <a:endParaRPr lang="en-US" sz="1400" b="1" smtClean="0">
              <a:solidFill>
                <a:srgbClr val="002060"/>
              </a:solidFill>
            </a:endParaRPr>
          </a:p>
          <a:p>
            <a:pPr>
              <a:buNone/>
            </a:pPr>
            <a:r>
              <a:rPr lang="en-US" sz="1600" i="1" smtClean="0"/>
              <a:t>	Noi dung 1      Noi dung 2</a:t>
            </a:r>
            <a:endParaRPr lang="en-US" sz="1400" smtClean="0"/>
          </a:p>
          <a:p>
            <a:pPr>
              <a:buNone/>
            </a:pPr>
            <a:r>
              <a:rPr lang="en-US" sz="1600" b="1" smtClean="0"/>
              <a:t>Đếm số kí tự trong văn bản</a:t>
            </a:r>
            <a:endParaRPr lang="en-US" sz="1400" b="1" smtClean="0"/>
          </a:p>
          <a:p>
            <a:pPr>
              <a:buNone/>
            </a:pPr>
            <a:r>
              <a:rPr lang="en-US" sz="1600" b="1" i="1" smtClean="0">
                <a:solidFill>
                  <a:srgbClr val="002060"/>
                </a:solidFill>
              </a:rPr>
              <a:t># </a:t>
            </a:r>
            <a:r>
              <a:rPr lang="en-US" sz="1600" b="1" i="1" smtClean="0">
                <a:solidFill>
                  <a:srgbClr val="FF0000"/>
                </a:solidFill>
              </a:rPr>
              <a:t>wc</a:t>
            </a:r>
            <a:r>
              <a:rPr lang="en-US" sz="1600" b="1" i="1" smtClean="0">
                <a:solidFill>
                  <a:srgbClr val="002060"/>
                </a:solidFill>
              </a:rPr>
              <a:t> -l test3</a:t>
            </a:r>
            <a:endParaRPr lang="en-US" sz="1400" b="1" smtClean="0">
              <a:solidFill>
                <a:srgbClr val="002060"/>
              </a:solidFill>
            </a:endParaRPr>
          </a:p>
          <a:p>
            <a:pPr>
              <a:buNone/>
            </a:pPr>
            <a:r>
              <a:rPr lang="en-US" sz="1600" i="1" smtClean="0"/>
              <a:t>	2 test3</a:t>
            </a:r>
            <a:endParaRPr lang="en-US" sz="1400" smtClean="0"/>
          </a:p>
          <a:p>
            <a:pPr>
              <a:buNone/>
            </a:pPr>
            <a:r>
              <a:rPr lang="en-US" sz="1600" b="1" smtClean="0"/>
              <a:t>Đếm số file trong thư mục hiện tại</a:t>
            </a:r>
            <a:endParaRPr lang="en-US" sz="1400" b="1" smtClean="0"/>
          </a:p>
          <a:p>
            <a:pPr>
              <a:buNone/>
            </a:pPr>
            <a:r>
              <a:rPr lang="en-US" sz="1600" b="1" i="1" smtClean="0">
                <a:solidFill>
                  <a:srgbClr val="002060"/>
                </a:solidFill>
              </a:rPr>
              <a:t># </a:t>
            </a:r>
            <a:r>
              <a:rPr lang="en-US" sz="1600" b="1" i="1" smtClean="0">
                <a:solidFill>
                  <a:srgbClr val="FF0000"/>
                </a:solidFill>
              </a:rPr>
              <a:t>ls</a:t>
            </a:r>
            <a:r>
              <a:rPr lang="en-US" sz="1600" b="1" i="1" smtClean="0">
                <a:solidFill>
                  <a:srgbClr val="002060"/>
                </a:solidFill>
              </a:rPr>
              <a:t> -al|</a:t>
            </a:r>
            <a:r>
              <a:rPr lang="en-US" sz="1600" b="1" i="1" smtClean="0">
                <a:solidFill>
                  <a:srgbClr val="FF0000"/>
                </a:solidFill>
              </a:rPr>
              <a:t>wc</a:t>
            </a:r>
            <a:r>
              <a:rPr lang="en-US" sz="1600" b="1" i="1" smtClean="0">
                <a:solidFill>
                  <a:srgbClr val="002060"/>
                </a:solidFill>
              </a:rPr>
              <a:t> -l</a:t>
            </a:r>
            <a:endParaRPr lang="en-US" sz="1600" b="1">
              <a:solidFill>
                <a:srgbClr val="002060"/>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a:xfrm>
            <a:off x="152400" y="152400"/>
            <a:ext cx="8142288" cy="838200"/>
          </a:xfrm>
        </p:spPr>
        <p:txBody>
          <a:bodyPr/>
          <a:lstStyle/>
          <a:p>
            <a:r>
              <a:rPr lang="en-US" smtClean="0">
                <a:solidFill>
                  <a:schemeClr val="bg1"/>
                </a:solidFill>
              </a:rPr>
              <a:t>XI. Các lệnh xử lý văn bản (tt)</a:t>
            </a:r>
            <a:endParaRPr lang="en-US">
              <a:solidFill>
                <a:schemeClr val="bg1"/>
              </a:solidFill>
            </a:endParaRPr>
          </a:p>
        </p:txBody>
      </p:sp>
      <p:sp>
        <p:nvSpPr>
          <p:cNvPr id="123908" name="Rectangle 4"/>
          <p:cNvSpPr>
            <a:spLocks noGrp="1" noChangeArrowheads="1"/>
          </p:cNvSpPr>
          <p:nvPr>
            <p:ph type="body" idx="1"/>
          </p:nvPr>
        </p:nvSpPr>
        <p:spPr>
          <a:xfrm>
            <a:off x="457200" y="990600"/>
            <a:ext cx="8153400" cy="838200"/>
          </a:xfrm>
          <a:noFill/>
          <a:ln/>
        </p:spPr>
        <p:txBody>
          <a:bodyPr lIns="82121" tIns="45718" rIns="82121" bIns="45718"/>
          <a:lstStyle/>
          <a:p>
            <a:pPr marL="342900" indent="-342900">
              <a:buNone/>
            </a:pPr>
            <a:r>
              <a:rPr lang="en-US" sz="1800" b="1" smtClean="0"/>
              <a:t>Tìm theo keyword trong 1 file</a:t>
            </a:r>
            <a:endParaRPr lang="en-US" sz="1600" b="1" smtClean="0"/>
          </a:p>
          <a:p>
            <a:pPr marL="342900" indent="-342900">
              <a:buNone/>
            </a:pPr>
            <a:r>
              <a:rPr lang="en-US" sz="1800" i="1" smtClean="0"/>
              <a:t># </a:t>
            </a:r>
            <a:r>
              <a:rPr lang="en-US" sz="1800" b="1" i="1" smtClean="0">
                <a:solidFill>
                  <a:srgbClr val="FF0000"/>
                </a:solidFill>
              </a:rPr>
              <a:t>grep</a:t>
            </a:r>
            <a:r>
              <a:rPr lang="en-US" sz="1800" i="1" smtClean="0"/>
              <a:t> 'root' /etc/passwd</a:t>
            </a:r>
          </a:p>
          <a:p>
            <a:pPr marL="342900" indent="-342900">
              <a:buNone/>
            </a:pPr>
            <a:r>
              <a:rPr lang="en-US" sz="1800" smtClean="0"/>
              <a:t>lệnh </a:t>
            </a:r>
            <a:r>
              <a:rPr lang="en-US" sz="1800" i="1" smtClean="0"/>
              <a:t>grep</a:t>
            </a:r>
            <a:r>
              <a:rPr lang="en-US" sz="1800" smtClean="0"/>
              <a:t> có các chức năng khá mạnh, giúp ích rất nhiều trong việc tìm kiếm và xử lí văn bản và quản trị hệ thống</a:t>
            </a:r>
          </a:p>
          <a:p>
            <a:pPr marL="342900" indent="-342900">
              <a:buNone/>
            </a:pPr>
            <a:endParaRPr lang="en-US" sz="1800" smtClean="0"/>
          </a:p>
          <a:p>
            <a:pPr>
              <a:buNone/>
            </a:pPr>
            <a:r>
              <a:rPr lang="en-US" sz="1800" b="1" smtClean="0"/>
              <a:t>Lọc dữ liệu theo cột </a:t>
            </a:r>
          </a:p>
          <a:p>
            <a:pPr>
              <a:buNone/>
            </a:pPr>
            <a:r>
              <a:rPr lang="en-US" sz="1800" smtClean="0"/>
              <a:t>Lấy cột thứ 1 trong /etc/passwd</a:t>
            </a:r>
          </a:p>
          <a:p>
            <a:pPr>
              <a:buNone/>
            </a:pPr>
            <a:r>
              <a:rPr lang="en-US" sz="1800" i="1" smtClean="0"/>
              <a:t># </a:t>
            </a:r>
            <a:r>
              <a:rPr lang="en-US" sz="1800" b="1" i="1" smtClean="0">
                <a:solidFill>
                  <a:srgbClr val="FF0000"/>
                </a:solidFill>
              </a:rPr>
              <a:t>cut</a:t>
            </a:r>
            <a:r>
              <a:rPr lang="en-US" sz="1800" i="1" smtClean="0"/>
              <a:t> -d: -f1 /etc/passwd</a:t>
            </a:r>
          </a:p>
          <a:p>
            <a:pPr>
              <a:buNone/>
            </a:pPr>
            <a:endParaRPr lang="en-US" sz="1800" i="1" smtClean="0"/>
          </a:p>
          <a:p>
            <a:pPr>
              <a:buNone/>
            </a:pPr>
            <a:r>
              <a:rPr lang="en-US" sz="1800" b="1" smtClean="0"/>
              <a:t>Lấy cột thứ 7 của file </a:t>
            </a:r>
            <a:r>
              <a:rPr lang="en-US" sz="1800" b="1" i="1" smtClean="0"/>
              <a:t>/etc/passwd</a:t>
            </a:r>
            <a:r>
              <a:rPr lang="en-US" sz="1800" b="1" smtClean="0"/>
              <a:t> có chứa từ root</a:t>
            </a:r>
          </a:p>
          <a:p>
            <a:pPr>
              <a:buNone/>
            </a:pPr>
            <a:r>
              <a:rPr lang="en-US" sz="1800" i="1" smtClean="0"/>
              <a:t># </a:t>
            </a:r>
            <a:r>
              <a:rPr lang="en-US" sz="1800" b="1" i="1" smtClean="0">
                <a:solidFill>
                  <a:srgbClr val="FF0000"/>
                </a:solidFill>
              </a:rPr>
              <a:t>grep</a:t>
            </a:r>
            <a:r>
              <a:rPr lang="en-US" sz="1800" i="1" smtClean="0"/>
              <a:t> root /etc/passwd|cut -d: -f7</a:t>
            </a:r>
          </a:p>
          <a:p>
            <a:pPr>
              <a:buNone/>
            </a:pPr>
            <a:endParaRPr lang="en-US" sz="1800" smtClean="0"/>
          </a:p>
          <a:p>
            <a:pPr>
              <a:buNone/>
            </a:pPr>
            <a:r>
              <a:rPr lang="en-US" sz="1800" b="1" smtClean="0"/>
              <a:t>Lấy 10 kí tự đầu tiên ở 5 dòng cuối file </a:t>
            </a:r>
            <a:r>
              <a:rPr lang="en-US" sz="1800" b="1" i="1" smtClean="0"/>
              <a:t>/etc/passwd</a:t>
            </a:r>
            <a:endParaRPr lang="en-US" sz="1800" b="1" smtClean="0"/>
          </a:p>
          <a:p>
            <a:pPr>
              <a:buNone/>
            </a:pPr>
            <a:r>
              <a:rPr lang="en-US" sz="1800" i="1" smtClean="0"/>
              <a:t># </a:t>
            </a:r>
            <a:r>
              <a:rPr lang="en-US" sz="1800" b="1" i="1" smtClean="0">
                <a:solidFill>
                  <a:srgbClr val="FF0000"/>
                </a:solidFill>
              </a:rPr>
              <a:t>tail </a:t>
            </a:r>
            <a:r>
              <a:rPr lang="en-US" sz="1800" i="1" smtClean="0"/>
              <a:t>-5 /etc/passwd|cut -c1-10</a:t>
            </a:r>
            <a:endParaRPr lang="en-US" sz="1800">
              <a:cs typeface="Times New Roman"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smtClean="0"/>
          </a:p>
          <a:p>
            <a:pPr algn="ctr" fontAlgn="auto">
              <a:spcBef>
                <a:spcPts val="0"/>
              </a:spcBef>
              <a:spcAft>
                <a:spcPts val="0"/>
              </a:spcAft>
              <a:defRPr/>
            </a:pPr>
            <a:r>
              <a:rPr lang="en-US" sz="3200" dirty="0" smtClean="0"/>
              <a:t>Software Package Management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763000" cy="901593"/>
          </a:xfrm>
          <a:prstGeom prst="rect">
            <a:avLst/>
          </a:prstGeom>
        </p:spPr>
        <p:txBody>
          <a:bodyPr wrap="square">
            <a:spAutoFit/>
          </a:bodyPr>
          <a:lstStyle/>
          <a:p>
            <a:pPr marL="400050" lvl="0" indent="-400050" algn="ctr">
              <a:lnSpc>
                <a:spcPct val="150000"/>
              </a:lnSpc>
            </a:pPr>
            <a:r>
              <a:rPr lang="en-US" sz="4000" smtClean="0">
                <a:solidFill>
                  <a:schemeClr val="bg1"/>
                </a:solidFill>
              </a:rPr>
              <a:t>So sánh Linux với Windows</a:t>
            </a:r>
          </a:p>
        </p:txBody>
      </p:sp>
      <p:sp>
        <p:nvSpPr>
          <p:cNvPr id="5" name="Rectangle 4"/>
          <p:cNvSpPr/>
          <p:nvPr/>
        </p:nvSpPr>
        <p:spPr>
          <a:xfrm>
            <a:off x="228600" y="1143000"/>
            <a:ext cx="8610600" cy="3370153"/>
          </a:xfrm>
          <a:prstGeom prst="rect">
            <a:avLst/>
          </a:prstGeom>
        </p:spPr>
        <p:txBody>
          <a:bodyPr wrap="square">
            <a:spAutoFit/>
          </a:bodyPr>
          <a:lstStyle/>
          <a:p>
            <a:pPr defTabSz="762000"/>
            <a:r>
              <a:rPr lang="en-US" smtClean="0">
                <a:solidFill>
                  <a:srgbClr val="FF3399"/>
                </a:solidFill>
                <a:sym typeface="Webdings" pitchFamily="18" charset="2"/>
              </a:rPr>
              <a:t>Khác nhau</a:t>
            </a:r>
          </a:p>
          <a:p>
            <a:pPr defTabSz="762000">
              <a:spcBef>
                <a:spcPts val="600"/>
              </a:spcBef>
              <a:spcAft>
                <a:spcPts val="600"/>
              </a:spcAft>
            </a:pPr>
            <a:r>
              <a:rPr lang="en-US" smtClean="0">
                <a:sym typeface="Wingdings 3" pitchFamily="18" charset="2"/>
              </a:rPr>
              <a:t>   </a:t>
            </a:r>
            <a:r>
              <a:rPr lang="en-US" sz="2000" b="0" smtClean="0">
                <a:sym typeface="Wingdings 3" pitchFamily="18" charset="2"/>
              </a:rPr>
              <a:t> Linux là HĐH mã nguồn mở</a:t>
            </a:r>
          </a:p>
          <a:p>
            <a:pPr defTabSz="762000">
              <a:spcBef>
                <a:spcPts val="600"/>
              </a:spcBef>
              <a:spcAft>
                <a:spcPts val="600"/>
              </a:spcAft>
            </a:pPr>
            <a:r>
              <a:rPr lang="en-US" sz="2000" b="0" smtClean="0">
                <a:sym typeface="Wingdings 3" pitchFamily="18" charset="2"/>
              </a:rPr>
              <a:t>    Linux phân biệt chữ HOA/thường</a:t>
            </a:r>
          </a:p>
          <a:p>
            <a:pPr defTabSz="762000">
              <a:spcBef>
                <a:spcPts val="600"/>
              </a:spcBef>
              <a:spcAft>
                <a:spcPts val="600"/>
              </a:spcAft>
            </a:pPr>
            <a:r>
              <a:rPr lang="en-US" sz="2000" b="0" smtClean="0">
                <a:sym typeface="Wingdings 3" pitchFamily="18" charset="2"/>
              </a:rPr>
              <a:t>    Cơ chế Shell Command Line thông thường không thông báo gì mỗi 	khi thực thi xong lệnh</a:t>
            </a:r>
          </a:p>
          <a:p>
            <a:pPr defTabSz="762000">
              <a:spcBef>
                <a:spcPts val="600"/>
              </a:spcBef>
              <a:spcAft>
                <a:spcPts val="600"/>
              </a:spcAft>
            </a:pPr>
            <a:r>
              <a:rPr lang="en-US" sz="2000" b="0" smtClean="0">
                <a:sym typeface="Wingdings 3" pitchFamily="18" charset="2"/>
              </a:rPr>
              <a:t>    Dấu phân cách và đường dẫn thư mục (“</a:t>
            </a:r>
            <a:r>
              <a:rPr lang="en-US" sz="2000" b="0" smtClean="0">
                <a:solidFill>
                  <a:srgbClr val="0000FF"/>
                </a:solidFill>
                <a:sym typeface="Wingdings 3" pitchFamily="18" charset="2"/>
              </a:rPr>
              <a:t>/</a:t>
            </a:r>
            <a:r>
              <a:rPr lang="en-US" sz="2000" b="0" smtClean="0">
                <a:sym typeface="Wingdings 3" pitchFamily="18" charset="2"/>
              </a:rPr>
              <a:t>”  thay cho “</a:t>
            </a:r>
            <a:r>
              <a:rPr lang="en-US" sz="2000" b="0" smtClean="0">
                <a:solidFill>
                  <a:srgbClr val="0000FF"/>
                </a:solidFill>
                <a:sym typeface="Wingdings 3" pitchFamily="18" charset="2"/>
              </a:rPr>
              <a:t>\</a:t>
            </a:r>
            <a:r>
              <a:rPr lang="en-US" sz="2000" b="0" smtClean="0">
                <a:sym typeface="Wingdings 3" pitchFamily="18" charset="2"/>
              </a:rPr>
              <a:t>”  trong 		DOS/Windows)</a:t>
            </a:r>
          </a:p>
          <a:p>
            <a:pPr defTabSz="762000">
              <a:spcBef>
                <a:spcPts val="600"/>
              </a:spcBef>
              <a:spcAft>
                <a:spcPts val="600"/>
              </a:spcAft>
            </a:pPr>
            <a:r>
              <a:rPr lang="en-US" sz="2000" b="0" smtClean="0">
                <a:sym typeface="Wingdings 3" pitchFamily="18" charset="2"/>
              </a:rPr>
              <a:t>    Linux yêu cầu phải đặt thuộc tính x (eXecute) cho tập tin thực thi</a:t>
            </a:r>
            <a:endParaRPr lang="en-US" sz="2000" b="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07886"/>
          </a:xfrm>
          <a:prstGeom prst="rect">
            <a:avLst/>
          </a:prstGeom>
        </p:spPr>
        <p:txBody>
          <a:bodyPr wrap="square">
            <a:spAutoFit/>
          </a:bodyPr>
          <a:lstStyle/>
          <a:p>
            <a:pPr marL="400050" lvl="0" indent="-400050">
              <a:buFontTx/>
              <a:buAutoNum type="romanUcPeriod"/>
            </a:pPr>
            <a:r>
              <a:rPr lang="en-US" sz="4000" smtClean="0">
                <a:solidFill>
                  <a:schemeClr val="bg1"/>
                </a:solidFill>
              </a:rPr>
              <a:t>Các công cụ quản lý package</a:t>
            </a:r>
          </a:p>
        </p:txBody>
      </p:sp>
      <p:sp>
        <p:nvSpPr>
          <p:cNvPr id="3" name="Rectangle 2"/>
          <p:cNvSpPr/>
          <p:nvPr/>
        </p:nvSpPr>
        <p:spPr>
          <a:xfrm>
            <a:off x="381000" y="1066800"/>
            <a:ext cx="8763000" cy="369332"/>
          </a:xfrm>
          <a:prstGeom prst="rect">
            <a:avLst/>
          </a:prstGeom>
        </p:spPr>
        <p:txBody>
          <a:bodyPr wrap="square">
            <a:spAutoFit/>
          </a:bodyPr>
          <a:lstStyle/>
          <a:p>
            <a:r>
              <a:rPr lang="en-US" sz="1800" smtClean="0"/>
              <a:t>Định dạng package .rpm</a:t>
            </a:r>
          </a:p>
        </p:txBody>
      </p:sp>
      <p:pic>
        <p:nvPicPr>
          <p:cNvPr id="4" name="Picture 3" descr="C:\Documents and Settings\Dell\My Documents\My Pictures\LPI owner\rpm1.bmp"/>
          <p:cNvPicPr/>
          <p:nvPr/>
        </p:nvPicPr>
        <p:blipFill>
          <a:blip r:embed="rId2"/>
          <a:srcRect/>
          <a:stretch>
            <a:fillRect/>
          </a:stretch>
        </p:blipFill>
        <p:spPr bwMode="auto">
          <a:xfrm>
            <a:off x="1524000" y="2133600"/>
            <a:ext cx="4724400" cy="1143000"/>
          </a:xfrm>
          <a:prstGeom prst="rect">
            <a:avLst/>
          </a:prstGeom>
          <a:noFill/>
          <a:ln w="9525">
            <a:noFill/>
            <a:miter lim="800000"/>
            <a:headEnd/>
            <a:tailEnd/>
          </a:ln>
        </p:spPr>
      </p:pic>
      <p:sp>
        <p:nvSpPr>
          <p:cNvPr id="6" name="Rectangle 5"/>
          <p:cNvSpPr/>
          <p:nvPr/>
        </p:nvSpPr>
        <p:spPr>
          <a:xfrm>
            <a:off x="685800" y="3276600"/>
            <a:ext cx="6858000" cy="2031325"/>
          </a:xfrm>
          <a:prstGeom prst="rect">
            <a:avLst/>
          </a:prstGeom>
        </p:spPr>
        <p:txBody>
          <a:bodyPr wrap="square">
            <a:spAutoFit/>
          </a:bodyPr>
          <a:lstStyle/>
          <a:p>
            <a:pPr lvl="0">
              <a:spcBef>
                <a:spcPts val="600"/>
              </a:spcBef>
              <a:spcAft>
                <a:spcPts val="600"/>
              </a:spcAft>
              <a:buFont typeface="Wingdings" pitchFamily="2" charset="2"/>
              <a:buChar char="§"/>
            </a:pPr>
            <a:r>
              <a:rPr lang="en-US" smtClean="0"/>
              <a:t> Sử dụng Package Manager</a:t>
            </a:r>
          </a:p>
          <a:p>
            <a:pPr lvl="0">
              <a:spcBef>
                <a:spcPts val="600"/>
              </a:spcBef>
              <a:spcAft>
                <a:spcPts val="600"/>
              </a:spcAft>
              <a:buFont typeface="Wingdings" pitchFamily="2" charset="2"/>
              <a:buChar char="§"/>
            </a:pPr>
            <a:r>
              <a:rPr lang="en-US" smtClean="0"/>
              <a:t> Sử dụng rpm</a:t>
            </a:r>
          </a:p>
          <a:p>
            <a:pPr>
              <a:spcBef>
                <a:spcPts val="600"/>
              </a:spcBef>
              <a:spcAft>
                <a:spcPts val="600"/>
              </a:spcAft>
              <a:buFont typeface="Wingdings" pitchFamily="2" charset="2"/>
              <a:buChar char="§"/>
            </a:pPr>
            <a:r>
              <a:rPr lang="en-US" smtClean="0"/>
              <a:t> Sử dụng yum</a:t>
            </a:r>
          </a:p>
          <a:p>
            <a:pPr lvl="0">
              <a:spcBef>
                <a:spcPts val="600"/>
              </a:spcBef>
              <a:spcAft>
                <a:spcPts val="600"/>
              </a:spcAft>
              <a:buFont typeface="Wingdings" pitchFamily="2" charset="2"/>
              <a:buChar char="§"/>
            </a:pPr>
            <a:endParaRPr lang="en-US" b="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Sử dụng Package Manager</a:t>
            </a:r>
            <a:endParaRPr lang="en-US" sz="3200">
              <a:solidFill>
                <a:schemeClr val="bg1"/>
              </a:solidFill>
            </a:endParaRPr>
          </a:p>
        </p:txBody>
      </p:sp>
      <p:sp>
        <p:nvSpPr>
          <p:cNvPr id="3" name="Rectangle 2"/>
          <p:cNvSpPr/>
          <p:nvPr/>
        </p:nvSpPr>
        <p:spPr>
          <a:xfrm>
            <a:off x="304800" y="838200"/>
            <a:ext cx="8610600" cy="338554"/>
          </a:xfrm>
          <a:prstGeom prst="rect">
            <a:avLst/>
          </a:prstGeom>
        </p:spPr>
        <p:txBody>
          <a:bodyPr wrap="square">
            <a:spAutoFit/>
          </a:bodyPr>
          <a:lstStyle/>
          <a:p>
            <a:r>
              <a:rPr lang="en-US" sz="1600" smtClean="0"/>
              <a:t>Applications </a:t>
            </a:r>
            <a:r>
              <a:rPr lang="en-US" sz="1600" smtClean="0">
                <a:sym typeface="Wingdings"/>
              </a:rPr>
              <a:t></a:t>
            </a:r>
            <a:r>
              <a:rPr lang="en-US" sz="1600" smtClean="0"/>
              <a:t> Add/Remove Software hoặc lệnh system-config-packages, pirut</a:t>
            </a:r>
            <a:endParaRPr lang="en-US" sz="1600"/>
          </a:p>
        </p:txBody>
      </p:sp>
      <p:pic>
        <p:nvPicPr>
          <p:cNvPr id="4" name="Picture 3" descr="C:\Documents and Settings\Dell\My Documents\Service\Installing software\1.bmp"/>
          <p:cNvPicPr/>
          <p:nvPr/>
        </p:nvPicPr>
        <p:blipFill>
          <a:blip r:embed="rId2"/>
          <a:srcRect/>
          <a:stretch>
            <a:fillRect/>
          </a:stretch>
        </p:blipFill>
        <p:spPr bwMode="auto">
          <a:xfrm>
            <a:off x="1981200" y="1219200"/>
            <a:ext cx="5181600" cy="4191000"/>
          </a:xfrm>
          <a:prstGeom prst="rect">
            <a:avLst/>
          </a:prstGeom>
          <a:noFill/>
          <a:ln w="9525">
            <a:noFill/>
            <a:miter lim="800000"/>
            <a:headEnd/>
            <a:tailEnd/>
          </a:ln>
        </p:spPr>
      </p:pic>
      <p:sp>
        <p:nvSpPr>
          <p:cNvPr id="43009" name="Rectangle 1"/>
          <p:cNvSpPr>
            <a:spLocks noChangeArrowheads="1"/>
          </p:cNvSpPr>
          <p:nvPr/>
        </p:nvSpPr>
        <p:spPr bwMode="auto">
          <a:xfrm>
            <a:off x="152400" y="5410200"/>
            <a:ext cx="8915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smtClean="0">
                <a:ln>
                  <a:noFill/>
                </a:ln>
                <a:solidFill>
                  <a:schemeClr val="tx1"/>
                </a:solidFill>
                <a:effectLst/>
                <a:latin typeface="+mj-lt"/>
                <a:ea typeface="Calibri" pitchFamily="34" charset="0"/>
                <a:cs typeface="Times New Roman" pitchFamily="18" charset="0"/>
              </a:rPr>
              <a:t>Chọn các dịch vụ bên panel phải, tương ứng với chức năng bên panel bên trái, có thể chọn Opitional packages để xem hoặc cài thêm các package bên trong</a:t>
            </a:r>
            <a:endParaRPr kumimoji="0" lang="en-US" i="0" u="none" strike="noStrike" cap="none" normalizeH="0" baseline="0" smtClean="0">
              <a:ln>
                <a:noFill/>
              </a:ln>
              <a:solidFill>
                <a:schemeClr val="tx1"/>
              </a:solidFill>
              <a:effectLst/>
              <a:latin typeface="+mj-lt"/>
              <a:cs typeface="Arial" pitchFamily="34" charset="0"/>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9067800" cy="685800"/>
          </a:xfrm>
          <a:prstGeom prst="rect">
            <a:avLst/>
          </a:prstGeom>
        </p:spPr>
        <p:txBody>
          <a:bodyPr/>
          <a:lstStyle/>
          <a:p>
            <a:r>
              <a:rPr lang="en-US" sz="3200" smtClean="0">
                <a:solidFill>
                  <a:schemeClr val="bg1"/>
                </a:solidFill>
              </a:rPr>
              <a:t>Sử dụng Package Manager</a:t>
            </a:r>
            <a:endParaRPr lang="en-US" sz="3200">
              <a:solidFill>
                <a:schemeClr val="bg1"/>
              </a:solidFill>
            </a:endParaRPr>
          </a:p>
        </p:txBody>
      </p:sp>
      <p:pic>
        <p:nvPicPr>
          <p:cNvPr id="4" name="Picture 3" descr="C:\Documents and Settings\Dell\My Documents\Service\Installing software\9.bmp"/>
          <p:cNvPicPr/>
          <p:nvPr/>
        </p:nvPicPr>
        <p:blipFill>
          <a:blip r:embed="rId2"/>
          <a:srcRect/>
          <a:stretch>
            <a:fillRect/>
          </a:stretch>
        </p:blipFill>
        <p:spPr bwMode="auto">
          <a:xfrm>
            <a:off x="304800" y="990600"/>
            <a:ext cx="3962400" cy="3124200"/>
          </a:xfrm>
          <a:prstGeom prst="rect">
            <a:avLst/>
          </a:prstGeom>
          <a:noFill/>
          <a:ln w="9525">
            <a:noFill/>
            <a:miter lim="800000"/>
            <a:headEnd/>
            <a:tailEnd/>
          </a:ln>
        </p:spPr>
      </p:pic>
      <p:sp>
        <p:nvSpPr>
          <p:cNvPr id="41985" name="Rectangle 1"/>
          <p:cNvSpPr>
            <a:spLocks noChangeArrowheads="1"/>
          </p:cNvSpPr>
          <p:nvPr/>
        </p:nvSpPr>
        <p:spPr bwMode="auto">
          <a:xfrm>
            <a:off x="4495800" y="1143000"/>
            <a:ext cx="3810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smtClean="0">
                <a:ln>
                  <a:noFill/>
                </a:ln>
                <a:solidFill>
                  <a:schemeClr val="tx1"/>
                </a:solidFill>
                <a:effectLst/>
                <a:latin typeface="+mj-lt"/>
                <a:ea typeface="Calibri" pitchFamily="34" charset="0"/>
                <a:cs typeface="Times New Roman" pitchFamily="18" charset="0"/>
              </a:rPr>
              <a:t>Nhấn Close, sau đó nhấn apply</a:t>
            </a:r>
            <a:endParaRPr kumimoji="0" lang="en-US" sz="2800" i="0" u="none" strike="noStrike" cap="none" normalizeH="0" baseline="0" smtClean="0">
              <a:ln>
                <a:noFill/>
              </a:ln>
              <a:solidFill>
                <a:schemeClr val="tx1"/>
              </a:solidFill>
              <a:effectLst/>
              <a:latin typeface="+mj-lt"/>
              <a:cs typeface="Arial" pitchFamily="34" charset="0"/>
            </a:endParaRPr>
          </a:p>
        </p:txBody>
      </p:sp>
      <p:pic>
        <p:nvPicPr>
          <p:cNvPr id="6" name="Picture 5" descr="C:\Documents and Settings\Dell\My Documents\Service\Installing software\10.bmp"/>
          <p:cNvPicPr/>
          <p:nvPr/>
        </p:nvPicPr>
        <p:blipFill>
          <a:blip r:embed="rId3"/>
          <a:srcRect/>
          <a:stretch>
            <a:fillRect/>
          </a:stretch>
        </p:blipFill>
        <p:spPr bwMode="auto">
          <a:xfrm>
            <a:off x="4343400" y="2209800"/>
            <a:ext cx="4343400" cy="3603968"/>
          </a:xfrm>
          <a:prstGeom prst="rect">
            <a:avLst/>
          </a:prstGeom>
          <a:noFill/>
          <a:ln w="9525">
            <a:noFill/>
            <a:miter lim="800000"/>
            <a:headEnd/>
            <a:tailEnd/>
          </a:ln>
        </p:spPr>
      </p:pic>
      <p:sp>
        <p:nvSpPr>
          <p:cNvPr id="7" name="Rectangle 6"/>
          <p:cNvSpPr/>
          <p:nvPr/>
        </p:nvSpPr>
        <p:spPr>
          <a:xfrm>
            <a:off x="3048000" y="5486400"/>
            <a:ext cx="3262432" cy="400110"/>
          </a:xfrm>
          <a:prstGeom prst="rect">
            <a:avLst/>
          </a:prstGeom>
        </p:spPr>
        <p:txBody>
          <a:bodyPr wrap="none">
            <a:spAutoFit/>
          </a:bodyPr>
          <a:lstStyle/>
          <a:p>
            <a:r>
              <a:rPr lang="en-US" sz="2000" smtClean="0"/>
              <a:t>Nhấn Continue để cài đặt</a:t>
            </a:r>
            <a:endParaRPr lang="en-US" sz="200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Sử dụng Package Manager</a:t>
            </a:r>
            <a:endParaRPr lang="en-US" sz="3200">
              <a:solidFill>
                <a:schemeClr val="bg1"/>
              </a:solidFill>
            </a:endParaRPr>
          </a:p>
        </p:txBody>
      </p:sp>
      <p:pic>
        <p:nvPicPr>
          <p:cNvPr id="5" name="Picture 4" descr="C:\Documents and Settings\Dell\My Documents\Service\Installing software\18.bmp"/>
          <p:cNvPicPr/>
          <p:nvPr/>
        </p:nvPicPr>
        <p:blipFill>
          <a:blip r:embed="rId2"/>
          <a:srcRect/>
          <a:stretch>
            <a:fillRect/>
          </a:stretch>
        </p:blipFill>
        <p:spPr bwMode="auto">
          <a:xfrm>
            <a:off x="304800" y="838200"/>
            <a:ext cx="4495800" cy="2590799"/>
          </a:xfrm>
          <a:prstGeom prst="rect">
            <a:avLst/>
          </a:prstGeom>
          <a:noFill/>
          <a:ln w="9525">
            <a:noFill/>
            <a:miter lim="800000"/>
            <a:headEnd/>
            <a:tailEnd/>
          </a:ln>
        </p:spPr>
      </p:pic>
      <p:sp>
        <p:nvSpPr>
          <p:cNvPr id="40962" name="Rectangle 2"/>
          <p:cNvSpPr>
            <a:spLocks noChangeArrowheads="1"/>
          </p:cNvSpPr>
          <p:nvPr/>
        </p:nvSpPr>
        <p:spPr bwMode="auto">
          <a:xfrm>
            <a:off x="4800600" y="1295400"/>
            <a:ext cx="3810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Tìm kiếm các package, ta chọn Search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Bao gồm All packages, Installed packages, Available packages</a:t>
            </a:r>
            <a:r>
              <a:rPr kumimoji="0" lang="en-US" sz="1800" b="0" i="0" u="none" strike="noStrike" cap="none" normalizeH="0" baseline="0" smtClean="0">
                <a:ln>
                  <a:noFill/>
                </a:ln>
                <a:solidFill>
                  <a:schemeClr val="tx1"/>
                </a:solidFill>
                <a:effectLst/>
                <a:latin typeface="+mj-lt"/>
                <a:cs typeface="Arial" pitchFamily="34" charset="0"/>
              </a:rPr>
              <a:t> </a:t>
            </a:r>
            <a:endParaRPr kumimoji="0" lang="en-US" sz="3200" b="0" i="0" u="none" strike="noStrike" cap="none" normalizeH="0" baseline="0" smtClean="0">
              <a:ln>
                <a:noFill/>
              </a:ln>
              <a:solidFill>
                <a:schemeClr val="tx1"/>
              </a:solidFill>
              <a:effectLst/>
              <a:latin typeface="+mj-lt"/>
              <a:cs typeface="Arial" pitchFamily="34" charset="0"/>
            </a:endParaRPr>
          </a:p>
        </p:txBody>
      </p:sp>
      <p:pic>
        <p:nvPicPr>
          <p:cNvPr id="7" name="Picture 6" descr="C:\Documents and Settings\Dell\My Documents\Service\Installing software\12.bmp"/>
          <p:cNvPicPr/>
          <p:nvPr/>
        </p:nvPicPr>
        <p:blipFill>
          <a:blip r:embed="rId3"/>
          <a:srcRect/>
          <a:stretch>
            <a:fillRect/>
          </a:stretch>
        </p:blipFill>
        <p:spPr bwMode="auto">
          <a:xfrm>
            <a:off x="3581400" y="3505200"/>
            <a:ext cx="3810000" cy="2374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152400"/>
            <a:ext cx="8839200" cy="685800"/>
          </a:xfrm>
          <a:prstGeom prst="rect">
            <a:avLst/>
          </a:prstGeom>
        </p:spPr>
        <p:txBody>
          <a:bodyPr/>
          <a:lstStyle/>
          <a:p>
            <a:pPr>
              <a:defRPr/>
            </a:pPr>
            <a:r>
              <a:rPr lang="en-US" sz="3200" smtClean="0">
                <a:solidFill>
                  <a:schemeClr val="bg1"/>
                </a:solidFill>
              </a:rPr>
              <a:t>Sử dụng rpm</a:t>
            </a:r>
            <a:endParaRPr lang="en-AU" sz="3200">
              <a:solidFill>
                <a:schemeClr val="bg1"/>
              </a:solidFill>
            </a:endParaRPr>
          </a:p>
        </p:txBody>
      </p:sp>
      <p:sp>
        <p:nvSpPr>
          <p:cNvPr id="5" name="Rectangle 4"/>
          <p:cNvSpPr txBox="1">
            <a:spLocks noChangeArrowheads="1"/>
          </p:cNvSpPr>
          <p:nvPr/>
        </p:nvSpPr>
        <p:spPr>
          <a:xfrm>
            <a:off x="533400" y="990600"/>
            <a:ext cx="8153400" cy="4267200"/>
          </a:xfrm>
          <a:prstGeom prst="rect">
            <a:avLst/>
          </a:prstGeom>
          <a:noFill/>
          <a:ln/>
        </p:spPr>
        <p:txBody>
          <a:bodyPr lIns="82121" tIns="45718" rIns="82121" bIns="45718"/>
          <a:lstStyle/>
          <a:p>
            <a:pPr lvl="0"/>
            <a:r>
              <a:rPr lang="en-US" smtClean="0">
                <a:solidFill>
                  <a:srgbClr val="002060"/>
                </a:solidFill>
              </a:rPr>
              <a:t>Cài đặt 1 package</a:t>
            </a:r>
          </a:p>
          <a:p>
            <a:pPr lvl="0"/>
            <a:endParaRPr lang="en-US" sz="1200" smtClean="0"/>
          </a:p>
          <a:p>
            <a:r>
              <a:rPr lang="en-US" i="1" smtClean="0"/>
              <a:t># rpm -ivh /var/tmp/sendmail-8.13.8-2.el5.i386.rpm</a:t>
            </a:r>
          </a:p>
          <a:p>
            <a:endParaRPr lang="en-US" i="1" smtClean="0"/>
          </a:p>
          <a:p>
            <a:pPr lvl="0"/>
            <a:r>
              <a:rPr lang="en-US" smtClean="0">
                <a:solidFill>
                  <a:srgbClr val="002060"/>
                </a:solidFill>
              </a:rPr>
              <a:t>Upgrade 1 package</a:t>
            </a:r>
          </a:p>
          <a:p>
            <a:r>
              <a:rPr lang="en-US" i="1" smtClean="0"/>
              <a:t># rpm -Uvh /var/tmp/sendmail-8.13.8-2.el5.i386.rpm</a:t>
            </a:r>
          </a:p>
          <a:p>
            <a:endParaRPr lang="en-US" smtClean="0">
              <a:solidFill>
                <a:srgbClr val="00B050"/>
              </a:solidFill>
            </a:endParaRPr>
          </a:p>
          <a:p>
            <a:r>
              <a:rPr lang="en-US" sz="2000" i="1" smtClean="0">
                <a:solidFill>
                  <a:srgbClr val="00B050"/>
                </a:solidFill>
              </a:rPr>
              <a:t>Nếu package chưa được cài đặt thì nó sẽ được cài đặt, ngược lại nó sẽ so sánh và cài upgrade vào hệ thống </a:t>
            </a:r>
          </a:p>
          <a:p>
            <a:endParaRPr kumimoji="0" lang="en-US" sz="2000" b="0" i="1" u="none" strike="noStrike" kern="0" cap="none" spc="0" normalizeH="0" baseline="0" noProof="0" smtClean="0">
              <a:ln>
                <a:noFill/>
              </a:ln>
              <a:solidFill>
                <a:srgbClr val="00B050"/>
              </a:solidFill>
              <a:effectLst/>
              <a:uLnTx/>
              <a:uFillTx/>
              <a:latin typeface="+mn-lt"/>
              <a:ea typeface="+mn-ea"/>
            </a:endParaRPr>
          </a:p>
          <a:p>
            <a:pPr lvl="0"/>
            <a:r>
              <a:rPr lang="en-US" smtClean="0">
                <a:solidFill>
                  <a:srgbClr val="002060"/>
                </a:solidFill>
              </a:rPr>
              <a:t>Truy vấn các package</a:t>
            </a:r>
          </a:p>
          <a:p>
            <a:pPr lvl="0"/>
            <a:endParaRPr lang="en-US" sz="1800" smtClean="0"/>
          </a:p>
          <a:p>
            <a:r>
              <a:rPr lang="en-US" sz="2000" i="1" smtClean="0"/>
              <a:t># rpm –qa</a:t>
            </a:r>
            <a:endParaRPr lang="en-US" sz="2000" smtClean="0"/>
          </a:p>
          <a:p>
            <a:pPr lvl="0"/>
            <a:endParaRPr lang="en-US" sz="1800" smtClean="0"/>
          </a:p>
          <a:p>
            <a:pPr lvl="0"/>
            <a:endParaRPr lang="en-US" sz="1800" smtClean="0"/>
          </a:p>
          <a:p>
            <a:endParaRPr kumimoji="0" lang="en-US" sz="2000" b="0" i="1" u="none" strike="noStrike" kern="0" cap="none" spc="0" normalizeH="0" baseline="0" noProof="0">
              <a:ln>
                <a:noFill/>
              </a:ln>
              <a:solidFill>
                <a:srgbClr val="00B05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Network User Applications</a:t>
            </a:r>
            <a:endParaRPr lang="en-AU" sz="3200">
              <a:solidFill>
                <a:schemeClr val="bg1"/>
              </a:solidFill>
            </a:endParaRPr>
          </a:p>
        </p:txBody>
      </p:sp>
      <p:sp>
        <p:nvSpPr>
          <p:cNvPr id="4" name="Rectangle 3"/>
          <p:cNvSpPr txBox="1">
            <a:spLocks noChangeArrowheads="1"/>
          </p:cNvSpPr>
          <p:nvPr/>
        </p:nvSpPr>
        <p:spPr>
          <a:xfrm>
            <a:off x="228600" y="1371600"/>
            <a:ext cx="8763000" cy="3571875"/>
          </a:xfrm>
          <a:prstGeom prst="rect">
            <a:avLst/>
          </a:prstGeom>
        </p:spPr>
        <p:txBody>
          <a:bodyPr/>
          <a:lstStyle/>
          <a:p>
            <a:pPr lvl="0"/>
            <a:r>
              <a:rPr lang="en-US" smtClean="0"/>
              <a:t>Truy vấn các package</a:t>
            </a:r>
          </a:p>
          <a:p>
            <a:pPr lvl="0"/>
            <a:endParaRPr lang="en-US" sz="2000" smtClean="0"/>
          </a:p>
          <a:p>
            <a:r>
              <a:rPr lang="en-US" sz="2000" i="1" smtClean="0"/>
              <a:t># rpm –qa</a:t>
            </a:r>
            <a:endParaRPr lang="en-US" sz="2000" smtClean="0"/>
          </a:p>
          <a:p>
            <a:pPr lvl="0"/>
            <a:endParaRPr lang="en-US" sz="2000" smtClean="0"/>
          </a:p>
          <a:p>
            <a:pPr lvl="0"/>
            <a:endParaRPr lang="en-US" sz="2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Sử dụng yum</a:t>
            </a:r>
            <a:endParaRPr lang="en-AU" sz="3200">
              <a:solidFill>
                <a:schemeClr val="bg1"/>
              </a:solidFill>
            </a:endParaRPr>
          </a:p>
        </p:txBody>
      </p:sp>
      <p:sp>
        <p:nvSpPr>
          <p:cNvPr id="5" name="Rectangle 3"/>
          <p:cNvSpPr txBox="1">
            <a:spLocks noChangeArrowheads="1"/>
          </p:cNvSpPr>
          <p:nvPr/>
        </p:nvSpPr>
        <p:spPr>
          <a:xfrm>
            <a:off x="533400" y="990600"/>
            <a:ext cx="8305800" cy="5181600"/>
          </a:xfrm>
          <a:prstGeom prst="rect">
            <a:avLst/>
          </a:prstGeom>
        </p:spPr>
        <p:txBody>
          <a:bodyPr/>
          <a:lstStyle/>
          <a:p>
            <a:pPr>
              <a:spcBef>
                <a:spcPts val="600"/>
              </a:spcBef>
              <a:spcAft>
                <a:spcPts val="600"/>
              </a:spcAft>
            </a:pPr>
            <a:r>
              <a:rPr lang="en-US" sz="2000" smtClean="0">
                <a:solidFill>
                  <a:srgbClr val="002060"/>
                </a:solidFill>
              </a:rPr>
              <a:t>Cài đặt package</a:t>
            </a:r>
            <a:endParaRPr lang="en-US" sz="1800" smtClean="0">
              <a:solidFill>
                <a:srgbClr val="002060"/>
              </a:solidFill>
            </a:endParaRPr>
          </a:p>
          <a:p>
            <a:pPr lvl="1">
              <a:spcBef>
                <a:spcPts val="600"/>
              </a:spcBef>
              <a:spcAft>
                <a:spcPts val="600"/>
              </a:spcAft>
            </a:pPr>
            <a:r>
              <a:rPr lang="en-US" sz="2000" smtClean="0">
                <a:solidFill>
                  <a:srgbClr val="7030A0"/>
                </a:solidFill>
              </a:rPr>
              <a:t>yum install packagename</a:t>
            </a:r>
            <a:endParaRPr lang="en-US" sz="1800" smtClean="0">
              <a:solidFill>
                <a:srgbClr val="7030A0"/>
              </a:solidFill>
            </a:endParaRPr>
          </a:p>
          <a:p>
            <a:pPr>
              <a:spcBef>
                <a:spcPts val="600"/>
              </a:spcBef>
              <a:spcAft>
                <a:spcPts val="600"/>
              </a:spcAft>
            </a:pPr>
            <a:r>
              <a:rPr lang="en-US" sz="2000" smtClean="0">
                <a:solidFill>
                  <a:srgbClr val="002060"/>
                </a:solidFill>
              </a:rPr>
              <a:t>Xóa package đã cài đặt</a:t>
            </a:r>
            <a:endParaRPr lang="en-US" sz="1800" smtClean="0">
              <a:solidFill>
                <a:srgbClr val="002060"/>
              </a:solidFill>
            </a:endParaRPr>
          </a:p>
          <a:p>
            <a:pPr lvl="1">
              <a:spcBef>
                <a:spcPts val="600"/>
              </a:spcBef>
              <a:spcAft>
                <a:spcPts val="600"/>
              </a:spcAft>
            </a:pPr>
            <a:r>
              <a:rPr lang="en-US" sz="2000" smtClean="0">
                <a:solidFill>
                  <a:srgbClr val="7030A0"/>
                </a:solidFill>
              </a:rPr>
              <a:t>yum remove packagename</a:t>
            </a:r>
            <a:endParaRPr lang="en-US" sz="1800" smtClean="0">
              <a:solidFill>
                <a:srgbClr val="7030A0"/>
              </a:solidFill>
            </a:endParaRPr>
          </a:p>
          <a:p>
            <a:pPr>
              <a:spcBef>
                <a:spcPts val="600"/>
              </a:spcBef>
              <a:spcAft>
                <a:spcPts val="600"/>
              </a:spcAft>
            </a:pPr>
            <a:r>
              <a:rPr lang="en-US" sz="2000" smtClean="0">
                <a:solidFill>
                  <a:srgbClr val="002060"/>
                </a:solidFill>
              </a:rPr>
              <a:t>Kiểm tra các package có sẵn để update</a:t>
            </a:r>
            <a:endParaRPr lang="en-US" sz="1800" smtClean="0">
              <a:solidFill>
                <a:srgbClr val="002060"/>
              </a:solidFill>
            </a:endParaRPr>
          </a:p>
          <a:p>
            <a:pPr lvl="1">
              <a:spcBef>
                <a:spcPts val="600"/>
              </a:spcBef>
              <a:spcAft>
                <a:spcPts val="600"/>
              </a:spcAft>
            </a:pPr>
            <a:r>
              <a:rPr lang="en-US" sz="2000" smtClean="0">
                <a:solidFill>
                  <a:srgbClr val="7030A0"/>
                </a:solidFill>
              </a:rPr>
              <a:t>yum check-update</a:t>
            </a:r>
          </a:p>
          <a:p>
            <a:pPr>
              <a:spcBef>
                <a:spcPts val="600"/>
              </a:spcBef>
              <a:spcAft>
                <a:spcPts val="600"/>
              </a:spcAft>
            </a:pPr>
            <a:r>
              <a:rPr lang="en-US" sz="2000" smtClean="0">
                <a:solidFill>
                  <a:srgbClr val="002060"/>
                </a:solidFill>
              </a:rPr>
              <a:t>Cài đặt và update các package đã cài đặt, nếu không chỉ định package nó sẽ update toàn bộ các package đã cài đặt trên hệ thống</a:t>
            </a:r>
            <a:endParaRPr lang="en-US" sz="1800" smtClean="0">
              <a:solidFill>
                <a:srgbClr val="002060"/>
              </a:solidFill>
            </a:endParaRPr>
          </a:p>
          <a:p>
            <a:pPr lvl="1">
              <a:spcBef>
                <a:spcPts val="600"/>
              </a:spcBef>
              <a:spcAft>
                <a:spcPts val="600"/>
              </a:spcAft>
            </a:pPr>
            <a:r>
              <a:rPr lang="en-US" sz="2000" smtClean="0">
                <a:solidFill>
                  <a:srgbClr val="7030A0"/>
                </a:solidFill>
              </a:rPr>
              <a:t>yum update  [package…]</a:t>
            </a:r>
            <a:endParaRPr lang="en-US" sz="1800" smtClean="0">
              <a:solidFill>
                <a:srgbClr val="7030A0"/>
              </a:solidFill>
            </a:endParaRPr>
          </a:p>
          <a:p>
            <a:pPr lvl="1">
              <a:spcBef>
                <a:spcPts val="600"/>
              </a:spcBef>
              <a:spcAft>
                <a:spcPts val="600"/>
              </a:spcAft>
            </a:pPr>
            <a:endParaRPr lang="en-US" sz="1800" smtClean="0">
              <a:solidFill>
                <a:srgbClr val="7030A0"/>
              </a:solidFill>
            </a:endParaRPr>
          </a:p>
          <a:p>
            <a:pPr lvl="1">
              <a:spcBef>
                <a:spcPts val="600"/>
              </a:spcBef>
              <a:spcAft>
                <a:spcPts val="600"/>
              </a:spcAft>
            </a:pPr>
            <a:endParaRPr lang="en-US" sz="1800">
              <a:solidFill>
                <a:srgbClr val="7030A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4" name="Rectangle 3"/>
          <p:cNvSpPr txBox="1">
            <a:spLocks noChangeArrowheads="1"/>
          </p:cNvSpPr>
          <p:nvPr/>
        </p:nvSpPr>
        <p:spPr>
          <a:xfrm>
            <a:off x="381000" y="838200"/>
            <a:ext cx="7940675" cy="5257800"/>
          </a:xfrm>
          <a:prstGeom prst="rect">
            <a:avLst/>
          </a:prstGeom>
        </p:spPr>
        <p:txBody>
          <a:bodyPr/>
          <a:lstStyle/>
          <a:p>
            <a:pPr marL="404813" lvl="0" indent="-344488">
              <a:spcBef>
                <a:spcPts val="600"/>
              </a:spcBef>
              <a:spcAft>
                <a:spcPts val="600"/>
              </a:spcAft>
              <a:buFont typeface="Wingdings" pitchFamily="2" charset="2"/>
              <a:buChar char="§"/>
            </a:pPr>
            <a:r>
              <a:rPr lang="en-US" b="0" smtClean="0"/>
              <a:t>Trên linux có hai loại tài khoản user đó là tài khoản user hệ thống và tài khoản user. </a:t>
            </a:r>
          </a:p>
          <a:p>
            <a:pPr marL="404813" lvl="0" indent="-344488">
              <a:spcBef>
                <a:spcPts val="600"/>
              </a:spcBef>
              <a:spcAft>
                <a:spcPts val="600"/>
              </a:spcAft>
              <a:buFont typeface="Wingdings" pitchFamily="2" charset="2"/>
              <a:buChar char="§"/>
            </a:pPr>
            <a:r>
              <a:rPr lang="en-US" b="0" smtClean="0"/>
              <a:t>Trong các tài khoản user thì tài khoản user root (superuser) là tài khoản quan trọng nhất. Tài khoản này được tự động tạo ra khi cài đặt linux</a:t>
            </a:r>
          </a:p>
          <a:p>
            <a:pPr marL="404813" lvl="0" indent="-344488">
              <a:spcBef>
                <a:spcPts val="600"/>
              </a:spcBef>
              <a:spcAft>
                <a:spcPts val="600"/>
              </a:spcAft>
              <a:buFont typeface="Wingdings" pitchFamily="2" charset="2"/>
              <a:buChar char="§"/>
            </a:pPr>
            <a:r>
              <a:rPr lang="en-US" b="0" smtClean="0"/>
              <a:t>Tài khoản này không thể đổi tên hoặc xóa bỏ. User root còn được gọi là superuser vì có toàn quyền trên hệ thống</a:t>
            </a:r>
          </a:p>
          <a:p>
            <a:pPr marL="404813" lvl="0" indent="-344488">
              <a:spcBef>
                <a:spcPts val="600"/>
              </a:spcBef>
              <a:spcAft>
                <a:spcPts val="600"/>
              </a:spcAft>
              <a:buFont typeface="Wingdings" pitchFamily="2" charset="2"/>
              <a:buChar char="§"/>
            </a:pPr>
            <a:r>
              <a:rPr lang="en-US" b="0" smtClean="0"/>
              <a:t>Chỉ làm việc với tài khoản user root khi muốn thực hiện công tác quản trị hệ thống, trong các trường hợp khác chỉ nên làm việc với tài khoản user bình thường</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3" name="Rectangle 3"/>
          <p:cNvSpPr txBox="1">
            <a:spLocks noChangeArrowheads="1"/>
          </p:cNvSpPr>
          <p:nvPr/>
        </p:nvSpPr>
        <p:spPr>
          <a:xfrm>
            <a:off x="381000" y="1219200"/>
            <a:ext cx="8534400" cy="4876800"/>
          </a:xfrm>
          <a:prstGeom prst="rect">
            <a:avLst/>
          </a:prstGeom>
        </p:spPr>
        <p:txBody>
          <a:bodyPr/>
          <a:lstStyle/>
          <a:p>
            <a:pPr>
              <a:spcBef>
                <a:spcPts val="600"/>
              </a:spcBef>
              <a:spcAft>
                <a:spcPts val="600"/>
              </a:spcAft>
            </a:pPr>
            <a:r>
              <a:rPr lang="en-US" smtClean="0"/>
              <a:t>Mỗi user và nhóm có các đặc điểm sau:</a:t>
            </a:r>
            <a:endParaRPr lang="en-US" sz="2000" smtClean="0"/>
          </a:p>
          <a:p>
            <a:pPr lvl="1" indent="-292100">
              <a:spcBef>
                <a:spcPts val="600"/>
              </a:spcBef>
              <a:spcAft>
                <a:spcPts val="600"/>
              </a:spcAft>
              <a:buFont typeface="Wingdings" pitchFamily="2" charset="2"/>
              <a:buChar char="§"/>
            </a:pPr>
            <a:r>
              <a:rPr lang="en-US" b="0" smtClean="0"/>
              <a:t>Tên mỗi user là duy nhất, chỉ có thể đặt tên chữ thường,</a:t>
            </a:r>
            <a:endParaRPr lang="en-US" sz="2000" b="0" smtClean="0"/>
          </a:p>
          <a:p>
            <a:pPr lvl="1" indent="-292100">
              <a:spcBef>
                <a:spcPts val="600"/>
              </a:spcBef>
              <a:spcAft>
                <a:spcPts val="600"/>
              </a:spcAft>
              <a:buFont typeface="Wingdings" pitchFamily="2" charset="2"/>
              <a:buChar char="§"/>
            </a:pPr>
            <a:r>
              <a:rPr lang="en-US" b="0" smtClean="0"/>
              <a:t>Mỗi user có một mã định danh duy nhất (uid),</a:t>
            </a:r>
            <a:endParaRPr lang="en-US" sz="2000" b="0" smtClean="0"/>
          </a:p>
          <a:p>
            <a:pPr lvl="1" indent="-292100">
              <a:spcBef>
                <a:spcPts val="600"/>
              </a:spcBef>
              <a:spcAft>
                <a:spcPts val="600"/>
              </a:spcAft>
              <a:buFont typeface="Wingdings" pitchFamily="2" charset="2"/>
              <a:buChar char="§"/>
            </a:pPr>
            <a:r>
              <a:rPr lang="en-US" b="0" smtClean="0"/>
              <a:t>Mỗi nhóm có một tên duy nhất,</a:t>
            </a:r>
            <a:endParaRPr lang="en-US" sz="2000" b="0" smtClean="0"/>
          </a:p>
          <a:p>
            <a:pPr lvl="1" indent="-292100">
              <a:spcBef>
                <a:spcPts val="600"/>
              </a:spcBef>
              <a:spcAft>
                <a:spcPts val="600"/>
              </a:spcAft>
              <a:buFont typeface="Wingdings" pitchFamily="2" charset="2"/>
              <a:buChar char="§"/>
            </a:pPr>
            <a:r>
              <a:rPr lang="en-US" b="0" smtClean="0"/>
              <a:t>Mỗi nhóm có một mã định danh duy nhất (gid),</a:t>
            </a:r>
            <a:endParaRPr lang="en-US" sz="2000" b="0" smtClean="0"/>
          </a:p>
          <a:p>
            <a:pPr lvl="1" indent="-292100">
              <a:spcBef>
                <a:spcPts val="600"/>
              </a:spcBef>
              <a:spcAft>
                <a:spcPts val="600"/>
              </a:spcAft>
              <a:buFont typeface="Wingdings" pitchFamily="2" charset="2"/>
              <a:buChar char="§"/>
            </a:pPr>
            <a:r>
              <a:rPr lang="en-US" b="0" smtClean="0"/>
              <a:t>Mỗi user có thể thuộc về nhiều nhóm,</a:t>
            </a:r>
            <a:endParaRPr lang="en-US" sz="2000" b="0" smtClean="0"/>
          </a:p>
          <a:p>
            <a:pPr lvl="1" indent="-292100">
              <a:spcBef>
                <a:spcPts val="600"/>
              </a:spcBef>
              <a:spcAft>
                <a:spcPts val="600"/>
              </a:spcAft>
              <a:buFont typeface="Wingdings" pitchFamily="2" charset="2"/>
              <a:buChar char="§"/>
            </a:pPr>
            <a:r>
              <a:rPr lang="en-US" b="0" smtClean="0"/>
              <a:t>Tài khoản superuser có uid = gid = 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4" name="Rectangle 3"/>
          <p:cNvSpPr txBox="1">
            <a:spLocks noChangeArrowheads="1"/>
          </p:cNvSpPr>
          <p:nvPr/>
        </p:nvSpPr>
        <p:spPr>
          <a:xfrm>
            <a:off x="381000" y="838200"/>
            <a:ext cx="7940675" cy="2590800"/>
          </a:xfrm>
          <a:prstGeom prst="rect">
            <a:avLst/>
          </a:prstGeom>
        </p:spPr>
        <p:txBody>
          <a:bodyPr/>
          <a:lstStyle/>
          <a:p>
            <a:pPr lvl="0"/>
            <a:r>
              <a:rPr lang="en-US" smtClean="0"/>
              <a:t>Các file về user và group</a:t>
            </a:r>
          </a:p>
          <a:p>
            <a:pPr lvl="0"/>
            <a:endParaRPr lang="en-US" sz="800" smtClean="0"/>
          </a:p>
          <a:p>
            <a:r>
              <a:rPr lang="en-US" sz="1800" smtClean="0"/>
              <a:t>Tập tin /etc/passwd</a:t>
            </a:r>
          </a:p>
          <a:p>
            <a:endParaRPr lang="en-US" sz="1800" smtClean="0"/>
          </a:p>
          <a:p>
            <a:r>
              <a:rPr lang="en-US" sz="1800" smtClean="0"/>
              <a:t>Là tập tin văn bản chứa thông tin về các tài khoản user trên máy. Mọi user đều có thể đọc tập tin này nhưng chỉ có root mới có quyền thay đổi. Hình sau trình bày một phần của tập tin /etc.passwd</a:t>
            </a:r>
          </a:p>
          <a:p>
            <a:endParaRPr lang="en-US" sz="1800"/>
          </a:p>
        </p:txBody>
      </p:sp>
      <p:pic>
        <p:nvPicPr>
          <p:cNvPr id="5" name="Picture 4" descr="C:\Documents and Settings\Dell\Desktop\user.bmp"/>
          <p:cNvPicPr/>
          <p:nvPr/>
        </p:nvPicPr>
        <p:blipFill>
          <a:blip r:embed="rId2"/>
          <a:srcRect/>
          <a:stretch>
            <a:fillRect/>
          </a:stretch>
        </p:blipFill>
        <p:spPr bwMode="auto">
          <a:xfrm>
            <a:off x="685800" y="3124200"/>
            <a:ext cx="7086600" cy="2057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763000" cy="1015663"/>
          </a:xfrm>
          <a:prstGeom prst="rect">
            <a:avLst/>
          </a:prstGeom>
        </p:spPr>
        <p:txBody>
          <a:bodyPr wrap="square">
            <a:spAutoFit/>
          </a:bodyPr>
          <a:lstStyle/>
          <a:p>
            <a:pPr marL="400050" lvl="0" indent="-400050">
              <a:lnSpc>
                <a:spcPct val="150000"/>
              </a:lnSpc>
              <a:buFontTx/>
              <a:buAutoNum type="romanUcPeriod"/>
            </a:pPr>
            <a:r>
              <a:rPr lang="en-US" sz="4000" smtClean="0">
                <a:solidFill>
                  <a:schemeClr val="bg1"/>
                </a:solidFill>
              </a:rPr>
              <a:t>Làm việc với terminal</a:t>
            </a:r>
          </a:p>
        </p:txBody>
      </p:sp>
      <p:sp>
        <p:nvSpPr>
          <p:cNvPr id="3" name="Rectangle 2"/>
          <p:cNvSpPr/>
          <p:nvPr/>
        </p:nvSpPr>
        <p:spPr>
          <a:xfrm>
            <a:off x="228600" y="1143000"/>
            <a:ext cx="8915400" cy="4862870"/>
          </a:xfrm>
          <a:prstGeom prst="rect">
            <a:avLst/>
          </a:prstGeom>
        </p:spPr>
        <p:txBody>
          <a:bodyPr wrap="square">
            <a:spAutoFit/>
          </a:bodyPr>
          <a:lstStyle/>
          <a:p>
            <a:pPr>
              <a:spcBef>
                <a:spcPts val="600"/>
              </a:spcBef>
              <a:spcAft>
                <a:spcPts val="600"/>
              </a:spcAft>
              <a:buBlip>
                <a:blip r:embed="rId2"/>
              </a:buBlip>
            </a:pPr>
            <a:r>
              <a:rPr lang="en-US" sz="2000" b="0" smtClean="0"/>
              <a:t> Chuyển đổi giữa các virtual console Ctrl + Alt + F[1-6]</a:t>
            </a:r>
          </a:p>
          <a:p>
            <a:pPr>
              <a:spcBef>
                <a:spcPts val="600"/>
              </a:spcBef>
              <a:spcAft>
                <a:spcPts val="600"/>
              </a:spcAft>
              <a:buBlip>
                <a:blip r:embed="rId2"/>
              </a:buBlip>
            </a:pPr>
            <a:r>
              <a:rPr lang="en-US" sz="2000" b="0" smtClean="0"/>
              <a:t>  Màn hình đồ họa Ctrl + Alt + F7</a:t>
            </a:r>
          </a:p>
          <a:p>
            <a:pPr>
              <a:spcBef>
                <a:spcPts val="600"/>
              </a:spcBef>
              <a:spcAft>
                <a:spcPts val="600"/>
              </a:spcAft>
              <a:buBlip>
                <a:blip r:embed="rId2"/>
              </a:buBlip>
            </a:pPr>
            <a:r>
              <a:rPr lang="en-US" sz="2000" b="0" smtClean="0"/>
              <a:t> Từ virtual console chuyển sang đồ họa dùng lệnh </a:t>
            </a:r>
            <a:r>
              <a:rPr lang="en-US" sz="2000" b="0" i="1" smtClean="0"/>
              <a:t>startx hoặc </a:t>
            </a:r>
            <a:r>
              <a:rPr lang="en-US" sz="2000" b="0" smtClean="0"/>
              <a:t>Alt + F7</a:t>
            </a:r>
          </a:p>
          <a:p>
            <a:pPr>
              <a:spcBef>
                <a:spcPts val="600"/>
              </a:spcBef>
              <a:spcAft>
                <a:spcPts val="600"/>
              </a:spcAft>
              <a:buBlip>
                <a:blip r:embed="rId2"/>
              </a:buBlip>
            </a:pPr>
            <a:r>
              <a:rPr lang="en-US" sz="2000" b="0" smtClean="0"/>
              <a:t> Thoát khỏi virtual console gõ lệnh </a:t>
            </a:r>
            <a:r>
              <a:rPr lang="en-US" sz="2000" b="0" i="1" smtClean="0"/>
              <a:t>exit</a:t>
            </a:r>
            <a:r>
              <a:rPr lang="en-US" sz="2000" b="0" smtClean="0"/>
              <a:t>, </a:t>
            </a:r>
            <a:r>
              <a:rPr lang="en-US" sz="2000" b="0" i="1" smtClean="0"/>
              <a:t>logout</a:t>
            </a:r>
            <a:r>
              <a:rPr lang="en-US" sz="2000" b="0" smtClean="0"/>
              <a:t> hoặc Ctrl + D</a:t>
            </a:r>
          </a:p>
          <a:p>
            <a:pPr>
              <a:spcBef>
                <a:spcPts val="600"/>
              </a:spcBef>
              <a:spcAft>
                <a:spcPts val="600"/>
              </a:spcAft>
              <a:buBlip>
                <a:blip r:embed="rId2"/>
              </a:buBlip>
            </a:pPr>
            <a:r>
              <a:rPr lang="en-US" sz="2000" b="0" smtClean="0">
                <a:solidFill>
                  <a:srgbClr val="FF0000"/>
                </a:solidFill>
              </a:rPr>
              <a:t> Dấu nhắc Shell</a:t>
            </a:r>
          </a:p>
          <a:p>
            <a:pPr>
              <a:spcBef>
                <a:spcPts val="600"/>
              </a:spcBef>
              <a:spcAft>
                <a:spcPts val="600"/>
              </a:spcAft>
            </a:pPr>
            <a:r>
              <a:rPr lang="en-US" sz="2000" b="0" smtClean="0">
                <a:solidFill>
                  <a:srgbClr val="002060"/>
                </a:solidFill>
              </a:rPr>
              <a:t>Shell là thành phần của HĐH Linux giao tiếp giữa người sử dụng và nhân. Dấu nhắc Shell thay đổi tùy thuộc vào tài khoản user đang làm việc.</a:t>
            </a:r>
          </a:p>
          <a:p>
            <a:pPr>
              <a:spcBef>
                <a:spcPts val="600"/>
              </a:spcBef>
              <a:spcAft>
                <a:spcPts val="600"/>
              </a:spcAft>
            </a:pPr>
            <a:r>
              <a:rPr lang="en-US" sz="2000" b="0" smtClean="0"/>
              <a:t>Khi làm việc với tài khoản user </a:t>
            </a:r>
            <a:r>
              <a:rPr lang="en-US" sz="2000" smtClean="0">
                <a:solidFill>
                  <a:srgbClr val="002060"/>
                </a:solidFill>
              </a:rPr>
              <a:t>root</a:t>
            </a:r>
            <a:r>
              <a:rPr lang="en-US" sz="2000" b="0" smtClean="0"/>
              <a:t>, dấu nhắc shell có dạng:</a:t>
            </a:r>
          </a:p>
          <a:p>
            <a:pPr lvl="1">
              <a:spcBef>
                <a:spcPts val="600"/>
              </a:spcBef>
              <a:spcAft>
                <a:spcPts val="600"/>
              </a:spcAft>
            </a:pPr>
            <a:r>
              <a:rPr lang="en-US" sz="2000" b="0" smtClean="0">
                <a:solidFill>
                  <a:srgbClr val="00548F"/>
                </a:solidFill>
              </a:rPr>
              <a:t>[root@localhost root]# _</a:t>
            </a:r>
          </a:p>
          <a:p>
            <a:pPr>
              <a:spcBef>
                <a:spcPts val="600"/>
              </a:spcBef>
              <a:spcAft>
                <a:spcPts val="600"/>
              </a:spcAft>
            </a:pPr>
            <a:r>
              <a:rPr lang="en-US" sz="2000" b="0" smtClean="0"/>
              <a:t>Khi làm việc với tài khoản user thường, dấu nhắc shell có dạng:</a:t>
            </a:r>
          </a:p>
          <a:p>
            <a:pPr lvl="1">
              <a:spcBef>
                <a:spcPts val="600"/>
              </a:spcBef>
              <a:spcAft>
                <a:spcPts val="600"/>
              </a:spcAft>
            </a:pPr>
            <a:r>
              <a:rPr lang="en-US" sz="2000" b="0" smtClean="0">
                <a:solidFill>
                  <a:srgbClr val="00548F"/>
                </a:solidFill>
              </a:rPr>
              <a:t>[linux@localhost linux]$ _</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228600" y="838200"/>
            <a:ext cx="8610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1" hangingPunct="1"/>
            <a:r>
              <a:rPr lang="en-US" smtClean="0"/>
              <a:t>root:x:0:0:root:/root:/bin/bash</a:t>
            </a:r>
            <a:endPar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Mỗi dòng trong tập tin chứa thông tin về một user, định dạng của dòng gồm nhiều cột giá trị, dấu “:” được sử dụng để phân cách các cột. Ý nghĩa các cột giá trị như sau:</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457200" y="2362200"/>
          <a:ext cx="8305800" cy="3657600"/>
        </p:xfrm>
        <a:graphic>
          <a:graphicData uri="http://schemas.openxmlformats.org/drawingml/2006/table">
            <a:tbl>
              <a:tblPr/>
              <a:tblGrid>
                <a:gridCol w="1502954"/>
                <a:gridCol w="6802846"/>
              </a:tblGrid>
              <a:tr h="457200">
                <a:tc>
                  <a:txBody>
                    <a:bodyPr/>
                    <a:lstStyle/>
                    <a:p>
                      <a:pPr marL="0" marR="0" algn="just">
                        <a:spcBef>
                          <a:spcPts val="0"/>
                        </a:spcBef>
                        <a:spcAft>
                          <a:spcPts val="600"/>
                        </a:spcAft>
                      </a:pPr>
                      <a:r>
                        <a:rPr lang="en-US" sz="2000">
                          <a:latin typeface="+mj-lt"/>
                          <a:ea typeface="Times New Roman"/>
                        </a:rPr>
                        <a:t>Cột 1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Tên người sử dụng</a:t>
                      </a:r>
                    </a:p>
                  </a:txBody>
                  <a:tcPr marL="68580" marR="68580" marT="0" marB="0">
                    <a:lnL>
                      <a:noFill/>
                    </a:lnL>
                    <a:lnR>
                      <a:noFill/>
                    </a:lnR>
                    <a:lnT>
                      <a:noFill/>
                    </a:lnT>
                    <a:lnB>
                      <a:noFill/>
                    </a:lnB>
                  </a:tcPr>
                </a:tc>
              </a:tr>
              <a:tr h="1371600">
                <a:tc>
                  <a:txBody>
                    <a:bodyPr/>
                    <a:lstStyle/>
                    <a:p>
                      <a:pPr marL="0" marR="0" algn="just">
                        <a:spcBef>
                          <a:spcPts val="0"/>
                        </a:spcBef>
                        <a:spcAft>
                          <a:spcPts val="600"/>
                        </a:spcAft>
                      </a:pPr>
                      <a:r>
                        <a:rPr lang="en-US" sz="2000">
                          <a:latin typeface="+mj-lt"/>
                          <a:ea typeface="Times New Roman"/>
                        </a:rPr>
                        <a:t>Cột 2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Mã liên quan đến mật khẩu cho Unix chuẩn và ‘x’ đối với Linux. Linux lưu mã này trong một tập tin khác </a:t>
                      </a:r>
                      <a:r>
                        <a:rPr lang="en-US" sz="2000" b="1">
                          <a:latin typeface="+mj-lt"/>
                          <a:ea typeface="Times New Roman"/>
                        </a:rPr>
                        <a:t>/etc/shadow</a:t>
                      </a:r>
                      <a:r>
                        <a:rPr lang="en-US" sz="2000">
                          <a:latin typeface="+mj-lt"/>
                          <a:ea typeface="Times New Roman"/>
                        </a:rPr>
                        <a:t> mà chỉ có root mới có quyền đọc.</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3, 4</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user ID, group ID</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5</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Tên mô tả người sử dụng. </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6</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Thư mục home của user</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7</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Shell sẽ hoạt động sau khi user login, thường là /bin/bash</a:t>
                      </a:r>
                    </a:p>
                  </a:txBody>
                  <a:tcPr marL="68580" marR="68580" marT="0" marB="0">
                    <a:lnL>
                      <a:noFill/>
                    </a:lnL>
                    <a:lnR>
                      <a:noFill/>
                    </a:lnR>
                    <a:lnT>
                      <a:noFill/>
                    </a:lnT>
                    <a:lnB>
                      <a:noFill/>
                    </a:lnB>
                  </a:tcPr>
                </a:tc>
              </a:tr>
            </a:tbl>
          </a:graphicData>
        </a:graphic>
      </p:graphicFrame>
      <p:sp>
        <p:nvSpPr>
          <p:cNvPr id="4"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6" name="Rectangle 5"/>
          <p:cNvSpPr/>
          <p:nvPr/>
        </p:nvSpPr>
        <p:spPr>
          <a:xfrm>
            <a:off x="304800" y="1143000"/>
            <a:ext cx="8534400" cy="1323439"/>
          </a:xfrm>
          <a:prstGeom prst="rect">
            <a:avLst/>
          </a:prstGeom>
        </p:spPr>
        <p:txBody>
          <a:bodyPr wrap="square">
            <a:spAutoFit/>
          </a:bodyPr>
          <a:lstStyle/>
          <a:p>
            <a:r>
              <a:rPr lang="en-US" sz="2000" smtClean="0"/>
              <a:t>Tập tin /etc/shadow</a:t>
            </a:r>
          </a:p>
          <a:p>
            <a:endParaRPr lang="en-US" sz="2000" smtClean="0"/>
          </a:p>
          <a:p>
            <a:r>
              <a:rPr lang="en-US" sz="2000" smtClean="0"/>
              <a:t>Là tập tin văn bản chứa thông tin về mật khẩu của các tài khoản user trên máy. Chỉ có root mới có quyền đọc tập tin này</a:t>
            </a:r>
            <a:endParaRPr lang="en-US" sz="2000"/>
          </a:p>
        </p:txBody>
      </p:sp>
      <p:pic>
        <p:nvPicPr>
          <p:cNvPr id="7" name="Picture 6" descr="C:\Documents and Settings\Dell\Desktop\1.bmp"/>
          <p:cNvPicPr/>
          <p:nvPr/>
        </p:nvPicPr>
        <p:blipFill>
          <a:blip r:embed="rId2"/>
          <a:srcRect/>
          <a:stretch>
            <a:fillRect/>
          </a:stretch>
        </p:blipFill>
        <p:spPr bwMode="auto">
          <a:xfrm>
            <a:off x="990600" y="2590800"/>
            <a:ext cx="6096000" cy="2002790"/>
          </a:xfrm>
          <a:prstGeom prst="rect">
            <a:avLst/>
          </a:prstGeom>
          <a:noFill/>
          <a:ln w="9525">
            <a:noFill/>
            <a:miter lim="800000"/>
            <a:headEnd/>
            <a:tailEnd/>
          </a:ln>
        </p:spPr>
      </p:pic>
      <p:sp>
        <p:nvSpPr>
          <p:cNvPr id="8" name="Rectangle 7"/>
          <p:cNvSpPr/>
          <p:nvPr/>
        </p:nvSpPr>
        <p:spPr>
          <a:xfrm>
            <a:off x="381000" y="4724400"/>
            <a:ext cx="7696200" cy="1015663"/>
          </a:xfrm>
          <a:prstGeom prst="rect">
            <a:avLst/>
          </a:prstGeom>
        </p:spPr>
        <p:txBody>
          <a:bodyPr wrap="square">
            <a:spAutoFit/>
          </a:bodyPr>
          <a:lstStyle/>
          <a:p>
            <a:r>
              <a:rPr lang="en-US" sz="2000" smtClean="0"/>
              <a:t>Mỗi dòng trong tập tin chứa thông tin về mật khẩu của user, định dạng của dòng gồm nhiều cột giá trị, dấu “:” được sử dụng để phân cách các cột</a:t>
            </a:r>
            <a:endParaRPr lang="en-US" sz="200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457200" y="1295400"/>
            <a:ext cx="7543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Ý nghĩa các cột giá trị như sau:</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533400" y="1905000"/>
          <a:ext cx="7696200" cy="3962400"/>
        </p:xfrm>
        <a:graphic>
          <a:graphicData uri="http://schemas.openxmlformats.org/drawingml/2006/table">
            <a:tbl>
              <a:tblPr/>
              <a:tblGrid>
                <a:gridCol w="1062074"/>
                <a:gridCol w="6634126"/>
              </a:tblGrid>
              <a:tr h="330200">
                <a:tc>
                  <a:txBody>
                    <a:bodyPr/>
                    <a:lstStyle/>
                    <a:p>
                      <a:pPr marL="0" marR="0" algn="just">
                        <a:spcBef>
                          <a:spcPts val="0"/>
                        </a:spcBef>
                        <a:spcAft>
                          <a:spcPts val="600"/>
                        </a:spcAft>
                      </a:pPr>
                      <a:r>
                        <a:rPr lang="en-US" sz="1600">
                          <a:latin typeface="+mj-lt"/>
                          <a:ea typeface="Times New Roman"/>
                        </a:rPr>
                        <a:t>Cột 1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Tên người sử dụng, tên này cũng giống với tên trong </a:t>
                      </a:r>
                      <a:r>
                        <a:rPr lang="en-US" sz="1600" b="1">
                          <a:latin typeface="+mj-lt"/>
                          <a:ea typeface="Times New Roman"/>
                        </a:rPr>
                        <a:t>/etc/passwd</a:t>
                      </a:r>
                      <a:endParaRPr lang="en-US" sz="1600">
                        <a:latin typeface="+mj-lt"/>
                        <a:ea typeface="Times New Roman"/>
                      </a:endParaRP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2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Mật khẩu đã được mã hóa. Để trống – không có mật khẩu, Dấu “*” – tài khoản bị tạm ngưng (disable). </a:t>
                      </a:r>
                    </a:p>
                  </a:txBody>
                  <a:tcPr marL="68580" marR="68580" marT="0" marB="0">
                    <a:lnL>
                      <a:noFill/>
                    </a:lnL>
                    <a:lnR>
                      <a:noFill/>
                    </a:lnR>
                    <a:lnT>
                      <a:noFill/>
                    </a:lnT>
                    <a:lnB>
                      <a:noFill/>
                    </a:lnB>
                  </a:tcPr>
                </a:tc>
              </a:tr>
              <a:tr h="330200">
                <a:tc>
                  <a:txBody>
                    <a:bodyPr/>
                    <a:lstStyle/>
                    <a:p>
                      <a:pPr marL="0" marR="0" algn="just">
                        <a:spcBef>
                          <a:spcPts val="0"/>
                        </a:spcBef>
                        <a:spcAft>
                          <a:spcPts val="600"/>
                        </a:spcAft>
                      </a:pPr>
                      <a:r>
                        <a:rPr lang="en-US" sz="1600">
                          <a:latin typeface="+mj-lt"/>
                          <a:ea typeface="Times New Roman"/>
                        </a:rPr>
                        <a:t>Cột 3</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kể từ lần cuối thay đổi mật khẩu (tính từ 1/1/1970).</a:t>
                      </a: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4</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trước khi có thể thay đổi mật khẩu, giá trị 0 có nghĩa có thể thay đổi bất kỳ lúc nào.</a:t>
                      </a: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5</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mật khẩu có giá trị. 99999 có ý nghĩa mật khẩu có giá trị vô thời hạn.</a:t>
                      </a:r>
                    </a:p>
                  </a:txBody>
                  <a:tcPr marL="68580" marR="68580" marT="0" marB="0">
                    <a:lnL>
                      <a:noFill/>
                    </a:lnL>
                    <a:lnR>
                      <a:noFill/>
                    </a:lnR>
                    <a:lnT>
                      <a:noFill/>
                    </a:lnT>
                    <a:lnB>
                      <a:noFill/>
                    </a:lnB>
                  </a:tcPr>
                </a:tc>
              </a:tr>
              <a:tr h="330200">
                <a:tc>
                  <a:txBody>
                    <a:bodyPr/>
                    <a:lstStyle/>
                    <a:p>
                      <a:pPr marL="0" marR="0" algn="just">
                        <a:spcBef>
                          <a:spcPts val="0"/>
                        </a:spcBef>
                        <a:spcAft>
                          <a:spcPts val="600"/>
                        </a:spcAft>
                      </a:pPr>
                      <a:r>
                        <a:rPr lang="en-US" sz="1600">
                          <a:latin typeface="+mj-lt"/>
                          <a:ea typeface="Times New Roman"/>
                        </a:rPr>
                        <a:t>Cột 6</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cảnh báo user trước khi mật khẩu hết hạn</a:t>
                      </a: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7</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sau khi mật khẩu hết hạn tài khoản sẽ bị xóa. Thường có giá trị 7 (một tuần).</a:t>
                      </a:r>
                    </a:p>
                  </a:txBody>
                  <a:tcPr marL="68580" marR="68580" marT="0" marB="0">
                    <a:lnL>
                      <a:noFill/>
                    </a:lnL>
                    <a:lnR>
                      <a:noFill/>
                    </a:lnR>
                    <a:lnT>
                      <a:noFill/>
                    </a:lnT>
                    <a:lnB>
                      <a:noFill/>
                    </a:lnB>
                  </a:tcPr>
                </a:tc>
              </a:tr>
              <a:tr h="330200">
                <a:tc>
                  <a:txBody>
                    <a:bodyPr/>
                    <a:lstStyle/>
                    <a:p>
                      <a:pPr marL="0" marR="0" algn="just">
                        <a:spcBef>
                          <a:spcPts val="0"/>
                        </a:spcBef>
                        <a:spcAft>
                          <a:spcPts val="600"/>
                        </a:spcAft>
                      </a:pPr>
                      <a:r>
                        <a:rPr lang="en-US" sz="1600">
                          <a:latin typeface="+mj-lt"/>
                          <a:ea typeface="Times New Roman"/>
                        </a:rPr>
                        <a:t>Cột 8</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kể từ khi tài khoản bị khóa (tính từ 1/1/1970). </a:t>
                      </a:r>
                    </a:p>
                  </a:txBody>
                  <a:tcPr marL="68580" marR="68580" marT="0" marB="0">
                    <a:lnL>
                      <a:noFill/>
                    </a:lnL>
                    <a:lnR>
                      <a:noFill/>
                    </a:lnR>
                    <a:lnT>
                      <a:noFill/>
                    </a:lnT>
                    <a:lnB>
                      <a:noFill/>
                    </a:lnB>
                  </a:tcPr>
                </a:tc>
              </a:tr>
            </a:tbl>
          </a:graphicData>
        </a:graphic>
      </p:graphicFrame>
      <p:sp>
        <p:nvSpPr>
          <p:cNvPr id="80898" name="Rectangle 2"/>
          <p:cNvSpPr>
            <a:spLocks noChangeArrowheads="1"/>
          </p:cNvSpPr>
          <p:nvPr/>
        </p:nvSpPr>
        <p:spPr bwMode="auto">
          <a:xfrm>
            <a:off x="1447800" y="838200"/>
            <a:ext cx="533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donald:HcX5zb8cpoxmY:11088:0:99999:7:0::</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35841" name="Rectangle 1"/>
          <p:cNvSpPr>
            <a:spLocks noChangeArrowheads="1"/>
          </p:cNvSpPr>
          <p:nvPr/>
        </p:nvSpPr>
        <p:spPr bwMode="auto">
          <a:xfrm>
            <a:off x="228600" y="990600"/>
            <a:ext cx="8915400"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spcBef>
                <a:spcPts val="600"/>
              </a:spcBef>
              <a:spcAft>
                <a:spcPts val="600"/>
              </a:spcAft>
            </a:pPr>
            <a:r>
              <a:rPr kumimoji="0" lang="en-US" sz="2000" b="1" i="1" u="none" strike="noStrike" cap="none" normalizeH="0" baseline="0" smtClean="0">
                <a:ln>
                  <a:noFill/>
                </a:ln>
                <a:solidFill>
                  <a:schemeClr val="tx1"/>
                </a:solidFill>
                <a:effectLst/>
                <a:latin typeface="+mj-lt"/>
                <a:ea typeface="Calibri" pitchFamily="34" charset="0"/>
                <a:cs typeface="Courier New" pitchFamily="49" charset="0"/>
              </a:rPr>
              <a:t>Tập</a:t>
            </a:r>
            <a:r>
              <a:rPr kumimoji="0" lang="en-US" sz="2000" b="1" i="1" u="none" strike="noStrike" cap="none" normalizeH="0" smtClean="0">
                <a:ln>
                  <a:noFill/>
                </a:ln>
                <a:solidFill>
                  <a:schemeClr val="tx1"/>
                </a:solidFill>
                <a:effectLst/>
                <a:latin typeface="+mj-lt"/>
                <a:ea typeface="Calibri" pitchFamily="34" charset="0"/>
                <a:cs typeface="Courier New" pitchFamily="49" charset="0"/>
              </a:rPr>
              <a:t> tin </a:t>
            </a:r>
            <a:r>
              <a:rPr kumimoji="0" lang="en-US" sz="2000" b="1" i="1" u="none" strike="noStrike" cap="none" normalizeH="0" baseline="0" smtClean="0">
                <a:ln>
                  <a:noFill/>
                </a:ln>
                <a:solidFill>
                  <a:schemeClr val="tx1"/>
                </a:solidFill>
                <a:effectLst/>
                <a:latin typeface="+mj-lt"/>
                <a:ea typeface="Calibri" pitchFamily="34" charset="0"/>
                <a:cs typeface="Courier New" pitchFamily="49" charset="0"/>
              </a:rPr>
              <a:t>/etc/group: </a:t>
            </a:r>
          </a:p>
          <a:p>
            <a:pPr lvl="0" eaLnBrk="1" hangingPunct="1"/>
            <a:r>
              <a:rPr lang="en-US" sz="2000" smtClean="0"/>
              <a:t>Là tập tin văn bản chứa thông tin về nhóm user trên máy. Mọi user đều có thể đọc tập tin này nhưng chỉ có root mới có quyền thay đổi.</a:t>
            </a:r>
            <a:endParaRPr kumimoji="0" lang="en-US" sz="2000" b="0" i="0" u="none" strike="noStrike" cap="none" normalizeH="0" baseline="0" smtClean="0">
              <a:ln>
                <a:noFill/>
              </a:ln>
              <a:solidFill>
                <a:schemeClr val="tx1"/>
              </a:solidFill>
              <a:effectLst/>
              <a:latin typeface="+mj-lt"/>
              <a:cs typeface="Arial" pitchFamily="34" charset="0"/>
            </a:endParaRPr>
          </a:p>
        </p:txBody>
      </p:sp>
      <p:pic>
        <p:nvPicPr>
          <p:cNvPr id="6" name="Picture 5" descr="C:\Documents and Settings\Dell\Desktop\group.bmp"/>
          <p:cNvPicPr/>
          <p:nvPr/>
        </p:nvPicPr>
        <p:blipFill>
          <a:blip r:embed="rId2"/>
          <a:srcRect/>
          <a:stretch>
            <a:fillRect/>
          </a:stretch>
        </p:blipFill>
        <p:spPr bwMode="auto">
          <a:xfrm>
            <a:off x="0" y="2286000"/>
            <a:ext cx="3276600" cy="1143000"/>
          </a:xfrm>
          <a:prstGeom prst="rect">
            <a:avLst/>
          </a:prstGeom>
          <a:noFill/>
          <a:ln w="9525">
            <a:noFill/>
            <a:miter lim="800000"/>
            <a:headEnd/>
            <a:tailEnd/>
          </a:ln>
        </p:spPr>
      </p:pic>
      <p:sp>
        <p:nvSpPr>
          <p:cNvPr id="35843" name="Rectangle 3"/>
          <p:cNvSpPr>
            <a:spLocks noChangeArrowheads="1"/>
          </p:cNvSpPr>
          <p:nvPr/>
        </p:nvSpPr>
        <p:spPr bwMode="auto">
          <a:xfrm>
            <a:off x="3276600" y="2133600"/>
            <a:ext cx="5638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Mỗi dòng trong tập tin chứa thông tin về các nhóm user trên máy, định dạng của dòng gồm nhiều cột giá trị, dấu “:” được sử dụng để phân cách các cột. Ý nghĩa các cột giá trị như sau:</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685800" y="4114800"/>
          <a:ext cx="7315200" cy="1828800"/>
        </p:xfrm>
        <a:graphic>
          <a:graphicData uri="http://schemas.openxmlformats.org/drawingml/2006/table">
            <a:tbl>
              <a:tblPr/>
              <a:tblGrid>
                <a:gridCol w="1009496"/>
                <a:gridCol w="6305704"/>
              </a:tblGrid>
              <a:tr h="365760">
                <a:tc>
                  <a:txBody>
                    <a:bodyPr/>
                    <a:lstStyle/>
                    <a:p>
                      <a:pPr marL="0" marR="0" algn="just">
                        <a:spcBef>
                          <a:spcPts val="0"/>
                        </a:spcBef>
                        <a:spcAft>
                          <a:spcPts val="600"/>
                        </a:spcAft>
                      </a:pPr>
                      <a:r>
                        <a:rPr lang="en-US" sz="1800">
                          <a:latin typeface="+mj-lt"/>
                          <a:ea typeface="Times New Roman"/>
                        </a:rPr>
                        <a:t>Cột 1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Tên nhóm</a:t>
                      </a:r>
                    </a:p>
                  </a:txBody>
                  <a:tcPr marL="68580" marR="68580" marT="0" marB="0">
                    <a:lnL>
                      <a:noFill/>
                    </a:lnL>
                    <a:lnR>
                      <a:noFill/>
                    </a:lnR>
                    <a:lnT>
                      <a:noFill/>
                    </a:lnT>
                    <a:lnB>
                      <a:noFill/>
                    </a:lnB>
                  </a:tcPr>
                </a:tc>
              </a:tr>
              <a:tr h="731520">
                <a:tc>
                  <a:txBody>
                    <a:bodyPr/>
                    <a:lstStyle/>
                    <a:p>
                      <a:pPr marL="0" marR="0" algn="just">
                        <a:spcBef>
                          <a:spcPts val="0"/>
                        </a:spcBef>
                        <a:spcAft>
                          <a:spcPts val="600"/>
                        </a:spcAft>
                      </a:pPr>
                      <a:r>
                        <a:rPr lang="en-US" sz="1800">
                          <a:latin typeface="+mj-lt"/>
                          <a:ea typeface="Times New Roman"/>
                        </a:rPr>
                        <a:t>Cột 2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Mật khẩu đã được mã hóa. Để trống – không có mật khẩu, Dấu “*” – tài khoản bị tạm ngưng (disable). </a:t>
                      </a:r>
                    </a:p>
                  </a:txBody>
                  <a:tcPr marL="68580" marR="68580" marT="0" marB="0">
                    <a:lnL>
                      <a:noFill/>
                    </a:lnL>
                    <a:lnR>
                      <a:noFill/>
                    </a:lnR>
                    <a:lnT>
                      <a:noFill/>
                    </a:lnT>
                    <a:lnB>
                      <a:noFill/>
                    </a:lnB>
                  </a:tcPr>
                </a:tc>
              </a:tr>
              <a:tr h="365760">
                <a:tc>
                  <a:txBody>
                    <a:bodyPr/>
                    <a:lstStyle/>
                    <a:p>
                      <a:pPr marL="0" marR="0" algn="just">
                        <a:spcBef>
                          <a:spcPts val="0"/>
                        </a:spcBef>
                        <a:spcAft>
                          <a:spcPts val="600"/>
                        </a:spcAft>
                      </a:pPr>
                      <a:r>
                        <a:rPr lang="en-US" sz="1800">
                          <a:latin typeface="+mj-lt"/>
                          <a:ea typeface="Times New Roman"/>
                        </a:rPr>
                        <a:t>Cột 3</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Mã nhóm (gid)</a:t>
                      </a:r>
                    </a:p>
                  </a:txBody>
                  <a:tcPr marL="68580" marR="68580" marT="0" marB="0">
                    <a:lnL>
                      <a:noFill/>
                    </a:lnL>
                    <a:lnR>
                      <a:noFill/>
                    </a:lnR>
                    <a:lnT>
                      <a:noFill/>
                    </a:lnT>
                    <a:lnB>
                      <a:noFill/>
                    </a:lnB>
                  </a:tcPr>
                </a:tc>
              </a:tr>
              <a:tr h="365760">
                <a:tc>
                  <a:txBody>
                    <a:bodyPr/>
                    <a:lstStyle/>
                    <a:p>
                      <a:pPr marL="0" marR="0" algn="just">
                        <a:spcBef>
                          <a:spcPts val="0"/>
                        </a:spcBef>
                        <a:spcAft>
                          <a:spcPts val="600"/>
                        </a:spcAft>
                      </a:pPr>
                      <a:r>
                        <a:rPr lang="en-US" sz="1800">
                          <a:latin typeface="+mj-lt"/>
                          <a:ea typeface="Times New Roman"/>
                        </a:rPr>
                        <a:t>Cột 4</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Danh sách các user thuộc nhóm</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user</a:t>
            </a:r>
            <a:endParaRPr lang="en-US" sz="3200">
              <a:solidFill>
                <a:schemeClr val="bg1"/>
              </a:solidFill>
            </a:endParaRPr>
          </a:p>
        </p:txBody>
      </p:sp>
      <p:sp>
        <p:nvSpPr>
          <p:cNvPr id="81921" name="Rectangle 1"/>
          <p:cNvSpPr>
            <a:spLocks noChangeArrowheads="1"/>
          </p:cNvSpPr>
          <p:nvPr/>
        </p:nvSpPr>
        <p:spPr bwMode="auto">
          <a:xfrm>
            <a:off x="228600" y="762000"/>
            <a:ext cx="8305800" cy="54014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Lệnh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useradd</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Tạo tài khoản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Dạng </a:t>
            </a: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useradd</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[Opions] login_name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000" b="0" i="0" u="sng" strike="noStrike" cap="none" normalizeH="0" baseline="0" smtClean="0">
                <a:ln>
                  <a:noFill/>
                </a:ln>
                <a:solidFill>
                  <a:schemeClr val="tx1"/>
                </a:solidFill>
                <a:effectLst/>
                <a:latin typeface="Arial" pitchFamily="34" charset="0"/>
                <a:ea typeface="Times New Roman" pitchFamily="18" charset="0"/>
                <a:cs typeface="Arial" pitchFamily="34" charset="0"/>
              </a:rPr>
              <a:t>Ví dụ: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Tạo user với tên mary và tên đầy đủ Mary Smith (tham số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0"/>
              </a:spcBef>
              <a:spcAft>
                <a:spcPts val="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$useradd –c “Mary Smith” mary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0"/>
              </a:spcBef>
              <a:spcAft>
                <a:spcPts val="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$passwd mary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0"/>
              </a:spcBef>
              <a:spcAft>
                <a:spcPts val="0"/>
              </a:spcAf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New UNIX password: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lvl="1">
              <a:spcBef>
                <a:spcPts val="0"/>
              </a:spcBef>
              <a:spcAft>
                <a:spcPts val="0"/>
              </a:spcAf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Retype new UNIX password: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a:spcBef>
                <a:spcPts val="600"/>
              </a:spcBef>
              <a:spcAft>
                <a:spcPts val="600"/>
              </a:spcAft>
            </a:pPr>
            <a:r>
              <a:rPr lang="en-US" sz="2000" b="0" smtClean="0"/>
              <a:t>User được tạo sẽ thuộc về nhóm mary và thư mục của user là /home/mary được tạo ra tự động</a:t>
            </a:r>
          </a:p>
          <a:p>
            <a:pPr>
              <a:spcBef>
                <a:spcPts val="600"/>
              </a:spcBef>
              <a:spcAft>
                <a:spcPts val="600"/>
              </a:spcAft>
            </a:pPr>
            <a:r>
              <a:rPr lang="en-US" sz="2000" smtClean="0"/>
              <a:t>Ví dụ: </a:t>
            </a:r>
            <a:r>
              <a:rPr lang="en-US" sz="2000" b="0" smtClean="0"/>
              <a:t>Tạo user với tên mary và tên đầy đủ Mary Smith (tham số -c), user thuộc về nhóm users và các nhóm wheel, sales.</a:t>
            </a:r>
          </a:p>
          <a:p>
            <a:pPr lvl="1"/>
            <a:r>
              <a:rPr lang="en-US" sz="2000" smtClean="0"/>
              <a:t># useradd  −g users −G wheel,sales −c "Mary Smith" mary</a:t>
            </a:r>
          </a:p>
          <a:p>
            <a:pPr lvl="1"/>
            <a:r>
              <a:rPr lang="en-US" sz="2000" smtClean="0"/>
              <a:t>$passwd mary</a:t>
            </a:r>
          </a:p>
          <a:p>
            <a:pPr lvl="1"/>
            <a:r>
              <a:rPr lang="en-US" sz="2000" b="0" smtClean="0"/>
              <a:t>New UNIX password: *******</a:t>
            </a:r>
          </a:p>
          <a:p>
            <a:pPr lvl="1"/>
            <a:r>
              <a:rPr lang="en-US" sz="2000" b="0" smtClean="0"/>
              <a:t>Retype new UNIX password: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user</a:t>
            </a:r>
            <a:endParaRPr lang="en-US" sz="3200">
              <a:solidFill>
                <a:schemeClr val="bg1"/>
              </a:solidFill>
            </a:endParaRPr>
          </a:p>
        </p:txBody>
      </p:sp>
      <p:sp>
        <p:nvSpPr>
          <p:cNvPr id="3" name="Rectangle 1"/>
          <p:cNvSpPr>
            <a:spLocks noChangeArrowheads="1"/>
          </p:cNvSpPr>
          <p:nvPr/>
        </p:nvSpPr>
        <p:spPr bwMode="auto">
          <a:xfrm>
            <a:off x="228600" y="1295400"/>
            <a:ext cx="8305800" cy="2092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600"/>
              </a:spcBef>
              <a:spcAft>
                <a:spcPts val="600"/>
              </a:spcAft>
            </a:pPr>
            <a:r>
              <a:rPr lang="en-US" sz="2000" smtClean="0"/>
              <a:t>Lệnh </a:t>
            </a:r>
            <a:r>
              <a:rPr lang="en-US" sz="2000" smtClean="0">
                <a:solidFill>
                  <a:srgbClr val="00B050"/>
                </a:solidFill>
              </a:rPr>
              <a:t>usermod</a:t>
            </a:r>
            <a:r>
              <a:rPr lang="en-US" sz="2000" smtClean="0"/>
              <a:t>: Sửa thông tin tài khoản</a:t>
            </a:r>
          </a:p>
          <a:p>
            <a:pPr>
              <a:spcBef>
                <a:spcPts val="600"/>
              </a:spcBef>
              <a:spcAft>
                <a:spcPts val="600"/>
              </a:spcAft>
            </a:pPr>
            <a:r>
              <a:rPr lang="en-US" sz="2000" smtClean="0"/>
              <a:t>Dạng </a:t>
            </a:r>
            <a:r>
              <a:rPr lang="en-US" sz="2000" smtClean="0">
                <a:solidFill>
                  <a:srgbClr val="00B050"/>
                </a:solidFill>
              </a:rPr>
              <a:t>usermod</a:t>
            </a:r>
            <a:r>
              <a:rPr lang="en-US" sz="2000" smtClean="0"/>
              <a:t>  [Opions] </a:t>
            </a:r>
            <a:r>
              <a:rPr lang="en-US" sz="2000" smtClean="0">
                <a:solidFill>
                  <a:srgbClr val="7030A0"/>
                </a:solidFill>
              </a:rPr>
              <a:t>login_name</a:t>
            </a:r>
          </a:p>
          <a:p>
            <a:pPr>
              <a:spcBef>
                <a:spcPts val="600"/>
              </a:spcBef>
              <a:spcAft>
                <a:spcPts val="600"/>
              </a:spcAft>
            </a:pPr>
            <a:r>
              <a:rPr lang="en-US" sz="2000" u="sng" smtClean="0"/>
              <a:t>Ví dụ:</a:t>
            </a:r>
            <a:r>
              <a:rPr lang="en-US" sz="2000" smtClean="0"/>
              <a:t> Đổi tên tài khoản mary thành Jenny (tham số -l) với thư mục của user là /home/jenny (tham số -d)</a:t>
            </a:r>
          </a:p>
          <a:p>
            <a:pPr>
              <a:spcBef>
                <a:spcPts val="600"/>
              </a:spcBef>
              <a:spcAft>
                <a:spcPts val="600"/>
              </a:spcAft>
            </a:pPr>
            <a:r>
              <a:rPr lang="en-US" sz="2000" smtClean="0"/>
              <a:t># usermod −l jenny −c "Jenny Barnes" −m −d /home/jenny mary</a:t>
            </a:r>
            <a:endParaRPr lang="en-US" sz="2000" b="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user</a:t>
            </a:r>
            <a:endParaRPr lang="en-US" sz="3200">
              <a:solidFill>
                <a:schemeClr val="bg1"/>
              </a:solidFill>
            </a:endParaRPr>
          </a:p>
        </p:txBody>
      </p:sp>
      <p:sp>
        <p:nvSpPr>
          <p:cNvPr id="3" name="Rectangle 1"/>
          <p:cNvSpPr>
            <a:spLocks noChangeArrowheads="1"/>
          </p:cNvSpPr>
          <p:nvPr/>
        </p:nvSpPr>
        <p:spPr bwMode="auto">
          <a:xfrm>
            <a:off x="228600" y="858083"/>
            <a:ext cx="83058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600"/>
              </a:spcBef>
              <a:spcAft>
                <a:spcPts val="600"/>
              </a:spcAft>
            </a:pPr>
            <a:r>
              <a:rPr lang="en-US" sz="2000" smtClean="0"/>
              <a:t>Lệnh userdel: Xóa tài khoản user</a:t>
            </a:r>
          </a:p>
          <a:p>
            <a:pPr>
              <a:spcBef>
                <a:spcPts val="600"/>
              </a:spcBef>
              <a:spcAft>
                <a:spcPts val="600"/>
              </a:spcAft>
            </a:pPr>
            <a:r>
              <a:rPr lang="en-US" sz="2000" smtClean="0"/>
              <a:t>Dạng userdel  [Opions] login_name</a:t>
            </a:r>
          </a:p>
          <a:p>
            <a:pPr>
              <a:spcBef>
                <a:spcPts val="600"/>
              </a:spcBef>
              <a:spcAft>
                <a:spcPts val="600"/>
              </a:spcAft>
            </a:pPr>
            <a:r>
              <a:rPr lang="en-US" sz="2000" u="sng" smtClean="0"/>
              <a:t>Ví dụ</a:t>
            </a:r>
            <a:r>
              <a:rPr lang="en-US" sz="2000" smtClean="0"/>
              <a:t>: Xóa tài khoản user mary.</a:t>
            </a:r>
          </a:p>
          <a:p>
            <a:pPr lvl="1">
              <a:spcBef>
                <a:spcPts val="600"/>
              </a:spcBef>
              <a:spcAft>
                <a:spcPts val="600"/>
              </a:spcAft>
            </a:pPr>
            <a:r>
              <a:rPr lang="en-US" sz="2000" smtClean="0"/>
              <a:t>#userdel mary</a:t>
            </a:r>
          </a:p>
          <a:p>
            <a:pPr>
              <a:spcBef>
                <a:spcPts val="600"/>
              </a:spcBef>
              <a:spcAft>
                <a:spcPts val="600"/>
              </a:spcAft>
            </a:pPr>
            <a:r>
              <a:rPr lang="en-US" sz="2000" b="0" smtClean="0"/>
              <a:t>Thư mục home của user không bị xóa khi sử dụng lệnh userdel, để xóa cả thư mục home của user, sử dụng tham số -r.</a:t>
            </a:r>
          </a:p>
          <a:p>
            <a:pPr>
              <a:spcBef>
                <a:spcPts val="600"/>
              </a:spcBef>
              <a:spcAft>
                <a:spcPts val="600"/>
              </a:spcAft>
            </a:pPr>
            <a:r>
              <a:rPr lang="en-US" sz="2000" u="sng" smtClean="0"/>
              <a:t>Ví dụ</a:t>
            </a:r>
            <a:r>
              <a:rPr lang="en-US" sz="2000" smtClean="0"/>
              <a:t>: Xóa tài khoản user mary và thư mục home của user.</a:t>
            </a:r>
          </a:p>
          <a:p>
            <a:pPr lvl="1">
              <a:spcBef>
                <a:spcPts val="600"/>
              </a:spcBef>
              <a:spcAft>
                <a:spcPts val="600"/>
              </a:spcAft>
            </a:pPr>
            <a:r>
              <a:rPr lang="en-US" sz="2000" smtClean="0"/>
              <a:t>#userdel –r mary</a:t>
            </a:r>
          </a:p>
          <a:p>
            <a:pPr>
              <a:spcBef>
                <a:spcPts val="600"/>
              </a:spcBef>
              <a:spcAft>
                <a:spcPts val="600"/>
              </a:spcAft>
            </a:pPr>
            <a:r>
              <a:rPr lang="en-US" sz="2000" b="0" smtClean="0"/>
              <a:t>Khi xóa tài khoản user bằng lệnh userdel, dòng mô tả tương ứng của user trong các tập tin /etc/passwd và /etc/shadow cũng bị xóa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nhóm user</a:t>
            </a:r>
            <a:endParaRPr lang="en-US" sz="3200">
              <a:solidFill>
                <a:schemeClr val="bg1"/>
              </a:solidFill>
            </a:endParaRPr>
          </a:p>
        </p:txBody>
      </p:sp>
      <p:sp>
        <p:nvSpPr>
          <p:cNvPr id="3" name="Rectangle 1"/>
          <p:cNvSpPr>
            <a:spLocks noChangeArrowheads="1"/>
          </p:cNvSpPr>
          <p:nvPr/>
        </p:nvSpPr>
        <p:spPr bwMode="auto">
          <a:xfrm>
            <a:off x="228600" y="858083"/>
            <a:ext cx="8305800"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2000" smtClean="0"/>
              <a:t>Lệnh groupadd: Tạo nhóm</a:t>
            </a:r>
          </a:p>
          <a:p>
            <a:pPr>
              <a:spcBef>
                <a:spcPts val="600"/>
              </a:spcBef>
              <a:spcAft>
                <a:spcPts val="600"/>
              </a:spcAft>
            </a:pPr>
            <a:r>
              <a:rPr lang="en-US" sz="2000" smtClean="0"/>
              <a:t>Dạng 	groupadd  [Opions] group</a:t>
            </a:r>
          </a:p>
          <a:p>
            <a:pPr>
              <a:spcBef>
                <a:spcPts val="600"/>
              </a:spcBef>
              <a:spcAft>
                <a:spcPts val="600"/>
              </a:spcAft>
            </a:pPr>
            <a:r>
              <a:rPr lang="en-US" sz="2000" smtClean="0"/>
              <a:t>Ý nghĩa các tham số như sau:</a:t>
            </a:r>
          </a:p>
          <a:p>
            <a:pPr lvl="1">
              <a:spcBef>
                <a:spcPts val="600"/>
              </a:spcBef>
              <a:spcAft>
                <a:spcPts val="600"/>
              </a:spcAft>
            </a:pPr>
            <a:r>
              <a:rPr lang="en-US" sz="2000" b="0" smtClean="0"/>
              <a:t>Options: Tùy chọn thực hiện lệnh</a:t>
            </a:r>
          </a:p>
          <a:p>
            <a:pPr lvl="1">
              <a:spcBef>
                <a:spcPts val="600"/>
              </a:spcBef>
              <a:spcAft>
                <a:spcPts val="600"/>
              </a:spcAft>
            </a:pPr>
            <a:r>
              <a:rPr lang="en-US" sz="2000" b="0" smtClean="0"/>
              <a:t>	         - g GID: Định nghĩa nhóm với mã nhóm GID</a:t>
            </a:r>
          </a:p>
          <a:p>
            <a:pPr lvl="1">
              <a:spcBef>
                <a:spcPts val="600"/>
              </a:spcBef>
              <a:spcAft>
                <a:spcPts val="600"/>
              </a:spcAft>
            </a:pPr>
            <a:r>
              <a:rPr lang="en-US" sz="2000" b="0" smtClean="0"/>
              <a:t>Group: Tên nhóm định nghĩa</a:t>
            </a:r>
          </a:p>
          <a:p>
            <a:pPr>
              <a:spcBef>
                <a:spcPts val="600"/>
              </a:spcBef>
              <a:spcAft>
                <a:spcPts val="600"/>
              </a:spcAft>
            </a:pPr>
            <a:r>
              <a:rPr lang="en-US" sz="2000" b="0" u="sng" smtClean="0"/>
              <a:t>Ví dụ: </a:t>
            </a:r>
            <a:r>
              <a:rPr lang="en-US" sz="2000" b="0" smtClean="0"/>
              <a:t>Tạo nhóm users</a:t>
            </a:r>
          </a:p>
          <a:p>
            <a:pPr lvl="2">
              <a:spcBef>
                <a:spcPts val="600"/>
              </a:spcBef>
              <a:spcAft>
                <a:spcPts val="600"/>
              </a:spcAft>
            </a:pPr>
            <a:r>
              <a:rPr lang="en-US" sz="2000" smtClean="0"/>
              <a:t>$groupadd users	</a:t>
            </a:r>
          </a:p>
          <a:p>
            <a:pPr lvl="2">
              <a:spcBef>
                <a:spcPts val="600"/>
              </a:spcBef>
              <a:spcAft>
                <a:spcPts val="600"/>
              </a:spcAft>
            </a:pPr>
            <a:r>
              <a:rPr lang="en-US" sz="2000" b="0" smtClean="0"/>
              <a:t>Tạo nhóm accounting với GID = 200</a:t>
            </a:r>
          </a:p>
          <a:p>
            <a:pPr lvl="2">
              <a:spcBef>
                <a:spcPts val="600"/>
              </a:spcBef>
              <a:spcAft>
                <a:spcPts val="600"/>
              </a:spcAft>
            </a:pPr>
            <a:r>
              <a:rPr lang="en-US" sz="2000" smtClean="0"/>
              <a:t>$groupadd –g 200 accounting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nhóm user</a:t>
            </a:r>
            <a:endParaRPr lang="en-US" sz="3200">
              <a:solidFill>
                <a:schemeClr val="bg1"/>
              </a:solidFill>
            </a:endParaRPr>
          </a:p>
        </p:txBody>
      </p:sp>
      <p:sp>
        <p:nvSpPr>
          <p:cNvPr id="3" name="Rectangle 1"/>
          <p:cNvSpPr>
            <a:spLocks noChangeArrowheads="1"/>
          </p:cNvSpPr>
          <p:nvPr/>
        </p:nvSpPr>
        <p:spPr bwMode="auto">
          <a:xfrm>
            <a:off x="228600" y="858083"/>
            <a:ext cx="8305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2000" smtClean="0"/>
              <a:t>Lệnh groupmod: Sửa thông tin nhóm</a:t>
            </a:r>
            <a:endParaRPr lang="en-US" sz="1800" smtClean="0"/>
          </a:p>
          <a:p>
            <a:pPr>
              <a:spcBef>
                <a:spcPts val="600"/>
              </a:spcBef>
              <a:spcAft>
                <a:spcPts val="600"/>
              </a:spcAft>
            </a:pPr>
            <a:r>
              <a:rPr lang="en-US" sz="2000" smtClean="0"/>
              <a:t>Dạng 		groupmod  [Opions] group</a:t>
            </a:r>
            <a:endParaRPr lang="en-US" sz="1800" smtClean="0"/>
          </a:p>
          <a:p>
            <a:pPr>
              <a:spcBef>
                <a:spcPts val="600"/>
              </a:spcBef>
              <a:spcAft>
                <a:spcPts val="600"/>
              </a:spcAft>
            </a:pPr>
            <a:r>
              <a:rPr lang="en-US" sz="2000" smtClean="0"/>
              <a:t>Ý nghĩa các tham số như sau:</a:t>
            </a:r>
            <a:endParaRPr lang="en-US" sz="3200" smtClean="0"/>
          </a:p>
        </p:txBody>
      </p:sp>
      <p:graphicFrame>
        <p:nvGraphicFramePr>
          <p:cNvPr id="4" name="Table 3"/>
          <p:cNvGraphicFramePr>
            <a:graphicFrameLocks noGrp="1"/>
          </p:cNvGraphicFramePr>
          <p:nvPr/>
        </p:nvGraphicFramePr>
        <p:xfrm>
          <a:off x="914400" y="2133600"/>
          <a:ext cx="7848600" cy="1524000"/>
        </p:xfrm>
        <a:graphic>
          <a:graphicData uri="http://schemas.openxmlformats.org/drawingml/2006/table">
            <a:tbl>
              <a:tblPr/>
              <a:tblGrid>
                <a:gridCol w="1308684"/>
                <a:gridCol w="6539916"/>
              </a:tblGrid>
              <a:tr h="1143000">
                <a:tc>
                  <a:txBody>
                    <a:bodyPr/>
                    <a:lstStyle/>
                    <a:p>
                      <a:pPr marL="0" marR="0" algn="just">
                        <a:lnSpc>
                          <a:spcPct val="120000"/>
                        </a:lnSpc>
                        <a:spcBef>
                          <a:spcPts val="0"/>
                        </a:spcBef>
                        <a:spcAft>
                          <a:spcPts val="0"/>
                        </a:spcAft>
                      </a:pPr>
                      <a:r>
                        <a:rPr lang="en-US" sz="1800">
                          <a:latin typeface="+mj-lt"/>
                          <a:ea typeface="Times New Roman"/>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mj-lt"/>
                          <a:ea typeface="Times New Roman"/>
                        </a:rPr>
                        <a:t>: Tùy chọn thực hiện lệnh</a:t>
                      </a:r>
                    </a:p>
                    <a:p>
                      <a:pPr marL="0" marR="0" algn="just">
                        <a:lnSpc>
                          <a:spcPct val="120000"/>
                        </a:lnSpc>
                        <a:spcBef>
                          <a:spcPts val="0"/>
                        </a:spcBef>
                        <a:spcAft>
                          <a:spcPts val="0"/>
                        </a:spcAft>
                      </a:pPr>
                      <a:r>
                        <a:rPr lang="en-US" sz="1800">
                          <a:latin typeface="+mj-lt"/>
                          <a:ea typeface="Times New Roman"/>
                        </a:rPr>
                        <a:t> </a:t>
                      </a:r>
                      <a:r>
                        <a:rPr lang="en-US" sz="1800" smtClean="0">
                          <a:latin typeface="+mj-lt"/>
                          <a:ea typeface="Times New Roman"/>
                        </a:rPr>
                        <a:t>- </a:t>
                      </a:r>
                      <a:r>
                        <a:rPr lang="en-US" sz="1800">
                          <a:latin typeface="+mj-lt"/>
                          <a:ea typeface="Times New Roman"/>
                        </a:rPr>
                        <a:t>g GID: Sửa mã nhóm thành GID</a:t>
                      </a:r>
                    </a:p>
                    <a:p>
                      <a:pPr marL="0" marR="0" algn="just">
                        <a:lnSpc>
                          <a:spcPct val="120000"/>
                        </a:lnSpc>
                        <a:spcBef>
                          <a:spcPts val="0"/>
                        </a:spcBef>
                        <a:spcAft>
                          <a:spcPts val="0"/>
                        </a:spcAft>
                      </a:pPr>
                      <a:r>
                        <a:rPr lang="en-US" sz="1800">
                          <a:latin typeface="+mj-lt"/>
                          <a:ea typeface="Times New Roman"/>
                        </a:rPr>
                        <a:t> - n group_name: Sửa tên nhóm thành group_name</a:t>
                      </a:r>
                    </a:p>
                  </a:txBody>
                  <a:tcPr marL="68580" marR="68580" marT="0" marB="0">
                    <a:lnL>
                      <a:noFill/>
                    </a:lnL>
                    <a:lnR>
                      <a:noFill/>
                    </a:lnR>
                    <a:lnT>
                      <a:noFill/>
                    </a:lnT>
                    <a:lnB>
                      <a:noFill/>
                    </a:lnB>
                  </a:tcPr>
                </a:tc>
              </a:tr>
              <a:tr h="381000">
                <a:tc>
                  <a:txBody>
                    <a:bodyPr/>
                    <a:lstStyle/>
                    <a:p>
                      <a:pPr marL="0" marR="0" algn="just">
                        <a:lnSpc>
                          <a:spcPct val="120000"/>
                        </a:lnSpc>
                        <a:spcBef>
                          <a:spcPts val="0"/>
                        </a:spcBef>
                        <a:spcAft>
                          <a:spcPts val="0"/>
                        </a:spcAft>
                      </a:pPr>
                      <a:r>
                        <a:rPr lang="en-US" sz="1800">
                          <a:latin typeface="+mj-lt"/>
                          <a:ea typeface="Times New Roman"/>
                        </a:rPr>
                        <a:t>group</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mj-lt"/>
                          <a:ea typeface="Times New Roman"/>
                        </a:rPr>
                        <a:t>: Tên nhóm cũ</a:t>
                      </a:r>
                    </a:p>
                  </a:txBody>
                  <a:tcPr marL="68580" marR="68580" marT="0" marB="0">
                    <a:lnL>
                      <a:noFill/>
                    </a:lnL>
                    <a:lnR>
                      <a:noFill/>
                    </a:lnR>
                    <a:lnT>
                      <a:noFill/>
                    </a:lnT>
                    <a:lnB>
                      <a:noFill/>
                    </a:lnB>
                  </a:tcPr>
                </a:tc>
              </a:tr>
            </a:tbl>
          </a:graphicData>
        </a:graphic>
      </p:graphicFrame>
      <p:sp>
        <p:nvSpPr>
          <p:cNvPr id="82945" name="Rectangle 1"/>
          <p:cNvSpPr>
            <a:spLocks noChangeArrowheads="1"/>
          </p:cNvSpPr>
          <p:nvPr/>
        </p:nvSpPr>
        <p:spPr bwMode="auto">
          <a:xfrm>
            <a:off x="304800" y="3657600"/>
            <a:ext cx="66294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0" i="0" u="sng" strike="noStrike" cap="none" normalizeH="0" baseline="0" smtClean="0">
                <a:ln>
                  <a:noFill/>
                </a:ln>
                <a:solidFill>
                  <a:schemeClr val="tx1"/>
                </a:solidFill>
                <a:effectLst/>
                <a:latin typeface="Arial" pitchFamily="34" charset="0"/>
                <a:ea typeface="Times New Roman" pitchFamily="18" charset="0"/>
                <a:cs typeface="Arial" pitchFamily="34" charset="0"/>
              </a:rPr>
              <a:t>Ví dụ</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Sửa gid của nhóm users thành 201</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600"/>
              </a:spcBef>
              <a:spcAft>
                <a:spcPts val="60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$groupmod –g 201 users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600"/>
              </a:spcBef>
              <a:spcAft>
                <a:spcPts val="600"/>
              </a:spcAf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Đổi tên nhóm accounting thành accountant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600"/>
              </a:spcBef>
              <a:spcAft>
                <a:spcPts val="60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$groupmod –n accountant  accounting</a:t>
            </a:r>
            <a:endPar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Có thể thêm nhóm hoặc điều chỉnh nhóm bằng cách sửa trực tiếp nội dung tập tin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/etc/group</a:t>
            </a: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title"/>
          </p:nvPr>
        </p:nvSpPr>
        <p:spPr>
          <a:xfrm>
            <a:off x="228600" y="152400"/>
            <a:ext cx="8142288" cy="838200"/>
          </a:xfrm>
        </p:spPr>
        <p:txBody>
          <a:bodyPr/>
          <a:lstStyle/>
          <a:p>
            <a:r>
              <a:rPr lang="en-US" sz="3200" smtClean="0">
                <a:solidFill>
                  <a:schemeClr val="bg1"/>
                </a:solidFill>
              </a:rPr>
              <a:t>Quản lí user và group sử dụng X Window</a:t>
            </a:r>
            <a:endParaRPr lang="en-US" sz="3200">
              <a:solidFill>
                <a:schemeClr val="bg1"/>
              </a:solidFill>
            </a:endParaRPr>
          </a:p>
        </p:txBody>
      </p:sp>
      <p:sp>
        <p:nvSpPr>
          <p:cNvPr id="34817" name="Rectangle 1"/>
          <p:cNvSpPr>
            <a:spLocks noChangeArrowheads="1"/>
          </p:cNvSpPr>
          <p:nvPr/>
        </p:nvSpPr>
        <p:spPr bwMode="auto">
          <a:xfrm>
            <a:off x="152400" y="838200"/>
            <a:ext cx="7162800" cy="151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Calibri" pitchFamily="34" charset="0"/>
                <a:cs typeface="Times New Roman" pitchFamily="18" charset="0"/>
              </a:rPr>
              <a:t>Sử dụng lệnh:</a:t>
            </a:r>
            <a:endParaRPr kumimoji="0" lang="en-US" sz="1800" i="0" u="none" strike="noStrike" cap="none" normalizeH="0" baseline="0" smtClean="0">
              <a:ln>
                <a:noFill/>
              </a:ln>
              <a:solidFill>
                <a:schemeClr val="tx1"/>
              </a:solidFill>
              <a:effectLst/>
              <a:latin typeface="+mj-lt"/>
              <a:cs typeface="Arial" pitchFamily="34" charset="0"/>
            </a:endParaRPr>
          </a:p>
          <a:p>
            <a:pPr lvl="1">
              <a:spcBef>
                <a:spcPts val="300"/>
              </a:spcBef>
              <a:spcAft>
                <a:spcPts val="300"/>
              </a:spcAft>
            </a:pPr>
            <a:r>
              <a:rPr kumimoji="0" lang="en-US" sz="2000" b="0" i="1" u="none" strike="noStrike" cap="none" normalizeH="0" baseline="0" smtClean="0">
                <a:ln>
                  <a:noFill/>
                </a:ln>
                <a:solidFill>
                  <a:schemeClr val="tx1"/>
                </a:solidFill>
                <a:effectLst/>
                <a:latin typeface="+mj-lt"/>
                <a:ea typeface="Calibri" pitchFamily="34" charset="0"/>
                <a:cs typeface="Courier New" pitchFamily="49" charset="0"/>
              </a:rPr>
              <a:t>system-config-users</a:t>
            </a:r>
            <a:r>
              <a:rPr kumimoji="0" lang="en-US" sz="2000" b="1" i="0" u="none" strike="noStrike" cap="none" normalizeH="0" baseline="0" smtClean="0">
                <a:ln>
                  <a:noFill/>
                </a:ln>
                <a:solidFill>
                  <a:schemeClr val="tx1"/>
                </a:solidFill>
                <a:effectLst/>
                <a:latin typeface="+mj-lt"/>
                <a:ea typeface="Calibri" pitchFamily="34" charset="0"/>
                <a:cs typeface="Courier New" pitchFamily="49" charset="0"/>
              </a:rPr>
              <a:t> </a:t>
            </a: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hoặc</a:t>
            </a:r>
            <a:endParaRPr kumimoji="0" lang="en-US" sz="1800" b="0" i="0" u="none" strike="noStrike" cap="none" normalizeH="0" baseline="0" smtClean="0">
              <a:ln>
                <a:noFill/>
              </a:ln>
              <a:solidFill>
                <a:schemeClr val="tx1"/>
              </a:solidFill>
              <a:effectLst/>
              <a:latin typeface="+mj-lt"/>
              <a:cs typeface="Arial" pitchFamily="34" charset="0"/>
            </a:endParaRPr>
          </a:p>
          <a:p>
            <a:pPr lvl="1">
              <a:spcBef>
                <a:spcPts val="300"/>
              </a:spcBef>
              <a:spcAft>
                <a:spcPts val="300"/>
              </a:spcAft>
            </a:pPr>
            <a:r>
              <a:rPr kumimoji="0" lang="en-US" sz="2000" b="1" i="0" u="none" strike="noStrike" cap="none" normalizeH="0" baseline="0" smtClean="0">
                <a:ln>
                  <a:noFill/>
                </a:ln>
                <a:solidFill>
                  <a:schemeClr val="tx1"/>
                </a:solidFill>
                <a:effectLst/>
                <a:latin typeface="+mj-lt"/>
                <a:ea typeface="Calibri" pitchFamily="34" charset="0"/>
                <a:cs typeface="Times New Roman" pitchFamily="18" charset="0"/>
              </a:rPr>
              <a:t>System → Administration → Users and Groups</a:t>
            </a:r>
            <a:endPar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endParaRPr>
          </a:p>
          <a:p>
            <a:pPr lvl="1">
              <a:spcBef>
                <a:spcPts val="300"/>
              </a:spcBef>
              <a:spcAft>
                <a:spcPts val="300"/>
              </a:spcAft>
            </a:pP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Chọn </a:t>
            </a:r>
            <a:r>
              <a:rPr kumimoji="0" lang="en-US" sz="2000" b="1" i="0" u="none" strike="noStrike" cap="none" normalizeH="0" baseline="0" smtClean="0">
                <a:ln>
                  <a:noFill/>
                </a:ln>
                <a:solidFill>
                  <a:schemeClr val="tx1"/>
                </a:solidFill>
                <a:effectLst/>
                <a:latin typeface="+mj-lt"/>
                <a:ea typeface="Calibri" pitchFamily="34" charset="0"/>
                <a:cs typeface="Times New Roman" pitchFamily="18" charset="0"/>
              </a:rPr>
              <a:t>Add User</a:t>
            </a:r>
            <a:r>
              <a:rPr kumimoji="0" lang="en-US" sz="1800" b="0" i="0" u="none" strike="noStrike" cap="none" normalizeH="0" baseline="0" smtClean="0">
                <a:ln>
                  <a:noFill/>
                </a:ln>
                <a:solidFill>
                  <a:schemeClr val="tx1"/>
                </a:solidFill>
                <a:effectLst/>
                <a:latin typeface="+mj-lt"/>
                <a:cs typeface="Arial" pitchFamily="34" charset="0"/>
              </a:rPr>
              <a:t> </a:t>
            </a:r>
            <a:endParaRPr kumimoji="0" lang="en-US" sz="3200" b="0" i="0" u="none" strike="noStrike" cap="none" normalizeH="0" baseline="0" smtClean="0">
              <a:ln>
                <a:noFill/>
              </a:ln>
              <a:solidFill>
                <a:schemeClr val="tx1"/>
              </a:solidFill>
              <a:effectLst/>
              <a:latin typeface="+mj-lt"/>
              <a:cs typeface="Arial" pitchFamily="34" charset="0"/>
            </a:endParaRPr>
          </a:p>
        </p:txBody>
      </p:sp>
      <p:pic>
        <p:nvPicPr>
          <p:cNvPr id="5" name="Picture 4" descr="C:\Documents and Settings\Dell\Desktop\hieu.png"/>
          <p:cNvPicPr/>
          <p:nvPr/>
        </p:nvPicPr>
        <p:blipFill>
          <a:blip r:embed="rId3"/>
          <a:srcRect/>
          <a:stretch>
            <a:fillRect/>
          </a:stretch>
        </p:blipFill>
        <p:spPr bwMode="auto">
          <a:xfrm>
            <a:off x="152400" y="2438400"/>
            <a:ext cx="3124200" cy="3657600"/>
          </a:xfrm>
          <a:prstGeom prst="rect">
            <a:avLst/>
          </a:prstGeom>
          <a:noFill/>
          <a:ln w="9525">
            <a:noFill/>
            <a:miter lim="800000"/>
            <a:headEnd/>
            <a:tailEnd/>
          </a:ln>
        </p:spPr>
      </p:pic>
      <p:pic>
        <p:nvPicPr>
          <p:cNvPr id="6" name="Picture 5" descr="C:\Documents and Settings\Dell\Desktop\1234.png"/>
          <p:cNvPicPr/>
          <p:nvPr/>
        </p:nvPicPr>
        <p:blipFill>
          <a:blip r:embed="rId4"/>
          <a:srcRect/>
          <a:stretch>
            <a:fillRect/>
          </a:stretch>
        </p:blipFill>
        <p:spPr bwMode="auto">
          <a:xfrm>
            <a:off x="3352800" y="2743200"/>
            <a:ext cx="571500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52600" y="1295400"/>
            <a:ext cx="441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ＭＳ Ｐゴシック" pitchFamily="16" charset="-128"/>
            </a:endParaRPr>
          </a:p>
        </p:txBody>
      </p:sp>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II. Tổng quan về lệnh</a:t>
            </a:r>
            <a:endParaRPr lang="en-US" sz="3200">
              <a:solidFill>
                <a:schemeClr val="bg1"/>
              </a:solidFill>
            </a:endParaRPr>
          </a:p>
        </p:txBody>
      </p:sp>
      <p:sp>
        <p:nvSpPr>
          <p:cNvPr id="43009" name="Rectangle 1"/>
          <p:cNvSpPr>
            <a:spLocks noChangeArrowheads="1"/>
          </p:cNvSpPr>
          <p:nvPr/>
        </p:nvSpPr>
        <p:spPr bwMode="auto">
          <a:xfrm>
            <a:off x="457200" y="838200"/>
            <a:ext cx="7391400" cy="8386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1" hangingPunct="1"/>
            <a:r>
              <a:rPr lang="en-US" sz="1800" smtClean="0"/>
              <a:t>Dòng lệnh shell tổng quát có dạng:</a:t>
            </a:r>
          </a:p>
          <a:p>
            <a:pPr eaLnBrk="1" hangingPunct="1"/>
            <a:endParaRPr kumimoji="0" lang="en-US" sz="105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solidFill>
                  <a:schemeClr val="tx1"/>
                </a:solidFill>
                <a:effectLst/>
                <a:latin typeface="+mj-lt"/>
                <a:ea typeface="Times New Roman" pitchFamily="18" charset="0"/>
                <a:cs typeface="Courier New" pitchFamily="49" charset="0"/>
              </a:rPr>
              <a:t>                     </a:t>
            </a:r>
            <a:r>
              <a:rPr kumimoji="0" lang="en-US" sz="2000" u="none" strike="noStrike" cap="none" normalizeH="0" baseline="0" smtClean="0">
                <a:ln>
                  <a:noFill/>
                </a:ln>
                <a:solidFill>
                  <a:srgbClr val="FF0000"/>
                </a:solidFill>
                <a:effectLst/>
                <a:latin typeface="+mj-lt"/>
                <a:ea typeface="Times New Roman" pitchFamily="18" charset="0"/>
                <a:cs typeface="Courier New" pitchFamily="49" charset="0"/>
              </a:rPr>
              <a:t>command   </a:t>
            </a:r>
            <a:r>
              <a:rPr kumimoji="0" lang="en-US" sz="2000" u="none" strike="noStrike" cap="none" normalizeH="0" baseline="0" smtClean="0">
                <a:ln>
                  <a:noFill/>
                </a:ln>
                <a:solidFill>
                  <a:srgbClr val="7030A0"/>
                </a:solidFill>
                <a:effectLst/>
                <a:latin typeface="+mj-lt"/>
                <a:ea typeface="Times New Roman" pitchFamily="18" charset="0"/>
                <a:cs typeface="Courier New" pitchFamily="49" charset="0"/>
              </a:rPr>
              <a:t>[opitions]    </a:t>
            </a:r>
            <a:r>
              <a:rPr kumimoji="0" lang="en-US" sz="2000" u="none" strike="noStrike" cap="none" normalizeH="0" baseline="0" smtClean="0">
                <a:ln>
                  <a:noFill/>
                </a:ln>
                <a:solidFill>
                  <a:srgbClr val="0070C0"/>
                </a:solidFill>
                <a:effectLst/>
                <a:latin typeface="+mj-lt"/>
                <a:ea typeface="Times New Roman" pitchFamily="18" charset="0"/>
                <a:cs typeface="Courier New" pitchFamily="49" charset="0"/>
              </a:rPr>
              <a:t>arguments</a:t>
            </a:r>
            <a:r>
              <a:rPr kumimoji="0" lang="en-US" sz="1200" u="none" strike="noStrike" cap="none" normalizeH="0" baseline="0" smtClean="0">
                <a:ln>
                  <a:noFill/>
                </a:ln>
                <a:solidFill>
                  <a:srgbClr val="FF0000"/>
                </a:solidFill>
                <a:effectLst/>
                <a:latin typeface="+mj-lt"/>
                <a:cs typeface="Arial" pitchFamily="34" charset="0"/>
              </a:rPr>
              <a:t> </a:t>
            </a:r>
            <a:endParaRPr kumimoji="0" lang="en-US" sz="2800" u="none" strike="noStrike" cap="none" normalizeH="0" baseline="0" smtClean="0">
              <a:ln>
                <a:noFill/>
              </a:ln>
              <a:solidFill>
                <a:srgbClr val="FF0000"/>
              </a:solidFill>
              <a:effectLst/>
              <a:latin typeface="+mj-lt"/>
              <a:cs typeface="Arial" pitchFamily="34" charset="0"/>
            </a:endParaRPr>
          </a:p>
        </p:txBody>
      </p:sp>
      <p:sp>
        <p:nvSpPr>
          <p:cNvPr id="43010" name="Rectangle 2"/>
          <p:cNvSpPr>
            <a:spLocks noChangeArrowheads="1"/>
          </p:cNvSpPr>
          <p:nvPr/>
        </p:nvSpPr>
        <p:spPr bwMode="auto">
          <a:xfrm>
            <a:off x="304800" y="1501200"/>
            <a:ext cx="84582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mj-lt"/>
                <a:ea typeface="Times New Roman" pitchFamily="18" charset="0"/>
                <a:cs typeface="Times New Roman" pitchFamily="18" charset="0"/>
              </a:rPr>
              <a:t>Trong đó:</a:t>
            </a:r>
          </a:p>
          <a:p>
            <a:pPr marL="0" marR="0" lvl="0" indent="0" algn="l" defTabSz="914400" rtl="0" eaLnBrk="1" fontAlgn="base" latinLnBrk="0" hangingPunct="1">
              <a:lnSpc>
                <a:spcPct val="100000"/>
              </a:lnSpc>
              <a:spcBef>
                <a:spcPct val="0"/>
              </a:spcBef>
              <a:spcAft>
                <a:spcPct val="0"/>
              </a:spcAft>
              <a:buClrTx/>
              <a:buSzTx/>
              <a:tabLst/>
            </a:pPr>
            <a:r>
              <a:rPr lang="en-US" sz="2000" smtClean="0">
                <a:solidFill>
                  <a:srgbClr val="FF0000"/>
                </a:solidFill>
                <a:latin typeface="+mj-lt"/>
                <a:ea typeface="Times New Roman" pitchFamily="18" charset="0"/>
                <a:cs typeface="Courier New" pitchFamily="49" charset="0"/>
              </a:rPr>
              <a:t>command</a:t>
            </a:r>
            <a:r>
              <a:rPr lang="en-US" sz="2000" b="0" smtClean="0">
                <a:solidFill>
                  <a:srgbClr val="002060"/>
                </a:solidFill>
                <a:latin typeface="+mj-lt"/>
                <a:ea typeface="Times New Roman" pitchFamily="18" charset="0"/>
                <a:cs typeface="Times New Roman" pitchFamily="18" charset="0"/>
              </a:rPr>
              <a:t>	Lệnh</a:t>
            </a:r>
          </a:p>
          <a:p>
            <a:pPr marL="0" marR="0" lvl="0" indent="0" algn="l" defTabSz="914400" rtl="0" eaLnBrk="1" fontAlgn="base" latinLnBrk="0" hangingPunct="1">
              <a:lnSpc>
                <a:spcPct val="100000"/>
              </a:lnSpc>
              <a:spcBef>
                <a:spcPct val="0"/>
              </a:spcBef>
              <a:spcAft>
                <a:spcPct val="0"/>
              </a:spcAft>
              <a:buClrTx/>
              <a:buSzTx/>
              <a:tabLst/>
            </a:pPr>
            <a:r>
              <a:rPr lang="en-US" sz="2000" smtClean="0">
                <a:solidFill>
                  <a:srgbClr val="7030A0"/>
                </a:solidFill>
                <a:latin typeface="+mj-lt"/>
                <a:ea typeface="Times New Roman" pitchFamily="18" charset="0"/>
                <a:cs typeface="Courier New" pitchFamily="49" charset="0"/>
              </a:rPr>
              <a:t>Options	</a:t>
            </a:r>
            <a:r>
              <a:rPr lang="en-US" sz="2000" b="0" smtClean="0">
                <a:solidFill>
                  <a:srgbClr val="002060"/>
                </a:solidFill>
                <a:latin typeface="+mj-lt"/>
                <a:ea typeface="Times New Roman" pitchFamily="18" charset="0"/>
                <a:cs typeface="Times New Roman" pitchFamily="18" charset="0"/>
              </a:rPr>
              <a:t>Tùy chọn, thường bắt đầu bằng – hoặc - - </a:t>
            </a:r>
          </a:p>
          <a:p>
            <a:pPr marL="0" marR="0" lvl="0" indent="0" algn="l" defTabSz="914400" rtl="0" eaLnBrk="1" fontAlgn="base" latinLnBrk="0" hangingPunct="1">
              <a:lnSpc>
                <a:spcPct val="100000"/>
              </a:lnSpc>
              <a:spcBef>
                <a:spcPct val="0"/>
              </a:spcBef>
              <a:spcAft>
                <a:spcPct val="0"/>
              </a:spcAft>
              <a:buClrTx/>
              <a:buSzTx/>
              <a:tabLst/>
            </a:pPr>
            <a:r>
              <a:rPr lang="en-US" sz="2000" b="0" smtClean="0">
                <a:solidFill>
                  <a:srgbClr val="002060"/>
                </a:solidFill>
                <a:latin typeface="+mj-lt"/>
                <a:ea typeface="Times New Roman" pitchFamily="18" charset="0"/>
                <a:cs typeface="Times New Roman" pitchFamily="18" charset="0"/>
              </a:rPr>
              <a:t>		Nhiều tùy chọn có thể kết hợp bằng một ký hiệu – </a:t>
            </a:r>
          </a:p>
          <a:p>
            <a:pPr marL="0" marR="0" lvl="0" indent="0" algn="l" defTabSz="914400" rtl="0" eaLnBrk="1" fontAlgn="base" latinLnBrk="0" hangingPunct="1">
              <a:lnSpc>
                <a:spcPct val="100000"/>
              </a:lnSpc>
              <a:spcBef>
                <a:spcPct val="0"/>
              </a:spcBef>
              <a:spcAft>
                <a:spcPct val="0"/>
              </a:spcAft>
              <a:buClrTx/>
              <a:buSzTx/>
              <a:tabLst/>
            </a:pPr>
            <a:r>
              <a:rPr lang="en-US" sz="2000" b="0" smtClean="0">
                <a:solidFill>
                  <a:srgbClr val="002060"/>
                </a:solidFill>
                <a:latin typeface="+mj-lt"/>
                <a:ea typeface="Times New Roman" pitchFamily="18" charset="0"/>
                <a:cs typeface="Times New Roman" pitchFamily="18" charset="0"/>
              </a:rPr>
              <a:t>		ví dụ: -lF thay vì –l -F			</a:t>
            </a:r>
          </a:p>
          <a:p>
            <a:pPr marL="0" marR="0" lvl="0" indent="0" algn="l" defTabSz="914400" rtl="0" eaLnBrk="1" fontAlgn="base" latinLnBrk="0" hangingPunct="1">
              <a:lnSpc>
                <a:spcPct val="100000"/>
              </a:lnSpc>
              <a:spcBef>
                <a:spcPct val="0"/>
              </a:spcBef>
              <a:spcAft>
                <a:spcPct val="0"/>
              </a:spcAft>
              <a:buClrTx/>
              <a:buSzTx/>
              <a:tabLst/>
            </a:pPr>
            <a:r>
              <a:rPr lang="en-US" sz="2000" smtClean="0">
                <a:solidFill>
                  <a:srgbClr val="0070C0"/>
                </a:solidFill>
                <a:latin typeface="+mj-lt"/>
                <a:ea typeface="Times New Roman" pitchFamily="18" charset="0"/>
                <a:cs typeface="Times New Roman" pitchFamily="18" charset="0"/>
              </a:rPr>
              <a:t>arguments</a:t>
            </a:r>
            <a:r>
              <a:rPr lang="en-US" sz="2000" b="0" smtClean="0">
                <a:solidFill>
                  <a:srgbClr val="002060"/>
                </a:solidFill>
                <a:latin typeface="+mj-lt"/>
                <a:ea typeface="Times New Roman" pitchFamily="18" charset="0"/>
                <a:cs typeface="Times New Roman" pitchFamily="18" charset="0"/>
              </a:rPr>
              <a:t>	tham số lệnh</a:t>
            </a:r>
          </a:p>
          <a:p>
            <a:pPr marL="0" marR="0" lvl="0" indent="0" algn="l" defTabSz="914400" rtl="0" eaLnBrk="1" fontAlgn="base" latinLnBrk="0" hangingPunct="1">
              <a:lnSpc>
                <a:spcPct val="100000"/>
              </a:lnSpc>
              <a:spcBef>
                <a:spcPct val="0"/>
              </a:spcBef>
              <a:spcAft>
                <a:spcPct val="0"/>
              </a:spcAft>
              <a:buClrTx/>
              <a:buSzTx/>
              <a:tabLst/>
            </a:pPr>
            <a:endParaRPr lang="en-US" sz="2000" b="0" smtClean="0">
              <a:solidFill>
                <a:srgbClr val="002060"/>
              </a:solidFill>
              <a:latin typeface="+mj-lt"/>
              <a:ea typeface="Times New Roman" pitchFamily="18" charset="0"/>
              <a:cs typeface="Times New Roman" pitchFamily="18" charset="0"/>
            </a:endParaRPr>
          </a:p>
          <a:p>
            <a:pPr marL="0" marR="0" lvl="0" indent="0" algn="l" defTabSz="914400" rtl="0" eaLnBrk="1" fontAlgn="base" latinLnBrk="0" hangingPunct="1">
              <a:lnSpc>
                <a:spcPct val="100000"/>
              </a:lnSpc>
              <a:spcBef>
                <a:spcPts val="600"/>
              </a:spcBef>
              <a:spcAft>
                <a:spcPts val="600"/>
              </a:spcAft>
              <a:buClrTx/>
              <a:buSzTx/>
              <a:tabLst/>
            </a:pPr>
            <a:r>
              <a:rPr lang="en-US" sz="2000" b="0" smtClean="0">
                <a:solidFill>
                  <a:srgbClr val="002060"/>
                </a:solidFill>
                <a:latin typeface="+mj-lt"/>
                <a:ea typeface="Times New Roman" pitchFamily="18" charset="0"/>
                <a:cs typeface="Times New Roman" pitchFamily="18" charset="0"/>
              </a:rPr>
              <a:t>- Dòng lệnh shell có phân biệt chữ thường và chữ hoa</a:t>
            </a:r>
          </a:p>
          <a:p>
            <a:pPr marL="0" marR="0" lvl="0" indent="0" algn="l" defTabSz="914400" rtl="0" eaLnBrk="1" fontAlgn="base" latinLnBrk="0" hangingPunct="1">
              <a:lnSpc>
                <a:spcPct val="100000"/>
              </a:lnSpc>
              <a:spcBef>
                <a:spcPts val="600"/>
              </a:spcBef>
              <a:spcAft>
                <a:spcPts val="600"/>
              </a:spcAft>
              <a:buClrTx/>
              <a:buSzTx/>
              <a:buFontTx/>
              <a:buChar char="-"/>
              <a:tabLst/>
            </a:pPr>
            <a:r>
              <a:rPr lang="en-US" sz="2000" b="0" smtClean="0">
                <a:solidFill>
                  <a:srgbClr val="002060"/>
                </a:solidFill>
                <a:latin typeface="+mj-lt"/>
                <a:ea typeface="Times New Roman" pitchFamily="18" charset="0"/>
                <a:cs typeface="Times New Roman" pitchFamily="18" charset="0"/>
              </a:rPr>
              <a:t>Để xem hướng dẫn sử dụng một lệnh, sử dụng tham số </a:t>
            </a:r>
            <a:r>
              <a:rPr lang="en-US" sz="2000" smtClean="0">
                <a:solidFill>
                  <a:srgbClr val="002060"/>
                </a:solidFill>
                <a:latin typeface="+mj-lt"/>
                <a:ea typeface="Times New Roman" pitchFamily="18" charset="0"/>
                <a:cs typeface="Times New Roman" pitchFamily="18" charset="0"/>
              </a:rPr>
              <a:t>--help </a:t>
            </a:r>
            <a:r>
              <a:rPr lang="en-US" sz="2000" b="0" smtClean="0">
                <a:solidFill>
                  <a:srgbClr val="002060"/>
                </a:solidFill>
                <a:latin typeface="+mj-lt"/>
                <a:ea typeface="Times New Roman" pitchFamily="18" charset="0"/>
                <a:cs typeface="Times New Roman" pitchFamily="18" charset="0"/>
              </a:rPr>
              <a:t>hoặc sử dụng lệnh </a:t>
            </a:r>
            <a:r>
              <a:rPr lang="en-US" sz="2000" smtClean="0">
                <a:solidFill>
                  <a:srgbClr val="002060"/>
                </a:solidFill>
                <a:latin typeface="+mj-lt"/>
                <a:ea typeface="Times New Roman" pitchFamily="18" charset="0"/>
                <a:cs typeface="Times New Roman" pitchFamily="18" charset="0"/>
              </a:rPr>
              <a:t>man &lt;tên lệnh&gt;</a:t>
            </a:r>
            <a:r>
              <a:rPr lang="en-US" sz="2000" b="0" smtClean="0">
                <a:solidFill>
                  <a:srgbClr val="002060"/>
                </a:solidFill>
                <a:latin typeface="+mj-lt"/>
                <a:ea typeface="Times New Roman" pitchFamily="18" charset="0"/>
                <a:cs typeface="Times New Roman" pitchFamily="18" charset="0"/>
              </a:rPr>
              <a:t> </a:t>
            </a:r>
          </a:p>
          <a:p>
            <a:r>
              <a:rPr lang="en-US" sz="2000" b="0" u="sng" smtClean="0">
                <a:solidFill>
                  <a:srgbClr val="FF3300"/>
                </a:solidFill>
                <a:latin typeface="+mj-lt"/>
                <a:ea typeface="Times New Roman" pitchFamily="18" charset="0"/>
                <a:cs typeface="Times New Roman" pitchFamily="18" charset="0"/>
              </a:rPr>
              <a:t>Ví dụ:</a:t>
            </a:r>
          </a:p>
          <a:p>
            <a:pPr>
              <a:spcBef>
                <a:spcPts val="600"/>
              </a:spcBef>
              <a:spcAft>
                <a:spcPts val="600"/>
              </a:spcAft>
            </a:pPr>
            <a:r>
              <a:rPr lang="en-US" sz="2000" b="0" smtClean="0">
                <a:solidFill>
                  <a:srgbClr val="002060"/>
                </a:solidFill>
                <a:latin typeface="+mj-lt"/>
                <a:ea typeface="Times New Roman" pitchFamily="18" charset="0"/>
                <a:cs typeface="Times New Roman" pitchFamily="18" charset="0"/>
              </a:rPr>
              <a:t>            Để xem hướng dẫn sử dụng lệnh cp (copy) có thể nhập lệnh</a:t>
            </a:r>
          </a:p>
          <a:p>
            <a:pPr>
              <a:spcBef>
                <a:spcPts val="600"/>
              </a:spcBef>
              <a:spcAft>
                <a:spcPts val="600"/>
              </a:spcAft>
            </a:pPr>
            <a:r>
              <a:rPr lang="en-US" sz="2000" b="0" smtClean="0">
                <a:solidFill>
                  <a:srgbClr val="002060"/>
                </a:solidFill>
                <a:latin typeface="+mj-lt"/>
                <a:ea typeface="Times New Roman" pitchFamily="18" charset="0"/>
                <a:cs typeface="Times New Roman" pitchFamily="18" charset="0"/>
              </a:rPr>
              <a:t>                        $</a:t>
            </a:r>
            <a:r>
              <a:rPr lang="en-US" sz="2000" b="0" smtClean="0">
                <a:solidFill>
                  <a:srgbClr val="FF0000"/>
                </a:solidFill>
                <a:latin typeface="+mj-lt"/>
                <a:ea typeface="Times New Roman" pitchFamily="18" charset="0"/>
                <a:cs typeface="Times New Roman" pitchFamily="18" charset="0"/>
              </a:rPr>
              <a:t>cp</a:t>
            </a:r>
            <a:r>
              <a:rPr lang="en-US" sz="2000" b="0" smtClean="0">
                <a:solidFill>
                  <a:srgbClr val="002060"/>
                </a:solidFill>
                <a:latin typeface="+mj-lt"/>
                <a:ea typeface="Times New Roman" pitchFamily="18" charset="0"/>
                <a:cs typeface="Times New Roman" pitchFamily="18" charset="0"/>
              </a:rPr>
              <a:t> --help   </a:t>
            </a:r>
            <a:r>
              <a:rPr lang="en-US" sz="2000" b="0" smtClean="0">
                <a:solidFill>
                  <a:srgbClr val="0070C0"/>
                </a:solidFill>
                <a:latin typeface="+mj-lt"/>
                <a:ea typeface="Times New Roman" pitchFamily="18" charset="0"/>
                <a:cs typeface="Times New Roman" pitchFamily="18" charset="0"/>
              </a:rPr>
              <a:t>Hoặc</a:t>
            </a:r>
            <a:r>
              <a:rPr lang="en-US" sz="2000" b="0" smtClean="0">
                <a:solidFill>
                  <a:srgbClr val="002060"/>
                </a:solidFill>
                <a:latin typeface="+mj-lt"/>
                <a:ea typeface="Times New Roman" pitchFamily="18" charset="0"/>
                <a:cs typeface="Times New Roman" pitchFamily="18" charset="0"/>
              </a:rPr>
              <a:t>   $</a:t>
            </a:r>
            <a:r>
              <a:rPr lang="en-US" sz="2000" b="0" smtClean="0">
                <a:solidFill>
                  <a:srgbClr val="FF0000"/>
                </a:solidFill>
                <a:latin typeface="+mj-lt"/>
                <a:ea typeface="Times New Roman" pitchFamily="18" charset="0"/>
                <a:cs typeface="Times New Roman" pitchFamily="18" charset="0"/>
              </a:rPr>
              <a:t>man</a:t>
            </a:r>
            <a:r>
              <a:rPr lang="en-US" sz="2000" b="0" smtClean="0">
                <a:solidFill>
                  <a:srgbClr val="002060"/>
                </a:solidFill>
                <a:latin typeface="+mj-lt"/>
                <a:ea typeface="Times New Roman" pitchFamily="18" charset="0"/>
                <a:cs typeface="Times New Roman" pitchFamily="18" charset="0"/>
              </a:rPr>
              <a:t> cp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0" smtClean="0">
              <a:solidFill>
                <a:srgbClr val="002060"/>
              </a:solidFill>
              <a:latin typeface="+mj-lt"/>
              <a:ea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a:xfrm>
            <a:off x="304800" y="76200"/>
            <a:ext cx="8142288" cy="838200"/>
          </a:xfrm>
        </p:spPr>
        <p:txBody>
          <a:bodyPr/>
          <a:lstStyle/>
          <a:p>
            <a:pPr lvl="0"/>
            <a:r>
              <a:rPr lang="en-US" smtClean="0">
                <a:solidFill>
                  <a:schemeClr val="bg1"/>
                </a:solidFill>
              </a:rPr>
              <a:t>Quyền của user</a:t>
            </a:r>
            <a:endParaRPr lang="en-US">
              <a:solidFill>
                <a:schemeClr val="bg1"/>
              </a:solidFill>
            </a:endParaRPr>
          </a:p>
        </p:txBody>
      </p:sp>
      <p:sp>
        <p:nvSpPr>
          <p:cNvPr id="117764" name="Rectangle 4"/>
          <p:cNvSpPr>
            <a:spLocks noGrp="1" noChangeArrowheads="1"/>
          </p:cNvSpPr>
          <p:nvPr>
            <p:ph type="body" idx="1"/>
          </p:nvPr>
        </p:nvSpPr>
        <p:spPr>
          <a:xfrm>
            <a:off x="381000" y="1066800"/>
            <a:ext cx="7924800" cy="609600"/>
          </a:xfrm>
          <a:noFill/>
          <a:ln/>
        </p:spPr>
        <p:txBody>
          <a:bodyPr lIns="82121" tIns="45718" rIns="82121" bIns="45718"/>
          <a:lstStyle/>
          <a:p>
            <a:r>
              <a:rPr lang="en-US" sz="2400" smtClean="0"/>
              <a:t>Quyền sở hữu</a:t>
            </a:r>
            <a:endParaRPr lang="en-US" sz="2000" smtClean="0"/>
          </a:p>
          <a:p>
            <a:r>
              <a:rPr lang="en-US" sz="2400" smtClean="0"/>
              <a:t>Xem quyền sở hữu bằng lệnh </a:t>
            </a:r>
            <a:r>
              <a:rPr lang="en-US" sz="2400" i="1" smtClean="0"/>
              <a:t>ls</a:t>
            </a:r>
            <a:endParaRPr lang="en-US" sz="2400"/>
          </a:p>
        </p:txBody>
      </p:sp>
      <p:pic>
        <p:nvPicPr>
          <p:cNvPr id="5" name="Picture 4" descr="C:\Documents and Settings\Dell\Desktop\permissionfile.bmp"/>
          <p:cNvPicPr/>
          <p:nvPr/>
        </p:nvPicPr>
        <p:blipFill>
          <a:blip r:embed="rId3"/>
          <a:srcRect/>
          <a:stretch>
            <a:fillRect/>
          </a:stretch>
        </p:blipFill>
        <p:spPr bwMode="auto">
          <a:xfrm>
            <a:off x="762000" y="2286000"/>
            <a:ext cx="6934200" cy="2590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304800" y="152400"/>
            <a:ext cx="8142288" cy="838200"/>
          </a:xfrm>
        </p:spPr>
        <p:txBody>
          <a:bodyPr/>
          <a:lstStyle/>
          <a:p>
            <a:r>
              <a:rPr lang="en-US" smtClean="0">
                <a:solidFill>
                  <a:schemeClr val="bg1"/>
                </a:solidFill>
              </a:rPr>
              <a:t>Quyền của user</a:t>
            </a:r>
            <a:endParaRPr lang="en-US">
              <a:solidFill>
                <a:schemeClr val="bg1"/>
              </a:solidFill>
            </a:endParaRPr>
          </a:p>
        </p:txBody>
      </p:sp>
      <p:sp>
        <p:nvSpPr>
          <p:cNvPr id="119812" name="Rectangle 4"/>
          <p:cNvSpPr>
            <a:spLocks noGrp="1" noChangeArrowheads="1"/>
          </p:cNvSpPr>
          <p:nvPr>
            <p:ph type="body" idx="1"/>
          </p:nvPr>
        </p:nvSpPr>
        <p:spPr>
          <a:xfrm>
            <a:off x="304800" y="1066800"/>
            <a:ext cx="6934200" cy="4648200"/>
          </a:xfrm>
          <a:noFill/>
          <a:ln/>
        </p:spPr>
        <p:txBody>
          <a:bodyPr lIns="82121" tIns="45718" rIns="82121" bIns="45718"/>
          <a:lstStyle/>
          <a:p>
            <a:r>
              <a:rPr lang="en-US" sz="2400" smtClean="0"/>
              <a:t>Thay đổi chủ sở hữu</a:t>
            </a:r>
          </a:p>
          <a:p>
            <a:pPr lvl="1">
              <a:buNone/>
            </a:pPr>
            <a:r>
              <a:rPr lang="en-US" sz="1600" i="1" smtClean="0"/>
              <a:t># ls -l test.txt</a:t>
            </a:r>
            <a:endParaRPr lang="en-US" sz="1600" smtClean="0"/>
          </a:p>
          <a:p>
            <a:pPr lvl="1">
              <a:buNone/>
            </a:pPr>
            <a:r>
              <a:rPr lang="en-US" sz="1600" i="1" smtClean="0"/>
              <a:t>-rw-r--r-- 1 </a:t>
            </a:r>
            <a:r>
              <a:rPr lang="en-US" sz="1600" b="1" i="1" smtClean="0"/>
              <a:t>root</a:t>
            </a:r>
            <a:r>
              <a:rPr lang="en-US" sz="1600" i="1" smtClean="0"/>
              <a:t> root 26 Jan  4 21:11 test.txt</a:t>
            </a:r>
            <a:endParaRPr lang="en-US" sz="1600" smtClean="0"/>
          </a:p>
          <a:p>
            <a:pPr lvl="1">
              <a:buNone/>
            </a:pPr>
            <a:r>
              <a:rPr lang="en-US" sz="1600" b="1" i="1" smtClean="0"/>
              <a:t># chown thaygiaoth </a:t>
            </a:r>
            <a:r>
              <a:rPr lang="en-US" sz="1600" b="1" i="1" smtClean="0"/>
              <a:t>test.txt</a:t>
            </a:r>
            <a:endParaRPr lang="en-US" sz="1600" smtClean="0"/>
          </a:p>
          <a:p>
            <a:pPr lvl="1">
              <a:buNone/>
            </a:pPr>
            <a:r>
              <a:rPr lang="en-US" sz="1600" i="1" smtClean="0"/>
              <a:t># ls -l test.txt</a:t>
            </a:r>
            <a:endParaRPr lang="en-US" sz="1600" smtClean="0"/>
          </a:p>
          <a:p>
            <a:pPr lvl="1">
              <a:buNone/>
            </a:pPr>
            <a:r>
              <a:rPr lang="en-US" sz="1600" i="1" smtClean="0"/>
              <a:t>-rw-r--r-- 1 </a:t>
            </a:r>
            <a:r>
              <a:rPr lang="en-US" sz="1600" b="1" i="1" smtClean="0"/>
              <a:t>thaygiaoth </a:t>
            </a:r>
            <a:r>
              <a:rPr lang="en-US" sz="1600" i="1" smtClean="0"/>
              <a:t>root 26 Jan  4 21:11 test.txt</a:t>
            </a:r>
          </a:p>
          <a:p>
            <a:pPr lvl="1">
              <a:buNone/>
            </a:pPr>
            <a:endParaRPr lang="en-US" sz="1600" i="1" smtClean="0"/>
          </a:p>
          <a:p>
            <a:r>
              <a:rPr lang="en-US" sz="2000" b="1" i="1" smtClean="0"/>
              <a:t># chown -R thaygiaoth Desktop/</a:t>
            </a:r>
            <a:endParaRPr lang="en-US" sz="1800" smtClean="0"/>
          </a:p>
          <a:p>
            <a:r>
              <a:rPr lang="en-US" sz="2000" smtClean="0"/>
              <a:t>→ thay đổi chủ sở hữu trên thư mục kể cả thư mục, tập tin bên trong</a:t>
            </a:r>
            <a:endParaRPr lang="en-US" sz="540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228600" y="152400"/>
            <a:ext cx="8142288" cy="838200"/>
          </a:xfrm>
        </p:spPr>
        <p:txBody>
          <a:bodyPr/>
          <a:lstStyle/>
          <a:p>
            <a:r>
              <a:rPr lang="en-US" smtClean="0">
                <a:solidFill>
                  <a:schemeClr val="bg1"/>
                </a:solidFill>
              </a:rPr>
              <a:t>Quyền của user</a:t>
            </a:r>
            <a:endParaRPr lang="en-US">
              <a:solidFill>
                <a:schemeClr val="bg1"/>
              </a:solidFill>
            </a:endParaRPr>
          </a:p>
        </p:txBody>
      </p:sp>
      <p:sp>
        <p:nvSpPr>
          <p:cNvPr id="121860" name="Rectangle 4"/>
          <p:cNvSpPr>
            <a:spLocks noGrp="1" noChangeArrowheads="1"/>
          </p:cNvSpPr>
          <p:nvPr>
            <p:ph type="body" idx="1"/>
          </p:nvPr>
        </p:nvSpPr>
        <p:spPr>
          <a:xfrm>
            <a:off x="457200" y="1066800"/>
            <a:ext cx="8153400" cy="4953000"/>
          </a:xfrm>
          <a:noFill/>
          <a:ln/>
        </p:spPr>
        <p:txBody>
          <a:bodyPr lIns="82121" tIns="45718" rIns="82121" bIns="45718"/>
          <a:lstStyle/>
          <a:p>
            <a:pPr>
              <a:buNone/>
            </a:pPr>
            <a:r>
              <a:rPr lang="en-US" sz="2400" smtClean="0"/>
              <a:t>Thay đổi nhóm sở hữu</a:t>
            </a:r>
            <a:endParaRPr lang="en-US" sz="2000" smtClean="0"/>
          </a:p>
          <a:p>
            <a:pPr lvl="1">
              <a:buNone/>
            </a:pPr>
            <a:r>
              <a:rPr lang="en-US" sz="2000" i="1" smtClean="0"/>
              <a:t># ls -l test.txt </a:t>
            </a:r>
            <a:endParaRPr lang="en-US" sz="1600" smtClean="0"/>
          </a:p>
          <a:p>
            <a:pPr lvl="1">
              <a:buNone/>
            </a:pPr>
            <a:r>
              <a:rPr lang="en-US" sz="2000" i="1" smtClean="0"/>
              <a:t>-rw-r--r-- 1 thaygiaoth </a:t>
            </a:r>
            <a:r>
              <a:rPr lang="en-US" sz="2000" b="1" i="1" smtClean="0"/>
              <a:t>root</a:t>
            </a:r>
            <a:r>
              <a:rPr lang="en-US" sz="2000" i="1" smtClean="0"/>
              <a:t> 26 Jan  4 21:11 test.txt</a:t>
            </a:r>
            <a:endParaRPr lang="en-US" sz="1600" smtClean="0"/>
          </a:p>
          <a:p>
            <a:pPr lvl="1">
              <a:buNone/>
            </a:pPr>
            <a:r>
              <a:rPr lang="en-US" sz="2000" i="1" smtClean="0"/>
              <a:t># chgrp thaygiaoth test.txt </a:t>
            </a:r>
            <a:endParaRPr lang="en-US" sz="1600" smtClean="0"/>
          </a:p>
          <a:p>
            <a:pPr lvl="1">
              <a:buNone/>
            </a:pPr>
            <a:r>
              <a:rPr lang="en-US" sz="2000" i="1" smtClean="0"/>
              <a:t># ls -l test.txt </a:t>
            </a:r>
            <a:endParaRPr lang="en-US" sz="1600" smtClean="0"/>
          </a:p>
          <a:p>
            <a:pPr lvl="1">
              <a:buNone/>
            </a:pPr>
            <a:r>
              <a:rPr lang="en-US" sz="2000" i="1" smtClean="0"/>
              <a:t>-rw-r--r-- 1 thaygiaoth </a:t>
            </a:r>
            <a:r>
              <a:rPr lang="en-US" sz="2000" b="1" i="1" smtClean="0"/>
              <a:t>thaygiaoth</a:t>
            </a:r>
            <a:r>
              <a:rPr lang="en-US" sz="2000" i="1" smtClean="0"/>
              <a:t> 26 Jan  4 21:11 test.txt</a:t>
            </a:r>
            <a:endParaRPr lang="en-US" sz="1600" smtClean="0"/>
          </a:p>
          <a:p>
            <a:pPr lvl="1">
              <a:buNone/>
            </a:pPr>
            <a:r>
              <a:rPr lang="en-US" sz="2000" smtClean="0"/>
              <a:t>→ sử dụng tham số </a:t>
            </a:r>
            <a:r>
              <a:rPr lang="en-US" sz="2000" i="1" smtClean="0"/>
              <a:t>-R</a:t>
            </a:r>
            <a:r>
              <a:rPr lang="en-US" sz="2000" smtClean="0"/>
              <a:t> giống lệnh </a:t>
            </a:r>
            <a:r>
              <a:rPr lang="en-US" sz="2000" i="1" smtClean="0"/>
              <a:t>chown</a:t>
            </a:r>
            <a:r>
              <a:rPr lang="en-US" sz="2000" smtClean="0"/>
              <a:t> và kiểm tra lại</a:t>
            </a:r>
            <a:endParaRPr lang="en-US" sz="2000">
              <a:cs typeface="Times New Roman" pitchFamily="18"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a:xfrm>
            <a:off x="152400" y="152400"/>
            <a:ext cx="8142288" cy="838200"/>
          </a:xfrm>
        </p:spPr>
        <p:txBody>
          <a:bodyPr/>
          <a:lstStyle/>
          <a:p>
            <a:pPr lvl="0"/>
            <a:r>
              <a:rPr lang="en-US" smtClean="0">
                <a:solidFill>
                  <a:schemeClr val="bg1"/>
                </a:solidFill>
              </a:rPr>
              <a:t>Quyền truy cập</a:t>
            </a:r>
            <a:endParaRPr lang="en-US">
              <a:solidFill>
                <a:schemeClr val="bg1"/>
              </a:solidFill>
            </a:endParaRPr>
          </a:p>
        </p:txBody>
      </p:sp>
      <p:sp>
        <p:nvSpPr>
          <p:cNvPr id="123908" name="Rectangle 4"/>
          <p:cNvSpPr>
            <a:spLocks noGrp="1" noChangeArrowheads="1"/>
          </p:cNvSpPr>
          <p:nvPr>
            <p:ph type="body" idx="1"/>
          </p:nvPr>
        </p:nvSpPr>
        <p:spPr>
          <a:xfrm>
            <a:off x="304800" y="990600"/>
            <a:ext cx="5562600" cy="533400"/>
          </a:xfrm>
          <a:noFill/>
          <a:ln/>
        </p:spPr>
        <p:txBody>
          <a:bodyPr lIns="82121" tIns="45718" rIns="82121" bIns="45718"/>
          <a:lstStyle/>
          <a:p>
            <a:pPr marL="344488" lvl="1" indent="-230188">
              <a:lnSpc>
                <a:spcPct val="85000"/>
              </a:lnSpc>
            </a:pPr>
            <a:r>
              <a:rPr lang="en-US" smtClean="0"/>
              <a:t>Các kí hiệu</a:t>
            </a:r>
            <a:endParaRPr lang="en-US">
              <a:cs typeface="Times New Roman" pitchFamily="18" charset="0"/>
            </a:endParaRPr>
          </a:p>
        </p:txBody>
      </p:sp>
      <p:graphicFrame>
        <p:nvGraphicFramePr>
          <p:cNvPr id="5" name="Table 4"/>
          <p:cNvGraphicFramePr>
            <a:graphicFrameLocks noGrp="1"/>
          </p:cNvGraphicFramePr>
          <p:nvPr/>
        </p:nvGraphicFramePr>
        <p:xfrm>
          <a:off x="1066800" y="1447800"/>
          <a:ext cx="4600575" cy="1897380"/>
        </p:xfrm>
        <a:graphic>
          <a:graphicData uri="http://schemas.openxmlformats.org/drawingml/2006/table">
            <a:tbl>
              <a:tblPr/>
              <a:tblGrid>
                <a:gridCol w="1344783"/>
                <a:gridCol w="1840230"/>
                <a:gridCol w="1415562"/>
              </a:tblGrid>
              <a:tr h="379476">
                <a:tc>
                  <a:txBody>
                    <a:bodyPr/>
                    <a:lstStyle/>
                    <a:p>
                      <a:pPr marL="0" marR="0">
                        <a:lnSpc>
                          <a:spcPct val="115000"/>
                        </a:lnSpc>
                        <a:spcBef>
                          <a:spcPts val="0"/>
                        </a:spcBef>
                        <a:spcAft>
                          <a:spcPts val="0"/>
                        </a:spcAft>
                      </a:pPr>
                      <a:r>
                        <a:rPr lang="en-US" sz="1600" b="1">
                          <a:latin typeface="+mj-lt"/>
                          <a:ea typeface="Calibri"/>
                          <a:cs typeface="Times New Roman"/>
                        </a:rPr>
                        <a:t>Người dùng</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Thao tác</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Quyền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u: user</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 thêm quyền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r: read</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g: group</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 xóa quyền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w: write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o: others</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 gán quyền bằng</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x: execute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a: all</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6" name="Table 5"/>
          <p:cNvGraphicFramePr>
            <a:graphicFrameLocks noGrp="1"/>
          </p:cNvGraphicFramePr>
          <p:nvPr/>
        </p:nvGraphicFramePr>
        <p:xfrm>
          <a:off x="1143000" y="3810000"/>
          <a:ext cx="5562599" cy="1828800"/>
        </p:xfrm>
        <a:graphic>
          <a:graphicData uri="http://schemas.openxmlformats.org/drawingml/2006/table">
            <a:tbl>
              <a:tblPr/>
              <a:tblGrid>
                <a:gridCol w="1269141"/>
                <a:gridCol w="1269141"/>
                <a:gridCol w="909081"/>
                <a:gridCol w="1099923"/>
                <a:gridCol w="1015313"/>
              </a:tblGrid>
              <a:tr h="731520">
                <a:tc>
                  <a:txBody>
                    <a:bodyPr/>
                    <a:lstStyle/>
                    <a:p>
                      <a:pPr marL="0" marR="0">
                        <a:lnSpc>
                          <a:spcPct val="115000"/>
                        </a:lnSpc>
                        <a:spcBef>
                          <a:spcPts val="0"/>
                        </a:spcBef>
                        <a:spcAft>
                          <a:spcPts val="0"/>
                        </a:spcAft>
                      </a:pPr>
                      <a:r>
                        <a:rPr lang="en-US" sz="1600" b="1">
                          <a:latin typeface="+mj-lt"/>
                          <a:ea typeface="Calibri"/>
                          <a:cs typeface="Times New Roman"/>
                        </a:rPr>
                        <a:t>Special bit</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Permission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Owner</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Group</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Others</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1600">
                          <a:latin typeface="+mj-lt"/>
                          <a:ea typeface="Calibri"/>
                          <a:cs typeface="Times New Roman"/>
                        </a:rPr>
                        <a:t>SUID   1</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read</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4</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4</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4</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1600">
                          <a:latin typeface="+mj-lt"/>
                          <a:ea typeface="Calibri"/>
                          <a:cs typeface="Times New Roman"/>
                        </a:rPr>
                        <a:t>GUID  1</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write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2</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2</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2</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1600">
                          <a:latin typeface="+mj-lt"/>
                          <a:ea typeface="Calibri"/>
                          <a:cs typeface="Times New Roman"/>
                        </a:rPr>
                        <a:t>Sticky  1</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execute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1</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1</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1</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819400"/>
            <a:ext cx="9144000" cy="1371600"/>
          </a:xfrm>
        </p:spPr>
        <p:txBody>
          <a:bodyPr/>
          <a:lstStyle/>
          <a:p>
            <a:pPr algn="ctr"/>
            <a:r>
              <a:rPr lang="en-US" sz="6000" b="0" smtClean="0">
                <a:solidFill>
                  <a:srgbClr val="00599A"/>
                </a:solidFill>
              </a:rPr>
              <a:t>????</a:t>
            </a:r>
            <a:endParaRPr lang="en-US" sz="6000" b="0">
              <a:solidFill>
                <a:srgbClr val="00599A"/>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III. Tổ chức ổ đĩa</a:t>
            </a:r>
            <a:endParaRPr lang="en-US" sz="3200">
              <a:solidFill>
                <a:schemeClr val="bg1"/>
              </a:solidFill>
            </a:endParaRPr>
          </a:p>
        </p:txBody>
      </p:sp>
      <p:sp>
        <p:nvSpPr>
          <p:cNvPr id="43010" name="Rectangle 2"/>
          <p:cNvSpPr>
            <a:spLocks noChangeArrowheads="1"/>
          </p:cNvSpPr>
          <p:nvPr/>
        </p:nvSpPr>
        <p:spPr bwMode="auto">
          <a:xfrm>
            <a:off x="152400" y="807184"/>
            <a:ext cx="8915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Việc đặt tên ổ dĩa trên Linux hoàn toàn khác so với MS-DOS và Window: Các ổ dĩa mềm đặt tên là A:, B:, ổ dĩa cứng là C:, D:… </a:t>
            </a:r>
            <a:r>
              <a:rPr lang="en-US" sz="2000" b="0" i="1" smtClean="0">
                <a:solidFill>
                  <a:srgbClr val="00B050"/>
                </a:solidFill>
                <a:latin typeface="+mj-lt"/>
                <a:ea typeface="Times New Roman" pitchFamily="18" charset="0"/>
                <a:cs typeface="Times New Roman" pitchFamily="18" charset="0"/>
              </a:rPr>
              <a:t>Trên Linux ổ dĩa là một trong các thiết bị và mọi thiết bị trên linux đều được ký hiệu với chuỗi bắt đầu bằng /dev</a:t>
            </a:r>
            <a:r>
              <a:rPr lang="en-US" sz="2000" b="0" smtClean="0">
                <a:solidFill>
                  <a:srgbClr val="002060"/>
                </a:solidFill>
                <a:latin typeface="+mj-lt"/>
                <a:ea typeface="Times New Roman" pitchFamily="18" charset="0"/>
                <a:cs typeface="Times New Roman" pitchFamily="18" charset="0"/>
              </a:rPr>
              <a:t>. Bảng dưới tóm tắt tên các loại ổ dĩa và phân vùng theo qui ước trên linux</a:t>
            </a:r>
          </a:p>
        </p:txBody>
      </p:sp>
      <p:graphicFrame>
        <p:nvGraphicFramePr>
          <p:cNvPr id="4" name="Table 3"/>
          <p:cNvGraphicFramePr>
            <a:graphicFrameLocks noGrp="1"/>
          </p:cNvGraphicFramePr>
          <p:nvPr/>
        </p:nvGraphicFramePr>
        <p:xfrm>
          <a:off x="1347479" y="2133600"/>
          <a:ext cx="3834121" cy="4064004"/>
        </p:xfrm>
        <a:graphic>
          <a:graphicData uri="http://schemas.openxmlformats.org/drawingml/2006/table">
            <a:tbl>
              <a:tblPr/>
              <a:tblGrid>
                <a:gridCol w="2998309"/>
                <a:gridCol w="835812"/>
              </a:tblGrid>
              <a:tr h="225778">
                <a:tc>
                  <a:txBody>
                    <a:bodyPr/>
                    <a:lstStyle/>
                    <a:p>
                      <a:pPr marL="0" marR="0">
                        <a:lnSpc>
                          <a:spcPct val="120000"/>
                        </a:lnSpc>
                        <a:spcBef>
                          <a:spcPts val="0"/>
                        </a:spcBef>
                        <a:spcAft>
                          <a:spcPts val="0"/>
                        </a:spcAft>
                      </a:pPr>
                      <a:r>
                        <a:rPr lang="en-US" sz="1200">
                          <a:latin typeface="Times New Roman"/>
                          <a:ea typeface="Times New Roman"/>
                        </a:rPr>
                        <a:t>Thiết  bị</a:t>
                      </a:r>
                      <a:endParaRPr lang="en-US" sz="1100">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200">
                          <a:latin typeface="Times New Roman"/>
                          <a:ea typeface="Times New Roman"/>
                        </a:rPr>
                        <a:t>Tên</a:t>
                      </a:r>
                      <a:endParaRPr lang="en-US" sz="1100">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nSpc>
                          <a:spcPct val="120000"/>
                        </a:lnSpc>
                        <a:spcBef>
                          <a:spcPts val="0"/>
                        </a:spcBef>
                        <a:spcAft>
                          <a:spcPts val="0"/>
                        </a:spcAft>
                      </a:pPr>
                      <a:r>
                        <a:rPr lang="en-US" sz="1200">
                          <a:latin typeface="Times New Roman"/>
                          <a:ea typeface="Times New Roman"/>
                        </a:rPr>
                        <a:t>First floppy (A:)</a:t>
                      </a:r>
                      <a:endParaRPr lang="en-US" sz="1100">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20000"/>
                        </a:lnSpc>
                        <a:spcBef>
                          <a:spcPts val="0"/>
                        </a:spcBef>
                        <a:spcAft>
                          <a:spcPts val="0"/>
                        </a:spcAft>
                      </a:pPr>
                      <a:r>
                        <a:rPr lang="en-US" sz="1200">
                          <a:latin typeface="Times New Roman"/>
                          <a:ea typeface="Times New Roman"/>
                        </a:rPr>
                        <a:t>/dev/fd0</a:t>
                      </a:r>
                      <a:endParaRPr lang="en-US" sz="1100">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(entire drive)</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primary partition 1</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/dev/hda1</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primary partition 2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/dev/hda2</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primary partition 3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/dev/hda3</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primary partition 4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/dev/hda4</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logical partition 1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/dev/hda5</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hard drive, logical partition 2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/dev/hda6</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endParaRPr lang="en-US" sz="12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Second hard drive (entire drive)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/dev/hdb</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Second hard drive, primary partition 1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/dev/hdb1</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endParaRPr lang="en-US" sz="12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SCSI hard drive (entire drive)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/dev/sda</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First SCSI hard drive, primary partition 1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/dev/sda1</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endParaRPr lang="en-US" sz="12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Second SCSI hard drive (entire drive) </a:t>
                      </a:r>
                      <a:endParaRPr lang="en-US" sz="11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200">
                          <a:latin typeface="Times New Roman"/>
                          <a:ea typeface="Times New Roman"/>
                        </a:rPr>
                        <a:t>/dev/sdb</a:t>
                      </a:r>
                      <a:endParaRPr lang="en-US" sz="1100">
                        <a:latin typeface="Times New Roman"/>
                        <a:ea typeface="Times New Roman"/>
                      </a:endParaRPr>
                    </a:p>
                  </a:txBody>
                  <a:tcPr marL="65128" marR="65128" marT="0" marB="0">
                    <a:lnL>
                      <a:noFill/>
                    </a:lnL>
                    <a:lnR>
                      <a:noFill/>
                    </a:lnR>
                    <a:lnT>
                      <a:noFill/>
                    </a:lnT>
                    <a:lnB>
                      <a:noFill/>
                    </a:lnB>
                  </a:tcPr>
                </a:tc>
              </a:tr>
              <a:tr h="225778">
                <a:tc>
                  <a:txBody>
                    <a:bodyPr/>
                    <a:lstStyle/>
                    <a:p>
                      <a:pPr marL="0" marR="0">
                        <a:lnSpc>
                          <a:spcPct val="120000"/>
                        </a:lnSpc>
                        <a:spcBef>
                          <a:spcPts val="0"/>
                        </a:spcBef>
                        <a:spcAft>
                          <a:spcPts val="0"/>
                        </a:spcAft>
                      </a:pPr>
                      <a:r>
                        <a:rPr lang="en-US" sz="1200">
                          <a:latin typeface="Times New Roman"/>
                          <a:ea typeface="Times New Roman"/>
                        </a:rPr>
                        <a:t>Second SCSI hard drive, primary partition 1 </a:t>
                      </a:r>
                      <a:endParaRPr lang="en-US" sz="1100">
                        <a:latin typeface="Times New Roman"/>
                        <a:ea typeface="Times New Roman"/>
                      </a:endParaRPr>
                    </a:p>
                  </a:txBody>
                  <a:tcPr marL="65128" marR="6512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200">
                          <a:latin typeface="Times New Roman"/>
                          <a:ea typeface="Times New Roman"/>
                        </a:rPr>
                        <a:t>/dev/sdb1</a:t>
                      </a:r>
                      <a:endParaRPr lang="en-US" sz="1100">
                        <a:latin typeface="Times New Roman"/>
                        <a:ea typeface="Times New Roman"/>
                      </a:endParaRPr>
                    </a:p>
                  </a:txBody>
                  <a:tcPr marL="65128" marR="65128"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5410200" y="2971800"/>
            <a:ext cx="3429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Ổ dĩa cứng giao tiếp </a:t>
            </a:r>
            <a:r>
              <a:rPr lang="en-US" sz="2000" smtClean="0">
                <a:solidFill>
                  <a:srgbClr val="002060"/>
                </a:solidFill>
                <a:latin typeface="+mj-lt"/>
                <a:ea typeface="Times New Roman" pitchFamily="18" charset="0"/>
                <a:cs typeface="Times New Roman" pitchFamily="18" charset="0"/>
              </a:rPr>
              <a:t>IDE</a:t>
            </a:r>
            <a:r>
              <a:rPr lang="en-US" sz="2000" b="0" smtClean="0">
                <a:solidFill>
                  <a:srgbClr val="002060"/>
                </a:solidFill>
                <a:latin typeface="+mj-lt"/>
                <a:ea typeface="Times New Roman" pitchFamily="18" charset="0"/>
                <a:cs typeface="Times New Roman" pitchFamily="18" charset="0"/>
              </a:rPr>
              <a:t> ký hiệu là </a:t>
            </a:r>
            <a:r>
              <a:rPr lang="en-US" sz="2000" smtClean="0">
                <a:solidFill>
                  <a:srgbClr val="C00000"/>
                </a:solidFill>
                <a:latin typeface="+mj-lt"/>
                <a:ea typeface="Times New Roman" pitchFamily="18" charset="0"/>
                <a:cs typeface="Times New Roman" pitchFamily="18" charset="0"/>
              </a:rPr>
              <a:t>/dev/hda, /dev/hdb</a:t>
            </a:r>
            <a:r>
              <a:rPr lang="en-US" sz="2000" smtClean="0">
                <a:solidFill>
                  <a:srgbClr val="002060"/>
                </a:solidFill>
                <a:latin typeface="+mj-lt"/>
                <a:ea typeface="Times New Roman" pitchFamily="18" charset="0"/>
                <a:cs typeface="Times New Roman" pitchFamily="18" charset="0"/>
              </a:rPr>
              <a:t>; </a:t>
            </a:r>
            <a:r>
              <a:rPr lang="en-US" sz="2000" b="0" smtClean="0">
                <a:solidFill>
                  <a:srgbClr val="002060"/>
                </a:solidFill>
                <a:latin typeface="+mj-lt"/>
                <a:ea typeface="Times New Roman" pitchFamily="18" charset="0"/>
                <a:cs typeface="Times New Roman" pitchFamily="18" charset="0"/>
              </a:rPr>
              <a:t>giao tiếp </a:t>
            </a:r>
            <a:r>
              <a:rPr lang="en-US" sz="2000" smtClean="0">
                <a:solidFill>
                  <a:srgbClr val="002060"/>
                </a:solidFill>
                <a:latin typeface="+mj-lt"/>
                <a:ea typeface="Times New Roman" pitchFamily="18" charset="0"/>
                <a:cs typeface="Times New Roman" pitchFamily="18" charset="0"/>
              </a:rPr>
              <a:t>SCSI</a:t>
            </a:r>
            <a:r>
              <a:rPr lang="en-US" sz="2000" b="0" smtClean="0">
                <a:solidFill>
                  <a:srgbClr val="002060"/>
                </a:solidFill>
                <a:latin typeface="+mj-lt"/>
                <a:ea typeface="Times New Roman" pitchFamily="18" charset="0"/>
                <a:cs typeface="Times New Roman" pitchFamily="18" charset="0"/>
              </a:rPr>
              <a:t> ký hiệu là </a:t>
            </a:r>
            <a:r>
              <a:rPr lang="en-US" sz="2000" smtClean="0">
                <a:solidFill>
                  <a:srgbClr val="00B050"/>
                </a:solidFill>
                <a:latin typeface="+mj-lt"/>
                <a:ea typeface="Times New Roman" pitchFamily="18" charset="0"/>
                <a:cs typeface="Times New Roman" pitchFamily="18" charset="0"/>
              </a:rPr>
              <a:t>/dev/sda, /dev/sdb</a:t>
            </a:r>
            <a:r>
              <a:rPr lang="en-US" sz="2000" b="0" smtClean="0">
                <a:solidFill>
                  <a:srgbClr val="002060"/>
                </a:solidFill>
                <a:latin typeface="+mj-lt"/>
                <a:ea typeface="Times New Roman" pitchFamily="18" charset="0"/>
                <a:cs typeface="Times New Roman" pitchFamily="18" charset="0"/>
              </a:rPr>
              <a:t>… Các ổ dĩa </a:t>
            </a:r>
            <a:r>
              <a:rPr lang="en-US" sz="2000" smtClean="0">
                <a:solidFill>
                  <a:srgbClr val="002060"/>
                </a:solidFill>
                <a:latin typeface="+mj-lt"/>
                <a:ea typeface="Times New Roman" pitchFamily="18" charset="0"/>
                <a:cs typeface="Times New Roman" pitchFamily="18" charset="0"/>
              </a:rPr>
              <a:t>luận lý </a:t>
            </a:r>
            <a:r>
              <a:rPr lang="en-US" sz="2000" b="0" smtClean="0">
                <a:solidFill>
                  <a:srgbClr val="002060"/>
                </a:solidFill>
                <a:latin typeface="+mj-lt"/>
                <a:ea typeface="Times New Roman" pitchFamily="18" charset="0"/>
                <a:cs typeface="Times New Roman" pitchFamily="18" charset="0"/>
              </a:rPr>
              <a:t>được ký hiệu bằng đầu từ </a:t>
            </a:r>
            <a:r>
              <a:rPr lang="en-US" sz="2000" smtClean="0">
                <a:solidFill>
                  <a:srgbClr val="FF3300"/>
                </a:solidFill>
                <a:latin typeface="+mj-lt"/>
                <a:ea typeface="Times New Roman" pitchFamily="18" charset="0"/>
                <a:cs typeface="Times New Roman" pitchFamily="18" charset="0"/>
              </a:rPr>
              <a:t>/dev/hda5, /dev/hda6</a:t>
            </a:r>
            <a:r>
              <a:rPr lang="en-US" sz="2000" b="0" smtClean="0">
                <a:solidFill>
                  <a:srgbClr val="002060"/>
                </a:solidFill>
                <a:latin typeface="+mj-lt"/>
                <a:ea typeface="Times New Roman" pitchFamily="18" charset="0"/>
                <a:cs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a:t>
            </a:r>
            <a:endParaRPr lang="en-US" sz="3200">
              <a:solidFill>
                <a:schemeClr val="bg1"/>
              </a:solidFill>
            </a:endParaRPr>
          </a:p>
        </p:txBody>
      </p:sp>
      <p:sp>
        <p:nvSpPr>
          <p:cNvPr id="43010" name="Rectangle 2"/>
          <p:cNvSpPr>
            <a:spLocks noChangeArrowheads="1"/>
          </p:cNvSpPr>
          <p:nvPr/>
        </p:nvSpPr>
        <p:spPr bwMode="auto">
          <a:xfrm>
            <a:off x="152400" y="807184"/>
            <a:ext cx="891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Đối với hệ điều hành Linux, không có khái niệm các ổ đĩa khác nhau. Sau quá trình khởi động, toàn bộ các thư mục và tập tin được mount và tạo thành một hệ thống tập tin thống nhất, bắt đầu từ gốc ‘/’</a:t>
            </a:r>
          </a:p>
        </p:txBody>
      </p:sp>
      <p:sp>
        <p:nvSpPr>
          <p:cNvPr id="1025" name="Rectangle 1"/>
          <p:cNvSpPr>
            <a:spLocks noChangeArrowheads="1"/>
          </p:cNvSpPr>
          <p:nvPr/>
        </p:nvSpPr>
        <p:spPr bwMode="auto">
          <a:xfrm>
            <a:off x="4419600" y="3236655"/>
            <a:ext cx="4495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1" hangingPunct="1"/>
            <a:r>
              <a:rPr lang="en-US" sz="2000" b="0" smtClean="0">
                <a:solidFill>
                  <a:srgbClr val="002060"/>
                </a:solidFill>
                <a:latin typeface="+mj-lt"/>
                <a:ea typeface="Times New Roman" pitchFamily="18" charset="0"/>
                <a:cs typeface="Times New Roman" pitchFamily="18" charset="0"/>
              </a:rPr>
              <a:t>Mỗi thư mục có thể nằm trên một phân vùng (partition) nhau, toàn bộ cây thư mục có thể trải ra trên nhiều phân vùng thuộc nhiều ổ dĩa cứng khác nhau. Khi có một ổ dĩa vật lý mới được gắn vào hệ thống, nó sẽ được mount để gắn vào cấu trúc thư mục trên mới có thể sử dụng được</a:t>
            </a:r>
          </a:p>
        </p:txBody>
      </p:sp>
      <p:sp>
        <p:nvSpPr>
          <p:cNvPr id="56321" name="Rectangle 1"/>
          <p:cNvSpPr>
            <a:spLocks noChangeArrowheads="1"/>
          </p:cNvSpPr>
          <p:nvPr/>
        </p:nvSpPr>
        <p:spPr bwMode="auto">
          <a:xfrm>
            <a:off x="-381000" y="2133600"/>
            <a:ext cx="3962400" cy="3631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smtClean="0">
                <a:latin typeface="Courier"/>
                <a:ea typeface="Times New Roman" pitchFamily="18" charset="0"/>
                <a:cs typeface="Arial" pitchFamily="34" charset="0"/>
              </a:rPr>
              <a:t>         </a:t>
            </a: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smtClean="0">
                <a:latin typeface="Courier"/>
                <a:ea typeface="Times New Roman" pitchFamily="18" charset="0"/>
                <a:cs typeface="Arial" pitchFamily="34" charset="0"/>
              </a:rPr>
              <a:t>	</a:t>
            </a: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!-------/sbin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!-------/usr------/usr/bin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	     !------/usr/sbin		</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	     !------/usr/local</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	     !------/usr/doc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!-------/etc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!-------/lib</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!-------/var-------/var/adm</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!-------/var/log	</a:t>
            </a:r>
            <a:endParaRPr kumimoji="0" lang="en-US" sz="1600" b="0" i="0" u="none" strike="noStrike" cap="none" normalizeH="0" baseline="0" smtClean="0">
              <a:ln>
                <a:noFill/>
              </a:ln>
              <a:solidFill>
                <a:schemeClr val="tx1"/>
              </a:solidFill>
              <a:effectLst/>
              <a:latin typeface="Courier"/>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Times New Roman" pitchFamily="18" charset="0"/>
              </a:rPr>
              <a:t>		     !-------/var/spool</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3"/>
          <p:cNvPicPr>
            <a:picLocks noChangeAspect="1" noChangeArrowheads="1"/>
          </p:cNvPicPr>
          <p:nvPr/>
        </p:nvPicPr>
        <p:blipFill>
          <a:blip r:embed="rId2"/>
          <a:srcRect/>
          <a:stretch>
            <a:fillRect/>
          </a:stretch>
        </p:blipFill>
        <p:spPr bwMode="auto">
          <a:xfrm>
            <a:off x="2743200" y="1828800"/>
            <a:ext cx="6327367" cy="1219200"/>
          </a:xfrm>
          <a:prstGeom prst="rect">
            <a:avLst/>
          </a:prstGeom>
          <a:noFill/>
          <a:ln w="12700">
            <a:noFill/>
            <a:miter lim="800000"/>
            <a:headEnd type="none" w="sm" len="sm"/>
            <a:tailEnd type="none" w="sm" len="sm"/>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 (tt)</a:t>
            </a:r>
            <a:endParaRPr lang="en-US" sz="3200">
              <a:solidFill>
                <a:schemeClr val="bg1"/>
              </a:solidFill>
            </a:endParaRPr>
          </a:p>
        </p:txBody>
      </p:sp>
      <p:sp>
        <p:nvSpPr>
          <p:cNvPr id="43010" name="Rectangle 2"/>
          <p:cNvSpPr>
            <a:spLocks noChangeArrowheads="1"/>
          </p:cNvSpPr>
          <p:nvPr/>
        </p:nvSpPr>
        <p:spPr bwMode="auto">
          <a:xfrm>
            <a:off x="152400" y="807184"/>
            <a:ext cx="8915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t>Ý nghĩa của một số thư mục quan trọng như sau:</a:t>
            </a:r>
            <a:endParaRPr lang="en-US" sz="2000"/>
          </a:p>
        </p:txBody>
      </p:sp>
      <p:graphicFrame>
        <p:nvGraphicFramePr>
          <p:cNvPr id="6" name="Table 5"/>
          <p:cNvGraphicFramePr>
            <a:graphicFrameLocks noGrp="1"/>
          </p:cNvGraphicFramePr>
          <p:nvPr/>
        </p:nvGraphicFramePr>
        <p:xfrm>
          <a:off x="609600" y="1371600"/>
          <a:ext cx="7772400" cy="4648197"/>
        </p:xfrm>
        <a:graphic>
          <a:graphicData uri="http://schemas.openxmlformats.org/drawingml/2006/table">
            <a:tbl>
              <a:tblPr/>
              <a:tblGrid>
                <a:gridCol w="833701"/>
                <a:gridCol w="6938699"/>
              </a:tblGrid>
              <a:tr h="273423">
                <a:tc>
                  <a:txBody>
                    <a:bodyPr/>
                    <a:lstStyle/>
                    <a:p>
                      <a:pPr marL="0" marR="0" algn="just">
                        <a:spcBef>
                          <a:spcPts val="0"/>
                        </a:spcBef>
                        <a:spcAft>
                          <a:spcPts val="600"/>
                        </a:spcAft>
                      </a:pPr>
                      <a:r>
                        <a:rPr lang="en-US" sz="1400" b="0">
                          <a:solidFill>
                            <a:srgbClr val="002060"/>
                          </a:solidFill>
                          <a:latin typeface="+mj-lt"/>
                          <a:ea typeface="Times New Roman"/>
                        </a:rPr>
                        <a:t>/bin</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Chứa hầu hết các lệnh của người dùng linux.</a:t>
                      </a:r>
                    </a:p>
                  </a:txBody>
                  <a:tcPr marL="68580" marR="68580" marT="0" marB="0">
                    <a:lnL>
                      <a:noFill/>
                    </a:lnL>
                    <a:lnR>
                      <a:noFill/>
                    </a:lnR>
                    <a:lnT>
                      <a:noFill/>
                    </a:lnT>
                    <a:lnB>
                      <a:noFill/>
                    </a:lnB>
                    <a:solidFill>
                      <a:schemeClr val="accent1">
                        <a:lumMod val="90000"/>
                      </a:schemeClr>
                    </a:solidFill>
                  </a:tcPr>
                </a:tc>
              </a:tr>
              <a:tr h="273423">
                <a:tc>
                  <a:txBody>
                    <a:bodyPr/>
                    <a:lstStyle/>
                    <a:p>
                      <a:pPr marL="0" marR="0" algn="just">
                        <a:spcBef>
                          <a:spcPts val="0"/>
                        </a:spcBef>
                        <a:spcAft>
                          <a:spcPts val="600"/>
                        </a:spcAft>
                      </a:pPr>
                      <a:r>
                        <a:rPr lang="en-US" sz="1400" b="0">
                          <a:solidFill>
                            <a:srgbClr val="002060"/>
                          </a:solidFill>
                          <a:latin typeface="+mj-lt"/>
                          <a:ea typeface="Times New Roman"/>
                        </a:rPr>
                        <a:t>/dev</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chương trình điều khiển thiết bị </a:t>
                      </a:r>
                    </a:p>
                  </a:txBody>
                  <a:tcPr marL="68580" marR="68580" marT="0" marB="0">
                    <a:lnL>
                      <a:noFill/>
                    </a:lnL>
                    <a:lnR>
                      <a:noFill/>
                    </a:lnR>
                    <a:lnT>
                      <a:noFill/>
                    </a:lnT>
                    <a:lnB>
                      <a:noFill/>
                    </a:lnB>
                  </a:tcPr>
                </a:tc>
              </a:tr>
              <a:tr h="273423">
                <a:tc>
                  <a:txBody>
                    <a:bodyPr/>
                    <a:lstStyle/>
                    <a:p>
                      <a:pPr marL="0" marR="0" algn="just">
                        <a:spcBef>
                          <a:spcPts val="0"/>
                        </a:spcBef>
                        <a:spcAft>
                          <a:spcPts val="600"/>
                        </a:spcAft>
                      </a:pPr>
                      <a:r>
                        <a:rPr lang="en-US" sz="1400" b="0">
                          <a:solidFill>
                            <a:srgbClr val="002060"/>
                          </a:solidFill>
                          <a:latin typeface="+mj-lt"/>
                          <a:ea typeface="Times New Roman"/>
                        </a:rPr>
                        <a:t>/etc</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Thư mục chứa các tập tin cấu hình hệ thống</a:t>
                      </a:r>
                    </a:p>
                  </a:txBody>
                  <a:tcPr marL="68580" marR="68580" marT="0" marB="0">
                    <a:lnL>
                      <a:noFill/>
                    </a:lnL>
                    <a:lnR>
                      <a:noFill/>
                    </a:lnR>
                    <a:lnT>
                      <a:noFill/>
                    </a:lnT>
                    <a:lnB>
                      <a:noFill/>
                    </a:lnB>
                    <a:solidFill>
                      <a:schemeClr val="accent1">
                        <a:lumMod val="90000"/>
                      </a:schemeClr>
                    </a:solidFill>
                  </a:tcPr>
                </a:tc>
              </a:tr>
              <a:tr h="273423">
                <a:tc>
                  <a:txBody>
                    <a:bodyPr/>
                    <a:lstStyle/>
                    <a:p>
                      <a:pPr marL="0" marR="0" algn="just">
                        <a:spcBef>
                          <a:spcPts val="0"/>
                        </a:spcBef>
                        <a:spcAft>
                          <a:spcPts val="600"/>
                        </a:spcAft>
                      </a:pPr>
                      <a:r>
                        <a:rPr lang="en-US" sz="1400" b="0">
                          <a:solidFill>
                            <a:srgbClr val="002060"/>
                          </a:solidFill>
                          <a:latin typeface="+mj-lt"/>
                          <a:ea typeface="Times New Roman"/>
                        </a:rPr>
                        <a:t>/sbin</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Chứa các tập tin nhị phân hệ thống được sử dụng bởi root</a:t>
                      </a:r>
                    </a:p>
                  </a:txBody>
                  <a:tcPr marL="68580" marR="68580" marT="0" marB="0">
                    <a:lnL>
                      <a:noFill/>
                    </a:lnL>
                    <a:lnR>
                      <a:noFill/>
                    </a:lnR>
                    <a:lnT>
                      <a:noFill/>
                    </a:lnT>
                    <a:lnB>
                      <a:noFill/>
                    </a:lnB>
                  </a:tcPr>
                </a:tc>
              </a:tr>
              <a:tr h="546847">
                <a:tc>
                  <a:txBody>
                    <a:bodyPr/>
                    <a:lstStyle/>
                    <a:p>
                      <a:pPr marL="0" marR="0" algn="just">
                        <a:spcBef>
                          <a:spcPts val="0"/>
                        </a:spcBef>
                        <a:spcAft>
                          <a:spcPts val="600"/>
                        </a:spcAft>
                      </a:pPr>
                      <a:r>
                        <a:rPr lang="en-US" sz="1400" b="0">
                          <a:solidFill>
                            <a:srgbClr val="002060"/>
                          </a:solidFill>
                          <a:latin typeface="+mj-lt"/>
                          <a:ea typeface="Times New Roman"/>
                        </a:rPr>
                        <a:t>/home</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Thư mục chủ của user. Mỗi user có một thư mục chủ nằm trong thư mục này với tên chính là tên của user.</a:t>
                      </a:r>
                    </a:p>
                  </a:txBody>
                  <a:tcPr marL="68580" marR="68580" marT="0" marB="0">
                    <a:lnL>
                      <a:noFill/>
                    </a:lnL>
                    <a:lnR>
                      <a:noFill/>
                    </a:lnR>
                    <a:lnT>
                      <a:noFill/>
                    </a:lnT>
                    <a:lnB>
                      <a:noFill/>
                    </a:lnB>
                    <a:solidFill>
                      <a:schemeClr val="accent1">
                        <a:lumMod val="90000"/>
                      </a:schemeClr>
                    </a:solidFill>
                  </a:tcPr>
                </a:tc>
              </a:tr>
              <a:tr h="546847">
                <a:tc>
                  <a:txBody>
                    <a:bodyPr/>
                    <a:lstStyle/>
                    <a:p>
                      <a:pPr marL="0" marR="0" algn="just">
                        <a:spcBef>
                          <a:spcPts val="0"/>
                        </a:spcBef>
                        <a:spcAft>
                          <a:spcPts val="600"/>
                        </a:spcAft>
                      </a:pPr>
                      <a:r>
                        <a:rPr lang="en-US" sz="1400" b="0">
                          <a:solidFill>
                            <a:srgbClr val="002060"/>
                          </a:solidFill>
                          <a:latin typeface="+mj-lt"/>
                          <a:ea typeface="Times New Roman"/>
                        </a:rPr>
                        <a:t>/lib</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tập tin thư viện nhị phân được chia xẻ bởi nhiều nhiều ứng dụng.</a:t>
                      </a:r>
                    </a:p>
                  </a:txBody>
                  <a:tcPr marL="68580" marR="68580" marT="0" marB="0">
                    <a:lnL>
                      <a:noFill/>
                    </a:lnL>
                    <a:lnR>
                      <a:noFill/>
                    </a:lnR>
                    <a:lnT>
                      <a:noFill/>
                    </a:lnT>
                    <a:lnB>
                      <a:noFill/>
                    </a:lnB>
                  </a:tcPr>
                </a:tc>
              </a:tr>
              <a:tr h="820270">
                <a:tc>
                  <a:txBody>
                    <a:bodyPr/>
                    <a:lstStyle/>
                    <a:p>
                      <a:pPr marL="0" marR="0" algn="just">
                        <a:spcBef>
                          <a:spcPts val="0"/>
                        </a:spcBef>
                        <a:spcAft>
                          <a:spcPts val="600"/>
                        </a:spcAft>
                      </a:pPr>
                      <a:r>
                        <a:rPr lang="en-US" sz="1400" b="0">
                          <a:solidFill>
                            <a:srgbClr val="002060"/>
                          </a:solidFill>
                          <a:latin typeface="+mj-lt"/>
                          <a:ea typeface="Times New Roman"/>
                        </a:rPr>
                        <a:t>/proc</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Là một hệ thống tập tin ảo. Tập tin chứa trong thư mục này được chứa trong bộ nhớ chứ không chứa trên dĩa. Chúng đại diện cho các chương trình và quá trình đang hoạt động</a:t>
                      </a:r>
                    </a:p>
                  </a:txBody>
                  <a:tcPr marL="68580" marR="68580" marT="0" marB="0">
                    <a:lnL>
                      <a:noFill/>
                    </a:lnL>
                    <a:lnR>
                      <a:noFill/>
                    </a:lnR>
                    <a:lnT>
                      <a:noFill/>
                    </a:lnT>
                    <a:lnB>
                      <a:noFill/>
                    </a:lnB>
                    <a:solidFill>
                      <a:schemeClr val="accent1">
                        <a:lumMod val="90000"/>
                      </a:schemeClr>
                    </a:solidFill>
                  </a:tcPr>
                </a:tc>
              </a:tr>
              <a:tr h="546847">
                <a:tc>
                  <a:txBody>
                    <a:bodyPr/>
                    <a:lstStyle/>
                    <a:p>
                      <a:pPr marL="0" marR="0" algn="just">
                        <a:spcBef>
                          <a:spcPts val="0"/>
                        </a:spcBef>
                        <a:spcAft>
                          <a:spcPts val="600"/>
                        </a:spcAft>
                      </a:pPr>
                      <a:r>
                        <a:rPr lang="en-US" sz="1400" b="0">
                          <a:solidFill>
                            <a:srgbClr val="002060"/>
                          </a:solidFill>
                          <a:latin typeface="+mj-lt"/>
                          <a:ea typeface="Times New Roman"/>
                        </a:rPr>
                        <a:t>/tmp</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tập tin tin tạm thời được tạo ra khi các ứng dụng hoạt động</a:t>
                      </a:r>
                    </a:p>
                  </a:txBody>
                  <a:tcPr marL="68580" marR="68580" marT="0" marB="0">
                    <a:lnL>
                      <a:noFill/>
                    </a:lnL>
                    <a:lnR>
                      <a:noFill/>
                    </a:lnR>
                    <a:lnT>
                      <a:noFill/>
                    </a:lnT>
                    <a:lnB>
                      <a:noFill/>
                    </a:lnB>
                  </a:tcPr>
                </a:tc>
              </a:tr>
              <a:tr h="546847">
                <a:tc>
                  <a:txBody>
                    <a:bodyPr/>
                    <a:lstStyle/>
                    <a:p>
                      <a:pPr marL="0" marR="0" algn="just">
                        <a:spcBef>
                          <a:spcPts val="0"/>
                        </a:spcBef>
                        <a:spcAft>
                          <a:spcPts val="600"/>
                        </a:spcAft>
                      </a:pPr>
                      <a:r>
                        <a:rPr lang="en-US" sz="1400" b="0">
                          <a:solidFill>
                            <a:srgbClr val="002060"/>
                          </a:solidFill>
                          <a:latin typeface="+mj-lt"/>
                          <a:ea typeface="Times New Roman"/>
                        </a:rPr>
                        <a:t>/usr</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Thư mục chứa các thư mục con trong đó chứa các chương trình và thông tin cấu hình quan trọng sử dụng trong hệ thống</a:t>
                      </a:r>
                    </a:p>
                  </a:txBody>
                  <a:tcPr marL="68580" marR="68580" marT="0" marB="0">
                    <a:lnL>
                      <a:noFill/>
                    </a:lnL>
                    <a:lnR>
                      <a:noFill/>
                    </a:lnR>
                    <a:lnT>
                      <a:noFill/>
                    </a:lnT>
                    <a:lnB>
                      <a:noFill/>
                    </a:lnB>
                    <a:solidFill>
                      <a:schemeClr val="accent1">
                        <a:lumMod val="90000"/>
                      </a:schemeClr>
                    </a:solidFill>
                  </a:tcPr>
                </a:tc>
              </a:tr>
              <a:tr h="546847">
                <a:tc>
                  <a:txBody>
                    <a:bodyPr/>
                    <a:lstStyle/>
                    <a:p>
                      <a:pPr marL="0" marR="0" algn="just">
                        <a:spcBef>
                          <a:spcPts val="0"/>
                        </a:spcBef>
                        <a:spcAft>
                          <a:spcPts val="600"/>
                        </a:spcAft>
                      </a:pPr>
                      <a:r>
                        <a:rPr lang="en-US" sz="1400" b="0">
                          <a:solidFill>
                            <a:srgbClr val="002060"/>
                          </a:solidFill>
                          <a:latin typeface="+mj-lt"/>
                          <a:ea typeface="Times New Roman"/>
                        </a:rPr>
                        <a:t>/var</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thư mục con và tập tin có kích thước thường xuyên biến động</a:t>
                      </a:r>
                    </a:p>
                  </a:txBody>
                  <a:tcPr marL="68580" marR="6858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4114</TotalTime>
  <Words>4860</Words>
  <Application>Microsoft Office PowerPoint</Application>
  <PresentationFormat>On-screen Show (4:3)</PresentationFormat>
  <Paragraphs>863</Paragraphs>
  <Slides>64</Slides>
  <Notes>13</Notes>
  <HiddenSlides>0</HiddenSlides>
  <MMClips>0</MMClips>
  <ScaleCrop>false</ScaleCrop>
  <HeadingPairs>
    <vt:vector size="4" baseType="variant">
      <vt:variant>
        <vt:lpstr>Theme</vt:lpstr>
      </vt:variant>
      <vt:variant>
        <vt:i4>2</vt:i4>
      </vt:variant>
      <vt:variant>
        <vt:lpstr>Slide Titles</vt:lpstr>
      </vt:variant>
      <vt:variant>
        <vt:i4>64</vt:i4>
      </vt:variant>
    </vt:vector>
  </HeadingPairs>
  <TitlesOfParts>
    <vt:vector size="66" baseType="lpstr">
      <vt:lpstr>Blank Presentation</vt:lpstr>
      <vt:lpstr>Custom 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IX. Đường ống pipe</vt:lpstr>
      <vt:lpstr>X. Các lệnh tìm kiếm </vt:lpstr>
      <vt:lpstr>X. Các lệnh tìm kiếm (tt)</vt:lpstr>
      <vt:lpstr>XI. Các lệnh xử lý văn bản </vt:lpstr>
      <vt:lpstr>XI. Các lệnh xử lý văn bản (tt)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Quản lí user và group sử dụng X Window</vt:lpstr>
      <vt:lpstr>Quyền của user</vt:lpstr>
      <vt:lpstr>Quyền của user</vt:lpstr>
      <vt:lpstr>Quyền của user</vt:lpstr>
      <vt:lpstr>Quyền truy cập</vt:lpstr>
      <vt:lpstr>????</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Chinh</cp:lastModifiedBy>
  <cp:revision>511</cp:revision>
  <cp:lastPrinted>2007-12-06T04:31:24Z</cp:lastPrinted>
  <dcterms:modified xsi:type="dcterms:W3CDTF">2010-12-01T02:50:05Z</dcterms:modified>
</cp:coreProperties>
</file>