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336" r:id="rId2"/>
    <p:sldId id="337" r:id="rId3"/>
    <p:sldId id="338" r:id="rId4"/>
    <p:sldId id="340" r:id="rId5"/>
    <p:sldId id="400" r:id="rId6"/>
    <p:sldId id="372" r:id="rId7"/>
    <p:sldId id="371" r:id="rId8"/>
    <p:sldId id="401" r:id="rId9"/>
    <p:sldId id="373" r:id="rId10"/>
    <p:sldId id="374" r:id="rId11"/>
    <p:sldId id="402" r:id="rId12"/>
    <p:sldId id="376" r:id="rId13"/>
    <p:sldId id="378" r:id="rId14"/>
    <p:sldId id="379" r:id="rId15"/>
    <p:sldId id="377" r:id="rId16"/>
    <p:sldId id="403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404" r:id="rId30"/>
    <p:sldId id="392" r:id="rId31"/>
    <p:sldId id="393" r:id="rId32"/>
    <p:sldId id="394" r:id="rId33"/>
    <p:sldId id="396" r:id="rId34"/>
    <p:sldId id="397" r:id="rId35"/>
    <p:sldId id="405" r:id="rId36"/>
    <p:sldId id="398" r:id="rId37"/>
    <p:sldId id="33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755" autoAdjust="0"/>
    <p:restoredTop sz="9466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3A83-A254-493E-A6C7-249F3F48ABC0}" type="datetimeFigureOut">
              <a:rPr lang="en-US" smtClean="0"/>
              <a:pPr/>
              <a:t>5/7/2011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3D84-DCC7-4FDE-BE25-EDEA9B7ED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23D84-DCC7-4FDE-BE25-EDEA9B7ED1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3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4886972-D27F-474E-B7FA-F96F0D4EF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EEC9C-CEA6-4CA0-8247-B160E0F18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002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48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40F05-BC70-42B1-BBCC-910ED6316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F820CB2-4F23-4D23-9771-9EB6DB4718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E0CA-D89B-4790-B844-FF4BB7D91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639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219200"/>
            <a:ext cx="38655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0C4AF-2280-4B59-92C5-E0DD88897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396F7-A55B-400E-8838-EA75A4B1C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4BD94-3DBA-4F9A-884D-BA50702CC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1EF4-8319-4B1A-B9AD-544661673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55F23-A7F6-478F-AF71-7C16A3C9A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C2DF9-4B9E-4FE1-B706-524D9D020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819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533400" y="9906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2ACD44A-766B-42A9-AFB7-E3545A3FE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9" descr="Right lin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TRƯỜNG ĐẠI HỌC SƯ PHẠM KỸ THUẬT TP. HỒ CHÍ MINH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KHOA CÔNG NGHỆ THÔNG TIN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-------------------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8534400" cy="3276600"/>
          </a:xfrm>
        </p:spPr>
        <p:txBody>
          <a:bodyPr/>
          <a:lstStyle/>
          <a:p>
            <a:endParaRPr lang="en-US" sz="3200" b="1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SEMINAR 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MÔN ĐẶC TẢ HÌNH THỨC</a:t>
            </a:r>
            <a:endParaRPr lang="en-US" sz="3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dirty="0" smtClean="0"/>
              <a:t>1/ KHAI BÁO THUỘC TÍNH TRONG DTD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Khai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báo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nhiều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thuộc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tính</a:t>
            </a:r>
            <a:r>
              <a:rPr lang="en-US" sz="2300" dirty="0" smtClean="0">
                <a:solidFill>
                  <a:schemeClr val="tx2"/>
                </a:solidFill>
              </a:rPr>
              <a:t> (</a:t>
            </a:r>
            <a:r>
              <a:rPr lang="en-US" sz="2300" dirty="0" err="1" smtClean="0">
                <a:solidFill>
                  <a:schemeClr val="tx2"/>
                </a:solidFill>
              </a:rPr>
              <a:t>có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hai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cách</a:t>
            </a:r>
            <a:r>
              <a:rPr lang="en-US" sz="2300" dirty="0" smtClean="0">
                <a:solidFill>
                  <a:schemeClr val="tx2"/>
                </a:solidFill>
              </a:rPr>
              <a:t>) :</a:t>
            </a:r>
          </a:p>
          <a:p>
            <a:pPr marL="457200" indent="-457200" eaLnBrk="1" hangingPunct="1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1. </a:t>
            </a:r>
            <a:r>
              <a:rPr lang="en-US" sz="1800" b="1" dirty="0" err="1" smtClean="0">
                <a:solidFill>
                  <a:srgbClr val="FF0000"/>
                </a:solidFill>
              </a:rPr>
              <a:t>Khai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báo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theo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kiểu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thông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thường</a:t>
            </a:r>
            <a:r>
              <a:rPr lang="en-US" sz="2300" b="1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 eaLnBrk="1" hangingPunct="1">
              <a:buAutoNum type="arabicPeriod"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AutoNum type="arabicPeriod"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AutoNum type="arabicPeriod"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AutoNum type="arabicPeriod"/>
            </a:pPr>
            <a:endParaRPr lang="en-US" sz="23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25425" indent="-225425" eaLnBrk="1" hangingPunct="1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2. </a:t>
            </a:r>
            <a:r>
              <a:rPr lang="en-US" sz="1800" b="1" dirty="0" err="1" smtClean="0">
                <a:solidFill>
                  <a:srgbClr val="FF0000"/>
                </a:solidFill>
              </a:rPr>
              <a:t>Khai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báo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theo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kiểu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rút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gọn</a:t>
            </a:r>
            <a:r>
              <a:rPr lang="en-US" sz="1800" b="1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2083475"/>
            <a:ext cx="777240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element RECTANGLE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LENGTH </a:t>
            </a:r>
            <a:r>
              <a:rPr lang="en-US" dirty="0" err="1" smtClean="0"/>
              <a:t>và</a:t>
            </a:r>
            <a:r>
              <a:rPr lang="en-US" dirty="0" smtClean="0"/>
              <a:t> WIDTH.</a:t>
            </a:r>
          </a:p>
          <a:p>
            <a:r>
              <a:rPr lang="en-US" dirty="0" smtClean="0"/>
              <a:t>		&lt;RECTANGLE LENGTH=”70px” WIDTH=”85px”/&gt;</a:t>
            </a:r>
          </a:p>
          <a:p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Attribute</a:t>
            </a:r>
          </a:p>
          <a:p>
            <a:r>
              <a:rPr lang="en-US" dirty="0" smtClean="0"/>
              <a:t>	&lt;!ELEMENT RECTANGLE EMPTY&gt;</a:t>
            </a:r>
          </a:p>
          <a:p>
            <a:r>
              <a:rPr lang="en-US" dirty="0" smtClean="0"/>
              <a:t>	&lt;!ATTLIST RECTANGLE LENGTH CDATA “0px”&gt;</a:t>
            </a:r>
          </a:p>
          <a:p>
            <a:r>
              <a:rPr lang="en-US" dirty="0" smtClean="0"/>
              <a:t>	&lt;!ATTLIST RECTANGLE WIDTH CDATA “0px”&gt;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385608"/>
            <a:ext cx="77724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element RECTANGLE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LENGTH </a:t>
            </a:r>
            <a:r>
              <a:rPr lang="en-US" dirty="0" err="1" smtClean="0"/>
              <a:t>và</a:t>
            </a:r>
            <a:r>
              <a:rPr lang="en-US" dirty="0" smtClean="0"/>
              <a:t> WIDTH.</a:t>
            </a:r>
          </a:p>
          <a:p>
            <a:r>
              <a:rPr lang="en-US" dirty="0" smtClean="0"/>
              <a:t>		&lt;RECTANGLE LENGTH=”70px” WIDTH=”85px”/&gt;</a:t>
            </a:r>
          </a:p>
          <a:p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 smtClean="0"/>
          </a:p>
          <a:p>
            <a:pPr marL="1033463" indent="-1033463"/>
            <a:r>
              <a:rPr lang="en-US" dirty="0" smtClean="0"/>
              <a:t>	&lt;!ATTLIST RECTANGLE LENGTH CDATA “0px” WIDTH  CDATA “0px”&gt;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486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CÁC 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CHỈ ĐỊNH GIÁ TRỊ MẶC ĐỊNH CHO THUỘC TÍNH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>
                <a:solidFill>
                  <a:srgbClr val="000000"/>
                </a:solidFill>
              </a:rPr>
              <a:t>TỔNG QUAN VỀ </a:t>
            </a:r>
            <a:r>
              <a:rPr lang="en-US" dirty="0" smtClean="0">
                <a:solidFill>
                  <a:srgbClr val="000000"/>
                </a:solidFill>
              </a:rPr>
              <a:t>THUỘC TÍNH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Tx/>
              <a:buChar char="-"/>
            </a:pPr>
            <a:r>
              <a:rPr lang="en-US" sz="2300" dirty="0" err="1" smtClean="0"/>
              <a:t>Để</a:t>
            </a:r>
            <a:r>
              <a:rPr lang="en-US" sz="2300" dirty="0" smtClean="0"/>
              <a:t> </a:t>
            </a:r>
            <a:r>
              <a:rPr lang="en-US" sz="2300" dirty="0" err="1" smtClean="0"/>
              <a:t>chỉ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mặc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ta</a:t>
            </a:r>
            <a:r>
              <a:rPr lang="en-US" sz="2300" dirty="0" smtClean="0"/>
              <a:t> </a:t>
            </a:r>
            <a:r>
              <a:rPr lang="en-US" sz="2300" dirty="0" err="1" smtClean="0"/>
              <a:t>sử</a:t>
            </a:r>
            <a:r>
              <a:rPr lang="en-US" sz="2300" dirty="0" smtClean="0"/>
              <a:t> </a:t>
            </a:r>
            <a:r>
              <a:rPr lang="en-US" sz="2300" dirty="0" err="1" smtClean="0"/>
              <a:t>dụng</a:t>
            </a:r>
            <a:r>
              <a:rPr lang="en-US" sz="2300" dirty="0" smtClean="0"/>
              <a:t> </a:t>
            </a:r>
            <a:r>
              <a:rPr lang="en-US" sz="2300" smtClean="0"/>
              <a:t>3 </a:t>
            </a:r>
            <a:r>
              <a:rPr lang="en-US" sz="2300" smtClean="0"/>
              <a:t>từ khoá:</a:t>
            </a:r>
            <a:endParaRPr lang="en-US" sz="2300" dirty="0" smtClean="0"/>
          </a:p>
          <a:p>
            <a:pPr marL="225425" indent="-225425" eaLnBrk="1" hangingPunct="1">
              <a:buFontTx/>
              <a:buChar char="-"/>
            </a:pPr>
            <a:endParaRPr lang="en-US" sz="2300" dirty="0" smtClean="0"/>
          </a:p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 #REQUIRED	</a:t>
            </a:r>
          </a:p>
          <a:p>
            <a:pPr marL="225425" indent="-225425" eaLnBrk="1" hangingPunct="1">
              <a:buFont typeface="Wingdings" pitchFamily="2" charset="2"/>
              <a:buChar char="ü"/>
            </a:pPr>
            <a:endParaRPr lang="en-US" sz="2300" dirty="0" smtClean="0"/>
          </a:p>
          <a:p>
            <a:pPr marL="225425" indent="-225425" eaLnBrk="1" hangingPunct="1">
              <a:buFont typeface="Wingdings" pitchFamily="2" charset="2"/>
              <a:buChar char="ü"/>
            </a:pPr>
            <a:endParaRPr lang="en-US" sz="2300" dirty="0" smtClean="0"/>
          </a:p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 #IMPLIED	</a:t>
            </a:r>
          </a:p>
          <a:p>
            <a:pPr marL="225425" indent="-225425" eaLnBrk="1" hangingPunct="1">
              <a:buFont typeface="Wingdings" pitchFamily="2" charset="2"/>
              <a:buChar char="ü"/>
            </a:pPr>
            <a:endParaRPr lang="en-US" sz="2300" dirty="0" smtClean="0"/>
          </a:p>
          <a:p>
            <a:pPr marL="225425" indent="-225425" eaLnBrk="1" hangingPunct="1">
              <a:buFont typeface="Wingdings" pitchFamily="2" charset="2"/>
              <a:buChar char="ü"/>
            </a:pPr>
            <a:endParaRPr lang="en-US" sz="2300" dirty="0" smtClean="0"/>
          </a:p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# FIXED	</a:t>
            </a:r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3048000" y="2433935"/>
            <a:ext cx="5029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: </a:t>
            </a:r>
            <a:r>
              <a:rPr lang="en-US" sz="2200" b="1" dirty="0" err="1" smtClean="0">
                <a:solidFill>
                  <a:srgbClr val="000000"/>
                </a:solidFill>
              </a:rPr>
              <a:t>Bắt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buộc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phải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nhập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giá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trị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048000" y="36576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: </a:t>
            </a:r>
            <a:r>
              <a:rPr lang="en-US" sz="2200" b="1" dirty="0" err="1" smtClean="0">
                <a:solidFill>
                  <a:srgbClr val="000000"/>
                </a:solidFill>
              </a:rPr>
              <a:t>Không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bắt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buộc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phải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nhập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giá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trị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048000" y="4876800"/>
            <a:ext cx="609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: </a:t>
            </a:r>
            <a:r>
              <a:rPr lang="en-US" sz="2200" b="1" dirty="0" err="1" smtClean="0">
                <a:solidFill>
                  <a:srgbClr val="000000"/>
                </a:solidFill>
              </a:rPr>
              <a:t>Gán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giá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trị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mặc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định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cho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thuộc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</a:rPr>
              <a:t>tính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2300" dirty="0" smtClean="0"/>
              <a:t>3/CHỈ ĐỊNH GIÁ TRỊ MẶC ĐỊNH CHO THUỘC TÍNH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2300" dirty="0" smtClean="0"/>
              <a:t>3/CHỈ ĐỊNH GIÁ TRỊ MẶC ĐỊNH CHO THUỘC TÍNH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 #REQUIRED	 : </a:t>
            </a:r>
            <a:r>
              <a:rPr lang="en-US" sz="2300" dirty="0" err="1" smtClean="0"/>
              <a:t>Bắt</a:t>
            </a:r>
            <a:r>
              <a:rPr lang="en-US" sz="2300" dirty="0" smtClean="0"/>
              <a:t> </a:t>
            </a:r>
            <a:r>
              <a:rPr lang="en-US" sz="2300" dirty="0" err="1" smtClean="0"/>
              <a:t>buộc</a:t>
            </a:r>
            <a:r>
              <a:rPr lang="en-US" sz="2300" dirty="0" smtClean="0"/>
              <a:t> </a:t>
            </a:r>
            <a:r>
              <a:rPr lang="en-US" sz="2300" dirty="0" err="1" smtClean="0"/>
              <a:t>phải</a:t>
            </a:r>
            <a:r>
              <a:rPr lang="en-US" sz="2300" dirty="0" smtClean="0"/>
              <a:t> </a:t>
            </a:r>
            <a:r>
              <a:rPr lang="en-US" sz="2300" dirty="0" err="1" smtClean="0"/>
              <a:t>nhập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.</a:t>
            </a:r>
          </a:p>
          <a:p>
            <a:pPr marL="225425" indent="-225425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 :</a:t>
            </a:r>
          </a:p>
          <a:p>
            <a:pPr marL="225425" indent="-225425" eaLnBrk="1" hangingPunct="1">
              <a:buFontTx/>
              <a:buChar char="-"/>
              <a:tabLst>
                <a:tab pos="2173288" algn="l"/>
              </a:tabLst>
            </a:pPr>
            <a:endParaRPr lang="en-US" sz="2300" dirty="0" smtClean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5800" y="2547878"/>
            <a:ext cx="8153400" cy="2723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dirty="0" smtClean="0"/>
              <a:t>	element  SINHVIEN </a:t>
            </a:r>
            <a:r>
              <a:rPr lang="en-US" sz="1900" dirty="0" err="1" smtClean="0"/>
              <a:t>có</a:t>
            </a:r>
            <a:r>
              <a:rPr lang="en-US" sz="1900" dirty="0" smtClean="0"/>
              <a:t> 3 </a:t>
            </a:r>
            <a:r>
              <a:rPr lang="en-US" sz="1900" dirty="0" err="1" smtClean="0"/>
              <a:t>thuộc</a:t>
            </a:r>
            <a:r>
              <a:rPr lang="en-US" sz="1900" dirty="0" smtClean="0"/>
              <a:t> </a:t>
            </a:r>
            <a:r>
              <a:rPr lang="en-US" sz="1900" dirty="0" err="1" smtClean="0"/>
              <a:t>tính</a:t>
            </a:r>
            <a:r>
              <a:rPr lang="en-US" sz="1900" dirty="0" smtClean="0"/>
              <a:t> MSSV, TEN,  EMAIL.</a:t>
            </a:r>
          </a:p>
          <a:p>
            <a:r>
              <a:rPr lang="en-US" sz="1900" dirty="0" smtClean="0"/>
              <a:t>	&lt;SINHVIEN MSSV= “08110123” TEN=”Nguyen Van  Z” 	EMAIL=”08110123@student.hcmute.edu.vn” /&gt; 				</a:t>
            </a:r>
          </a:p>
          <a:p>
            <a:r>
              <a:rPr lang="en-US" sz="1900" dirty="0" smtClean="0"/>
              <a:t>	</a:t>
            </a:r>
            <a:r>
              <a:rPr lang="en-US" sz="1900" dirty="0" err="1" smtClean="0"/>
              <a:t>Khai</a:t>
            </a:r>
            <a:r>
              <a:rPr lang="en-US" sz="1900" dirty="0" smtClean="0"/>
              <a:t> </a:t>
            </a:r>
            <a:r>
              <a:rPr lang="en-US" sz="1900" dirty="0" err="1" smtClean="0"/>
              <a:t>báo</a:t>
            </a:r>
            <a:r>
              <a:rPr lang="en-US" sz="1900" dirty="0" smtClean="0"/>
              <a:t> </a:t>
            </a:r>
            <a:r>
              <a:rPr lang="en-US" sz="1900" dirty="0" err="1" smtClean="0"/>
              <a:t>thuộc</a:t>
            </a:r>
            <a:r>
              <a:rPr lang="en-US" sz="1900" dirty="0" smtClean="0"/>
              <a:t> </a:t>
            </a:r>
            <a:r>
              <a:rPr lang="en-US" sz="1900" dirty="0" err="1" smtClean="0"/>
              <a:t>tính</a:t>
            </a:r>
            <a:r>
              <a:rPr lang="en-US" sz="1900" dirty="0" smtClean="0"/>
              <a:t> :</a:t>
            </a:r>
          </a:p>
          <a:p>
            <a:r>
              <a:rPr lang="en-US" sz="1900" dirty="0" smtClean="0"/>
              <a:t>		&lt;!ELEMENT SINHVIEN EMPTY&gt;</a:t>
            </a:r>
          </a:p>
          <a:p>
            <a:r>
              <a:rPr lang="en-US" sz="1900" dirty="0" smtClean="0"/>
              <a:t>		&lt;!ATTLIST SINHVIEN MSSV CDATA #REQUIRED&gt;</a:t>
            </a:r>
          </a:p>
          <a:p>
            <a:r>
              <a:rPr lang="en-US" sz="1900" dirty="0" smtClean="0"/>
              <a:t>		&lt;!ATTLIST SINHVIEN TEN CDATA #REQUIRED&gt;</a:t>
            </a:r>
          </a:p>
          <a:p>
            <a:r>
              <a:rPr lang="en-US" sz="1900" dirty="0" smtClean="0"/>
              <a:t>		&lt;!ATTLIST SINHVIEN EMAIL CDATA #REQUIRED&gt;</a:t>
            </a:r>
            <a:endParaRPr lang="en-US" sz="1900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 #IMPLIED :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bắt</a:t>
            </a:r>
            <a:r>
              <a:rPr lang="en-US" sz="2300" dirty="0" smtClean="0"/>
              <a:t> </a:t>
            </a:r>
            <a:r>
              <a:rPr lang="en-US" sz="2300" dirty="0" err="1" smtClean="0"/>
              <a:t>buộc</a:t>
            </a:r>
            <a:r>
              <a:rPr lang="en-US" sz="2300" dirty="0" smtClean="0"/>
              <a:t> </a:t>
            </a:r>
            <a:r>
              <a:rPr lang="en-US" sz="2300" dirty="0" err="1" smtClean="0"/>
              <a:t>nhập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.</a:t>
            </a:r>
          </a:p>
          <a:p>
            <a:pPr marL="225425" indent="-225425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:</a:t>
            </a:r>
          </a:p>
          <a:p>
            <a:pPr marL="225425" indent="-225425" eaLnBrk="1" hangingPunct="1">
              <a:buNone/>
              <a:tabLst>
                <a:tab pos="2173288" algn="l"/>
              </a:tabLst>
            </a:pPr>
            <a:r>
              <a:rPr lang="en-US" sz="2300" dirty="0" smtClean="0"/>
              <a:t>	</a:t>
            </a:r>
          </a:p>
          <a:p>
            <a:pPr marL="225425" indent="-225425" eaLnBrk="1" hangingPunct="1">
              <a:buFont typeface="Wingdings" pitchFamily="2" charset="2"/>
              <a:buChar char="ü"/>
            </a:pPr>
            <a:endParaRPr lang="en-US" sz="2300" dirty="0" smtClean="0"/>
          </a:p>
          <a:p>
            <a:pPr marL="225425" indent="-225425" eaLnBrk="1" hangingPunct="1">
              <a:buNone/>
              <a:tabLst>
                <a:tab pos="2173288" algn="l"/>
              </a:tabLst>
            </a:pPr>
            <a:endParaRPr lang="en-US" sz="2300" dirty="0" smtClean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514600"/>
            <a:ext cx="8153400" cy="27238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dirty="0" smtClean="0"/>
              <a:t>	 element  SINHVIEN </a:t>
            </a:r>
            <a:r>
              <a:rPr lang="en-US" sz="1900" dirty="0" err="1" smtClean="0"/>
              <a:t>có</a:t>
            </a:r>
            <a:r>
              <a:rPr lang="en-US" sz="1900" dirty="0" smtClean="0"/>
              <a:t> 3 </a:t>
            </a:r>
            <a:r>
              <a:rPr lang="en-US" sz="1900" dirty="0" err="1" smtClean="0"/>
              <a:t>thuộc</a:t>
            </a:r>
            <a:r>
              <a:rPr lang="en-US" sz="1900" dirty="0" smtClean="0"/>
              <a:t> </a:t>
            </a:r>
            <a:r>
              <a:rPr lang="en-US" sz="1900" dirty="0" err="1" smtClean="0"/>
              <a:t>tính</a:t>
            </a:r>
            <a:r>
              <a:rPr lang="en-US" sz="1900" dirty="0" smtClean="0"/>
              <a:t> MSSV, TEN,  EMAIL.</a:t>
            </a:r>
          </a:p>
          <a:p>
            <a:r>
              <a:rPr lang="en-US" sz="1900" dirty="0" smtClean="0"/>
              <a:t>	&lt;SINHVIEN MSSV= “08110123” TEN=”Nguyen Van  Z” 	EMAIL=”08110123@student.hcmute.edu.vn” /&gt;</a:t>
            </a:r>
          </a:p>
          <a:p>
            <a:r>
              <a:rPr lang="en-US" sz="1900" dirty="0" smtClean="0"/>
              <a:t>	</a:t>
            </a:r>
          </a:p>
          <a:p>
            <a:r>
              <a:rPr lang="en-US" sz="1900" dirty="0" smtClean="0"/>
              <a:t>	</a:t>
            </a:r>
            <a:r>
              <a:rPr lang="en-US" sz="1900" dirty="0" err="1" smtClean="0"/>
              <a:t>Khai</a:t>
            </a:r>
            <a:r>
              <a:rPr lang="en-US" sz="1900" dirty="0" smtClean="0"/>
              <a:t> </a:t>
            </a:r>
            <a:r>
              <a:rPr lang="en-US" sz="1900" dirty="0" err="1" smtClean="0"/>
              <a:t>báo</a:t>
            </a:r>
            <a:r>
              <a:rPr lang="en-US" sz="1900" dirty="0" smtClean="0"/>
              <a:t> </a:t>
            </a:r>
            <a:r>
              <a:rPr lang="en-US" sz="1900" dirty="0" err="1" smtClean="0"/>
              <a:t>thuộc</a:t>
            </a:r>
            <a:r>
              <a:rPr lang="en-US" sz="1900" dirty="0" smtClean="0"/>
              <a:t> </a:t>
            </a:r>
            <a:r>
              <a:rPr lang="en-US" sz="1900" dirty="0" err="1" smtClean="0"/>
              <a:t>tính</a:t>
            </a:r>
            <a:r>
              <a:rPr lang="en-US" sz="1900" dirty="0" smtClean="0"/>
              <a:t> :</a:t>
            </a:r>
          </a:p>
          <a:p>
            <a:r>
              <a:rPr lang="en-US" sz="1900" dirty="0" smtClean="0"/>
              <a:t>		&lt;!ELEMENT SINHVIEN EMPTY&gt;</a:t>
            </a:r>
          </a:p>
          <a:p>
            <a:r>
              <a:rPr lang="en-US" sz="1900" dirty="0" smtClean="0"/>
              <a:t>		&lt;!ATTLIST SINHVIEN MSSV CDATA #REQUIRED&gt;</a:t>
            </a:r>
          </a:p>
          <a:p>
            <a:r>
              <a:rPr lang="en-US" sz="1900" dirty="0" smtClean="0"/>
              <a:t>		&lt;!ATTLIST SINHVIEN TEN CDATA #REQUIRED&gt;</a:t>
            </a:r>
          </a:p>
          <a:p>
            <a:r>
              <a:rPr lang="en-US" sz="1900" dirty="0" smtClean="0"/>
              <a:t>		&lt;!ATTLIST SINHVIEN MAIL CDATA #IMPLIED&gt; </a:t>
            </a:r>
            <a:endParaRPr lang="en-US" sz="19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2300" dirty="0" smtClean="0"/>
              <a:t>3/CHỈ ĐỊNH GIÁ TRỊ MẶC ĐỊNH CHO THUỘC TÍNH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 typeface="Wingdings" pitchFamily="2" charset="2"/>
              <a:buChar char="ü"/>
              <a:tabLst>
                <a:tab pos="2173288" algn="l"/>
              </a:tabLst>
            </a:pPr>
            <a:r>
              <a:rPr lang="en-US" sz="2300" dirty="0" smtClean="0"/>
              <a:t># FIXED : </a:t>
            </a:r>
            <a:r>
              <a:rPr lang="en-US" sz="2300" dirty="0" err="1" smtClean="0"/>
              <a:t>Gán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mặc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endParaRPr lang="en-US" sz="2300" dirty="0" smtClean="0"/>
          </a:p>
          <a:p>
            <a:pPr marL="225425" indent="-225425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: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2970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dirty="0" smtClean="0"/>
              <a:t>element  SINHVIEN </a:t>
            </a:r>
            <a:r>
              <a:rPr lang="en-US" sz="1700" dirty="0" err="1" smtClean="0"/>
              <a:t>có</a:t>
            </a:r>
            <a:r>
              <a:rPr lang="en-US" sz="1700" dirty="0" smtClean="0"/>
              <a:t> 4 </a:t>
            </a:r>
            <a:r>
              <a:rPr lang="en-US" sz="1700" dirty="0" err="1" smtClean="0"/>
              <a:t>thuộc</a:t>
            </a:r>
            <a:r>
              <a:rPr lang="en-US" sz="1700" dirty="0" smtClean="0"/>
              <a:t> </a:t>
            </a:r>
            <a:r>
              <a:rPr lang="en-US" sz="1700" dirty="0" err="1" smtClean="0"/>
              <a:t>tính</a:t>
            </a:r>
            <a:r>
              <a:rPr lang="en-US" sz="1700" dirty="0" smtClean="0"/>
              <a:t> MSSV, TEN,  EMAIL, UNIVERSITY.</a:t>
            </a:r>
          </a:p>
          <a:p>
            <a:r>
              <a:rPr lang="en-US" sz="1700" dirty="0" smtClean="0"/>
              <a:t>&lt;SINHVIEN MSSV= “08110123” TEN=”Nguyen Van  Z” EMAIL=”08110123@student.hcmute.edu.vn”  UNIVERSITY = “DHSPKT </a:t>
            </a:r>
            <a:r>
              <a:rPr lang="en-US" sz="1700" dirty="0" err="1" smtClean="0"/>
              <a:t>tpHCM</a:t>
            </a:r>
            <a:r>
              <a:rPr lang="en-US" sz="1700" dirty="0" smtClean="0"/>
              <a:t>”/&gt;</a:t>
            </a:r>
          </a:p>
          <a:p>
            <a:endParaRPr lang="en-US" sz="1700" dirty="0" smtClean="0"/>
          </a:p>
          <a:p>
            <a:r>
              <a:rPr lang="en-US" sz="1700" dirty="0" err="1" smtClean="0"/>
              <a:t>Khai</a:t>
            </a:r>
            <a:r>
              <a:rPr lang="en-US" sz="1700" dirty="0" smtClean="0"/>
              <a:t> </a:t>
            </a:r>
            <a:r>
              <a:rPr lang="en-US" sz="1700" dirty="0" err="1" smtClean="0"/>
              <a:t>báo</a:t>
            </a:r>
            <a:r>
              <a:rPr lang="en-US" sz="1700" dirty="0" smtClean="0"/>
              <a:t> </a:t>
            </a:r>
            <a:r>
              <a:rPr lang="en-US" sz="1700" dirty="0" err="1" smtClean="0"/>
              <a:t>thuộc</a:t>
            </a:r>
            <a:r>
              <a:rPr lang="en-US" sz="1700" dirty="0" smtClean="0"/>
              <a:t> </a:t>
            </a:r>
            <a:r>
              <a:rPr lang="en-US" sz="1700" dirty="0" err="1" smtClean="0"/>
              <a:t>tính</a:t>
            </a:r>
            <a:r>
              <a:rPr lang="en-US" sz="1700" dirty="0" smtClean="0"/>
              <a:t>:</a:t>
            </a:r>
          </a:p>
          <a:p>
            <a:r>
              <a:rPr lang="en-US" sz="1700" dirty="0" smtClean="0"/>
              <a:t> &lt;!ELEMENT SINHVIEN EMPTY&gt;</a:t>
            </a:r>
          </a:p>
          <a:p>
            <a:r>
              <a:rPr lang="en-US" sz="1700" dirty="0" smtClean="0"/>
              <a:t> &lt;!ATTLIST SINHVIEN MSSV CDATA #REQUIRED&gt;</a:t>
            </a:r>
          </a:p>
          <a:p>
            <a:r>
              <a:rPr lang="en-US" sz="1700" dirty="0" smtClean="0"/>
              <a:t> &lt;!ATTLIST SINHVIEN TEN CDATA #REQUIRED&gt;</a:t>
            </a:r>
          </a:p>
          <a:p>
            <a:r>
              <a:rPr lang="en-US" sz="1700" dirty="0" smtClean="0"/>
              <a:t> &lt;!ATTLIST SINHVIEN EMAIL CDATA #IMPLIED&gt;</a:t>
            </a:r>
          </a:p>
          <a:p>
            <a:r>
              <a:rPr lang="en-US" sz="1700" dirty="0" smtClean="0"/>
              <a:t> &lt;!ATTLIST SINHVIEN UNIVERSITY CDATA #FIXED “DHSPKT </a:t>
            </a:r>
            <a:r>
              <a:rPr lang="en-US" sz="1700" dirty="0" err="1" smtClean="0"/>
              <a:t>tpHCM</a:t>
            </a:r>
            <a:r>
              <a:rPr lang="en-US" sz="1700" dirty="0" smtClean="0"/>
              <a:t>”&gt;</a:t>
            </a:r>
            <a:endParaRPr lang="en-US" sz="17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z="2300" dirty="0" smtClean="0"/>
              <a:t>3/CHỈ ĐỊNH GIÁ TRỊ MẶC ĐỊNH CHO THUỘC TÍNH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486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CÁC 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>
                <a:solidFill>
                  <a:srgbClr val="000000"/>
                </a:solidFill>
              </a:rPr>
              <a:t>TỔNG QUAN VỀ </a:t>
            </a:r>
            <a:r>
              <a:rPr lang="en-US" dirty="0" smtClean="0">
                <a:solidFill>
                  <a:srgbClr val="000000"/>
                </a:solidFill>
              </a:rPr>
              <a:t>THUỘC TÍNH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CÁC KIỂU CỦA THUỘC TÍNH TRONG DTD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610600" cy="5029200"/>
          </a:xfrm>
        </p:spPr>
        <p:txBody>
          <a:bodyPr/>
          <a:lstStyle/>
          <a:p>
            <a:pPr marL="225425" indent="-225425"/>
            <a:r>
              <a:rPr lang="en-US" dirty="0" err="1" smtClean="0">
                <a:cs typeface="Times New Roman" pitchFamily="18" charset="0"/>
              </a:rPr>
              <a:t>Thuộc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tính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có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tổng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cộng</a:t>
            </a:r>
            <a:r>
              <a:rPr lang="en-US" dirty="0" smtClean="0">
                <a:cs typeface="Times New Roman" pitchFamily="18" charset="0"/>
              </a:rPr>
              <a:t> 10 </a:t>
            </a:r>
            <a:r>
              <a:rPr lang="en-US" dirty="0" err="1" smtClean="0">
                <a:cs typeface="Times New Roman" pitchFamily="18" charset="0"/>
              </a:rPr>
              <a:t>kiểu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thường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dùng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sau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752600"/>
            <a:ext cx="3672031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CDATA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" y="2743200"/>
            <a:ext cx="449580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Enumerated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3733800"/>
            <a:ext cx="4199098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NMTOKEN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4724400"/>
            <a:ext cx="4409092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NMTOKENS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5562600"/>
            <a:ext cx="4267258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NOTATION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5562600"/>
            <a:ext cx="3013967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ID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538" y="4724400"/>
            <a:ext cx="3599062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IDREF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2620" y="2743200"/>
            <a:ext cx="3768980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ENTITY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7973" y="1752600"/>
            <a:ext cx="4113627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ENTITIES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3733800"/>
            <a:ext cx="3809056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Kiểu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thuộc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IDREFS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None/>
              <a:tabLst>
                <a:tab pos="2173288" algn="l"/>
              </a:tabLst>
            </a:pPr>
            <a:r>
              <a:rPr lang="en-US" sz="2300" dirty="0" smtClean="0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219200"/>
            <a:ext cx="7620000" cy="487680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1.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CDATA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thường</a:t>
            </a:r>
            <a:r>
              <a:rPr lang="en-US" sz="2300" dirty="0" smtClean="0"/>
              <a:t> </a:t>
            </a:r>
            <a:r>
              <a:rPr lang="en-US" sz="2300" dirty="0" err="1" smtClean="0"/>
              <a:t>thấy</a:t>
            </a:r>
            <a:r>
              <a:rPr lang="en-US" sz="2300" dirty="0" smtClean="0"/>
              <a:t> </a:t>
            </a:r>
            <a:r>
              <a:rPr lang="en-US" sz="2300" dirty="0" err="1" smtClean="0"/>
              <a:t>nhất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bất</a:t>
            </a:r>
            <a:r>
              <a:rPr lang="en-US" sz="2300" dirty="0" smtClean="0"/>
              <a:t> </a:t>
            </a:r>
            <a:r>
              <a:rPr lang="en-US" sz="2300" dirty="0" err="1" smtClean="0"/>
              <a:t>kì</a:t>
            </a:r>
            <a:r>
              <a:rPr lang="en-US" sz="2300" dirty="0" smtClean="0"/>
              <a:t> </a:t>
            </a:r>
            <a:r>
              <a:rPr lang="en-US" sz="2300" dirty="0" err="1" smtClean="0"/>
              <a:t>chuỗi</a:t>
            </a:r>
            <a:r>
              <a:rPr lang="en-US" sz="2300" dirty="0" smtClean="0"/>
              <a:t> </a:t>
            </a:r>
            <a:r>
              <a:rPr lang="en-US" sz="2300" dirty="0" err="1" smtClean="0"/>
              <a:t>kí</a:t>
            </a:r>
            <a:r>
              <a:rPr lang="en-US" sz="2300" dirty="0" smtClean="0"/>
              <a:t> </a:t>
            </a:r>
            <a:r>
              <a:rPr lang="en-US" sz="2300" dirty="0" err="1" smtClean="0"/>
              <a:t>tự</a:t>
            </a:r>
            <a:r>
              <a:rPr lang="en-US" sz="2300" dirty="0" smtClean="0"/>
              <a:t> </a:t>
            </a:r>
            <a:r>
              <a:rPr lang="en-US" sz="2300" dirty="0" err="1" smtClean="0"/>
              <a:t>nào</a:t>
            </a:r>
            <a:r>
              <a:rPr lang="en-US" sz="2300" dirty="0" smtClean="0"/>
              <a:t> </a:t>
            </a:r>
            <a:r>
              <a:rPr lang="en-US" sz="2300" dirty="0" err="1" smtClean="0"/>
              <a:t>mà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</a:t>
            </a:r>
            <a:r>
              <a:rPr lang="en-US" sz="2300" dirty="0" err="1" smtClean="0"/>
              <a:t>dấu</a:t>
            </a:r>
            <a:r>
              <a:rPr lang="en-US" sz="2300" dirty="0" smtClean="0"/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&lt; )</a:t>
            </a:r>
            <a:r>
              <a:rPr lang="en-US" sz="2300" b="1" dirty="0" smtClean="0"/>
              <a:t> </a:t>
            </a:r>
            <a:r>
              <a:rPr lang="en-US" sz="2300" dirty="0" err="1" smtClean="0"/>
              <a:t>hoặc</a:t>
            </a:r>
            <a:r>
              <a:rPr lang="en-US" sz="2300" dirty="0" smtClean="0"/>
              <a:t> </a:t>
            </a:r>
            <a:r>
              <a:rPr lang="en-US" sz="2300" dirty="0" err="1" smtClean="0"/>
              <a:t>dấu</a:t>
            </a:r>
            <a:r>
              <a:rPr lang="en-US" sz="2300" dirty="0" smtClean="0"/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“ )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98838"/>
            <a:ext cx="838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</a:rPr>
              <a:t>&lt;!ATTLIST person name CDATA #REQUIRED&gt; </a:t>
            </a:r>
            <a:br>
              <a:rPr lang="en-US" sz="2500" dirty="0" smtClean="0">
                <a:latin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</a:rPr>
              <a:t>&lt;!ATTLIST person language CDATA #</a:t>
            </a:r>
            <a:r>
              <a:rPr lang="en-US" sz="2500" smtClean="0">
                <a:latin typeface="Times New Roman" pitchFamily="18" charset="0"/>
              </a:rPr>
              <a:t>FIXED </a:t>
            </a:r>
            <a:r>
              <a:rPr lang="en-US" sz="2500" smtClean="0">
                <a:latin typeface="Times New Roman" pitchFamily="18" charset="0"/>
              </a:rPr>
              <a:t>"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Vietnamese</a:t>
            </a:r>
            <a:r>
              <a:rPr lang="en-US" sz="2500" smtClean="0">
                <a:latin typeface="Times New Roman" pitchFamily="18" charset="0"/>
              </a:rPr>
              <a:t>"&gt;</a:t>
            </a:r>
            <a:r>
              <a:rPr lang="en-US" sz="2500" dirty="0" smtClean="0">
                <a:latin typeface="Times New Roman" pitchFamily="18" charset="0"/>
              </a:rPr>
              <a:t/>
            </a:r>
            <a:br>
              <a:rPr lang="en-US" sz="2500" dirty="0" smtClean="0">
                <a:latin typeface="Times New Roman" pitchFamily="18" charset="0"/>
              </a:rPr>
            </a:br>
            <a:endParaRPr lang="en-US" sz="2500" dirty="0"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TRƯỜNG ĐẠI HỌC SƯ PHẠM KỸ THUẬT TP. HỒ CHÍ MINH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KHOA CÔNG NGHỆ THÔNG TIN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-------------------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52400" y="2057400"/>
            <a:ext cx="88392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CHỦ</a:t>
            </a:r>
            <a:r>
              <a:rPr kumimoji="0" lang="en-US" sz="29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ĐỀ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:</a:t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</a:br>
            <a:endParaRPr kumimoji="0" lang="en-US" sz="29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9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KHAI BÁO THUỘC TÍNH TRONG TÀI LIỆU DTD </a:t>
            </a:r>
            <a:r>
              <a:rPr lang="en-US" sz="39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39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900" b="1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(Attribute Declarations in DTDs)</a:t>
            </a:r>
            <a:endParaRPr kumimoji="0" lang="en-US" sz="29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2.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Enumerated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Liệt</a:t>
            </a:r>
            <a:r>
              <a:rPr lang="en-US" sz="2300" dirty="0" smtClean="0"/>
              <a:t> </a:t>
            </a:r>
            <a:r>
              <a:rPr lang="en-US" sz="2300" dirty="0" err="1" smtClean="0"/>
              <a:t>kê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sách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gán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581400"/>
            <a:ext cx="77592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</a:rPr>
              <a:t>&lt;!ATTLIST person gender (male | female) #REQUIRED &gt;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3.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NMTOKEN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Một</a:t>
            </a:r>
            <a:r>
              <a:rPr lang="en-US" sz="2300" dirty="0" smtClean="0"/>
              <a:t> Token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XML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lệ</a:t>
            </a:r>
            <a:r>
              <a:rPr lang="en-US" sz="2300" dirty="0" smtClean="0"/>
              <a:t>, </a:t>
            </a:r>
            <a:r>
              <a:rPr lang="en-US" sz="2300" dirty="0" err="1" smtClean="0"/>
              <a:t>từ</a:t>
            </a:r>
            <a:r>
              <a:rPr lang="en-US" sz="2300" dirty="0" smtClean="0"/>
              <a:t> </a:t>
            </a:r>
            <a:r>
              <a:rPr lang="en-US" sz="2300" dirty="0" err="1" smtClean="0"/>
              <a:t>đơn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: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/>
              <a:t>	</a:t>
            </a:r>
            <a:r>
              <a:rPr lang="en-US" sz="2300" b="1" dirty="0" smtClean="0">
                <a:solidFill>
                  <a:srgbClr val="0070C0"/>
                </a:solidFill>
              </a:rPr>
              <a:t>+</a:t>
            </a:r>
            <a:r>
              <a:rPr lang="en-US" sz="2300" dirty="0" smtClean="0"/>
              <a:t> </a:t>
            </a:r>
            <a:r>
              <a:rPr lang="en-US" sz="2300" dirty="0" err="1" smtClean="0"/>
              <a:t>Bắt</a:t>
            </a:r>
            <a:r>
              <a:rPr lang="en-US" sz="2300" dirty="0" smtClean="0"/>
              <a:t> </a:t>
            </a:r>
            <a:r>
              <a:rPr lang="en-US" sz="2300" dirty="0" err="1" smtClean="0"/>
              <a:t>đầu</a:t>
            </a:r>
            <a:r>
              <a:rPr lang="en-US" sz="2300" dirty="0" smtClean="0"/>
              <a:t> </a:t>
            </a:r>
            <a:r>
              <a:rPr lang="en-US" sz="2300" dirty="0" err="1" smtClean="0"/>
              <a:t>bằng</a:t>
            </a:r>
            <a:r>
              <a:rPr lang="en-US" sz="2300" dirty="0" smtClean="0"/>
              <a:t> </a:t>
            </a:r>
            <a:r>
              <a:rPr lang="en-US" sz="2300" dirty="0" err="1" smtClean="0"/>
              <a:t>kí</a:t>
            </a:r>
            <a:r>
              <a:rPr lang="en-US" sz="2300" dirty="0" smtClean="0"/>
              <a:t> </a:t>
            </a:r>
            <a:r>
              <a:rPr lang="en-US" sz="2300" dirty="0" err="1" smtClean="0"/>
              <a:t>tự</a:t>
            </a:r>
            <a:r>
              <a:rPr lang="en-US" sz="2300" dirty="0" smtClean="0"/>
              <a:t> </a:t>
            </a:r>
            <a:r>
              <a:rPr lang="en-US" sz="2300" dirty="0" err="1" smtClean="0"/>
              <a:t>hoặc</a:t>
            </a:r>
            <a:r>
              <a:rPr lang="en-US" sz="2300" dirty="0" smtClean="0"/>
              <a:t> </a:t>
            </a:r>
            <a:r>
              <a:rPr lang="en-US" sz="2300" dirty="0" err="1" smtClean="0"/>
              <a:t>dấu</a:t>
            </a:r>
            <a:r>
              <a:rPr lang="en-US" sz="2300" dirty="0" smtClean="0"/>
              <a:t> “_”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/>
              <a:t>	</a:t>
            </a:r>
            <a:r>
              <a:rPr lang="en-US" sz="2300" b="1" dirty="0" smtClean="0">
                <a:solidFill>
                  <a:srgbClr val="0070C0"/>
                </a:solidFill>
              </a:rPr>
              <a:t>+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/>
              <a:t>	</a:t>
            </a:r>
            <a:r>
              <a:rPr lang="en-US" sz="2300" b="1" dirty="0" smtClean="0">
                <a:solidFill>
                  <a:srgbClr val="0070C0"/>
                </a:solidFill>
              </a:rPr>
              <a:t>+</a:t>
            </a:r>
            <a:r>
              <a:rPr lang="en-US" sz="2300" dirty="0" smtClean="0"/>
              <a:t> </a:t>
            </a:r>
            <a:r>
              <a:rPr lang="en-US" sz="2300" dirty="0" err="1" smtClean="0"/>
              <a:t>Phân</a:t>
            </a:r>
            <a:r>
              <a:rPr lang="en-US" sz="2300" dirty="0" smtClean="0"/>
              <a:t> </a:t>
            </a:r>
            <a:r>
              <a:rPr lang="en-US" sz="2300" dirty="0" err="1" smtClean="0"/>
              <a:t>biệt</a:t>
            </a:r>
            <a:r>
              <a:rPr lang="en-US" sz="2300" dirty="0" smtClean="0"/>
              <a:t> </a:t>
            </a:r>
            <a:r>
              <a:rPr lang="en-US" sz="2300" dirty="0" err="1" smtClean="0"/>
              <a:t>hoa</a:t>
            </a:r>
            <a:r>
              <a:rPr lang="en-US" sz="2300" dirty="0" smtClean="0"/>
              <a:t>, </a:t>
            </a:r>
            <a:r>
              <a:rPr lang="en-US" sz="2300" dirty="0" err="1" smtClean="0"/>
              <a:t>thường</a:t>
            </a:r>
            <a:endParaRPr lang="en-US" sz="2300" dirty="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1086281" y="4114800"/>
            <a:ext cx="818275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</a:rPr>
              <a:t>&lt;!ATTLIST </a:t>
            </a:r>
            <a:r>
              <a:rPr lang="en-US" sz="2500" smtClean="0">
                <a:latin typeface="Times New Roman" pitchFamily="18" charset="0"/>
              </a:rPr>
              <a:t>ADDRESS </a:t>
            </a:r>
            <a:r>
              <a:rPr lang="en-US" sz="2500" smtClean="0">
                <a:latin typeface="Times New Roman" pitchFamily="18" charset="0"/>
              </a:rPr>
              <a:t>STATES </a:t>
            </a:r>
            <a:r>
              <a:rPr lang="en-US" sz="2500" dirty="0" smtClean="0">
                <a:latin typeface="Times New Roman" pitchFamily="18" charset="0"/>
              </a:rPr>
              <a:t>NMTOKEN #REQUIRED&gt; </a:t>
            </a:r>
            <a:br>
              <a:rPr lang="en-US" sz="2500" dirty="0" smtClean="0">
                <a:latin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</a:rPr>
              <a:t>&lt;ADDRESS </a:t>
            </a:r>
            <a:r>
              <a:rPr lang="en-US" sz="2500" smtClean="0">
                <a:latin typeface="Times New Roman" pitchFamily="18" charset="0"/>
              </a:rPr>
              <a:t>STATES</a:t>
            </a:r>
            <a:r>
              <a:rPr lang="en-US" sz="2500" smtClean="0">
                <a:latin typeface="Times New Roman" pitchFamily="18" charset="0"/>
              </a:rPr>
              <a:t>= “VoVanNgan”&gt; </a:t>
            </a:r>
            <a:endParaRPr lang="en-US" sz="2500" dirty="0" smtClean="0">
              <a:latin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</a:rPr>
              <a:t> &lt;!--Example wrong--&gt; </a:t>
            </a:r>
            <a:br>
              <a:rPr lang="en-US" sz="2500" dirty="0" smtClean="0">
                <a:latin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</a:rPr>
              <a:t>&lt;ADDRESS </a:t>
            </a:r>
            <a:r>
              <a:rPr lang="en-US" sz="2500" smtClean="0">
                <a:latin typeface="Times New Roman" pitchFamily="18" charset="0"/>
              </a:rPr>
              <a:t>STATES</a:t>
            </a:r>
            <a:r>
              <a:rPr lang="en-US" sz="2500" smtClean="0">
                <a:latin typeface="Times New Roman" pitchFamily="18" charset="0"/>
              </a:rPr>
              <a:t>=”Vo Van Ngan”&gt;</a:t>
            </a:r>
            <a:endParaRPr lang="en-US" sz="2500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4.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NMTOKENS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Chuỗi</a:t>
            </a:r>
            <a:r>
              <a:rPr lang="en-US" sz="2300" dirty="0" smtClean="0"/>
              <a:t> </a:t>
            </a:r>
            <a:r>
              <a:rPr lang="en-US" sz="2300" dirty="0" err="1" smtClean="0"/>
              <a:t>bao</a:t>
            </a:r>
            <a:r>
              <a:rPr lang="en-US" sz="2300" dirty="0" smtClean="0"/>
              <a:t> </a:t>
            </a:r>
            <a:r>
              <a:rPr lang="en-US" sz="2300" dirty="0" err="1" smtClean="0"/>
              <a:t>gồm</a:t>
            </a:r>
            <a:r>
              <a:rPr lang="en-US" sz="2300" dirty="0" smtClean="0"/>
              <a:t> </a:t>
            </a:r>
            <a:r>
              <a:rPr lang="en-US" sz="2300" dirty="0" err="1" smtClean="0"/>
              <a:t>nhiều</a:t>
            </a:r>
            <a:r>
              <a:rPr lang="en-US" sz="2300" dirty="0" smtClean="0"/>
              <a:t> Token, </a:t>
            </a:r>
            <a:r>
              <a:rPr lang="en-US" sz="2300" dirty="0" err="1" smtClean="0"/>
              <a:t>cách</a:t>
            </a:r>
            <a:r>
              <a:rPr lang="en-US" sz="2300" dirty="0" smtClean="0"/>
              <a:t> </a:t>
            </a:r>
            <a:r>
              <a:rPr lang="en-US" sz="2300" dirty="0" err="1" smtClean="0"/>
              <a:t>nhau</a:t>
            </a:r>
            <a:r>
              <a:rPr lang="en-US" sz="2300" dirty="0" smtClean="0"/>
              <a:t> </a:t>
            </a:r>
            <a:r>
              <a:rPr lang="en-US" sz="2300" dirty="0" err="1" smtClean="0"/>
              <a:t>bởi</a:t>
            </a:r>
            <a:r>
              <a:rPr lang="en-US" sz="2300" dirty="0" smtClean="0"/>
              <a:t> </a:t>
            </a:r>
            <a:r>
              <a:rPr lang="en-US" sz="2300" dirty="0" err="1" smtClean="0"/>
              <a:t>dấu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048000"/>
            <a:ext cx="841358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itchFamily="18" charset="0"/>
              </a:rPr>
              <a:t>&lt;!ATTLIST ADDRESS STATES NMTOKENS #REQUIRED&gt; </a:t>
            </a:r>
          </a:p>
          <a:p>
            <a:r>
              <a:rPr lang="en-US" sz="2500" dirty="0" smtClean="0">
                <a:latin typeface="Times New Roman" pitchFamily="18" charset="0"/>
              </a:rPr>
              <a:t>&lt;ADDRESS </a:t>
            </a:r>
            <a:r>
              <a:rPr lang="en-US" sz="2500" smtClean="0">
                <a:latin typeface="Times New Roman" pitchFamily="18" charset="0"/>
              </a:rPr>
              <a:t>STATES</a:t>
            </a:r>
            <a:r>
              <a:rPr lang="en-US" sz="2500" smtClean="0">
                <a:latin typeface="Times New Roman" pitchFamily="18" charset="0"/>
              </a:rPr>
              <a:t>=”VoVanNgan LeVanViet”&gt;</a:t>
            </a:r>
            <a:endParaRPr lang="en-US" sz="2500" dirty="0" smtClean="0">
              <a:latin typeface="Times New Roman" pitchFamily="18" charset="0"/>
            </a:endParaRPr>
          </a:p>
          <a:p>
            <a:endParaRPr lang="en-US" sz="2500" dirty="0" smtClean="0">
              <a:latin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</a:rPr>
              <a:t>&lt;!--Example wrong--&gt; </a:t>
            </a:r>
            <a:br>
              <a:rPr lang="en-US" sz="2500" dirty="0" smtClean="0">
                <a:latin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</a:rPr>
              <a:t>&lt;ADDRESS </a:t>
            </a:r>
            <a:r>
              <a:rPr lang="en-US" sz="2500" smtClean="0">
                <a:latin typeface="Times New Roman" pitchFamily="18" charset="0"/>
              </a:rPr>
              <a:t>STATES</a:t>
            </a:r>
            <a:r>
              <a:rPr lang="en-US" sz="2500" smtClean="0">
                <a:latin typeface="Times New Roman" pitchFamily="18" charset="0"/>
              </a:rPr>
              <a:t>=”VoVanNganLeVanViet”&gt; </a:t>
            </a:r>
            <a:endParaRPr lang="en-US" sz="2500" dirty="0" smtClean="0">
              <a:latin typeface="Times New Roman" pitchFamily="18" charset="0"/>
            </a:endParaRPr>
          </a:p>
          <a:p>
            <a:endParaRPr lang="en-US" sz="2500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>
                <a:solidFill>
                  <a:srgbClr val="FF0000"/>
                </a:solidFill>
              </a:rPr>
              <a:t>5. </a:t>
            </a:r>
            <a:r>
              <a:rPr lang="en-US" sz="2300" u="sng" smtClean="0">
                <a:solidFill>
                  <a:srgbClr val="FF0000"/>
                </a:solidFill>
              </a:rPr>
              <a:t>Kiểu thuộc tính ID, IDREF</a:t>
            </a:r>
            <a:r>
              <a:rPr lang="en-US" sz="2300" u="sng" smtClean="0">
                <a:solidFill>
                  <a:srgbClr val="FF0000"/>
                </a:solidFill>
              </a:rPr>
              <a:t>, </a:t>
            </a:r>
            <a:r>
              <a:rPr lang="en-US" sz="2300" u="sng" smtClean="0">
                <a:solidFill>
                  <a:srgbClr val="FF0000"/>
                </a:solidFill>
              </a:rPr>
              <a:t>IDREFS:</a:t>
            </a:r>
            <a:endParaRPr lang="en-US" sz="2300" u="sng" smtClean="0">
              <a:solidFill>
                <a:srgbClr val="FF0000"/>
              </a:solidFill>
            </a:endParaRPr>
          </a:p>
          <a:p>
            <a:pPr marL="457200" indent="-457200" eaLnBrk="1" hangingPunct="1">
              <a:buNone/>
              <a:tabLst>
                <a:tab pos="2173288" algn="l"/>
              </a:tabLst>
            </a:pPr>
            <a:endParaRPr lang="en-US" sz="2300" smtClean="0">
              <a:solidFill>
                <a:srgbClr val="FF0000"/>
              </a:solidFill>
            </a:endParaRPr>
          </a:p>
          <a:p>
            <a:pPr marL="457200" indent="-457200" eaLnBrk="1" hangingPunct="1">
              <a:tabLst>
                <a:tab pos="2173288" algn="l"/>
              </a:tabLst>
            </a:pPr>
            <a:r>
              <a:rPr lang="en-US" sz="2300" u="sng" smtClean="0">
                <a:solidFill>
                  <a:srgbClr val="FF0000"/>
                </a:solidFill>
              </a:rPr>
              <a:t>Kiểu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ID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/>
              <a:t>	       Giá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dùng</a:t>
            </a:r>
            <a:r>
              <a:rPr lang="en-US" sz="2300" dirty="0" smtClean="0"/>
              <a:t> </a:t>
            </a:r>
            <a:r>
              <a:rPr lang="en-US" sz="2300" dirty="0" err="1" smtClean="0"/>
              <a:t>làm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duy</a:t>
            </a:r>
            <a:r>
              <a:rPr lang="en-US" sz="2300" dirty="0" smtClean="0"/>
              <a:t> </a:t>
            </a:r>
            <a:r>
              <a:rPr lang="en-US" sz="2300" dirty="0" err="1" smtClean="0"/>
              <a:t>nhất</a:t>
            </a:r>
            <a:r>
              <a:rPr lang="en-US" sz="2300" dirty="0" smtClean="0"/>
              <a:t> </a:t>
            </a:r>
            <a:r>
              <a:rPr lang="en-US" sz="2300" dirty="0" err="1" smtClean="0"/>
              <a:t>để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tử</a:t>
            </a:r>
            <a:r>
              <a:rPr lang="en-US" sz="2300" dirty="0" smtClean="0"/>
              <a:t> (element) </a:t>
            </a:r>
            <a:r>
              <a:rPr lang="en-US" sz="2300" dirty="0" err="1" smtClean="0"/>
              <a:t>nào</a:t>
            </a:r>
            <a:r>
              <a:rPr lang="en-US" sz="2300" dirty="0" smtClean="0"/>
              <a:t> </a:t>
            </a:r>
            <a:r>
              <a:rPr lang="en-US" sz="2300" dirty="0" err="1" smtClean="0"/>
              <a:t>đó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XML.</a:t>
            </a:r>
          </a:p>
          <a:p>
            <a:pPr marL="457200" indent="-457200" eaLnBrk="1" hangingPunct="1">
              <a:buClr>
                <a:srgbClr val="CC0000"/>
              </a:buClr>
              <a:tabLst>
                <a:tab pos="2173288" algn="l"/>
              </a:tabLst>
            </a:pPr>
            <a:r>
              <a:rPr lang="en-US" sz="2300" u="sng" smtClean="0">
                <a:solidFill>
                  <a:srgbClr val="FF0000"/>
                </a:solidFill>
              </a:rPr>
              <a:t>Kiểu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IDREF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/>
              <a:t>             Tham </a:t>
            </a:r>
            <a:r>
              <a:rPr lang="en-US" sz="2300" dirty="0" err="1" smtClean="0"/>
              <a:t>chiếu</a:t>
            </a:r>
            <a:r>
              <a:rPr lang="en-US" sz="2300" dirty="0" smtClean="0"/>
              <a:t> </a:t>
            </a:r>
            <a:r>
              <a:rPr lang="en-US" sz="2300" dirty="0" err="1" smtClean="0"/>
              <a:t>đến</a:t>
            </a:r>
            <a:r>
              <a:rPr lang="en-US" sz="2300" dirty="0" smtClean="0"/>
              <a:t> ID </a:t>
            </a:r>
            <a:r>
              <a:rPr lang="en-US" sz="2300" dirty="0" err="1" smtClean="0"/>
              <a:t>trên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tử</a:t>
            </a:r>
            <a:r>
              <a:rPr lang="en-US" sz="2300" dirty="0" smtClean="0"/>
              <a:t> (element) </a:t>
            </a:r>
            <a:r>
              <a:rPr lang="en-US" sz="2300" dirty="0" err="1" smtClean="0"/>
              <a:t>khác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tabLst>
                <a:tab pos="2173288" algn="l"/>
              </a:tabLst>
            </a:pPr>
            <a:r>
              <a:rPr lang="en-US" sz="2300" u="sng" smtClean="0">
                <a:solidFill>
                  <a:srgbClr val="FF0000"/>
                </a:solidFill>
              </a:rPr>
              <a:t>Kiểu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IDREFS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/>
              <a:t>             Tham </a:t>
            </a:r>
            <a:r>
              <a:rPr lang="en-US" sz="2300" dirty="0" err="1" smtClean="0"/>
              <a:t>chiếu</a:t>
            </a:r>
            <a:r>
              <a:rPr lang="en-US" sz="2300" dirty="0" smtClean="0"/>
              <a:t> </a:t>
            </a:r>
            <a:r>
              <a:rPr lang="en-US" sz="2300" dirty="0" err="1" smtClean="0"/>
              <a:t>đến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sách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ID </a:t>
            </a:r>
            <a:r>
              <a:rPr lang="en-US" sz="2300" dirty="0" err="1" smtClean="0"/>
              <a:t>cách</a:t>
            </a:r>
            <a:r>
              <a:rPr lang="en-US" sz="2300" dirty="0" smtClean="0"/>
              <a:t> </a:t>
            </a:r>
            <a:r>
              <a:rPr lang="en-US" sz="2300" dirty="0" err="1" smtClean="0"/>
              <a:t>nhau</a:t>
            </a:r>
            <a:r>
              <a:rPr lang="en-US" sz="2300" dirty="0" smtClean="0"/>
              <a:t> </a:t>
            </a:r>
            <a:r>
              <a:rPr lang="en-US" sz="2300" dirty="0" err="1" smtClean="0"/>
              <a:t>bởi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.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5</a:t>
            </a:r>
            <a:r>
              <a:rPr lang="en-US" sz="2300" smtClean="0">
                <a:solidFill>
                  <a:srgbClr val="FF0000"/>
                </a:solidFill>
              </a:rPr>
              <a:t>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ID, IDREF, IDREFS (</a:t>
            </a:r>
            <a:r>
              <a:rPr lang="en-US" sz="2300" u="sng" dirty="0" err="1" smtClean="0">
                <a:solidFill>
                  <a:srgbClr val="FF0000"/>
                </a:solidFill>
              </a:rPr>
              <a:t>tt</a:t>
            </a:r>
            <a:r>
              <a:rPr lang="en-US" sz="2300" u="sng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2174081"/>
            <a:ext cx="8153400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057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DTDs:</a:t>
            </a:r>
          </a:p>
          <a:p>
            <a:r>
              <a:rPr lang="en-US" sz="2000" dirty="0" smtClean="0">
                <a:latin typeface="Times New Roman" pitchFamily="18" charset="0"/>
              </a:rPr>
              <a:t>&lt;!</a:t>
            </a:r>
            <a:r>
              <a:rPr lang="en-US" sz="2000" smtClean="0">
                <a:latin typeface="Times New Roman" pitchFamily="18" charset="0"/>
              </a:rPr>
              <a:t>ELEMENT </a:t>
            </a:r>
            <a:r>
              <a:rPr lang="en-US" sz="2000" smtClean="0">
                <a:latin typeface="Times New Roman" pitchFamily="18" charset="0"/>
              </a:rPr>
              <a:t>department </a:t>
            </a:r>
            <a:r>
              <a:rPr lang="en-US" sz="2000" dirty="0" smtClean="0">
                <a:latin typeface="Times New Roman" pitchFamily="18" charset="0"/>
              </a:rPr>
              <a:t>(employee*)&gt; </a:t>
            </a:r>
          </a:p>
          <a:p>
            <a:r>
              <a:rPr lang="en-US" sz="2000" dirty="0" smtClean="0">
                <a:latin typeface="Times New Roman" pitchFamily="18" charset="0"/>
              </a:rPr>
              <a:t>&lt;!ELEMENT employee (#PCDATA)&gt; </a:t>
            </a:r>
          </a:p>
          <a:p>
            <a:r>
              <a:rPr lang="en-US" sz="2000" dirty="0" smtClean="0">
                <a:latin typeface="Times New Roman" pitchFamily="18" charset="0"/>
              </a:rPr>
              <a:t>&lt;!ATTLIST employee </a:t>
            </a:r>
            <a:r>
              <a:rPr lang="en-US" sz="2000" dirty="0" err="1" smtClean="0">
                <a:latin typeface="Times New Roman" pitchFamily="18" charset="0"/>
              </a:rPr>
              <a:t>empid</a:t>
            </a:r>
            <a:r>
              <a:rPr lang="en-US" sz="2000" dirty="0" smtClean="0">
                <a:latin typeface="Times New Roman" pitchFamily="18" charset="0"/>
              </a:rPr>
              <a:t> ID #REQUIRED boss IDREF #IMPLIED&gt;</a:t>
            </a: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276601"/>
            <a:ext cx="80010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XML:</a:t>
            </a:r>
          </a:p>
          <a:p>
            <a:r>
              <a:rPr lang="en-US" sz="2000" dirty="0" smtClean="0">
                <a:latin typeface="Times New Roman" pitchFamily="18" charset="0"/>
              </a:rPr>
              <a:t>&lt;?xml version="1.0" standalone="yes"?&gt; </a:t>
            </a:r>
          </a:p>
          <a:p>
            <a:r>
              <a:rPr lang="en-US" sz="2000" dirty="0" smtClean="0">
                <a:latin typeface="Times New Roman" pitchFamily="18" charset="0"/>
              </a:rPr>
              <a:t>&lt;!</a:t>
            </a:r>
            <a:r>
              <a:rPr lang="en-US" sz="2000" smtClean="0">
                <a:latin typeface="Times New Roman" pitchFamily="18" charset="0"/>
              </a:rPr>
              <a:t>DOCTYPE </a:t>
            </a:r>
            <a:r>
              <a:rPr lang="en-US" sz="2000" smtClean="0">
                <a:latin typeface="Times New Roman" pitchFamily="18" charset="0"/>
              </a:rPr>
              <a:t>departments </a:t>
            </a:r>
            <a:r>
              <a:rPr lang="en-US" sz="2000" smtClean="0">
                <a:latin typeface="Times New Roman" pitchFamily="18" charset="0"/>
              </a:rPr>
              <a:t>SYSTEM </a:t>
            </a:r>
            <a:r>
              <a:rPr lang="en-US" sz="2000" smtClean="0">
                <a:latin typeface="Times New Roman" pitchFamily="18" charset="0"/>
              </a:rPr>
              <a:t>department.dtd</a:t>
            </a:r>
            <a:r>
              <a:rPr lang="en-US" sz="2000" dirty="0" smtClean="0">
                <a:latin typeface="Times New Roman" pitchFamily="18" charset="0"/>
              </a:rPr>
              <a:t>&gt; </a:t>
            </a:r>
          </a:p>
          <a:p>
            <a:r>
              <a:rPr lang="en-US" sz="2000" smtClean="0">
                <a:latin typeface="Times New Roman" pitchFamily="18" charset="0"/>
              </a:rPr>
              <a:t>&lt; department &gt; 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    &lt;employee </a:t>
            </a:r>
            <a:r>
              <a:rPr lang="en-US" sz="2000" dirty="0" err="1" smtClean="0">
                <a:latin typeface="Times New Roman" pitchFamily="18" charset="0"/>
              </a:rPr>
              <a:t>empid</a:t>
            </a:r>
            <a:r>
              <a:rPr lang="en-US" sz="2000" dirty="0" smtClean="0">
                <a:latin typeface="Times New Roman" pitchFamily="18" charset="0"/>
              </a:rPr>
              <a:t>="e1013"&gt;Jack Russell&lt;/employee&gt; </a:t>
            </a:r>
          </a:p>
          <a:p>
            <a:r>
              <a:rPr lang="en-US" sz="2000" dirty="0" smtClean="0">
                <a:latin typeface="Times New Roman" pitchFamily="18" charset="0"/>
              </a:rPr>
              <a:t>    &lt;employee </a:t>
            </a:r>
            <a:r>
              <a:rPr lang="en-US" sz="2000" dirty="0" err="1" smtClean="0">
                <a:latin typeface="Times New Roman" pitchFamily="18" charset="0"/>
              </a:rPr>
              <a:t>empid</a:t>
            </a:r>
            <a:r>
              <a:rPr lang="en-US" sz="2000" dirty="0" smtClean="0">
                <a:latin typeface="Times New Roman" pitchFamily="18" charset="0"/>
              </a:rPr>
              <a:t>="e1014"&gt;Samuel </a:t>
            </a:r>
            <a:r>
              <a:rPr lang="en-US" sz="2000" dirty="0" err="1" smtClean="0">
                <a:latin typeface="Times New Roman" pitchFamily="18" charset="0"/>
              </a:rPr>
              <a:t>Tessen</a:t>
            </a:r>
            <a:r>
              <a:rPr lang="en-US" sz="2000" dirty="0" smtClean="0">
                <a:latin typeface="Times New Roman" pitchFamily="18" charset="0"/>
              </a:rPr>
              <a:t>&lt;/employee&gt; </a:t>
            </a:r>
          </a:p>
          <a:p>
            <a:r>
              <a:rPr lang="en-US" sz="2000" dirty="0" smtClean="0">
                <a:latin typeface="Times New Roman" pitchFamily="18" charset="0"/>
              </a:rPr>
              <a:t>    &lt;employee </a:t>
            </a:r>
            <a:r>
              <a:rPr lang="en-US" sz="2000" dirty="0" err="1" smtClean="0">
                <a:latin typeface="Times New Roman" pitchFamily="18" charset="0"/>
              </a:rPr>
              <a:t>empid</a:t>
            </a:r>
            <a:r>
              <a:rPr lang="en-US" sz="2000" dirty="0" smtClean="0">
                <a:latin typeface="Times New Roman" pitchFamily="18" charset="0"/>
              </a:rPr>
              <a:t>="e1015" boss="e1013"&gt;Terri White&lt;/employee&gt; </a:t>
            </a:r>
          </a:p>
          <a:p>
            <a:r>
              <a:rPr lang="en-US" sz="2000" dirty="0" smtClean="0">
                <a:latin typeface="Times New Roman" pitchFamily="18" charset="0"/>
              </a:rPr>
              <a:t>    &lt;employee </a:t>
            </a:r>
            <a:r>
              <a:rPr lang="en-US" sz="2000" dirty="0" err="1" smtClean="0">
                <a:latin typeface="Times New Roman" pitchFamily="18" charset="0"/>
              </a:rPr>
              <a:t>empid</a:t>
            </a:r>
            <a:r>
              <a:rPr lang="en-US" sz="2000" dirty="0" smtClean="0">
                <a:latin typeface="Times New Roman" pitchFamily="18" charset="0"/>
              </a:rPr>
              <a:t>="e1016" boss="e1014"&gt;Steve McAlister&lt;/employee&gt; </a:t>
            </a:r>
          </a:p>
          <a:p>
            <a:r>
              <a:rPr lang="en-US" sz="2000" smtClean="0">
                <a:latin typeface="Times New Roman" pitchFamily="18" charset="0"/>
              </a:rPr>
              <a:t>&lt;/ department &gt;</a:t>
            </a:r>
            <a:r>
              <a:rPr lang="en-US" sz="2100" dirty="0" smtClean="0">
                <a:latin typeface="Times New Roman" pitchFamily="18" charset="0"/>
              </a:rPr>
              <a:t/>
            </a:r>
            <a:br>
              <a:rPr lang="en-US" sz="2100" dirty="0" smtClean="0">
                <a:latin typeface="Times New Roman" pitchFamily="18" charset="0"/>
              </a:rPr>
            </a:br>
            <a:endParaRPr lang="en-US" sz="2100" dirty="0">
              <a:latin typeface="Times New Roman" pitchFamily="18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8.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ENTITY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endParaRPr lang="en-US" sz="2300" u="sng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Kiểu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này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phép</a:t>
            </a:r>
            <a:r>
              <a:rPr lang="en-US" sz="2300" dirty="0" smtClean="0"/>
              <a:t> </a:t>
            </a:r>
            <a:r>
              <a:rPr lang="en-US" sz="2300" dirty="0" err="1" smtClean="0"/>
              <a:t>bạn</a:t>
            </a:r>
            <a:r>
              <a:rPr lang="en-US" sz="2300" dirty="0" smtClean="0"/>
              <a:t> </a:t>
            </a:r>
            <a:r>
              <a:rPr lang="en-US" sz="2300" dirty="0" err="1" smtClean="0"/>
              <a:t>liên</a:t>
            </a:r>
            <a:r>
              <a:rPr lang="en-US" sz="2300" dirty="0" smtClean="0"/>
              <a:t> </a:t>
            </a: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dữ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</a:t>
            </a:r>
            <a:r>
              <a:rPr lang="en-US" sz="2300" dirty="0" err="1" smtClean="0"/>
              <a:t>nhị</a:t>
            </a:r>
            <a:r>
              <a:rPr lang="en-US" sz="2300" dirty="0" smtClean="0"/>
              <a:t> </a:t>
            </a:r>
            <a:r>
              <a:rPr lang="en-US" sz="2300" dirty="0" err="1" smtClean="0"/>
              <a:t>phân</a:t>
            </a:r>
            <a:r>
              <a:rPr lang="en-US" sz="2300" dirty="0" smtClean="0"/>
              <a:t> ở </a:t>
            </a:r>
            <a:r>
              <a:rPr lang="en-US" sz="2300" dirty="0" err="1" smtClean="0"/>
              <a:t>bên</a:t>
            </a:r>
            <a:r>
              <a:rPr lang="en-US" sz="2300" dirty="0" smtClean="0"/>
              <a:t> </a:t>
            </a:r>
            <a:r>
              <a:rPr lang="en-US" sz="2300" dirty="0" err="1" smtClean="0"/>
              <a:t>ngoài</a:t>
            </a:r>
            <a:r>
              <a:rPr lang="en-US" sz="2300" dirty="0" smtClean="0"/>
              <a:t> </a:t>
            </a:r>
            <a:r>
              <a:rPr lang="en-US" sz="2300" dirty="0" err="1" smtClean="0"/>
              <a:t>thành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(document).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endParaRPr lang="en-US" sz="2300" dirty="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thực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(Entity)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khai</a:t>
            </a:r>
            <a:r>
              <a:rPr lang="en-US" sz="2300" dirty="0" smtClean="0"/>
              <a:t> </a:t>
            </a:r>
            <a:r>
              <a:rPr lang="en-US" sz="2300" dirty="0" err="1" smtClean="0"/>
              <a:t>báo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DTD ở </a:t>
            </a:r>
            <a:r>
              <a:rPr lang="en-US" sz="2300" dirty="0" err="1" smtClean="0"/>
              <a:t>nơi</a:t>
            </a:r>
            <a:r>
              <a:rPr lang="en-US" sz="2300" dirty="0" smtClean="0"/>
              <a:t> </a:t>
            </a:r>
            <a:r>
              <a:rPr lang="en-US" sz="2300" dirty="0" err="1" smtClean="0"/>
              <a:t>khác</a:t>
            </a:r>
            <a:r>
              <a:rPr lang="en-US" sz="2300" dirty="0" smtClean="0"/>
              <a:t>.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*.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ENTITY (</a:t>
            </a:r>
            <a:r>
              <a:rPr lang="en-US" sz="2300" u="sng" dirty="0" err="1" smtClean="0">
                <a:solidFill>
                  <a:srgbClr val="FF0000"/>
                </a:solidFill>
              </a:rPr>
              <a:t>tt</a:t>
            </a:r>
            <a:r>
              <a:rPr lang="en-US" sz="2300" u="sng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>
                <a:cs typeface="Times New Roman" pitchFamily="18" charset="0"/>
              </a:rPr>
              <a:t>Ví</a:t>
            </a:r>
            <a:r>
              <a:rPr lang="en-US" sz="2300" u="sng" dirty="0" smtClean="0">
                <a:cs typeface="Times New Roman" pitchFamily="18" charset="0"/>
              </a:rPr>
              <a:t> </a:t>
            </a:r>
            <a:r>
              <a:rPr lang="en-US" sz="2300" u="sng" dirty="0" err="1" smtClean="0">
                <a:cs typeface="Times New Roman" pitchFamily="18" charset="0"/>
              </a:rPr>
              <a:t>dụ</a:t>
            </a:r>
            <a:r>
              <a:rPr lang="en-US" sz="2300" u="sng" dirty="0" smtClean="0">
                <a:cs typeface="Times New Roman" pitchFamily="18" charset="0"/>
              </a:rPr>
              <a:t>: </a:t>
            </a:r>
            <a:r>
              <a:rPr lang="en-US" sz="2300" dirty="0" err="1" smtClean="0">
                <a:cs typeface="Times New Roman" pitchFamily="18" charset="0"/>
              </a:rPr>
              <a:t>Điển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hình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của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thuộc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tính</a:t>
            </a:r>
            <a:r>
              <a:rPr lang="en-US" sz="2300" dirty="0" smtClean="0">
                <a:cs typeface="Times New Roman" pitchFamily="18" charset="0"/>
              </a:rPr>
              <a:t> Entity </a:t>
            </a:r>
            <a:r>
              <a:rPr lang="en-US" sz="2300" dirty="0" err="1" smtClean="0">
                <a:cs typeface="Times New Roman" pitchFamily="18" charset="0"/>
              </a:rPr>
              <a:t>là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sự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liên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kết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một</a:t>
            </a:r>
            <a:r>
              <a:rPr lang="en-US" sz="2300" dirty="0" smtClean="0">
                <a:cs typeface="Times New Roman" pitchFamily="18" charset="0"/>
              </a:rPr>
              <a:t> IMAGE. </a:t>
            </a:r>
            <a:r>
              <a:rPr lang="en-US" sz="2300" dirty="0" err="1" smtClean="0">
                <a:cs typeface="Times New Roman" pitchFamily="18" charset="0"/>
              </a:rPr>
              <a:t>Một</a:t>
            </a:r>
            <a:r>
              <a:rPr lang="en-US" sz="2300" dirty="0" smtClean="0">
                <a:cs typeface="Times New Roman" pitchFamily="18" charset="0"/>
              </a:rPr>
              <a:t> IMAGE </a:t>
            </a:r>
            <a:r>
              <a:rPr lang="en-US" sz="2300" dirty="0" err="1" smtClean="0">
                <a:cs typeface="Times New Roman" pitchFamily="18" charset="0"/>
              </a:rPr>
              <a:t>chứa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những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dữ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liệu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nhị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phân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cho</a:t>
            </a:r>
            <a:r>
              <a:rPr lang="en-US" sz="2300" dirty="0" smtClean="0">
                <a:cs typeface="Times New Roman" pitchFamily="18" charset="0"/>
              </a:rPr>
              <a:t> IMAGE </a:t>
            </a:r>
            <a:r>
              <a:rPr lang="en-US" sz="2300" dirty="0" err="1" smtClean="0">
                <a:cs typeface="Times New Roman" pitchFamily="18" charset="0"/>
              </a:rPr>
              <a:t>đó</a:t>
            </a:r>
            <a:r>
              <a:rPr lang="en-US" sz="2300" dirty="0" smtClean="0">
                <a:cs typeface="Times New Roman" pitchFamily="18" charset="0"/>
              </a:rPr>
              <a:t>.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895600"/>
            <a:ext cx="70098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DTD:</a:t>
            </a:r>
          </a:p>
          <a:p>
            <a:r>
              <a:rPr lang="en-US" sz="2000" dirty="0" smtClean="0">
                <a:latin typeface="Times New Roman" pitchFamily="18" charset="0"/>
              </a:rPr>
              <a:t>&lt;!ELEMENT image EMPTY&gt; </a:t>
            </a:r>
            <a:br>
              <a:rPr lang="en-US" sz="2000" dirty="0" smtClean="0">
                <a:latin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</a:rPr>
              <a:t>&lt;!ATTLIST image </a:t>
            </a:r>
            <a:r>
              <a:rPr lang="en-US" sz="2000" dirty="0" err="1" smtClean="0">
                <a:latin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</a:rPr>
              <a:t> ENTITY #REQUIRED&gt; </a:t>
            </a:r>
            <a:br>
              <a:rPr lang="en-US" sz="2000" dirty="0" smtClean="0">
                <a:latin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</a:rPr>
              <a:t>&lt;!ENTITY </a:t>
            </a:r>
            <a:r>
              <a:rPr lang="en-US" sz="2000" dirty="0" err="1" smtClean="0">
                <a:latin typeface="Times New Roman" pitchFamily="18" charset="0"/>
              </a:rPr>
              <a:t>chapterimage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SYSTEM </a:t>
            </a:r>
            <a:r>
              <a:rPr lang="en-US" sz="2000" smtClean="0">
                <a:latin typeface="Times New Roman" pitchFamily="18" charset="0"/>
              </a:rPr>
              <a:t>“picture1.jpg</a:t>
            </a:r>
            <a:r>
              <a:rPr lang="en-US" sz="2000" dirty="0" smtClean="0">
                <a:latin typeface="Times New Roman" pitchFamily="18" charset="0"/>
              </a:rPr>
              <a:t>" NDATA "jpg"&gt;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495800"/>
            <a:ext cx="332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 XML:</a:t>
            </a:r>
          </a:p>
          <a:p>
            <a:r>
              <a:rPr lang="en-US" sz="2000" dirty="0" smtClean="0">
                <a:latin typeface="Times New Roman" pitchFamily="18" charset="0"/>
              </a:rPr>
              <a:t>&lt;image </a:t>
            </a:r>
            <a:r>
              <a:rPr lang="en-US" sz="2000" dirty="0" err="1" smtClean="0">
                <a:latin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</a:rPr>
              <a:t>="</a:t>
            </a:r>
            <a:r>
              <a:rPr lang="en-US" sz="2000" dirty="0" err="1" smtClean="0">
                <a:latin typeface="Times New Roman" pitchFamily="18" charset="0"/>
              </a:rPr>
              <a:t>chapterimage</a:t>
            </a:r>
            <a:r>
              <a:rPr lang="en-US" sz="2000" dirty="0" smtClean="0">
                <a:latin typeface="Times New Roman" pitchFamily="18" charset="0"/>
              </a:rPr>
              <a:t>" /&gt;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881938" cy="4800600"/>
          </a:xfrm>
        </p:spPr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9.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ENTITIES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Hỗ</a:t>
            </a:r>
            <a:r>
              <a:rPr lang="en-US" sz="2300" dirty="0" smtClean="0"/>
              <a:t> </a:t>
            </a:r>
            <a:r>
              <a:rPr lang="en-US" sz="2300" dirty="0" err="1" smtClean="0"/>
              <a:t>trợ</a:t>
            </a:r>
            <a:r>
              <a:rPr lang="en-US" sz="2300" dirty="0" smtClean="0"/>
              <a:t> </a:t>
            </a:r>
            <a:r>
              <a:rPr lang="en-US" sz="2300" dirty="0" err="1" smtClean="0"/>
              <a:t>gán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sách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thực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(Entity) </a:t>
            </a:r>
            <a:r>
              <a:rPr lang="en-US" sz="2300" dirty="0" err="1" smtClean="0"/>
              <a:t>cách</a:t>
            </a:r>
            <a:r>
              <a:rPr lang="en-US" sz="2300" dirty="0" smtClean="0"/>
              <a:t> </a:t>
            </a:r>
            <a:r>
              <a:rPr lang="en-US" sz="2300" dirty="0" err="1" smtClean="0"/>
              <a:t>nhau</a:t>
            </a:r>
            <a:r>
              <a:rPr lang="en-US" sz="2300" dirty="0" smtClean="0"/>
              <a:t> </a:t>
            </a:r>
            <a:r>
              <a:rPr lang="en-US" sz="2300" dirty="0" err="1" smtClean="0"/>
              <a:t>bằng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 </a:t>
            </a:r>
            <a:r>
              <a:rPr lang="en-US" sz="2300" dirty="0" err="1" smtClean="0"/>
              <a:t>vào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/>
              <a:t>Ví</a:t>
            </a:r>
            <a:r>
              <a:rPr lang="en-US" sz="2300" u="sng" dirty="0" smtClean="0"/>
              <a:t> </a:t>
            </a:r>
            <a:r>
              <a:rPr lang="en-US" sz="2300" u="sng" dirty="0" err="1" smtClean="0"/>
              <a:t>dụ</a:t>
            </a:r>
            <a:r>
              <a:rPr lang="en-US" sz="2300" u="sng" dirty="0" smtClean="0"/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200400"/>
            <a:ext cx="80184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DTD:</a:t>
            </a:r>
          </a:p>
          <a:p>
            <a:r>
              <a:rPr lang="en-US" sz="2300" dirty="0" smtClean="0">
                <a:latin typeface="Times New Roman" pitchFamily="18" charset="0"/>
              </a:rPr>
              <a:t>&lt;!ELEMENT SLIDESHOW EMPTY&gt;</a:t>
            </a:r>
          </a:p>
          <a:p>
            <a:r>
              <a:rPr lang="en-US" sz="2300" dirty="0" smtClean="0">
                <a:latin typeface="Times New Roman" pitchFamily="18" charset="0"/>
              </a:rPr>
              <a:t>&lt;!ATTLIST SLIDESHOW SOURCES ENTITIES #REQUIRED&gt;</a:t>
            </a:r>
          </a:p>
          <a:p>
            <a:r>
              <a:rPr lang="en-US" sz="2300" dirty="0" smtClean="0">
                <a:latin typeface="Times New Roman" pitchFamily="18" charset="0"/>
              </a:rPr>
              <a:t>&lt;!ENTITY PIC1 SYSTEM “cat.gif”&gt;</a:t>
            </a:r>
          </a:p>
          <a:p>
            <a:r>
              <a:rPr lang="en-US" sz="2300" dirty="0" smtClean="0">
                <a:latin typeface="Times New Roman" pitchFamily="18" charset="0"/>
              </a:rPr>
              <a:t>&lt;!ENTITY PIC2 SYSTEM “dog.gif”&gt;</a:t>
            </a:r>
          </a:p>
          <a:p>
            <a:r>
              <a:rPr lang="en-US" sz="2300" dirty="0" smtClean="0">
                <a:latin typeface="Times New Roman" pitchFamily="18" charset="0"/>
              </a:rPr>
              <a:t>&lt;!ENTITY PIC3 SYSTEM “cow.gif”&gt;</a:t>
            </a:r>
            <a:endParaRPr lang="en-US" sz="23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371981"/>
            <a:ext cx="60110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</a:rPr>
              <a:t> XML:</a:t>
            </a:r>
          </a:p>
          <a:p>
            <a:r>
              <a:rPr lang="en-US" sz="2300" dirty="0" smtClean="0">
                <a:latin typeface="Times New Roman" pitchFamily="18" charset="0"/>
              </a:rPr>
              <a:t>&lt;SLIDESHOW SOURCES=”PIC1 PIC2 PIC3”&gt;</a:t>
            </a:r>
            <a:endParaRPr lang="en-US" sz="2300" dirty="0"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10. </a:t>
            </a:r>
            <a:r>
              <a:rPr lang="en-US" sz="2300" u="sng" dirty="0" err="1" smtClean="0">
                <a:solidFill>
                  <a:srgbClr val="FF0000"/>
                </a:solidFill>
              </a:rPr>
              <a:t>Kiểu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NOTATION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kí</a:t>
            </a:r>
            <a:r>
              <a:rPr lang="en-US" sz="2300" dirty="0" smtClean="0"/>
              <a:t> </a:t>
            </a:r>
            <a:r>
              <a:rPr lang="en-US" sz="2300" dirty="0" err="1" smtClean="0"/>
              <a:t>hiệu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khai</a:t>
            </a:r>
            <a:r>
              <a:rPr lang="en-US" sz="2300" dirty="0" smtClean="0"/>
              <a:t> </a:t>
            </a:r>
            <a:r>
              <a:rPr lang="en-US" sz="2300" dirty="0" err="1" smtClean="0"/>
              <a:t>báo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DTD.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Sử</a:t>
            </a:r>
            <a:r>
              <a:rPr lang="en-US" sz="2300" dirty="0" smtClean="0"/>
              <a:t> </a:t>
            </a:r>
            <a:r>
              <a:rPr lang="en-US" sz="2300" dirty="0" err="1" smtClean="0"/>
              <a:t>dụng</a:t>
            </a:r>
            <a:r>
              <a:rPr lang="en-US" sz="2300" dirty="0" smtClean="0"/>
              <a:t> </a:t>
            </a:r>
            <a:r>
              <a:rPr lang="en-US" sz="2300" dirty="0" err="1" smtClean="0"/>
              <a:t>từ</a:t>
            </a:r>
            <a:r>
              <a:rPr lang="en-US" sz="2300" dirty="0" smtClean="0"/>
              <a:t> </a:t>
            </a:r>
            <a:r>
              <a:rPr lang="en-US" sz="2300" dirty="0" err="1" smtClean="0"/>
              <a:t>khóa</a:t>
            </a:r>
            <a:r>
              <a:rPr lang="en-US" sz="2300" dirty="0" smtClean="0"/>
              <a:t> NOTATION.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/>
              <a:t>Ví</a:t>
            </a:r>
            <a:r>
              <a:rPr lang="en-US" sz="2300" u="sng" dirty="0" smtClean="0"/>
              <a:t> </a:t>
            </a:r>
            <a:r>
              <a:rPr lang="en-US" sz="2300" u="sng" dirty="0" err="1" smtClean="0"/>
              <a:t>dụ</a:t>
            </a:r>
            <a:r>
              <a:rPr lang="en-US" sz="2300" u="sng" dirty="0" smtClean="0"/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174" y="2971800"/>
            <a:ext cx="86190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DTD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&lt;!ELEMENT media (#PCDATA)&gt;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latin typeface="Times New Roman" pitchFamily="18" charset="0"/>
              </a:rPr>
              <a:t>&lt;!</a:t>
            </a:r>
            <a:r>
              <a:rPr lang="en-US" sz="2400" dirty="0" smtClean="0">
                <a:latin typeface="Times New Roman" pitchFamily="18" charset="0"/>
              </a:rPr>
              <a:t>NOTATION mpeg SYSTEM "mpegplay.exe"&gt; </a:t>
            </a:r>
          </a:p>
          <a:p>
            <a:r>
              <a:rPr lang="en-US" sz="2400" dirty="0" smtClean="0">
                <a:latin typeface="Times New Roman" pitchFamily="18" charset="0"/>
              </a:rPr>
              <a:t>&lt;!NOTATION jpeg SYSTEM "netscape.exe"&gt; </a:t>
            </a:r>
          </a:p>
          <a:p>
            <a:r>
              <a:rPr lang="en-US" sz="2400" dirty="0" smtClean="0">
                <a:latin typeface="Times New Roman" pitchFamily="18" charset="0"/>
              </a:rPr>
              <a:t>&lt;!ATTLIST media player NOTATION (mpeg | jpeg) #REQUIRED&gt;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60203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Khai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báo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</a:rPr>
              <a:t>trong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</a:rPr>
              <a:t> XML</a:t>
            </a:r>
          </a:p>
          <a:p>
            <a:r>
              <a:rPr lang="en-US" sz="2400" dirty="0" smtClean="0">
                <a:latin typeface="Times New Roman" pitchFamily="18" charset="0"/>
              </a:rPr>
              <a:t>&lt;media player="mpeg"&gt;&lt;/media&gt;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4/CÁC KIỂU CỦA THUỘC TÍNH TRONG DTD (</a:t>
            </a:r>
            <a:r>
              <a:rPr lang="en-US" sz="2500" dirty="0" err="1" smtClean="0"/>
              <a:t>tt</a:t>
            </a:r>
            <a:r>
              <a:rPr lang="en-US" sz="2500" dirty="0" smtClean="0"/>
              <a:t>) 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486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CÁC THUỘC TÍNH ĐƯỢC ĐỊNH NGHĨA TRƯỚC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>
                <a:solidFill>
                  <a:srgbClr val="000000"/>
                </a:solidFill>
              </a:rPr>
              <a:t>TỔNG QUAN VỀ </a:t>
            </a:r>
            <a:r>
              <a:rPr lang="en-US" dirty="0" smtClean="0">
                <a:solidFill>
                  <a:srgbClr val="000000"/>
                </a:solidFill>
              </a:rPr>
              <a:t>THUỘC TÍNH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TRƯỜNG ĐẠI HỌC SƯ PHẠM KỸ THUẬT TP. HỒ CHÍ MINH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KHOA CÔNG NGHỆ THÔNG TIN</a:t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-------------------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352800" y="2286000"/>
            <a:ext cx="5486400" cy="35625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22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Viva-BoldExtraExtended" pitchFamily="2" charset="0"/>
                <a:cs typeface="Tahoma" pitchFamily="34" charset="0"/>
              </a:rPr>
              <a:t>-  </a:t>
            </a:r>
            <a:r>
              <a:rPr lang="en-US" sz="2200" b="1" smtClean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GVHD : </a:t>
            </a:r>
            <a:r>
              <a:rPr lang="en-US" sz="2200" b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Thầy Nguyễn Trần </a:t>
            </a:r>
            <a:r>
              <a:rPr lang="en-US" sz="2200" b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Thi </a:t>
            </a:r>
            <a:r>
              <a:rPr lang="en-US" sz="2200" b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Văn</a:t>
            </a:r>
            <a:endParaRPr lang="en-US" sz="2200" b="1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Viva-BoldExtraExtended" pitchFamily="2" charset="0"/>
              <a:cs typeface="Tahoma" pitchFamily="34" charset="0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22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Viva-BoldExtraExtended" pitchFamily="2" charset="0"/>
                <a:cs typeface="Tahoma" pitchFamily="34" charset="0"/>
              </a:rPr>
              <a:t>- </a:t>
            </a:r>
            <a:r>
              <a:rPr lang="en-US" sz="2200" b="1" dirty="0" err="1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Thành</a:t>
            </a:r>
            <a:r>
              <a:rPr lang="en-US" sz="2200" b="1" dirty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viên</a:t>
            </a:r>
            <a:r>
              <a:rPr lang="en-US" sz="2200" b="1" dirty="0" smtClean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nhóm</a:t>
            </a:r>
            <a:r>
              <a:rPr lang="en-US" sz="2200" b="1" dirty="0" smtClean="0">
                <a:solidFill>
                  <a:srgbClr val="00B050"/>
                </a:solidFill>
                <a:latin typeface="Tahoma" pitchFamily="34" charset="0"/>
                <a:ea typeface="Viva-BoldExtraExtended" pitchFamily="2" charset="0"/>
                <a:cs typeface="Tahoma" pitchFamily="34" charset="0"/>
              </a:rPr>
              <a:t> :</a:t>
            </a:r>
            <a:endParaRPr lang="en-US" sz="2200" b="1" dirty="0">
              <a:solidFill>
                <a:srgbClr val="00B050"/>
              </a:solidFill>
              <a:latin typeface="Tahoma" pitchFamily="34" charset="0"/>
              <a:ea typeface="Viva-BoldExtraExtended" pitchFamily="2" charset="0"/>
              <a:cs typeface="Tahoma" pitchFamily="34" charset="0"/>
            </a:endParaRPr>
          </a:p>
          <a:p>
            <a:pPr eaLnBrk="0" fontAlgn="auto" hangingPunct="0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tabLst>
                <a:tab pos="3776663" algn="l"/>
              </a:tabLst>
              <a:defRPr/>
            </a:pPr>
            <a:r>
              <a:rPr lang="en-US" sz="2200" b="1" dirty="0">
                <a:latin typeface="Tahoma" pitchFamily="34" charset="0"/>
                <a:ea typeface="Viva-BoldExtraExtended" pitchFamily="2" charset="0"/>
                <a:cs typeface="Tahoma" pitchFamily="34" charset="0"/>
              </a:rPr>
              <a:t>1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.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Đặng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Quốc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Đạt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	08110025</a:t>
            </a:r>
          </a:p>
          <a:p>
            <a:pPr eaLnBrk="0" fontAlgn="auto" hangingPunct="0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tabLst>
                <a:tab pos="3776663" algn="l"/>
              </a:tabLst>
              <a:defRPr/>
            </a:pP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2 .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Hoàng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Thái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Xuân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Khoa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	08110057</a:t>
            </a:r>
          </a:p>
          <a:p>
            <a:pPr eaLnBrk="0" fontAlgn="auto" hangingPunct="0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tabLst>
                <a:tab pos="3776663" algn="l"/>
              </a:tabLst>
              <a:defRPr/>
            </a:pP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3 .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Nguyễn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Ngọc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Lên</a:t>
            </a:r>
            <a:r>
              <a:rPr lang="en-US" sz="2200" b="1" dirty="0">
                <a:latin typeface="Tahoma" pitchFamily="34" charset="0"/>
                <a:ea typeface="Viva-BoldExtraExtended" pitchFamily="2" charset="0"/>
                <a:cs typeface="Tahoma" pitchFamily="34" charset="0"/>
              </a:rPr>
              <a:t>	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08110061</a:t>
            </a:r>
          </a:p>
          <a:p>
            <a:pPr eaLnBrk="0" fontAlgn="auto" hangingPunct="0">
              <a:lnSpc>
                <a:spcPct val="150000"/>
              </a:lnSpc>
              <a:spcBef>
                <a:spcPct val="25000"/>
              </a:spcBef>
              <a:spcAft>
                <a:spcPts val="0"/>
              </a:spcAft>
              <a:tabLst>
                <a:tab pos="3776663" algn="l"/>
              </a:tabLst>
              <a:defRPr/>
            </a:pP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4 .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Trần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Ngọc</a:t>
            </a:r>
            <a:r>
              <a:rPr lang="en-US" sz="2200" b="1" dirty="0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 Minh </a:t>
            </a:r>
            <a:r>
              <a:rPr lang="en-US" sz="2200" b="1" dirty="0" err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Trung</a:t>
            </a:r>
            <a:r>
              <a:rPr lang="en-US" sz="2200" b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	</a:t>
            </a:r>
            <a:r>
              <a:rPr lang="en-US" sz="2200" b="1" smtClean="0">
                <a:latin typeface="Tahoma" pitchFamily="34" charset="0"/>
                <a:ea typeface="Viva-BoldExtraExtended" pitchFamily="2" charset="0"/>
                <a:cs typeface="Tahoma" pitchFamily="34" charset="0"/>
              </a:rPr>
              <a:t>08110134</a:t>
            </a:r>
            <a:endParaRPr lang="en-US" sz="2200" b="1" dirty="0">
              <a:latin typeface="Tahoma" pitchFamily="34" charset="0"/>
              <a:ea typeface="Viva-BoldExtraExtended" pitchFamily="2" charset="0"/>
              <a:cs typeface="Tahoma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10000"/>
            <a:ext cx="2057400" cy="609600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latin typeface="Tahoma" pitchFamily="34" charset="0"/>
                <a:cs typeface="Tahoma" pitchFamily="34" charset="0"/>
              </a:rPr>
              <a:t>NHÓM 5: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5/THUỘC TÍNH ĐƯỢC ĐỊNH NGHĨA TRƯỚC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81938" cy="4800600"/>
          </a:xfrm>
        </p:spPr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endParaRPr lang="en-US" sz="2300" u="sng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hai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khai</a:t>
            </a:r>
            <a:r>
              <a:rPr lang="en-US" sz="2300" dirty="0" smtClean="0"/>
              <a:t> </a:t>
            </a:r>
            <a:r>
              <a:rPr lang="en-US" sz="2300" dirty="0" err="1" smtClean="0"/>
              <a:t>báo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XML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endParaRPr lang="en-US" sz="2300" dirty="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Những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này</a:t>
            </a:r>
            <a:r>
              <a:rPr lang="en-US" sz="2300" dirty="0" smtClean="0"/>
              <a:t> </a:t>
            </a:r>
            <a:r>
              <a:rPr lang="en-US" sz="2300" dirty="0" err="1" smtClean="0"/>
              <a:t>bắt</a:t>
            </a:r>
            <a:r>
              <a:rPr lang="en-US" sz="2300" dirty="0" smtClean="0"/>
              <a:t> </a:t>
            </a:r>
            <a:r>
              <a:rPr lang="en-US" sz="2300" dirty="0" err="1" smtClean="0"/>
              <a:t>đầu</a:t>
            </a:r>
            <a:r>
              <a:rPr lang="en-US" sz="2300" dirty="0" smtClean="0"/>
              <a:t> </a:t>
            </a:r>
            <a:r>
              <a:rPr lang="en-US" sz="2300" dirty="0" err="1" smtClean="0"/>
              <a:t>bằng</a:t>
            </a:r>
            <a:r>
              <a:rPr lang="en-US" sz="2300" dirty="0" smtClean="0"/>
              <a:t> </a:t>
            </a:r>
            <a:r>
              <a:rPr lang="en-US" sz="2300" dirty="0" err="1" smtClean="0"/>
              <a:t>cú</a:t>
            </a:r>
            <a:r>
              <a:rPr lang="en-US" sz="2300" dirty="0" smtClean="0"/>
              <a:t> </a:t>
            </a:r>
            <a:r>
              <a:rPr lang="en-US" sz="2300" dirty="0" err="1" smtClean="0"/>
              <a:t>pháp</a:t>
            </a:r>
            <a:r>
              <a:rPr lang="en-US" sz="23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“xml:”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>
                <a:cs typeface="Times New Roman" pitchFamily="18" charset="0"/>
              </a:rPr>
              <a:t>Có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hai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thuộc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tính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được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định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nghĩa</a:t>
            </a:r>
            <a:r>
              <a:rPr lang="en-US" sz="2300" dirty="0" smtClean="0">
                <a:cs typeface="Times New Roman" pitchFamily="18" charset="0"/>
              </a:rPr>
              <a:t>: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>
                <a:solidFill>
                  <a:srgbClr val="0070C0"/>
                </a:solidFill>
                <a:cs typeface="Times New Roman" pitchFamily="18" charset="0"/>
              </a:rPr>
              <a:t>	       +</a:t>
            </a:r>
            <a:r>
              <a:rPr lang="en-US" sz="230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cs typeface="Times New Roman" pitchFamily="18" charset="0"/>
              </a:rPr>
              <a:t>xml: space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smtClean="0">
                <a:solidFill>
                  <a:srgbClr val="0070C0"/>
                </a:solidFill>
                <a:cs typeface="Times New Roman" pitchFamily="18" charset="0"/>
              </a:rPr>
              <a:t>	       +</a:t>
            </a:r>
            <a:r>
              <a:rPr lang="en-US" sz="230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cs typeface="Times New Roman" pitchFamily="18" charset="0"/>
              </a:rPr>
              <a:t>xml: </a:t>
            </a:r>
            <a:r>
              <a:rPr lang="en-US" sz="2300" dirty="0" err="1" smtClean="0">
                <a:solidFill>
                  <a:srgbClr val="FF0000"/>
                </a:solidFill>
                <a:cs typeface="Times New Roman" pitchFamily="18" charset="0"/>
              </a:rPr>
              <a:t>lang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5/THUỘC TÍNH ĐƯỢC ĐỊNH NGHĨA TRƯỚC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1.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xml: space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này</a:t>
            </a:r>
            <a:r>
              <a:rPr lang="en-US" sz="2300" dirty="0" smtClean="0"/>
              <a:t> </a:t>
            </a:r>
            <a:r>
              <a:rPr lang="en-US" sz="2300" dirty="0" err="1" smtClean="0"/>
              <a:t>giúp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soạn</a:t>
            </a:r>
            <a:r>
              <a:rPr lang="en-US" sz="2300" dirty="0" smtClean="0"/>
              <a:t> </a:t>
            </a:r>
            <a:r>
              <a:rPr lang="en-US" sz="2300" dirty="0" err="1" smtClean="0"/>
              <a:t>thảo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XML </a:t>
            </a:r>
            <a:r>
              <a:rPr lang="en-US" sz="2300" dirty="0" err="1" smtClean="0"/>
              <a:t>hiểu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kí</a:t>
            </a:r>
            <a:r>
              <a:rPr lang="en-US" sz="2300" dirty="0" smtClean="0"/>
              <a:t> </a:t>
            </a:r>
            <a:r>
              <a:rPr lang="en-US" sz="2300" dirty="0" err="1" smtClean="0"/>
              <a:t>tự</a:t>
            </a:r>
            <a:r>
              <a:rPr lang="en-US" sz="2300" dirty="0" smtClean="0"/>
              <a:t> </a:t>
            </a:r>
            <a:r>
              <a:rPr lang="en-US" sz="2300" dirty="0" err="1" smtClean="0"/>
              <a:t>khoảng</a:t>
            </a:r>
            <a:r>
              <a:rPr lang="en-US" sz="2300" dirty="0" smtClean="0"/>
              <a:t> </a:t>
            </a:r>
            <a:r>
              <a:rPr lang="en-US" sz="2300" dirty="0" err="1" smtClean="0"/>
              <a:t>trắng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XML.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endParaRPr lang="en-US" sz="2300" dirty="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xml: space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</a:t>
            </a:r>
            <a:r>
              <a:rPr lang="en-US" sz="2300" dirty="0" err="1" smtClean="0"/>
              <a:t>hai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:</a:t>
            </a:r>
            <a:endParaRPr lang="en-US" sz="2300" dirty="0" smtClean="0">
              <a:cs typeface="Times New Roman" pitchFamily="18" charset="0"/>
            </a:endParaRP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cs typeface="Times New Roman" pitchFamily="18" charset="0"/>
              </a:rPr>
              <a:t>	</a:t>
            </a:r>
            <a:r>
              <a:rPr lang="en-US" sz="2300" dirty="0" smtClean="0">
                <a:solidFill>
                  <a:srgbClr val="0070C0"/>
                </a:solidFill>
                <a:cs typeface="Times New Roman" pitchFamily="18" charset="0"/>
              </a:rPr>
              <a:t>+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cs typeface="Times New Roman" pitchFamily="18" charset="0"/>
              </a:rPr>
              <a:t>Default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cs typeface="Times New Roman" pitchFamily="18" charset="0"/>
              </a:rPr>
              <a:t>	</a:t>
            </a:r>
            <a:r>
              <a:rPr lang="en-US" sz="2300" dirty="0" smtClean="0">
                <a:solidFill>
                  <a:srgbClr val="0070C0"/>
                </a:solidFill>
                <a:cs typeface="Times New Roman" pitchFamily="18" charset="0"/>
              </a:rPr>
              <a:t>+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cs typeface="Times New Roman" pitchFamily="18" charset="0"/>
              </a:rPr>
              <a:t>Preserve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5/THUỘC TÍNH ĐƯỢC ĐỊNH NGHĨA TRƯỚC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1.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xml: space </a:t>
            </a:r>
            <a:r>
              <a:rPr lang="en-US" sz="2300" dirty="0" smtClean="0">
                <a:solidFill>
                  <a:srgbClr val="FF0000"/>
                </a:solidFill>
              </a:rPr>
              <a:t>(</a:t>
            </a:r>
            <a:r>
              <a:rPr lang="en-US" sz="2300" dirty="0" err="1" smtClean="0">
                <a:solidFill>
                  <a:srgbClr val="FF0000"/>
                </a:solidFill>
              </a:rPr>
              <a:t>tt</a:t>
            </a:r>
            <a:r>
              <a:rPr lang="en-US" sz="2300" dirty="0" smtClean="0">
                <a:solidFill>
                  <a:srgbClr val="FF0000"/>
                </a:solidFill>
              </a:rPr>
              <a:t>)</a:t>
            </a:r>
            <a:endParaRPr lang="en-US" sz="2300" u="sng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/>
              <a:t>Ví</a:t>
            </a:r>
            <a:r>
              <a:rPr lang="en-US" sz="2300" u="sng" dirty="0" smtClean="0"/>
              <a:t> </a:t>
            </a:r>
            <a:r>
              <a:rPr lang="en-US" sz="2300" u="sng" dirty="0" err="1" smtClean="0"/>
              <a:t>dụ</a:t>
            </a:r>
            <a:r>
              <a:rPr lang="en-US" sz="2300" u="sng" dirty="0" smtClean="0"/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219200" y="20574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&lt;?xml version=”1.0” standalone=”yes”?&gt;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&lt;!DOCTYPE PROGRAM [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&lt;!ELEMENT PROGRAM (#PCDATA)&gt;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&lt;!ATTLIST PROGRAM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xml:space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default|preserve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‘</a:t>
            </a:r>
            <a:r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preserve</a:t>
            </a:r>
            <a:r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’&gt;]&gt;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&lt;PROGRAM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xml:space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=”</a:t>
            </a:r>
            <a:r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preserve</a:t>
            </a:r>
            <a:r>
              <a:rPr kumimoji="0" lang="en-US" sz="1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”&gt;</a:t>
            </a:r>
          </a:p>
          <a:p>
            <a:pPr marL="927100" lvl="1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700" kern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kern="0" smtClean="0">
                <a:latin typeface="Times New Roman" pitchFamily="18" charset="0"/>
                <a:cs typeface="Times New Roman" pitchFamily="18" charset="0"/>
              </a:rPr>
              <a:t>Nhom 5  xin chao         cac ban!</a:t>
            </a: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&lt;/PROGRAM&gt;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5/THUỘC TÍNH ĐƯỢC ĐỊNH NGHĨA TRƯỚC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800" dirty="0" smtClean="0">
                <a:solidFill>
                  <a:srgbClr val="FF0000"/>
                </a:solidFill>
              </a:rPr>
              <a:t>2. </a:t>
            </a:r>
            <a:r>
              <a:rPr lang="en-US" sz="28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tính</a:t>
            </a:r>
            <a:r>
              <a:rPr lang="en-US" sz="2800" u="sng" dirty="0" smtClean="0">
                <a:solidFill>
                  <a:srgbClr val="FF0000"/>
                </a:solidFill>
              </a:rPr>
              <a:t> xml</a:t>
            </a:r>
            <a:r>
              <a:rPr lang="en-US" sz="2800" u="sng" smtClean="0">
                <a:solidFill>
                  <a:srgbClr val="FF0000"/>
                </a:solidFill>
              </a:rPr>
              <a:t>: </a:t>
            </a:r>
            <a:r>
              <a:rPr lang="en-US" sz="2800" u="sng" smtClean="0">
                <a:solidFill>
                  <a:srgbClr val="FF0000"/>
                </a:solidFill>
              </a:rPr>
              <a:t>lang</a:t>
            </a:r>
            <a:endParaRPr lang="en-US" sz="280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800" smtClean="0"/>
              <a:t>Là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bày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XML.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2 </a:t>
            </a:r>
            <a:r>
              <a:rPr lang="en-US" sz="2800" dirty="0" err="1" smtClean="0"/>
              <a:t>kí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err="1" smtClean="0"/>
              <a:t>chọn</a:t>
            </a:r>
            <a:r>
              <a:rPr lang="en-US" sz="2800" smtClean="0"/>
              <a:t>.</a:t>
            </a: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endParaRPr lang="en-US" sz="2800" dirty="0" smtClean="0"/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- </a:t>
            </a:r>
            <a:r>
              <a:rPr lang="en-US" sz="2800" dirty="0" err="1" smtClean="0">
                <a:solidFill>
                  <a:srgbClr val="0070C0"/>
                </a:solidFill>
              </a:rPr>
              <a:t>vn</a:t>
            </a:r>
            <a:r>
              <a:rPr lang="en-US" sz="2800" dirty="0" smtClean="0">
                <a:solidFill>
                  <a:srgbClr val="0070C0"/>
                </a:solidFill>
              </a:rPr>
              <a:t> : </a:t>
            </a:r>
            <a:r>
              <a:rPr lang="en-US" sz="2800" dirty="0" err="1" smtClean="0">
                <a:solidFill>
                  <a:srgbClr val="0070C0"/>
                </a:solidFill>
              </a:rPr>
              <a:t>chọn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ngôn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ngữ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Tiếng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Việt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800" dirty="0" smtClean="0">
                <a:solidFill>
                  <a:srgbClr val="0070C0"/>
                </a:solidFill>
              </a:rPr>
              <a:t>	- en : </a:t>
            </a:r>
            <a:r>
              <a:rPr lang="en-US" sz="2800" dirty="0" err="1" smtClean="0">
                <a:solidFill>
                  <a:srgbClr val="0070C0"/>
                </a:solidFill>
              </a:rPr>
              <a:t>chọn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ngôn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ngữ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Tiếng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Anh</a:t>
            </a:r>
            <a:endParaRPr lang="en-US" sz="2800" dirty="0" smtClean="0"/>
          </a:p>
          <a:p>
            <a:pPr marL="457200" indent="-457200" eaLnBrk="1" hangingPunct="1">
              <a:buNone/>
              <a:tabLst>
                <a:tab pos="2173288" algn="l"/>
              </a:tabLst>
            </a:pPr>
            <a:endParaRPr lang="en-US" sz="23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5/THUỘC TÍNH ĐƯỢC ĐỊNH NGHĨA TRƯỚC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2. </a:t>
            </a:r>
            <a:r>
              <a:rPr lang="en-US" sz="2300" u="sng" dirty="0" err="1" smtClean="0">
                <a:solidFill>
                  <a:srgbClr val="FF0000"/>
                </a:solidFill>
              </a:rPr>
              <a:t>Thuộc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tính</a:t>
            </a:r>
            <a:r>
              <a:rPr lang="en-US" sz="2300" u="sng" dirty="0" smtClean="0">
                <a:solidFill>
                  <a:srgbClr val="FF0000"/>
                </a:solidFill>
              </a:rPr>
              <a:t> xml: </a:t>
            </a:r>
            <a:r>
              <a:rPr lang="en-US" sz="2300" u="sng" dirty="0" err="1" smtClean="0">
                <a:solidFill>
                  <a:srgbClr val="FF0000"/>
                </a:solidFill>
              </a:rPr>
              <a:t>lang</a:t>
            </a:r>
            <a:r>
              <a:rPr lang="en-US" sz="2300" u="sng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</a:t>
            </a:r>
            <a:r>
              <a:rPr lang="en-US" sz="2300" dirty="0" err="1" smtClean="0">
                <a:solidFill>
                  <a:srgbClr val="FF0000"/>
                </a:solidFill>
              </a:rPr>
              <a:t>tt</a:t>
            </a:r>
            <a:r>
              <a:rPr lang="en-US" sz="2300" dirty="0" smtClean="0">
                <a:solidFill>
                  <a:srgbClr val="FF0000"/>
                </a:solidFill>
              </a:rPr>
              <a:t>)</a:t>
            </a:r>
            <a:endParaRPr lang="en-US" sz="2300" u="sng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Char char="-"/>
              <a:tabLst>
                <a:tab pos="2173288" algn="l"/>
              </a:tabLst>
            </a:pPr>
            <a:r>
              <a:rPr lang="en-US" sz="2300" u="sng" dirty="0" err="1" smtClean="0"/>
              <a:t>Ví</a:t>
            </a:r>
            <a:r>
              <a:rPr lang="en-US" sz="2300" u="sng" dirty="0" smtClean="0"/>
              <a:t> </a:t>
            </a:r>
            <a:r>
              <a:rPr lang="en-US" sz="2300" u="sng" dirty="0" err="1" smtClean="0"/>
              <a:t>dụ</a:t>
            </a:r>
            <a:r>
              <a:rPr lang="en-US" sz="2300" u="sng" dirty="0" smtClean="0"/>
              <a:t>:</a:t>
            </a: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057400"/>
            <a:ext cx="7807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&lt;SENTENCE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xml:lang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=”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05.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DTD.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&lt;/SENTENCE&gt;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&lt;SENTENCE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xml:lang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=”en”&gt;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 everybody. We are group 05.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are presenting about Attribute Declarations in DTDs.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Thanks for listening.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&lt;/SENTENCE&gt;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486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CÁC 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>
                <a:solidFill>
                  <a:srgbClr val="000000"/>
                </a:solidFill>
              </a:rPr>
              <a:t>TỔNG QUAN VỀ </a:t>
            </a:r>
            <a:r>
              <a:rPr lang="en-US" dirty="0" smtClean="0">
                <a:solidFill>
                  <a:srgbClr val="000000"/>
                </a:solidFill>
              </a:rPr>
              <a:t>THUỘC TÍNH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500" dirty="0" smtClean="0"/>
              <a:t>6/DEMO THỐNG KÊ TRẬN ĐẤU BÓNG CHÀY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  <a:tabLst>
                <a:tab pos="2173288" algn="l"/>
              </a:tabLst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438400" y="3711714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6363" lvl="3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Freeform 2"/>
          <p:cNvSpPr>
            <a:spLocks noEditPoints="1"/>
          </p:cNvSpPr>
          <p:nvPr/>
        </p:nvSpPr>
        <p:spPr bwMode="gray">
          <a:xfrm rot="-645533">
            <a:off x="2114550" y="3136900"/>
            <a:ext cx="3384550" cy="3035300"/>
          </a:xfrm>
          <a:custGeom>
            <a:avLst/>
            <a:gdLst>
              <a:gd name="T0" fmla="*/ 2147483647 w 2820"/>
              <a:gd name="T1" fmla="*/ 2147483647 h 2912"/>
              <a:gd name="T2" fmla="*/ 2147483647 w 2820"/>
              <a:gd name="T3" fmla="*/ 2147483647 h 2912"/>
              <a:gd name="T4" fmla="*/ 2147483647 w 2820"/>
              <a:gd name="T5" fmla="*/ 2147483647 h 2912"/>
              <a:gd name="T6" fmla="*/ 2147483647 w 2820"/>
              <a:gd name="T7" fmla="*/ 2147483647 h 2912"/>
              <a:gd name="T8" fmla="*/ 2147483647 w 2820"/>
              <a:gd name="T9" fmla="*/ 2147483647 h 2912"/>
              <a:gd name="T10" fmla="*/ 2147483647 w 2820"/>
              <a:gd name="T11" fmla="*/ 2147483647 h 2912"/>
              <a:gd name="T12" fmla="*/ 2147483647 w 2820"/>
              <a:gd name="T13" fmla="*/ 2147483647 h 2912"/>
              <a:gd name="T14" fmla="*/ 2147483647 w 2820"/>
              <a:gd name="T15" fmla="*/ 2147483647 h 2912"/>
              <a:gd name="T16" fmla="*/ 0 w 2820"/>
              <a:gd name="T17" fmla="*/ 2147483647 h 2912"/>
              <a:gd name="T18" fmla="*/ 2147483647 w 2820"/>
              <a:gd name="T19" fmla="*/ 2147483647 h 2912"/>
              <a:gd name="T20" fmla="*/ 2147483647 w 2820"/>
              <a:gd name="T21" fmla="*/ 2147483647 h 2912"/>
              <a:gd name="T22" fmla="*/ 2147483647 w 2820"/>
              <a:gd name="T23" fmla="*/ 2147483647 h 2912"/>
              <a:gd name="T24" fmla="*/ 2147483647 w 2820"/>
              <a:gd name="T25" fmla="*/ 2147483647 h 2912"/>
              <a:gd name="T26" fmla="*/ 2147483647 w 2820"/>
              <a:gd name="T27" fmla="*/ 2147483647 h 2912"/>
              <a:gd name="T28" fmla="*/ 2147483647 w 2820"/>
              <a:gd name="T29" fmla="*/ 2147483647 h 2912"/>
              <a:gd name="T30" fmla="*/ 2147483647 w 2820"/>
              <a:gd name="T31" fmla="*/ 2147483647 h 2912"/>
              <a:gd name="T32" fmla="*/ 2147483647 w 2820"/>
              <a:gd name="T33" fmla="*/ 2147483647 h 2912"/>
              <a:gd name="T34" fmla="*/ 2147483647 w 2820"/>
              <a:gd name="T35" fmla="*/ 2147483647 h 2912"/>
              <a:gd name="T36" fmla="*/ 2147483647 w 2820"/>
              <a:gd name="T37" fmla="*/ 2147483647 h 2912"/>
              <a:gd name="T38" fmla="*/ 2147483647 w 2820"/>
              <a:gd name="T39" fmla="*/ 2147483647 h 2912"/>
              <a:gd name="T40" fmla="*/ 2147483647 w 2820"/>
              <a:gd name="T41" fmla="*/ 2147483647 h 2912"/>
              <a:gd name="T42" fmla="*/ 2147483647 w 2820"/>
              <a:gd name="T43" fmla="*/ 2147483647 h 2912"/>
              <a:gd name="T44" fmla="*/ 2147483647 w 2820"/>
              <a:gd name="T45" fmla="*/ 2147483647 h 2912"/>
              <a:gd name="T46" fmla="*/ 2147483647 w 2820"/>
              <a:gd name="T47" fmla="*/ 2147483647 h 2912"/>
              <a:gd name="T48" fmla="*/ 2147483647 w 2820"/>
              <a:gd name="T49" fmla="*/ 2147483647 h 2912"/>
              <a:gd name="T50" fmla="*/ 2147483647 w 2820"/>
              <a:gd name="T51" fmla="*/ 2147483647 h 2912"/>
              <a:gd name="T52" fmla="*/ 2147483647 w 2820"/>
              <a:gd name="T53" fmla="*/ 2147483647 h 2912"/>
              <a:gd name="T54" fmla="*/ 2147483647 w 2820"/>
              <a:gd name="T55" fmla="*/ 2147483647 h 2912"/>
              <a:gd name="T56" fmla="*/ 2147483647 w 2820"/>
              <a:gd name="T57" fmla="*/ 2147483647 h 2912"/>
              <a:gd name="T58" fmla="*/ 2147483647 w 2820"/>
              <a:gd name="T59" fmla="*/ 2147483647 h 2912"/>
              <a:gd name="T60" fmla="*/ 2147483647 w 2820"/>
              <a:gd name="T61" fmla="*/ 2147483647 h 2912"/>
              <a:gd name="T62" fmla="*/ 2147483647 w 2820"/>
              <a:gd name="T63" fmla="*/ 2147483647 h 2912"/>
              <a:gd name="T64" fmla="*/ 2147483647 w 2820"/>
              <a:gd name="T65" fmla="*/ 2147483647 h 2912"/>
              <a:gd name="T66" fmla="*/ 2147483647 w 2820"/>
              <a:gd name="T67" fmla="*/ 2147483647 h 2912"/>
              <a:gd name="T68" fmla="*/ 2147483647 w 2820"/>
              <a:gd name="T69" fmla="*/ 2147483647 h 2912"/>
              <a:gd name="T70" fmla="*/ 2147483647 w 2820"/>
              <a:gd name="T71" fmla="*/ 2147483647 h 2912"/>
              <a:gd name="T72" fmla="*/ 2147483647 w 2820"/>
              <a:gd name="T73" fmla="*/ 2147483647 h 2912"/>
              <a:gd name="T74" fmla="*/ 2147483647 w 2820"/>
              <a:gd name="T75" fmla="*/ 2147483647 h 2912"/>
              <a:gd name="T76" fmla="*/ 2147483647 w 2820"/>
              <a:gd name="T77" fmla="*/ 2147483647 h 2912"/>
              <a:gd name="T78" fmla="*/ 2147483647 w 2820"/>
              <a:gd name="T79" fmla="*/ 2147483647 h 2912"/>
              <a:gd name="T80" fmla="*/ 2147483647 w 2820"/>
              <a:gd name="T81" fmla="*/ 2147483647 h 2912"/>
              <a:gd name="T82" fmla="*/ 2147483647 w 2820"/>
              <a:gd name="T83" fmla="*/ 2147483647 h 2912"/>
              <a:gd name="T84" fmla="*/ 2147483647 w 2820"/>
              <a:gd name="T85" fmla="*/ 2147483647 h 2912"/>
              <a:gd name="T86" fmla="*/ 2147483647 w 2820"/>
              <a:gd name="T87" fmla="*/ 2147483647 h 2912"/>
              <a:gd name="T88" fmla="*/ 2147483647 w 2820"/>
              <a:gd name="T89" fmla="*/ 2147483647 h 2912"/>
              <a:gd name="T90" fmla="*/ 2147483647 w 2820"/>
              <a:gd name="T91" fmla="*/ 0 h 2912"/>
              <a:gd name="T92" fmla="*/ 2147483647 w 2820"/>
              <a:gd name="T93" fmla="*/ 2147483647 h 2912"/>
              <a:gd name="T94" fmla="*/ 2147483647 w 2820"/>
              <a:gd name="T95" fmla="*/ 2147483647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20"/>
              <a:gd name="T145" fmla="*/ 0 h 2912"/>
              <a:gd name="T146" fmla="*/ 2820 w 2820"/>
              <a:gd name="T147" fmla="*/ 2912 h 291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0066CC"/>
              </a:gs>
              <a:gs pos="50000">
                <a:srgbClr val="93BEE9"/>
              </a:gs>
              <a:gs pos="100000">
                <a:srgbClr val="0066CC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66CC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1" name="Freeform 3"/>
          <p:cNvSpPr>
            <a:spLocks noEditPoints="1"/>
          </p:cNvSpPr>
          <p:nvPr/>
        </p:nvSpPr>
        <p:spPr bwMode="gray">
          <a:xfrm rot="10552877">
            <a:off x="3581400" y="1752600"/>
            <a:ext cx="3505200" cy="2897188"/>
          </a:xfrm>
          <a:custGeom>
            <a:avLst/>
            <a:gdLst>
              <a:gd name="T0" fmla="*/ 2147483647 w 2820"/>
              <a:gd name="T1" fmla="*/ 2147483647 h 2912"/>
              <a:gd name="T2" fmla="*/ 2147483647 w 2820"/>
              <a:gd name="T3" fmla="*/ 2147483647 h 2912"/>
              <a:gd name="T4" fmla="*/ 2147483647 w 2820"/>
              <a:gd name="T5" fmla="*/ 2147483647 h 2912"/>
              <a:gd name="T6" fmla="*/ 2147483647 w 2820"/>
              <a:gd name="T7" fmla="*/ 2147483647 h 2912"/>
              <a:gd name="T8" fmla="*/ 2147483647 w 2820"/>
              <a:gd name="T9" fmla="*/ 2147483647 h 2912"/>
              <a:gd name="T10" fmla="*/ 2147483647 w 2820"/>
              <a:gd name="T11" fmla="*/ 2147483647 h 2912"/>
              <a:gd name="T12" fmla="*/ 2147483647 w 2820"/>
              <a:gd name="T13" fmla="*/ 2147483647 h 2912"/>
              <a:gd name="T14" fmla="*/ 2147483647 w 2820"/>
              <a:gd name="T15" fmla="*/ 2147483647 h 2912"/>
              <a:gd name="T16" fmla="*/ 0 w 2820"/>
              <a:gd name="T17" fmla="*/ 2147483647 h 2912"/>
              <a:gd name="T18" fmla="*/ 2147483647 w 2820"/>
              <a:gd name="T19" fmla="*/ 2147483647 h 2912"/>
              <a:gd name="T20" fmla="*/ 2147483647 w 2820"/>
              <a:gd name="T21" fmla="*/ 2147483647 h 2912"/>
              <a:gd name="T22" fmla="*/ 2147483647 w 2820"/>
              <a:gd name="T23" fmla="*/ 2147483647 h 2912"/>
              <a:gd name="T24" fmla="*/ 2147483647 w 2820"/>
              <a:gd name="T25" fmla="*/ 2147483647 h 2912"/>
              <a:gd name="T26" fmla="*/ 2147483647 w 2820"/>
              <a:gd name="T27" fmla="*/ 2147483647 h 2912"/>
              <a:gd name="T28" fmla="*/ 2147483647 w 2820"/>
              <a:gd name="T29" fmla="*/ 2147483647 h 2912"/>
              <a:gd name="T30" fmla="*/ 2147483647 w 2820"/>
              <a:gd name="T31" fmla="*/ 2147483647 h 2912"/>
              <a:gd name="T32" fmla="*/ 2147483647 w 2820"/>
              <a:gd name="T33" fmla="*/ 2147483647 h 2912"/>
              <a:gd name="T34" fmla="*/ 2147483647 w 2820"/>
              <a:gd name="T35" fmla="*/ 2147483647 h 2912"/>
              <a:gd name="T36" fmla="*/ 2147483647 w 2820"/>
              <a:gd name="T37" fmla="*/ 2147483647 h 2912"/>
              <a:gd name="T38" fmla="*/ 2147483647 w 2820"/>
              <a:gd name="T39" fmla="*/ 2147483647 h 2912"/>
              <a:gd name="T40" fmla="*/ 2147483647 w 2820"/>
              <a:gd name="T41" fmla="*/ 2147483647 h 2912"/>
              <a:gd name="T42" fmla="*/ 2147483647 w 2820"/>
              <a:gd name="T43" fmla="*/ 2147483647 h 2912"/>
              <a:gd name="T44" fmla="*/ 2147483647 w 2820"/>
              <a:gd name="T45" fmla="*/ 2147483647 h 2912"/>
              <a:gd name="T46" fmla="*/ 2147483647 w 2820"/>
              <a:gd name="T47" fmla="*/ 2147483647 h 2912"/>
              <a:gd name="T48" fmla="*/ 2147483647 w 2820"/>
              <a:gd name="T49" fmla="*/ 2147483647 h 2912"/>
              <a:gd name="T50" fmla="*/ 2147483647 w 2820"/>
              <a:gd name="T51" fmla="*/ 2147483647 h 2912"/>
              <a:gd name="T52" fmla="*/ 2147483647 w 2820"/>
              <a:gd name="T53" fmla="*/ 2147483647 h 2912"/>
              <a:gd name="T54" fmla="*/ 2147483647 w 2820"/>
              <a:gd name="T55" fmla="*/ 2147483647 h 2912"/>
              <a:gd name="T56" fmla="*/ 2147483647 w 2820"/>
              <a:gd name="T57" fmla="*/ 2147483647 h 2912"/>
              <a:gd name="T58" fmla="*/ 2147483647 w 2820"/>
              <a:gd name="T59" fmla="*/ 2147483647 h 2912"/>
              <a:gd name="T60" fmla="*/ 2147483647 w 2820"/>
              <a:gd name="T61" fmla="*/ 2147483647 h 2912"/>
              <a:gd name="T62" fmla="*/ 2147483647 w 2820"/>
              <a:gd name="T63" fmla="*/ 2147483647 h 2912"/>
              <a:gd name="T64" fmla="*/ 2147483647 w 2820"/>
              <a:gd name="T65" fmla="*/ 2147483647 h 2912"/>
              <a:gd name="T66" fmla="*/ 2147483647 w 2820"/>
              <a:gd name="T67" fmla="*/ 2147483647 h 2912"/>
              <a:gd name="T68" fmla="*/ 2147483647 w 2820"/>
              <a:gd name="T69" fmla="*/ 2147483647 h 2912"/>
              <a:gd name="T70" fmla="*/ 2147483647 w 2820"/>
              <a:gd name="T71" fmla="*/ 2147483647 h 2912"/>
              <a:gd name="T72" fmla="*/ 2147483647 w 2820"/>
              <a:gd name="T73" fmla="*/ 2147483647 h 2912"/>
              <a:gd name="T74" fmla="*/ 2147483647 w 2820"/>
              <a:gd name="T75" fmla="*/ 2147483647 h 2912"/>
              <a:gd name="T76" fmla="*/ 2147483647 w 2820"/>
              <a:gd name="T77" fmla="*/ 2147483647 h 2912"/>
              <a:gd name="T78" fmla="*/ 2147483647 w 2820"/>
              <a:gd name="T79" fmla="*/ 2147483647 h 2912"/>
              <a:gd name="T80" fmla="*/ 2147483647 w 2820"/>
              <a:gd name="T81" fmla="*/ 2147483647 h 2912"/>
              <a:gd name="T82" fmla="*/ 2147483647 w 2820"/>
              <a:gd name="T83" fmla="*/ 2147483647 h 2912"/>
              <a:gd name="T84" fmla="*/ 2147483647 w 2820"/>
              <a:gd name="T85" fmla="*/ 2147483647 h 2912"/>
              <a:gd name="T86" fmla="*/ 2147483647 w 2820"/>
              <a:gd name="T87" fmla="*/ 2147483647 h 2912"/>
              <a:gd name="T88" fmla="*/ 2147483647 w 2820"/>
              <a:gd name="T89" fmla="*/ 2147483647 h 2912"/>
              <a:gd name="T90" fmla="*/ 2147483647 w 2820"/>
              <a:gd name="T91" fmla="*/ 0 h 2912"/>
              <a:gd name="T92" fmla="*/ 2147483647 w 2820"/>
              <a:gd name="T93" fmla="*/ 2147483647 h 2912"/>
              <a:gd name="T94" fmla="*/ 2147483647 w 2820"/>
              <a:gd name="T95" fmla="*/ 2147483647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20"/>
              <a:gd name="T145" fmla="*/ 0 h 2912"/>
              <a:gd name="T146" fmla="*/ 2820 w 2820"/>
              <a:gd name="T147" fmla="*/ 2912 h 291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009999"/>
              </a:gs>
              <a:gs pos="50000">
                <a:srgbClr val="55BBBB"/>
              </a:gs>
              <a:gs pos="100000">
                <a:srgbClr val="0099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009999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gray">
          <a:xfrm>
            <a:off x="1066800" y="2378075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66CC"/>
                </a:solidFill>
                <a:latin typeface="Verdana" pitchFamily="34" charset="0"/>
              </a:rPr>
              <a:t>DEMO</a:t>
            </a:r>
            <a:endParaRPr lang="en-US" sz="2400" dirty="0">
              <a:solidFill>
                <a:srgbClr val="0066CC"/>
              </a:solidFill>
              <a:latin typeface="Verdana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gray">
          <a:xfrm>
            <a:off x="5715000" y="4343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9999"/>
                </a:solidFill>
              </a:rPr>
              <a:t>HỎI &amp; ĐÁP</a:t>
            </a:r>
            <a:endParaRPr lang="en-US" sz="2400" dirty="0">
              <a:solidFill>
                <a:srgbClr val="009999"/>
              </a:solidFill>
              <a:latin typeface="Verdana" pitchFamily="34" charset="0"/>
            </a:endParaRPr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3200" b="1" dirty="0" smtClean="0">
              <a:solidFill>
                <a:srgbClr val="FF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3200" b="1" dirty="0" smtClean="0">
              <a:solidFill>
                <a:srgbClr val="FF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3200" b="1" dirty="0" smtClean="0">
              <a:solidFill>
                <a:srgbClr val="FF66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FF6600"/>
                </a:solidFill>
              </a:rPr>
              <a:t>CẢM ƠN SỰ THEO DÕI CỦA </a:t>
            </a:r>
            <a:br>
              <a:rPr lang="en-US" sz="3200" b="1" dirty="0" smtClean="0">
                <a:solidFill>
                  <a:srgbClr val="FF6600"/>
                </a:solidFill>
              </a:rPr>
            </a:br>
            <a:r>
              <a:rPr lang="en-US" sz="3200" b="1" dirty="0" smtClean="0">
                <a:solidFill>
                  <a:srgbClr val="FF6600"/>
                </a:solidFill>
              </a:rPr>
              <a:t>THẦY &amp; CÁC BẠN</a:t>
            </a:r>
          </a:p>
        </p:txBody>
      </p:sp>
      <p:sp>
        <p:nvSpPr>
          <p:cNvPr id="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562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CÁC 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mtClean="0">
                <a:solidFill>
                  <a:srgbClr val="000000"/>
                </a:solidFill>
              </a:rPr>
              <a:t>TỔNG QUAN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VỀ THUỘC TÍNH</a:t>
            </a:r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5" grpId="0" animBg="1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KHAI BÁO THUỘC TÍNH TRONG DTD </a:t>
            </a:r>
            <a:endParaRPr lang="en-US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mtClean="0">
                <a:solidFill>
                  <a:srgbClr val="FF0000"/>
                </a:solidFill>
              </a:rPr>
              <a:t>TỔNG QUAN VỀ </a:t>
            </a:r>
            <a:r>
              <a:rPr lang="en-US" dirty="0" smtClean="0">
                <a:solidFill>
                  <a:srgbClr val="FF0000"/>
                </a:solidFill>
              </a:rPr>
              <a:t>THUỘC TÍNH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dirty="0" smtClean="0"/>
              <a:t>1</a:t>
            </a:r>
            <a:r>
              <a:rPr lang="en-US" sz="2500" smtClean="0"/>
              <a:t>/ </a:t>
            </a:r>
            <a:r>
              <a:rPr lang="en-US" sz="2500" smtClean="0"/>
              <a:t>TỔNG QUAN VỀ </a:t>
            </a:r>
            <a:r>
              <a:rPr lang="en-US" sz="2500" dirty="0" smtClean="0"/>
              <a:t>THUỘC TÍNH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-</a:t>
            </a:r>
            <a:r>
              <a:rPr lang="en-US" sz="2300" dirty="0" smtClean="0"/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M</a:t>
            </a:r>
            <a:r>
              <a:rPr lang="en-US" sz="2300" dirty="0" err="1" smtClean="0"/>
              <a:t>ột</a:t>
            </a:r>
            <a:r>
              <a:rPr lang="en-US" sz="2300" dirty="0" smtClean="0"/>
              <a:t> </a:t>
            </a:r>
            <a:r>
              <a:rPr lang="en-US" sz="2300" dirty="0" err="1" smtClean="0"/>
              <a:t>số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tử</a:t>
            </a:r>
            <a:r>
              <a:rPr lang="en-US" sz="2300" dirty="0" smtClean="0"/>
              <a:t> (element) </a:t>
            </a:r>
            <a:r>
              <a:rPr lang="en-US" sz="2300" dirty="0" err="1" smtClean="0"/>
              <a:t>của</a:t>
            </a:r>
            <a:r>
              <a:rPr lang="en-US" sz="2300" dirty="0" smtClean="0"/>
              <a:t> XML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(Attribute).</a:t>
            </a:r>
          </a:p>
          <a:p>
            <a:pPr marL="0" indent="0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-</a:t>
            </a:r>
            <a:r>
              <a:rPr lang="en-US" sz="2300" dirty="0" smtClean="0"/>
              <a:t> </a:t>
            </a: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: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&lt;GREETING LANGUAGE=”English”&gt;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Hello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XML!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MOVIE SOURCE=”WavingHand.mov”/&gt;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&lt;/GREETING&gt;</a:t>
            </a:r>
          </a:p>
          <a:p>
            <a:pPr marL="166688" indent="-166688">
              <a:buFontTx/>
              <a:buChar char="-"/>
            </a:pP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thông</a:t>
            </a:r>
            <a:r>
              <a:rPr lang="en-US" sz="2300" dirty="0" smtClean="0"/>
              <a:t> tin </a:t>
            </a:r>
            <a:r>
              <a:rPr lang="en-US" sz="2300" dirty="0" err="1" smtClean="0"/>
              <a:t>dành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ứng</a:t>
            </a:r>
            <a:r>
              <a:rPr lang="en-US" sz="2300" dirty="0" smtClean="0"/>
              <a:t> </a:t>
            </a:r>
            <a:r>
              <a:rPr lang="en-US" sz="2300" dirty="0" err="1" smtClean="0"/>
              <a:t>dụng</a:t>
            </a:r>
            <a:r>
              <a:rPr lang="en-US" sz="2300" dirty="0" smtClean="0"/>
              <a:t>.</a:t>
            </a:r>
          </a:p>
          <a:p>
            <a:pPr marL="166688" indent="-166688">
              <a:buFontTx/>
              <a:buChar char="-"/>
            </a:pPr>
            <a:r>
              <a:rPr lang="en-US" sz="2300" dirty="0" err="1" smtClean="0"/>
              <a:t>Thuôc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</a:t>
            </a:r>
            <a:r>
              <a:rPr lang="en-US" sz="2300" u="sng" dirty="0" err="1" smtClean="0">
                <a:solidFill>
                  <a:srgbClr val="FF0000"/>
                </a:solidFill>
              </a:rPr>
              <a:t>thông</a:t>
            </a:r>
            <a:r>
              <a:rPr lang="en-US" sz="2300" u="sng" dirty="0" smtClean="0">
                <a:solidFill>
                  <a:srgbClr val="FF0000"/>
                </a:solidFill>
              </a:rPr>
              <a:t> tin </a:t>
            </a:r>
            <a:r>
              <a:rPr lang="en-US" sz="2300" dirty="0" err="1" smtClean="0"/>
              <a:t>về</a:t>
            </a:r>
            <a:r>
              <a:rPr lang="en-US" sz="2300" dirty="0" smtClean="0"/>
              <a:t> </a:t>
            </a:r>
            <a:r>
              <a:rPr lang="en-US" sz="2300" dirty="0" err="1" smtClean="0"/>
              <a:t>nội</a:t>
            </a:r>
            <a:r>
              <a:rPr lang="en-US" sz="2300" dirty="0" smtClean="0"/>
              <a:t> dung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tử</a:t>
            </a:r>
            <a:endParaRPr lang="en-US" sz="2300" dirty="0" smtClean="0"/>
          </a:p>
          <a:p>
            <a:pPr marL="166688" indent="-166688">
              <a:buFontTx/>
              <a:buChar char="-"/>
            </a:pP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bao</a:t>
            </a:r>
            <a:r>
              <a:rPr lang="en-US" sz="2300" dirty="0" smtClean="0"/>
              <a:t> </a:t>
            </a:r>
            <a:r>
              <a:rPr lang="en-US" sz="2300" dirty="0" err="1" smtClean="0"/>
              <a:t>gồm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tính,giá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tính,chúng</a:t>
            </a:r>
            <a:r>
              <a:rPr lang="en-US" sz="2300" dirty="0" smtClean="0"/>
              <a:t> </a:t>
            </a:r>
            <a:r>
              <a:rPr lang="en-US" sz="2300" dirty="0" err="1" smtClean="0"/>
              <a:t>ngăn</a:t>
            </a:r>
            <a:r>
              <a:rPr lang="en-US" sz="2300" dirty="0" smtClean="0"/>
              <a:t> </a:t>
            </a:r>
            <a:r>
              <a:rPr lang="en-US" sz="2300" dirty="0" err="1" smtClean="0"/>
              <a:t>cách</a:t>
            </a:r>
            <a:r>
              <a:rPr lang="en-US" sz="2300" dirty="0" smtClean="0"/>
              <a:t> </a:t>
            </a:r>
            <a:r>
              <a:rPr lang="en-US" sz="2300" dirty="0" err="1" smtClean="0"/>
              <a:t>với</a:t>
            </a:r>
            <a:r>
              <a:rPr lang="en-US" sz="2300" dirty="0" smtClean="0"/>
              <a:t> </a:t>
            </a:r>
            <a:r>
              <a:rPr lang="en-US" sz="2300" dirty="0" err="1" smtClean="0"/>
              <a:t>nhau</a:t>
            </a:r>
            <a:r>
              <a:rPr lang="en-US" sz="2300" dirty="0" smtClean="0"/>
              <a:t> </a:t>
            </a:r>
            <a:r>
              <a:rPr lang="en-US" sz="2300" dirty="0" err="1" smtClean="0"/>
              <a:t>bằng</a:t>
            </a:r>
            <a:r>
              <a:rPr lang="en-US" sz="2300" dirty="0" smtClean="0"/>
              <a:t> </a:t>
            </a:r>
            <a:r>
              <a:rPr lang="en-US" sz="2300" dirty="0" err="1" smtClean="0"/>
              <a:t>dấu</a:t>
            </a:r>
            <a:r>
              <a:rPr lang="en-US" sz="2300" dirty="0" smtClean="0"/>
              <a:t> “=”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dirty="0" smtClean="0"/>
              <a:t>1</a:t>
            </a:r>
            <a:r>
              <a:rPr lang="en-US" sz="2500" smtClean="0"/>
              <a:t>/ </a:t>
            </a:r>
            <a:r>
              <a:rPr lang="en-US" sz="2500" smtClean="0"/>
              <a:t>TỔNG </a:t>
            </a:r>
            <a:r>
              <a:rPr lang="en-US" sz="2500" smtClean="0"/>
              <a:t>QUAN VỀ </a:t>
            </a:r>
            <a:r>
              <a:rPr lang="en-US" sz="2500" dirty="0" smtClean="0"/>
              <a:t>THUỘC TÍNH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Tên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của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thuộc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tính</a:t>
            </a:r>
            <a:r>
              <a:rPr lang="en-US" sz="2300" dirty="0" smtClean="0">
                <a:solidFill>
                  <a:schemeClr val="tx2"/>
                </a:solidFill>
              </a:rPr>
              <a:t> :</a:t>
            </a:r>
          </a:p>
          <a:p>
            <a:pPr marL="663575" lvl="1" indent="-225425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+</a:t>
            </a:r>
            <a:r>
              <a:rPr lang="en-US" sz="2300" dirty="0" smtClean="0"/>
              <a:t> </a:t>
            </a:r>
            <a:r>
              <a:rPr lang="en-US" sz="2300" dirty="0" err="1" smtClean="0"/>
              <a:t>Phân</a:t>
            </a:r>
            <a:r>
              <a:rPr lang="en-US" sz="2300" dirty="0" smtClean="0"/>
              <a:t> </a:t>
            </a:r>
            <a:r>
              <a:rPr lang="en-US" sz="2300" dirty="0" err="1" smtClean="0"/>
              <a:t>biệt</a:t>
            </a:r>
            <a:r>
              <a:rPr lang="en-US" sz="2300" dirty="0" smtClean="0"/>
              <a:t> </a:t>
            </a:r>
            <a:r>
              <a:rPr lang="en-US" sz="2300" dirty="0" err="1" smtClean="0"/>
              <a:t>chữ</a:t>
            </a:r>
            <a:r>
              <a:rPr lang="en-US" sz="2300" dirty="0" smtClean="0"/>
              <a:t> </a:t>
            </a:r>
            <a:r>
              <a:rPr lang="en-US" sz="2300" dirty="0" err="1" smtClean="0"/>
              <a:t>hoa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chữ</a:t>
            </a:r>
            <a:r>
              <a:rPr lang="en-US" sz="2300" dirty="0" smtClean="0"/>
              <a:t> </a:t>
            </a:r>
            <a:r>
              <a:rPr lang="en-US" sz="2300" dirty="0" err="1" smtClean="0"/>
              <a:t>thường</a:t>
            </a:r>
            <a:endParaRPr lang="en-US" sz="2300" dirty="0" smtClean="0"/>
          </a:p>
          <a:p>
            <a:pPr marL="795338" lvl="1" indent="-357188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+</a:t>
            </a:r>
            <a:r>
              <a:rPr lang="en-US" sz="2300" dirty="0" smtClean="0"/>
              <a:t> </a:t>
            </a:r>
            <a:r>
              <a:rPr lang="en-US" sz="2300" dirty="0" err="1" smtClean="0"/>
              <a:t>Không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hai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cùng</a:t>
            </a:r>
            <a:r>
              <a:rPr lang="en-US" sz="2300" dirty="0" smtClean="0"/>
              <a:t>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cùng</a:t>
            </a:r>
            <a:r>
              <a:rPr lang="en-US" sz="2300" dirty="0" smtClean="0"/>
              <a:t> 1 tag.</a:t>
            </a:r>
          </a:p>
          <a:p>
            <a:pPr marL="0" indent="0" eaLnBrk="1" hangingPunct="1">
              <a:buFontTx/>
              <a:buChar char="-"/>
            </a:pP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 </a:t>
            </a:r>
            <a:r>
              <a:rPr lang="en-US" sz="2300" dirty="0" err="1" smtClean="0"/>
              <a:t>trị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: </a:t>
            </a:r>
          </a:p>
          <a:p>
            <a:pPr marL="438150" lvl="1" indent="0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Là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giá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trị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chuỗi</a:t>
            </a:r>
            <a:r>
              <a:rPr lang="en-US" sz="2300" dirty="0" smtClean="0">
                <a:latin typeface="+mj-lt"/>
                <a:cs typeface="Times New Roman" pitchFamily="18" charset="0"/>
              </a:rPr>
              <a:t>.</a:t>
            </a:r>
            <a:endParaRPr lang="en-US" sz="2300" dirty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438150" lvl="1" indent="0" eaLnBrk="1" hangingPunct="1">
              <a:buNone/>
            </a:pPr>
            <a:r>
              <a:rPr lang="en-US" sz="23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Nằm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trong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dấu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+mj-lt"/>
                <a:cs typeface="Times New Roman" pitchFamily="18" charset="0"/>
              </a:rPr>
              <a:t>nháy</a:t>
            </a:r>
            <a:r>
              <a:rPr lang="en-US" sz="23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 ”</a:t>
            </a:r>
            <a:r>
              <a:rPr lang="en-US" sz="23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119063" lvl="1" indent="-119063" eaLnBrk="1" hangingPunct="1">
              <a:buFontTx/>
              <a:buChar char="-"/>
            </a:pP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tử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nhiều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err="1" smtClean="0"/>
              <a:t>tính</a:t>
            </a:r>
            <a:r>
              <a:rPr lang="en-US" sz="2300" smtClean="0"/>
              <a:t>.</a:t>
            </a:r>
            <a:endParaRPr lang="en-US" sz="2300" dirty="0" smtClean="0"/>
          </a:p>
          <a:p>
            <a:pPr marL="119063" lvl="1" indent="-119063" eaLnBrk="1" hangingPunct="1">
              <a:buFontTx/>
              <a:buChar char="-"/>
            </a:pPr>
            <a:r>
              <a:rPr lang="en-US" sz="2300" dirty="0" smtClean="0"/>
              <a:t> </a:t>
            </a: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&lt;RECTANGLE WIDTH=”30” HEIGHT=”45”/&gt;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&lt;SCRIPT LANGUAGE=”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     	 		         ENCODING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=”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8859_1”&gt;...&lt;/SCRIPT&gt;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9063" lvl="1" indent="-119063" eaLnBrk="1" hangingPunct="1">
              <a:buFontTx/>
              <a:buChar char="-"/>
            </a:pPr>
            <a:endParaRPr lang="en-US" sz="2300" dirty="0" smtClean="0"/>
          </a:p>
          <a:p>
            <a:pPr marL="438150" lvl="1" indent="0" eaLnBrk="1" hangingPunct="1">
              <a:buNone/>
            </a:pPr>
            <a:endParaRPr lang="en-US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</p:txBody>
      </p:sp>
      <p:sp>
        <p:nvSpPr>
          <p:cNvPr id="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NỘI DUNG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ltGray">
          <a:xfrm rot="5400000">
            <a:off x="-2422526" y="1363663"/>
            <a:ext cx="4824413" cy="47704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rgbClr val="DBE0ED"/>
              </a:gs>
              <a:gs pos="100000">
                <a:srgbClr val="B0BAD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 rot="5400000" flipH="1">
            <a:off x="-2016918" y="17994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rgbClr val="E3EBFF"/>
              </a:gs>
              <a:gs pos="100000">
                <a:srgbClr val="B8CCFE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371600" y="5629275"/>
            <a:ext cx="5029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 smtClean="0"/>
          </a:p>
          <a:p>
            <a:r>
              <a:rPr lang="en-US" dirty="0" smtClean="0"/>
              <a:t>DEMO THỐNG KÊ TRẬN ĐẤU BÓNG CHÀY</a:t>
            </a:r>
          </a:p>
          <a:p>
            <a:pPr eaLnBrk="0" hangingPunct="0"/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133600" y="4765675"/>
            <a:ext cx="5486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/>
              <a:t>CÁC THUỘC TÍNH ĐƯỢC ĐỊNH NGHĨA TRƯỚC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438400" y="3114675"/>
            <a:ext cx="5791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CHỈ ĐỊNH GIÁ TRỊ MẶC ĐỊNH CHO THUỘC TÍNH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2209800" y="2276475"/>
            <a:ext cx="49530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E7F5C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KHAI BÁO THUỘC TÍNH TRONG DTD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371600" y="1438275"/>
            <a:ext cx="4953000" cy="50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mtClean="0">
                <a:solidFill>
                  <a:srgbClr val="000000"/>
                </a:solidFill>
              </a:rPr>
              <a:t>TỔNG QUAN VỀ </a:t>
            </a:r>
            <a:r>
              <a:rPr lang="en-US" dirty="0" smtClean="0">
                <a:solidFill>
                  <a:srgbClr val="000000"/>
                </a:solidFill>
              </a:rPr>
              <a:t>THUỘC TÍNH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1489075"/>
            <a:ext cx="381000" cy="381000"/>
            <a:chOff x="2078" y="1680"/>
            <a:chExt cx="1615" cy="161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05000" y="2327275"/>
            <a:ext cx="381000" cy="381000"/>
            <a:chOff x="2078" y="1680"/>
            <a:chExt cx="1615" cy="1615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2133600" y="3165475"/>
            <a:ext cx="381000" cy="381000"/>
            <a:chOff x="2078" y="1680"/>
            <a:chExt cx="1615" cy="1615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752600" y="4867275"/>
            <a:ext cx="381000" cy="381000"/>
            <a:chOff x="2078" y="1680"/>
            <a:chExt cx="1615" cy="161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1066800" y="5680075"/>
            <a:ext cx="355600" cy="381000"/>
            <a:chOff x="2078" y="1680"/>
            <a:chExt cx="1615" cy="1615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362200" y="3927475"/>
            <a:ext cx="58674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CÁC KIỂU CỦA THUỘC TÍNH TRONG DTD</a:t>
            </a:r>
            <a:endParaRPr lang="en-US" dirty="0"/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2133600" y="3978275"/>
            <a:ext cx="381000" cy="381000"/>
            <a:chOff x="2078" y="1680"/>
            <a:chExt cx="1615" cy="1615"/>
          </a:xfrm>
        </p:grpSpPr>
        <p:sp>
          <p:nvSpPr>
            <p:cNvPr id="47" name="Oval 2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Text Box 33"/>
          <p:cNvSpPr txBox="1">
            <a:spLocks noChangeArrowheads="1"/>
          </p:cNvSpPr>
          <p:nvPr/>
        </p:nvSpPr>
        <p:spPr bwMode="gray">
          <a:xfrm>
            <a:off x="1905000" y="2276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2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gray">
          <a:xfrm>
            <a:off x="2133600" y="3089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3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gray">
          <a:xfrm>
            <a:off x="1066800" y="143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1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gray">
          <a:xfrm>
            <a:off x="1066800" y="5680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gray">
          <a:xfrm>
            <a:off x="2133600" y="3927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4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gray">
          <a:xfrm>
            <a:off x="1752600" y="4841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dirty="0" smtClean="0"/>
              <a:t>2/ KHAI BÁO THUỘC TÍNH TRONG DTD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 eaLnBrk="1" hangingPunct="1"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Sử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dụng</a:t>
            </a:r>
            <a:r>
              <a:rPr lang="en-US" sz="2300" dirty="0" smtClean="0">
                <a:solidFill>
                  <a:schemeClr val="tx2"/>
                </a:solidFill>
              </a:rPr>
              <a:t> tag &lt;!ATTLIST&gt; </a:t>
            </a:r>
            <a:r>
              <a:rPr lang="en-US" sz="2300" dirty="0" err="1" smtClean="0">
                <a:solidFill>
                  <a:schemeClr val="tx2"/>
                </a:solidFill>
              </a:rPr>
              <a:t>để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khai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báo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thuộc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tính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trong</a:t>
            </a:r>
            <a:r>
              <a:rPr lang="en-US" sz="2300" dirty="0" smtClean="0">
                <a:solidFill>
                  <a:schemeClr val="tx2"/>
                </a:solidFill>
              </a:rPr>
              <a:t> DTD.</a:t>
            </a:r>
          </a:p>
          <a:p>
            <a:pPr marL="225425" indent="-225425" eaLnBrk="1" hangingPunct="1">
              <a:buFontTx/>
              <a:buChar char="-"/>
            </a:pPr>
            <a:r>
              <a:rPr lang="en-US" sz="2300" dirty="0" err="1" smtClean="0">
                <a:solidFill>
                  <a:schemeClr val="tx2"/>
                </a:solidFill>
              </a:rPr>
              <a:t>Cú</a:t>
            </a:r>
            <a:r>
              <a:rPr lang="en-US" sz="2300" dirty="0" smtClean="0">
                <a:solidFill>
                  <a:schemeClr val="tx2"/>
                </a:solidFill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</a:rPr>
              <a:t>pháp</a:t>
            </a:r>
            <a:r>
              <a:rPr lang="en-US" sz="2300" dirty="0" smtClean="0">
                <a:solidFill>
                  <a:schemeClr val="tx2"/>
                </a:solidFill>
              </a:rPr>
              <a:t> :</a:t>
            </a:r>
          </a:p>
          <a:p>
            <a:pPr marL="225425" indent="-225425" eaLnBrk="1" hangingPunct="1">
              <a:buFontTx/>
              <a:buChar char="-"/>
            </a:pPr>
            <a:endParaRPr lang="en-US" sz="2300" dirty="0" smtClean="0"/>
          </a:p>
          <a:p>
            <a:pPr marL="225425" indent="-225425" eaLnBrk="1" hangingPunct="1">
              <a:buFontTx/>
              <a:buChar char="-"/>
            </a:pPr>
            <a:endParaRPr lang="en-US" sz="2300" smtClean="0"/>
          </a:p>
          <a:p>
            <a:pPr marL="225425" indent="-225425" eaLnBrk="1" hangingPunct="1">
              <a:buFontTx/>
              <a:buChar char="-"/>
            </a:pPr>
            <a:endParaRPr lang="en-US" sz="2300" smtClean="0"/>
          </a:p>
          <a:p>
            <a:pPr marL="225425" indent="-225425" eaLnBrk="1" hangingPunct="1">
              <a:buFontTx/>
              <a:buChar char="-"/>
            </a:pPr>
            <a:r>
              <a:rPr lang="en-US" sz="2300" smtClean="0"/>
              <a:t>Ví </a:t>
            </a:r>
            <a:r>
              <a:rPr lang="en-US" sz="2300" dirty="0" err="1" smtClean="0"/>
              <a:t>dụ</a:t>
            </a:r>
            <a:r>
              <a:rPr lang="en-US" sz="2300" dirty="0" smtClean="0"/>
              <a:t>:</a:t>
            </a:r>
          </a:p>
          <a:p>
            <a:pPr marL="225425" indent="-225425" eaLnBrk="1" hangingPunct="1">
              <a:buFontTx/>
              <a:buChar char="-"/>
            </a:pPr>
            <a:endParaRPr lang="en-US" sz="2300" dirty="0" smtClean="0"/>
          </a:p>
          <a:p>
            <a:pPr marL="438150" lvl="1" indent="0" eaLnBrk="1" hangingPunct="1">
              <a:buNone/>
            </a:pPr>
            <a:endParaRPr lang="en-US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  <a:p>
            <a:pPr eaLnBrk="1" hangingPunct="1">
              <a:buFont typeface="Wingdings" pitchFamily="2" charset="2"/>
              <a:buAutoNum type="arabicPeriod"/>
            </a:pPr>
            <a:endParaRPr lang="en-US" sz="2300" dirty="0" smtClean="0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838200" y="2830324"/>
            <a:ext cx="800100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&lt;!ATTLIST </a:t>
            </a:r>
            <a:r>
              <a:rPr lang="en-US" sz="23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Attribute_name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Default_value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617655"/>
            <a:ext cx="7772400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&lt;GREETING LANGUAGE=”Spanish”&gt;</a:t>
            </a:r>
          </a:p>
          <a:p>
            <a:r>
              <a:rPr lang="en-US" sz="2000" dirty="0" err="1" smtClean="0"/>
              <a:t>Hola</a:t>
            </a:r>
            <a:r>
              <a:rPr lang="en-US" sz="2000" dirty="0" smtClean="0"/>
              <a:t>!</a:t>
            </a:r>
          </a:p>
          <a:p>
            <a:r>
              <a:rPr lang="en-US" sz="2000" dirty="0" smtClean="0"/>
              <a:t>&lt;/GREETING&gt;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attribute:</a:t>
            </a:r>
          </a:p>
          <a:p>
            <a:endParaRPr lang="en-US" sz="2000" dirty="0" smtClean="0"/>
          </a:p>
          <a:p>
            <a:r>
              <a:rPr lang="en-US" sz="2000" dirty="0" smtClean="0"/>
              <a:t>&lt;!ELEMENT GREETING (#PCDATA)&gt;</a:t>
            </a:r>
          </a:p>
          <a:p>
            <a:r>
              <a:rPr lang="en-US" sz="2000" dirty="0" smtClean="0"/>
              <a:t>&lt;!ATTLIST GREETING LANGUAGE CDATA “Spanish”&gt;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2590800" y="1600200"/>
            <a:ext cx="2667000" cy="990600"/>
          </a:xfrm>
          <a:prstGeom prst="wedgeRectCallout">
            <a:avLst>
              <a:gd name="adj1" fmla="val -33716"/>
              <a:gd name="adj2" fmla="val 8041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Tên của phần tử sở hữu thuộc tính này.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95800" y="1600200"/>
            <a:ext cx="2667000" cy="990600"/>
          </a:xfrm>
          <a:prstGeom prst="wedgeRectCallout">
            <a:avLst>
              <a:gd name="adj1" fmla="val -33716"/>
              <a:gd name="adj2" fmla="val 8041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Attribute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96000" y="1600200"/>
            <a:ext cx="2590800" cy="990600"/>
          </a:xfrm>
          <a:prstGeom prst="wedgeRectCallout">
            <a:avLst>
              <a:gd name="adj1" fmla="val -33716"/>
              <a:gd name="adj2" fmla="val 80410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Kiểu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Attribute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553200" y="1600200"/>
            <a:ext cx="2590800" cy="990600"/>
          </a:xfrm>
          <a:prstGeom prst="wedgeRectCallout">
            <a:avLst>
              <a:gd name="adj1" fmla="val -7889"/>
              <a:gd name="adj2" fmla="val 82807"/>
            </a:avLst>
          </a:prstGeom>
          <a:gradFill>
            <a:gsLst>
              <a:gs pos="0">
                <a:srgbClr val="FFFFFF"/>
              </a:gs>
              <a:gs pos="100000">
                <a:srgbClr val="B7E7FF"/>
              </a:gs>
            </a:gsLst>
            <a:lin ang="0" scaled="1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của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Atrribute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2819400"/>
            <a:ext cx="1828800" cy="45720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2819400"/>
            <a:ext cx="1905000" cy="45720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2819400"/>
            <a:ext cx="685800" cy="45720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819400"/>
            <a:ext cx="1828800" cy="45720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/>
          <a:p>
            <a:pPr>
              <a:defRPr/>
            </a:pPr>
            <a:fld id="{D0F37789-E4C2-4D93-BBB8-B33AFF1FB4F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1588</TotalTime>
  <Words>1921</Words>
  <Application>Microsoft PowerPoint</Application>
  <PresentationFormat>On-screen Show (4:3)</PresentationFormat>
  <Paragraphs>470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Profile</vt:lpstr>
      <vt:lpstr>Slide 1</vt:lpstr>
      <vt:lpstr>Slide 2</vt:lpstr>
      <vt:lpstr>NHÓM 5:</vt:lpstr>
      <vt:lpstr>NỘI DUNG</vt:lpstr>
      <vt:lpstr>NỘI DUNG</vt:lpstr>
      <vt:lpstr>1/ TỔNG QUAN VỀ THUỘC TÍNH</vt:lpstr>
      <vt:lpstr>1/ TỔNG QUAN VỀ THUỘC TÍNH</vt:lpstr>
      <vt:lpstr>NỘI DUNG</vt:lpstr>
      <vt:lpstr>2/ KHAI BÁO THUỘC TÍNH TRONG DTD</vt:lpstr>
      <vt:lpstr>1/ KHAI BÁO THUỘC TÍNH TRONG DTD</vt:lpstr>
      <vt:lpstr>NỘI DUNG</vt:lpstr>
      <vt:lpstr>3/CHỈ ĐỊNH GIÁ TRỊ MẶC ĐỊNH CHO THUỘC TÍNH</vt:lpstr>
      <vt:lpstr>3/CHỈ ĐỊNH GIÁ TRỊ MẶC ĐỊNH CHO THUỘC TÍNH</vt:lpstr>
      <vt:lpstr>3/CHỈ ĐỊNH GIÁ TRỊ MẶC ĐỊNH CHO THUỘC TÍNH</vt:lpstr>
      <vt:lpstr>3/CHỈ ĐỊNH GIÁ TRỊ MẶC ĐỊNH CHO THUỘC TÍNH</vt:lpstr>
      <vt:lpstr>NỘI DUNG</vt:lpstr>
      <vt:lpstr>4/CÁC KIỂU CỦA THUỘC TÍNH TRONG DTD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4/CÁC KIỂU CỦA THUỘC TÍNH TRONG DTD (tt) </vt:lpstr>
      <vt:lpstr>NỘI DUNG</vt:lpstr>
      <vt:lpstr>5/THUỘC TÍNH ĐƯỢC ĐỊNH NGHĨA TRƯỚC</vt:lpstr>
      <vt:lpstr>5/THUỘC TÍNH ĐƯỢC ĐỊNH NGHĨA TRƯỚC</vt:lpstr>
      <vt:lpstr>5/THUỘC TÍNH ĐƯỢC ĐỊNH NGHĨA TRƯỚC</vt:lpstr>
      <vt:lpstr>5/THUỘC TÍNH ĐƯỢC ĐỊNH NGHĨA TRƯỚC</vt:lpstr>
      <vt:lpstr>5/THUỘC TÍNH ĐƯỢC ĐỊNH NGHĨA TRƯỚC</vt:lpstr>
      <vt:lpstr>NỘI DUNG</vt:lpstr>
      <vt:lpstr>6/DEMO THỐNG KÊ TRẬN ĐẤU BÓNG CHÀY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QuocDat</dc:creator>
  <cp:lastModifiedBy>QuocDat</cp:lastModifiedBy>
  <cp:revision>759</cp:revision>
  <cp:lastPrinted>1601-01-01T00:00:00Z</cp:lastPrinted>
  <dcterms:created xsi:type="dcterms:W3CDTF">1601-01-01T00:00:00Z</dcterms:created>
  <dcterms:modified xsi:type="dcterms:W3CDTF">2011-05-07T06:19:51Z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