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9" r:id="rId23"/>
    <p:sldId id="280" r:id="rId24"/>
    <p:sldId id="281" r:id="rId25"/>
    <p:sldId id="282" r:id="rId26"/>
    <p:sldId id="286" r:id="rId27"/>
    <p:sldId id="283" r:id="rId28"/>
    <p:sldId id="284" r:id="rId29"/>
    <p:sldId id="287" r:id="rId30"/>
    <p:sldId id="288" r:id="rId31"/>
    <p:sldId id="289" r:id="rId32"/>
    <p:sldId id="285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F168E48-C8DB-4B04-94B4-66714ADD3FE9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3113838-C224-477E-BCE2-327AC2C43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7848600" cy="5791200"/>
          </a:xfrm>
        </p:spPr>
        <p:txBody>
          <a:bodyPr>
            <a:normAutofit/>
          </a:bodyPr>
          <a:lstStyle/>
          <a:p>
            <a:pPr algn="ctr"/>
            <a:r>
              <a:rPr lang="en-US" sz="6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6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EMBEDING NON-XML DATA</a:t>
            </a: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GVHD:Nguyễn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Trần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Văn</a:t>
            </a: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NHÓM 6:</a:t>
            </a: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Nghiêm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Xuân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Nguyễn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Vũ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Trương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Tấn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l">
              <a:tabLst>
                <a:tab pos="2339975" algn="l"/>
                <a:tab pos="3316288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Phạm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i="1" dirty="0" smtClean="0">
                <a:latin typeface="Times New Roman" pitchFamily="18" charset="0"/>
                <a:cs typeface="Times New Roman" pitchFamily="18" charset="0"/>
              </a:rPr>
              <a:t>image.gif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file “image.gif”. 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l">
              <a:buFont typeface="Wingdings" pitchFamily="2" charset="2"/>
              <a:buChar char="v"/>
            </a:pP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9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II.UNPARSED EXTERNAL ENTITY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48600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hay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…(Non-XML data).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XML,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Non-XML Data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Unparsed entity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XML-Parser 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3352800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Lưu</a:t>
            </a:r>
            <a:r>
              <a:rPr lang="en-US" sz="2200" dirty="0" smtClean="0"/>
              <a:t> 1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	&lt;PIXEL X=”232” Y=”128” COLOR=”FF5E32” /&gt;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nhiêu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1 </a:t>
            </a:r>
            <a:r>
              <a:rPr lang="en-US" sz="2200" dirty="0" err="1" smtClean="0"/>
              <a:t>ảnh</a:t>
            </a:r>
            <a:r>
              <a:rPr lang="en-US" sz="2200" dirty="0" smtClean="0"/>
              <a:t> 600x800?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nhiêu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10 </a:t>
            </a:r>
            <a:r>
              <a:rPr lang="en-US" sz="2200" dirty="0" err="1" smtClean="0"/>
              <a:t>ảnh</a:t>
            </a:r>
            <a:r>
              <a:rPr lang="en-US" sz="2200" dirty="0" smtClean="0"/>
              <a:t> 600x800?</a:t>
            </a:r>
          </a:p>
        </p:txBody>
      </p: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10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UNPARSED EXTERNAL ENTITY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nhúng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Non-HTML entity (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phi HTML)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vi-VN" sz="2400" b="0" dirty="0" smtClean="0">
                <a:latin typeface="Times New Roman" pitchFamily="18" charset="0"/>
                <a:cs typeface="Times New Roman" pitchFamily="18" charset="0"/>
              </a:rPr>
              <a:t>XML sử dụng một thực thể ngoại unparsed để đề cập đến nội dung. Thực thể ngoại unparsed cung cấp liên kết đến các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vi-VN" sz="2400" b="0" dirty="0" smtClean="0">
                <a:latin typeface="Times New Roman" pitchFamily="18" charset="0"/>
                <a:cs typeface="Times New Roman" pitchFamily="18" charset="0"/>
              </a:rPr>
              <a:t>XML data. Sau đó,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vi-VN" sz="2400" b="0" dirty="0" smtClean="0">
                <a:latin typeface="Times New Roman" pitchFamily="18" charset="0"/>
                <a:cs typeface="Times New Roman" pitchFamily="18" charset="0"/>
              </a:rPr>
              <a:t> sử dụng một thuộc tính kiểu ENTITY để liên kết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vi-VN" sz="2400" b="0" dirty="0" smtClean="0">
                <a:latin typeface="Times New Roman" pitchFamily="18" charset="0"/>
                <a:cs typeface="Times New Roman" pitchFamily="18" charset="0"/>
              </a:rPr>
              <a:t> thực thể trong nh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ững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3600" y="2819400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</a:t>
            </a:r>
            <a:r>
              <a:rPr lang="en-US" sz="2200" dirty="0" err="1" smtClean="0"/>
              <a:t>img</a:t>
            </a:r>
            <a:r>
              <a:rPr lang="en-US" sz="2200" dirty="0" smtClean="0"/>
              <a:t> </a:t>
            </a:r>
            <a:r>
              <a:rPr lang="en-US" sz="2200" dirty="0" err="1" smtClean="0"/>
              <a:t>src</a:t>
            </a:r>
            <a:r>
              <a:rPr lang="en-US" sz="2200" dirty="0" smtClean="0"/>
              <a:t>=“/image/logo.gif” /&gt;</a:t>
            </a:r>
            <a:endParaRPr lang="vi-VN" sz="2200" dirty="0"/>
          </a:p>
        </p:txBody>
      </p: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11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Declaring Unparsed Entities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Non-XML,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NDATA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&lt;!ENTITY name SYSTEM value NDATA type&gt;</a:t>
            </a:r>
          </a:p>
          <a:p>
            <a:pPr algn="l"/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tin logo.gif ,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ENTITY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DTD: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&lt;!ENTITY LOGO SYSTEM “logo.gif” NDATA GIF&gt;</a:t>
            </a:r>
          </a:p>
          <a:p>
            <a:pPr algn="l"/>
            <a:r>
              <a:rPr lang="en-US" sz="2400" b="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GIF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NOTATION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DTD. 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	&lt;!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NOTATION GIF SYSTEM “image/gif”&gt;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endParaRPr lang="vi-V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12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Embedding Unparsed Entities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447800"/>
            <a:ext cx="75724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Unparsed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parsed.</a:t>
            </a:r>
            <a:endParaRPr lang="en-US" sz="2000" dirty="0" smtClean="0"/>
          </a:p>
          <a:p>
            <a:endParaRPr lang="vi-VN" sz="2000" dirty="0" smtClean="0"/>
          </a:p>
          <a:p>
            <a:r>
              <a:rPr lang="vi-VN" sz="2000" dirty="0" smtClean="0"/>
              <a:t>&lt;?</a:t>
            </a:r>
            <a:r>
              <a:rPr lang="vi-VN" sz="2000" dirty="0"/>
              <a:t>xml version=”1.0” standalone=”no”?&gt;</a:t>
            </a:r>
          </a:p>
          <a:p>
            <a:r>
              <a:rPr lang="vi-VN" sz="2000" dirty="0"/>
              <a:t>&lt;!DOCTYPE DOCUMENT [</a:t>
            </a:r>
          </a:p>
          <a:p>
            <a:pPr lvl="2"/>
            <a:r>
              <a:rPr lang="vi-VN" sz="2000" dirty="0"/>
              <a:t>&lt;!ELEMENT DOCUMENT ANY&gt;</a:t>
            </a:r>
          </a:p>
          <a:p>
            <a:pPr lvl="2"/>
            <a:r>
              <a:rPr lang="vi-VN" sz="2000" dirty="0"/>
              <a:t>&lt;!ENTITY LOGO SYSTEM </a:t>
            </a:r>
            <a:r>
              <a:rPr lang="vi-VN" sz="2000" dirty="0" smtClean="0"/>
              <a:t> “vd1.gif” NDATA </a:t>
            </a:r>
            <a:r>
              <a:rPr lang="vi-VN" sz="2000" dirty="0"/>
              <a:t>GIF&gt;</a:t>
            </a:r>
          </a:p>
          <a:p>
            <a:pPr lvl="2"/>
            <a:r>
              <a:rPr lang="vi-VN" sz="2000" dirty="0"/>
              <a:t>&lt;!NOTATION GIF SYSTEM “image/gif”&gt;</a:t>
            </a:r>
          </a:p>
          <a:p>
            <a:r>
              <a:rPr lang="vi-VN" sz="2000" dirty="0"/>
              <a:t>]&gt;</a:t>
            </a:r>
          </a:p>
          <a:p>
            <a:r>
              <a:rPr lang="vi-VN" sz="2000" dirty="0" smtClean="0"/>
              <a:t>&lt;</a:t>
            </a:r>
            <a:r>
              <a:rPr lang="vi-VN" sz="2000" dirty="0"/>
              <a:t>DOCUMENT&gt;</a:t>
            </a:r>
          </a:p>
          <a:p>
            <a:r>
              <a:rPr lang="vi-VN" sz="2000" dirty="0" smtClean="0"/>
              <a:t>	</a:t>
            </a:r>
            <a:r>
              <a:rPr lang="vi-VN" sz="2000" dirty="0" smtClean="0">
                <a:solidFill>
                  <a:srgbClr val="002060"/>
                </a:solidFill>
              </a:rPr>
              <a:t>&amp;</a:t>
            </a:r>
            <a:r>
              <a:rPr lang="vi-VN" sz="2000" dirty="0">
                <a:solidFill>
                  <a:srgbClr val="002060"/>
                </a:solidFill>
              </a:rPr>
              <a:t>LOGO</a:t>
            </a:r>
            <a:r>
              <a:rPr lang="vi-VN" sz="2000" dirty="0" smtClean="0">
                <a:solidFill>
                  <a:srgbClr val="002060"/>
                </a:solidFill>
              </a:rPr>
              <a:t>;</a:t>
            </a:r>
            <a:r>
              <a:rPr lang="vi-VN" sz="2000" dirty="0" smtClean="0">
                <a:solidFill>
                  <a:srgbClr val="FF0000"/>
                </a:solidFill>
              </a:rPr>
              <a:t>	</a:t>
            </a:r>
            <a:endParaRPr lang="vi-VN" sz="2000" dirty="0">
              <a:solidFill>
                <a:srgbClr val="FF0000"/>
              </a:solidFill>
            </a:endParaRPr>
          </a:p>
          <a:p>
            <a:r>
              <a:rPr lang="vi-VN" sz="2000" dirty="0"/>
              <a:t>&lt;/DOCUMENT</a:t>
            </a:r>
            <a:r>
              <a:rPr lang="vi-VN" sz="2000" dirty="0" smtClean="0"/>
              <a:t>&gt;</a:t>
            </a:r>
          </a:p>
          <a:p>
            <a:endParaRPr lang="vi-VN" sz="2000" dirty="0" smtClean="0"/>
          </a:p>
          <a:p>
            <a:endParaRPr lang="vi-VN" sz="2000" dirty="0"/>
          </a:p>
        </p:txBody>
      </p: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13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Embedding Unparsed Entities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48600" cy="46482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524000"/>
            <a:ext cx="692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&lt;?</a:t>
            </a:r>
            <a:r>
              <a:rPr lang="en-US" sz="2000" dirty="0"/>
              <a:t>xml version=”1.0” standalone=”no”?&gt;</a:t>
            </a:r>
            <a:endParaRPr lang="vi-VN" sz="2000" dirty="0"/>
          </a:p>
          <a:p>
            <a:r>
              <a:rPr lang="fr-FR" sz="2000" dirty="0"/>
              <a:t>&lt;!DOCTYPE DOCUMENT [</a:t>
            </a:r>
            <a:endParaRPr lang="vi-VN" sz="2000" dirty="0"/>
          </a:p>
          <a:p>
            <a:pPr lvl="2"/>
            <a:r>
              <a:rPr lang="fr-FR" sz="2000" dirty="0"/>
              <a:t>&lt;!ELEMENT DOCUMENT ANY&gt;</a:t>
            </a:r>
            <a:endParaRPr lang="vi-VN" sz="2000" dirty="0"/>
          </a:p>
          <a:p>
            <a:pPr lvl="2"/>
            <a:r>
              <a:rPr lang="en-US" sz="2000" dirty="0"/>
              <a:t>&lt;!ENTITY </a:t>
            </a:r>
            <a:r>
              <a:rPr lang="en-US" sz="2000" dirty="0">
                <a:solidFill>
                  <a:srgbClr val="FF0000"/>
                </a:solidFill>
              </a:rPr>
              <a:t>LOGO</a:t>
            </a:r>
            <a:r>
              <a:rPr lang="en-US" sz="2000" dirty="0"/>
              <a:t> SYSTEM </a:t>
            </a:r>
            <a:r>
              <a:rPr lang="en-US" sz="2000" dirty="0" smtClean="0"/>
              <a:t> “vd1.gif”</a:t>
            </a:r>
            <a:r>
              <a:rPr lang="en-US" sz="2000" dirty="0"/>
              <a:t> </a:t>
            </a:r>
            <a:r>
              <a:rPr lang="en-US" sz="2000" dirty="0" smtClean="0"/>
              <a:t>NDATA </a:t>
            </a:r>
            <a:r>
              <a:rPr lang="en-US" sz="2000" dirty="0"/>
              <a:t>GIF&gt;</a:t>
            </a:r>
            <a:endParaRPr lang="vi-VN" sz="2000" dirty="0"/>
          </a:p>
          <a:p>
            <a:pPr lvl="2"/>
            <a:r>
              <a:rPr lang="en-US" sz="2000" dirty="0"/>
              <a:t>&lt;!NOTATION GIF SYSTEM “image/gif”&gt;</a:t>
            </a:r>
            <a:endParaRPr lang="vi-VN" sz="2000" dirty="0"/>
          </a:p>
          <a:p>
            <a:pPr lvl="2"/>
            <a:r>
              <a:rPr lang="en-US" sz="2000" dirty="0"/>
              <a:t>&lt;!ELEMENT IMAGE EMPTY&gt;</a:t>
            </a:r>
            <a:endParaRPr lang="vi-VN" sz="2000" dirty="0"/>
          </a:p>
          <a:p>
            <a:pPr lvl="2"/>
            <a:r>
              <a:rPr lang="en-US" sz="2000" dirty="0"/>
              <a:t>&lt;!ATTLIST </a:t>
            </a:r>
            <a:r>
              <a:rPr lang="en-US" sz="2000" dirty="0">
                <a:solidFill>
                  <a:srgbClr val="FF0000"/>
                </a:solidFill>
              </a:rPr>
              <a:t>IMAGE</a:t>
            </a:r>
            <a:r>
              <a:rPr lang="en-US" sz="2000" dirty="0"/>
              <a:t> SOURCE </a:t>
            </a:r>
            <a:r>
              <a:rPr lang="en-US" sz="2000" dirty="0" smtClean="0">
                <a:solidFill>
                  <a:srgbClr val="FF0000"/>
                </a:solidFill>
              </a:rPr>
              <a:t>ENTITY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#REQUIRED</a:t>
            </a:r>
            <a:r>
              <a:rPr lang="en-US" sz="2000" dirty="0"/>
              <a:t>&gt; </a:t>
            </a:r>
            <a:endParaRPr lang="vi-VN" sz="2000" dirty="0"/>
          </a:p>
          <a:p>
            <a:r>
              <a:rPr lang="fr-FR" sz="2000" dirty="0"/>
              <a:t>]&gt;</a:t>
            </a:r>
            <a:endParaRPr lang="vi-VN" sz="2000" dirty="0"/>
          </a:p>
          <a:p>
            <a:r>
              <a:rPr lang="fr-FR" sz="2000" dirty="0"/>
              <a:t>&lt;DOCUMENT&gt;</a:t>
            </a:r>
            <a:endParaRPr lang="vi-VN" sz="2000" dirty="0"/>
          </a:p>
          <a:p>
            <a:r>
              <a:rPr lang="fr-FR" sz="2000" dirty="0" smtClean="0"/>
              <a:t>	&lt;</a:t>
            </a:r>
            <a:r>
              <a:rPr lang="fr-FR" sz="2000" dirty="0"/>
              <a:t>IMAGE </a:t>
            </a:r>
            <a:r>
              <a:rPr lang="fr-FR" sz="2000" dirty="0">
                <a:solidFill>
                  <a:srgbClr val="FF0000"/>
                </a:solidFill>
              </a:rPr>
              <a:t>SOURCE=”LOGO” </a:t>
            </a:r>
            <a:r>
              <a:rPr lang="fr-FR" sz="2000" dirty="0"/>
              <a:t>/&gt;</a:t>
            </a:r>
            <a:endParaRPr lang="vi-VN" sz="2000" dirty="0"/>
          </a:p>
          <a:p>
            <a:r>
              <a:rPr lang="fr-FR" sz="2000" dirty="0"/>
              <a:t>&lt;/DOCUMENT</a:t>
            </a:r>
            <a:r>
              <a:rPr lang="fr-FR" sz="2000" dirty="0" smtClean="0"/>
              <a:t>&gt;</a:t>
            </a:r>
            <a:endParaRPr lang="vi-VN" sz="2000" dirty="0"/>
          </a:p>
        </p:txBody>
      </p: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14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Embedding Unparsed Entities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marL="403225"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DTD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(element),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(attribute)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(notation).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15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1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Embedding multiple Unparsed Entities</a:t>
            </a:r>
            <a:endParaRPr lang="en-US" sz="3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48600" cy="4648200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ENTITIES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unparsed.</a:t>
            </a:r>
          </a:p>
          <a:p>
            <a:pPr marL="61913" lvl="1" algn="l">
              <a:buFont typeface="Wingdings" pitchFamily="2" charset="2"/>
              <a:buChar char="v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61913" lvl="1" algn="l">
              <a:buFont typeface="Wingdings" pitchFamily="2" charset="2"/>
              <a:buChar char="v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Non-XML ở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DTD.</a:t>
            </a:r>
            <a:endParaRPr lang="vi-V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16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1"/>
            <a:ext cx="8153400" cy="76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Embedding multiple Unparsed Entities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/>
            <a:endParaRPr lang="vi-VN" sz="24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133600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 smtClean="0"/>
              <a:t>Khai</a:t>
            </a:r>
            <a:r>
              <a:rPr lang="en-US" sz="2000" b="1" smtClean="0"/>
              <a:t> </a:t>
            </a:r>
            <a:r>
              <a:rPr lang="en-US" sz="2000" b="1" err="1" smtClean="0"/>
              <a:t>báo</a:t>
            </a:r>
            <a:r>
              <a:rPr lang="en-US" sz="2000" b="1" smtClean="0"/>
              <a:t> </a:t>
            </a:r>
            <a:r>
              <a:rPr lang="en-US" sz="2000" b="1" err="1" smtClean="0"/>
              <a:t>trong</a:t>
            </a:r>
            <a:r>
              <a:rPr lang="en-US" sz="2000" b="1" smtClean="0"/>
              <a:t> DTD</a:t>
            </a:r>
          </a:p>
          <a:p>
            <a:endParaRPr lang="en-US" sz="2000" smtClean="0"/>
          </a:p>
          <a:p>
            <a:pPr lvl="1"/>
            <a:r>
              <a:rPr lang="en-US" sz="2000" smtClean="0"/>
              <a:t>&lt;!</a:t>
            </a:r>
            <a:r>
              <a:rPr lang="en-US" sz="2000"/>
              <a:t>ELEMENT SLIDESHOW EMPTY&gt;</a:t>
            </a:r>
            <a:endParaRPr lang="vi-VN" sz="2000"/>
          </a:p>
          <a:p>
            <a:pPr lvl="1"/>
            <a:r>
              <a:rPr lang="en-US" sz="2000"/>
              <a:t>&lt;!ATTLIST </a:t>
            </a:r>
            <a:r>
              <a:rPr lang="en-US" sz="2000">
                <a:solidFill>
                  <a:srgbClr val="FF0000"/>
                </a:solidFill>
              </a:rPr>
              <a:t>SLIDESHOW</a:t>
            </a:r>
            <a:r>
              <a:rPr lang="en-US" sz="2000"/>
              <a:t> SOURCES </a:t>
            </a:r>
            <a:r>
              <a:rPr lang="en-US" sz="2000">
                <a:solidFill>
                  <a:srgbClr val="FF0000"/>
                </a:solidFill>
              </a:rPr>
              <a:t>ENTITIES</a:t>
            </a:r>
            <a:r>
              <a:rPr lang="en-US" sz="2000"/>
              <a:t> #REQUIRED&gt;</a:t>
            </a:r>
            <a:endParaRPr lang="vi-VN" sz="2000"/>
          </a:p>
          <a:p>
            <a:pPr lvl="1"/>
            <a:r>
              <a:rPr lang="en-US" sz="2000"/>
              <a:t>&lt;!NOTATION JPEG SYSTEM “image/jpeg”&gt;</a:t>
            </a:r>
            <a:endParaRPr lang="vi-VN" sz="2000"/>
          </a:p>
          <a:p>
            <a:pPr lvl="1"/>
            <a:r>
              <a:rPr lang="en-US" sz="2000"/>
              <a:t>&lt;!ENTITY CHARM SYSTEM “charm.jpg” NDATA JPEG&gt;</a:t>
            </a:r>
            <a:endParaRPr lang="vi-VN" sz="2000"/>
          </a:p>
          <a:p>
            <a:pPr lvl="1"/>
            <a:r>
              <a:rPr lang="en-US" sz="2000"/>
              <a:t>&lt;!ENTITY MARJORIE SYSTEM “marjorie.jpg” NDATA JPEG&gt;</a:t>
            </a:r>
            <a:endParaRPr lang="vi-VN" sz="2000"/>
          </a:p>
          <a:p>
            <a:pPr lvl="1"/>
            <a:r>
              <a:rPr lang="en-US" sz="2000"/>
              <a:t>&lt;!ENTITY POSSUM SYSTEM “possum.jpg” NDATA JPEG&gt;</a:t>
            </a:r>
            <a:endParaRPr lang="vi-VN" sz="2000"/>
          </a:p>
          <a:p>
            <a:pPr lvl="1"/>
            <a:r>
              <a:rPr lang="en-US" sz="2000"/>
              <a:t>&lt;!ENTITY BLUE SYSTEM “blue.jpg” NDATA JPEG</a:t>
            </a:r>
            <a:r>
              <a:rPr lang="en-US" sz="2000" smtClean="0"/>
              <a:t>&gt;</a:t>
            </a:r>
          </a:p>
          <a:p>
            <a:endParaRPr lang="en-US" sz="2000"/>
          </a:p>
          <a:p>
            <a:r>
              <a:rPr lang="en-US" sz="2000" b="1" err="1" smtClean="0"/>
              <a:t>Tại</a:t>
            </a:r>
            <a:r>
              <a:rPr lang="en-US" sz="2000" b="1" smtClean="0"/>
              <a:t> </a:t>
            </a:r>
            <a:r>
              <a:rPr lang="en-US" sz="2000" b="1" err="1" smtClean="0"/>
              <a:t>những</a:t>
            </a:r>
            <a:r>
              <a:rPr lang="en-US" sz="2000" b="1" smtClean="0"/>
              <a:t> </a:t>
            </a:r>
            <a:r>
              <a:rPr lang="en-US" sz="2000" b="1" err="1" smtClean="0"/>
              <a:t>nơi</a:t>
            </a:r>
            <a:r>
              <a:rPr lang="en-US" sz="2000" b="1" smtClean="0"/>
              <a:t> </a:t>
            </a:r>
            <a:r>
              <a:rPr lang="en-US" sz="2000" b="1" err="1" smtClean="0"/>
              <a:t>cần</a:t>
            </a:r>
            <a:r>
              <a:rPr lang="en-US" sz="2000" b="1" smtClean="0"/>
              <a:t> </a:t>
            </a:r>
            <a:r>
              <a:rPr lang="en-US" sz="2000" b="1" err="1" smtClean="0"/>
              <a:t>thực</a:t>
            </a:r>
            <a:r>
              <a:rPr lang="en-US" sz="2000" b="1" smtClean="0"/>
              <a:t> </a:t>
            </a:r>
            <a:r>
              <a:rPr lang="en-US" sz="2000" b="1" err="1" smtClean="0"/>
              <a:t>thi</a:t>
            </a:r>
            <a:endParaRPr lang="en-US" sz="2000" b="1" smtClean="0"/>
          </a:p>
          <a:p>
            <a:endParaRPr lang="en-US" sz="2000" smtClean="0"/>
          </a:p>
          <a:p>
            <a:pPr lvl="1"/>
            <a:r>
              <a:rPr lang="en-US" sz="2000" smtClean="0"/>
              <a:t>&lt;SLIDESHOW </a:t>
            </a:r>
            <a:r>
              <a:rPr lang="en-US" sz="2000"/>
              <a:t>SOURCES=”</a:t>
            </a:r>
            <a:r>
              <a:rPr lang="en-US" sz="2000">
                <a:solidFill>
                  <a:srgbClr val="FF0000"/>
                </a:solidFill>
              </a:rPr>
              <a:t>CHARM MARJORIE POSSUM BLUE</a:t>
            </a:r>
            <a:r>
              <a:rPr lang="en-US" sz="2000" smtClean="0"/>
              <a:t>”&gt;</a:t>
            </a:r>
            <a:endParaRPr lang="vi-VN" sz="2000"/>
          </a:p>
          <a:p>
            <a:endParaRPr lang="vi-VN" sz="2000"/>
          </a:p>
        </p:txBody>
      </p: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17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III.PROCESSING INSTRUCTIONS(PIS)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7848600" cy="403860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4000" b="0" dirty="0" err="1" smtClean="0">
                <a:latin typeface="Times New Roman" pitchFamily="18" charset="0"/>
                <a:cs typeface="Times New Roman" pitchFamily="18" charset="0"/>
              </a:rPr>
              <a:t>procesing</a:t>
            </a: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instructions?</a:t>
            </a:r>
            <a:endParaRPr lang="en-US" sz="4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Processing instruction.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PIs for anything.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Is the XML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18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1219200"/>
          </a:xfrm>
        </p:spPr>
        <p:txBody>
          <a:bodyPr/>
          <a:lstStyle/>
          <a:p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NỘI DUNG 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48600" cy="4267200"/>
          </a:xfrm>
        </p:spPr>
        <p:txBody>
          <a:bodyPr>
            <a:normAutofit/>
          </a:bodyPr>
          <a:lstStyle/>
          <a:p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752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371600" y="2133600"/>
            <a:ext cx="6172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NOTATION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971800"/>
            <a:ext cx="6172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UNPARSE  EXTERNAL  ENTITIES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810000"/>
            <a:ext cx="6172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PROCESSING INSTRUCTION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4724400"/>
            <a:ext cx="6172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CONDITIONAL  SECTION IN DTDS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5562600"/>
            <a:ext cx="6172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SUMMARY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instructions?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848600" cy="39624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Comment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lạm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(instruction)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Server Side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Incudes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2" indent="-342900" algn="l">
              <a:buClr>
                <a:schemeClr val="hlink"/>
              </a:buClr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&lt;!--#include virtual="somefile.txt" --&gt;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Conditional Comments:</a:t>
            </a:r>
          </a:p>
          <a:p>
            <a:pPr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&lt;!--[if IE 6]&gt;</a:t>
            </a:r>
          </a:p>
          <a:p>
            <a:pPr algn="l"/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		&lt;p&gt;You are using IE 6.&lt;/p&gt;</a:t>
            </a:r>
          </a:p>
          <a:p>
            <a:pPr algn="l"/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		&lt;![</a:t>
            </a:r>
            <a:r>
              <a:rPr lang="en-US" sz="2000" b="0" dirty="0" err="1" smtClean="0">
                <a:latin typeface="Consolas" pitchFamily="49" charset="0"/>
                <a:cs typeface="Consolas" pitchFamily="49" charset="0"/>
              </a:rPr>
              <a:t>endif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]--&gt;</a:t>
            </a:r>
          </a:p>
          <a:p>
            <a:pPr algn="l"/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		&lt;![if !IE]&gt;&lt;p&gt;You are not using IE.&lt;/p&gt;</a:t>
            </a:r>
          </a:p>
          <a:p>
            <a:pPr algn="l"/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		&lt;![</a:t>
            </a:r>
            <a:r>
              <a:rPr lang="en-US" sz="2000" b="0" dirty="0" err="1" smtClean="0">
                <a:latin typeface="Consolas" pitchFamily="49" charset="0"/>
                <a:cs typeface="Consolas" pitchFamily="49" charset="0"/>
              </a:rPr>
              <a:t>endif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]&gt;</a:t>
            </a:r>
            <a:endParaRPr lang="vi-VN" sz="2000" b="0" dirty="0" smtClean="0">
              <a:latin typeface="Consolas" pitchFamily="49" charset="0"/>
              <a:cs typeface="Consolas" pitchFamily="49" charset="0"/>
            </a:endParaRPr>
          </a:p>
          <a:p>
            <a:pPr lvl="2" algn="l"/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19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762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instructions?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7848600" cy="46482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(comment),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(comment)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(comment)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(comment).</a:t>
            </a:r>
          </a:p>
          <a:p>
            <a:pPr algn="l"/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20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marL="742950" indent="-7429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Instructions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dẻo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21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PROCESSING INSTRUCTIONS(PIS)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endParaRPr lang="en-US" sz="32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Processing Instruction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US" sz="32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Processing Instruction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XML.</a:t>
            </a:r>
          </a:p>
          <a:p>
            <a:pPr algn="l">
              <a:buFont typeface="Wingdings" pitchFamily="2" charset="2"/>
              <a:buChar char="v"/>
            </a:pP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22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PROCESSING INSTRUCTIONS(PIS)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48200"/>
            <a:ext cx="7848600" cy="3886200"/>
          </a:xfrm>
        </p:spPr>
        <p:txBody>
          <a:bodyPr>
            <a:noAutofit/>
          </a:bodyPr>
          <a:lstStyle/>
          <a:p>
            <a:pPr algn="l"/>
            <a:r>
              <a:rPr lang="en-US" sz="3200" b="0" smtClean="0">
                <a:latin typeface="Times New Roman" pitchFamily="18" charset="0"/>
                <a:cs typeface="Times New Roman" pitchFamily="18" charset="0"/>
              </a:rPr>
              <a:t>Cú pháp:</a:t>
            </a:r>
          </a:p>
          <a:p>
            <a:pPr algn="l"/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		&lt;?name  content?&gt;</a:t>
            </a:r>
          </a:p>
          <a:p>
            <a:pPr algn="l"/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   	name:</a:t>
            </a:r>
            <a:r>
              <a:rPr lang="en-US" sz="3200" b="0" smtClean="0">
                <a:latin typeface="Times New Roman" pitchFamily="18" charset="0"/>
                <a:cs typeface="Times New Roman" pitchFamily="18" charset="0"/>
              </a:rPr>
              <a:t> Tên của PI.</a:t>
            </a:r>
          </a:p>
          <a:p>
            <a:pPr algn="l"/>
            <a:r>
              <a:rPr lang="en-US" sz="3200" b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content:</a:t>
            </a:r>
            <a:r>
              <a:rPr lang="en-US" sz="3200" b="0" smtClean="0">
                <a:latin typeface="Times New Roman" pitchFamily="18" charset="0"/>
                <a:cs typeface="Times New Roman" pitchFamily="18" charset="0"/>
              </a:rPr>
              <a:t> Nội dung của PI.</a:t>
            </a:r>
          </a:p>
          <a:p>
            <a:pPr algn="l"/>
            <a:endParaRPr lang="en-US" sz="2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endParaRPr lang="en-US" sz="2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23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PROCESSING INSTRUCTIONS(PIS)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33900"/>
            <a:ext cx="7848600" cy="46482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attribute.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XML”,”xml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XML.</a:t>
            </a:r>
          </a:p>
          <a:p>
            <a:pPr lvl="2" algn="l"/>
            <a:r>
              <a:rPr lang="en-US" b="1" dirty="0" smtClean="0">
                <a:latin typeface="Consolas" pitchFamily="49" charset="0"/>
                <a:cs typeface="Consolas" pitchFamily="49" charset="0"/>
              </a:rPr>
              <a:t>&lt;?xml-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type=”text/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xsl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=”baseball.xsl”?&gt;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DTD.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24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PROCESSING INSTRUCTIONS(PIS)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7848600" cy="46482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Là một chuỗi bất kỳ nhưng không được chứa “?&gt;”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Có thể được tổ chức thành các “pseduo-attribute”</a:t>
            </a:r>
          </a:p>
          <a:p>
            <a:pPr lvl="1" algn="l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Ví dụ:</a:t>
            </a:r>
          </a:p>
          <a:p>
            <a:pPr lvl="1" algn="l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&lt;?xml-stylesheet href="mystyle.css“ type="text/css"?&gt;</a:t>
            </a:r>
          </a:p>
          <a:p>
            <a:pPr lvl="1" algn="l"/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 lvl="1" algn="l"/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 ý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Tham chiếu parameter entity không được hiểu trong PI.</a:t>
            </a:r>
          </a:p>
          <a:p>
            <a:pPr lvl="1" algn="l"/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en-US" sz="1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endParaRPr lang="en-US" sz="1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sz="1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25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PIs for anything.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7848600" cy="46482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CDATA.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XML processor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lờ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Processing Instruction  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Processing Instruction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b="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Wingdings" pitchFamily="2" charset="2"/>
              <a:buChar char="v"/>
            </a:pPr>
            <a:endParaRPr lang="en-US" b="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b="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26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PIs for anything.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48600" cy="4648200"/>
          </a:xfrm>
        </p:spPr>
        <p:txBody>
          <a:bodyPr>
            <a:normAutofit/>
          </a:bodyPr>
          <a:lstStyle/>
          <a:p>
            <a:pPr algn="l"/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algn="l"/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smtClean="0">
                <a:latin typeface="Consolas" pitchFamily="49" charset="0"/>
                <a:cs typeface="Consolas" pitchFamily="49" charset="0"/>
              </a:rPr>
              <a:t>&lt;?sqlselect  select * from NhanVien?&gt;</a:t>
            </a:r>
          </a:p>
          <a:p>
            <a:pPr algn="l"/>
            <a:endParaRPr lang="en-US" sz="2400" b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smtClean="0">
                <a:latin typeface="Consolas" pitchFamily="49" charset="0"/>
                <a:cs typeface="Consolas" pitchFamily="49" charset="0"/>
              </a:rPr>
              <a:t>&lt;?row bgcolor =“#123DEF”?&gt;</a:t>
            </a:r>
          </a:p>
          <a:p>
            <a:pPr algn="l"/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smtClean="0">
                <a:latin typeface="Consolas" pitchFamily="49" charset="0"/>
                <a:cs typeface="Consolas" pitchFamily="49" charset="0"/>
              </a:rPr>
              <a:t>&lt;?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mso-application progid="Word.Document"?&gt;</a:t>
            </a:r>
            <a:endParaRPr lang="en-US" sz="2400" b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b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algn="l"/>
            <a:r>
              <a:rPr lang="en-US" sz="2400" b="0" smtClean="0">
                <a:latin typeface="Consolas" pitchFamily="49" charset="0"/>
                <a:cs typeface="Consolas" pitchFamily="49" charset="0"/>
              </a:rPr>
              <a:t>	&lt;?mso-application progid="Excel.Sheet"?&gt;</a:t>
            </a:r>
            <a:endParaRPr lang="vi-VN" sz="2400" b="0" smtClean="0">
              <a:latin typeface="Consolas" pitchFamily="49" charset="0"/>
              <a:cs typeface="Consolas" pitchFamily="49" charset="0"/>
            </a:endParaRPr>
          </a:p>
          <a:p>
            <a:pPr algn="l"/>
            <a:endParaRPr lang="vi-VN" sz="2400" smtClean="0"/>
          </a:p>
          <a:p>
            <a:pPr algn="l"/>
            <a:endParaRPr lang="vi-VN" sz="2400" b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27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PIs for anything.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unparsed external entities.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project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&lt;?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TeamAlpha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member="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Jesper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" date="2008-04-15" comment="I strongly feel that the attributes in the product element below are really not needed and should be dropped." ?&gt;</a:t>
            </a:r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28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I. NOTATION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XML.</a:t>
            </a:r>
          </a:p>
          <a:p>
            <a:pPr algn="l">
              <a:buFont typeface="Wingdings" pitchFamily="2" charset="2"/>
              <a:buChar char="v"/>
            </a:pP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Vấn đề đầu tiên bạn gặp phải khi làm việc với dữ liệu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phi 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XML trong một tài liệu XML là xác định định dạng của dữ 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 và làm thế nào để các ứng dụng XML  đọc và hiển thị dữ 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phi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 XML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l">
              <a:buFont typeface="Wingdings" pitchFamily="2" charset="2"/>
              <a:buChar char="v"/>
            </a:pP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 Ví dụ,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 file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dung XML.</a:t>
            </a:r>
          </a:p>
          <a:p>
            <a:pPr algn="l">
              <a:buFont typeface="Wingdings" pitchFamily="2" charset="2"/>
              <a:buChar char="v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XML.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XML:</a:t>
            </a:r>
          </a:p>
          <a:p>
            <a:pPr algn="l"/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&lt;?xml version="1.0" encoding="utf-8" ?&gt;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PI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parser,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processor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XML.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PI.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29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IV.CONDITIONAL SECTIONS IN DTDS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7848600" cy="4648200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Conditional Sections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là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của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document type declaration external subset 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hay</a:t>
            </a:r>
            <a:r>
              <a:rPr lang="en-US" sz="28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của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external parameter entities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này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kèm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theo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include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) hay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loại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ra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exclude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khỏi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1 DTD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bằng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cấu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trúc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với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keyword.</a:t>
            </a:r>
          </a:p>
          <a:p>
            <a:pPr algn="l"/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Hai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cấu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trúc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– keyword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sử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algn="l"/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- IGNORE blocks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exclude.</a:t>
            </a:r>
          </a:p>
          <a:p>
            <a:pPr algn="l"/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- INCLUDE blocks </a:t>
            </a:r>
            <a:r>
              <a:rPr lang="en-US" sz="2800" b="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b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include.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30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0" smtClean="0">
                <a:latin typeface="Calibri" pitchFamily="34" charset="0"/>
                <a:cs typeface="Calibri" pitchFamily="34" charset="0"/>
              </a:rPr>
              <a:t>Cấu trúc </a:t>
            </a:r>
            <a:r>
              <a:rPr lang="en-US" sz="30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INCLUDE </a:t>
            </a:r>
            <a:r>
              <a:rPr lang="en-US" sz="30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blocks</a:t>
            </a:r>
            <a:r>
              <a:rPr lang="en-US" sz="30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:</a:t>
            </a:r>
            <a:endParaRPr lang="en-US" sz="240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INCLUDE[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declarations are include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]]&gt;</a:t>
            </a:r>
            <a:endParaRPr lang="en-US" sz="2400" b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Ví dụ : 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INCLUDE[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foo (bar, caz, bub?)&gt;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]]&gt;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  <a:sym typeface="Wingdings" pitchFamily="2" charset="2"/>
              </a:rPr>
              <a:t>-&gt;</a:t>
            </a:r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khai báo </a:t>
            </a:r>
            <a:r>
              <a:rPr lang="en-US" sz="2400" b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ELEMENT 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Times New Roman" pitchFamily="18" charset="0"/>
                <a:sym typeface="Wingdings" pitchFamily="2" charset="2"/>
              </a:rPr>
              <a:t>foo</a:t>
            </a:r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được include</a:t>
            </a:r>
            <a:endParaRPr lang="en-US" sz="2400" b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31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Cấu trúc </a:t>
            </a:r>
            <a:r>
              <a:rPr lang="en-US" sz="28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IGNORE </a:t>
            </a:r>
            <a:r>
              <a:rPr lang="en-US" sz="28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blocks</a:t>
            </a:r>
            <a:r>
              <a:rPr lang="en-US" sz="28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:</a:t>
            </a:r>
            <a:endParaRPr lang="en-US" sz="240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IGNORE[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declarations are ignored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]]&gt;</a:t>
            </a:r>
            <a:endParaRPr lang="en-US" sz="2400" b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Ví dụ : </a:t>
            </a: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algn="l"/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IGNORE[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blah #PCDATA&gt;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]]&gt;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		-&gt;khai báo </a:t>
            </a:r>
            <a:r>
              <a:rPr lang="en-US" sz="2400" b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ELEMENT blah </a:t>
            </a:r>
            <a:r>
              <a:rPr lang="en-US" sz="24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bị exclude</a:t>
            </a:r>
            <a:endParaRPr lang="en-US" sz="2400" b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32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b="0" smtClean="0">
                <a:latin typeface="Calibri" pitchFamily="34" charset="0"/>
                <a:cs typeface="Calibri" pitchFamily="34" charset="0"/>
              </a:rPr>
              <a:t> Khi một 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IGNORE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 block nằm trong một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INCLUDE 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block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Ví dụ :  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INCLUDE[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foo (bar, caz, bub?)&gt;</a:t>
            </a:r>
          </a:p>
          <a:p>
            <a:pPr algn="l"/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IGNORE[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blah #PCDATA&gt;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]]&gt;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]]&gt;</a:t>
            </a:r>
          </a:p>
          <a:p>
            <a:pPr algn="l"/>
            <a:endParaRPr lang="en-US" sz="2400" b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khai báo ELEMENT foo trong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INCLUDE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block được include.</a:t>
            </a:r>
          </a:p>
          <a:p>
            <a:pPr algn="l"/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	 khai báo ELEMENT blah trong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IGNORE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block vẫn bị exclude</a:t>
            </a:r>
            <a:endParaRPr lang="en-US" sz="2800" b="0" smtClean="0">
              <a:solidFill>
                <a:schemeClr val="tx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33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Khi một 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INCLUDE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 block nằm trong một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IGNORE 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block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:</a:t>
            </a:r>
            <a:endParaRPr lang="en-US" sz="2400" smtClean="0">
              <a:solidFill>
                <a:schemeClr val="tx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Ví dụ :  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IGNORE[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&lt;!ELEMENT blah #PCDATA&gt;</a:t>
            </a:r>
          </a:p>
          <a:p>
            <a:pPr algn="l"/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&lt;![ INCLUDE[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foo (bar, 					caz, bub?)&gt;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]]&gt;</a:t>
            </a: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]]&gt;</a:t>
            </a:r>
          </a:p>
          <a:p>
            <a:pPr algn="l"/>
            <a:endParaRPr lang="en-US" sz="2400" b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b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khai báo </a:t>
            </a:r>
            <a:r>
              <a:rPr lang="en-US" sz="2800" b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ELEMENT blah 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trong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IGNORE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block bị exclude</a:t>
            </a:r>
            <a:endParaRPr lang="en-US" sz="2800" b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b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khai báo </a:t>
            </a:r>
            <a:r>
              <a:rPr lang="en-US" sz="2800" b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ELEMENT foo 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trong </a:t>
            </a:r>
            <a:r>
              <a:rPr lang="en-US" sz="280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INCLUDE</a:t>
            </a:r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block cũng bị exclude.</a:t>
            </a:r>
          </a:p>
          <a:p>
            <a:pPr algn="l"/>
            <a:r>
              <a:rPr lang="en-US" sz="2800" b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endParaRPr lang="en-US" sz="2800" b="0" smtClean="0">
              <a:solidFill>
                <a:schemeClr val="tx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34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IGNORE/INCLUDE Switcher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- Ví dụ :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	+ Tạo 1 DTD có 200 declarations 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	+ Có 30 declaration có thể sử dụng hoặc không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35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48600" cy="44958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40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IGNORE/INCLUDE Switcher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- Ví dụ :</a:t>
            </a:r>
          </a:p>
          <a:p>
            <a:pPr algn="l"/>
            <a:r>
              <a:rPr lang="en-US" sz="2400" b="0" smtClean="0">
                <a:latin typeface="Calibri" pitchFamily="34" charset="0"/>
                <a:cs typeface="Calibri" pitchFamily="34" charset="0"/>
              </a:rPr>
              <a:t>		+ Exclude 30 declarations</a:t>
            </a:r>
          </a:p>
          <a:p>
            <a:pPr algn="l"/>
            <a:r>
              <a:rPr lang="en-US" sz="1800" b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b="0" smtClean="0">
                <a:latin typeface="Calibri" pitchFamily="34" charset="0"/>
                <a:cs typeface="Calibri" pitchFamily="34" charset="0"/>
              </a:rPr>
              <a:t>Tìm đến và comment</a:t>
            </a:r>
            <a:endParaRPr lang="en-US" sz="2400" b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1800" b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&lt;!ELEMENT …&gt; 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&lt;!--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&lt;!ELEMENT …&gt; 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endParaRPr lang="en-US" sz="1800" b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0012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36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IGNORE/INCLUDE Switcher</a:t>
            </a:r>
          </a:p>
          <a:p>
            <a:pPr algn="l"/>
            <a:r>
              <a:rPr lang="en-US" sz="3600" b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&lt;!ENTITY % xyz “</a:t>
            </a:r>
            <a:r>
              <a:rPr lang="en-US" sz="2400" u="sng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”&gt; 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&lt;![ %xyz; [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&lt;![ %xyz; [ </a:t>
            </a:r>
          </a:p>
          <a:p>
            <a:pPr algn="l"/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]]&gt;</a:t>
            </a:r>
            <a:endParaRPr lang="en-US" sz="240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endParaRPr lang="en-US" sz="240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US" sz="200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37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CONDITIONAL SECTIONS IN DTDS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IGNORE/INCLUDE Switcher</a:t>
            </a:r>
          </a:p>
          <a:p>
            <a:pPr algn="l"/>
            <a:r>
              <a:rPr lang="en-US" sz="3600" b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&lt;!ENTITY % xyz “</a:t>
            </a:r>
            <a:r>
              <a:rPr lang="en-US" sz="2400" u="sng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IGNORE</a:t>
            </a:r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”&gt; 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&lt;![ %xyz; [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&lt;![ %xyz; [ </a:t>
            </a:r>
          </a:p>
          <a:p>
            <a:pPr algn="l"/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]]&gt;</a:t>
            </a:r>
            <a:endParaRPr lang="en-US" sz="240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&lt;!ELEMENT …&gt;</a:t>
            </a: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…</a:t>
            </a:r>
          </a:p>
          <a:p>
            <a:pPr algn="l"/>
            <a:endParaRPr lang="en-US" sz="240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US" sz="200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38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phi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 XML.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MIME (Multipurpose Internet Mail Extension)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: “image/gif”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, “text/html”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file HTML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text, “application/xml”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algn="l"/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SUMMARY</a:t>
            </a:r>
            <a:endParaRPr lang="en-US" sz="3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48600" cy="4724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Notations :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non-XML.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Unparsed External Entities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non-XML hay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binary.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ENTITY(ENTITIES)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unparsed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buFont typeface="Wingdings" pitchFamily="2" charset="2"/>
              <a:buChar char="v"/>
            </a:pP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rocessing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nstruction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 chứa hướng dẫn xử lý hoặc thông tin cho ứng dụng xử lý dữ liệu của tài liệu XML</a:t>
            </a: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IGNORE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DTD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39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7848600" cy="1524000"/>
          </a:xfrm>
        </p:spPr>
        <p:txBody>
          <a:bodyPr>
            <a:normAutofit/>
          </a:bodyPr>
          <a:lstStyle/>
          <a:p>
            <a:pPr algn="ctr"/>
            <a:r>
              <a:rPr lang="en-US" sz="4800" smtClean="0">
                <a:latin typeface="Tahoma" pitchFamily="34" charset="0"/>
                <a:ea typeface="Tahoma" pitchFamily="34" charset="0"/>
                <a:cs typeface="Tahoma" pitchFamily="34" charset="0"/>
              </a:rPr>
              <a:t>THANHK YOU !</a:t>
            </a:r>
          </a:p>
          <a:p>
            <a:pPr algn="ctr"/>
            <a:endParaRPr lang="en-US" sz="4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NOTATION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DTD:</a:t>
            </a:r>
          </a:p>
          <a:p>
            <a:pPr algn="l"/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&lt;!NOTATION </a:t>
            </a:r>
            <a:r>
              <a:rPr lang="vi-VN" sz="2800" b="0" i="1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SYSTEM “</a:t>
            </a:r>
            <a:r>
              <a:rPr lang="vi-VN" sz="2800" b="0" i="1" dirty="0" smtClean="0">
                <a:latin typeface="Times New Roman" pitchFamily="18" charset="0"/>
                <a:cs typeface="Times New Roman" pitchFamily="18" charset="0"/>
              </a:rPr>
              <a:t>externalID</a:t>
            </a:r>
            <a:r>
              <a:rPr lang="vi-VN" sz="2800" b="0" dirty="0" smtClean="0">
                <a:latin typeface="Times New Roman" pitchFamily="18" charset="0"/>
                <a:cs typeface="Times New Roman" pitchFamily="18" charset="0"/>
              </a:rPr>
              <a:t>”&gt;</a:t>
            </a:r>
            <a:br>
              <a:rPr lang="vi-VN" sz="28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0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&lt;!NOTATION GIF SYSTEM "image/gif"&gt;           </a:t>
            </a:r>
          </a:p>
          <a:p>
            <a:pPr algn="l"/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4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/>
            <a:r>
              <a:rPr lang="vi-VN" sz="2400" b="0" i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0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400" b="0" i="1" dirty="0" smtClean="0">
                <a:latin typeface="Times New Roman" pitchFamily="18" charset="0"/>
                <a:cs typeface="Times New Roman" pitchFamily="18" charset="0"/>
              </a:rPr>
              <a:t>externalID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400" b="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dirty="0" smtClean="0">
                <a:solidFill>
                  <a:srgbClr val="09038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1 ID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1 ULR.</a:t>
            </a:r>
          </a:p>
          <a:p>
            <a:pPr algn="l"/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5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0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b="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0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600" b="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&lt;!NOTATION GIF PUBLIC </a:t>
            </a:r>
          </a:p>
          <a:p>
            <a:pPr algn="l"/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 “-//IETF//NONSGML Media Type image/gif//EN”</a:t>
            </a:r>
          </a:p>
          <a:p>
            <a:pPr algn="l"/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“http://www.isi.edu/in-notes/iana/assignments/media-</a:t>
            </a:r>
          </a:p>
          <a:p>
            <a:pPr algn="l"/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types/image/gif”&gt;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6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Autofit/>
          </a:bodyPr>
          <a:lstStyle/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000" b="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&lt;?xml version="1.0" standalone="no"?&gt;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&lt;!DOCTYPE DOCUMENT [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DOCUMENT (CUSTOMER)*&gt;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CUSTOMER (NAME, DATE)&gt;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NAME (LAST_NAME, FIRST_NAME)&gt;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LAST_NAME (#PCDATA)&gt;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FIRST_NAME (#PCDATA)&gt;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&lt;!ELEMENT DATE (#PCDATA)&gt;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&lt;!NOTATION GIF SYSTEM "image/gif"&gt;          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&lt;!ATTLIST CUSTOMER IMAGE NMTOKEN #IMPLIED&gt;</a:t>
            </a:r>
          </a:p>
          <a:p>
            <a:pPr algn="l"/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]&gt;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7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NOTATION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&lt;DOCUMENT&gt;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CUSTOMER IMAGE="image1.gif" 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&lt;NAME&gt;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	&lt;LAST_NAME&gt;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&lt;/LAST_NAME&gt;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	&lt;FIRST_NAME&gt;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Nguyen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&lt;/FIRST_NAME&gt;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&lt;/NAME&gt;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&lt;DATE&gt;october,11,1988&lt;/DATE&gt;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&lt;/CUSTOMER&gt;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&lt;/DOCUMENT&gt;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smtClean="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71600"/>
            <a:ext cx="7772400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6096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3333FF"/>
                </a:solidFill>
              </a:rPr>
              <a:t>8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167</TotalTime>
  <Words>1538</Words>
  <Application>Microsoft Office PowerPoint</Application>
  <PresentationFormat>On-screen Show (4:3)</PresentationFormat>
  <Paragraphs>398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Trek</vt:lpstr>
      <vt:lpstr>Slide 1</vt:lpstr>
      <vt:lpstr>NỘI DUNG </vt:lpstr>
      <vt:lpstr>I. 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 II.UNPARSED EXTERNAL ENTITY</vt:lpstr>
      <vt:lpstr> UNPARSED EXTERNAL ENTITY</vt:lpstr>
      <vt:lpstr>  Declaring Unparsed Entities</vt:lpstr>
      <vt:lpstr> Embedding Unparsed Entities</vt:lpstr>
      <vt:lpstr> Embedding Unparsed Entities</vt:lpstr>
      <vt:lpstr> Embedding Unparsed Entities</vt:lpstr>
      <vt:lpstr> Embedding multiple Unparsed Entities</vt:lpstr>
      <vt:lpstr> Embedding multiple Unparsed Entities</vt:lpstr>
      <vt:lpstr>III.PROCESSING INSTRUCTIONS(PIS)</vt:lpstr>
      <vt:lpstr>Why procesing instructions?</vt:lpstr>
      <vt:lpstr>Why procesing instructions?</vt:lpstr>
      <vt:lpstr>Why procesing instructions?</vt:lpstr>
      <vt:lpstr>PROCESSING INSTRUCTIONS(PIS)</vt:lpstr>
      <vt:lpstr>PROCESSING INSTRUCTIONS(PIS)</vt:lpstr>
      <vt:lpstr>PROCESSING INSTRUCTIONS(PIS)</vt:lpstr>
      <vt:lpstr>PROCESSING INSTRUCTIONS(PIS)</vt:lpstr>
      <vt:lpstr>PIs for anything.</vt:lpstr>
      <vt:lpstr>PIs for anything.</vt:lpstr>
      <vt:lpstr>PIs for anything.</vt:lpstr>
      <vt:lpstr>Is the XML.</vt:lpstr>
      <vt:lpstr>IV.CONDITIONAL SECTIONS IN DTDS</vt:lpstr>
      <vt:lpstr>CONDITIONAL SECTIONS IN DTDS</vt:lpstr>
      <vt:lpstr>CONDITIONAL SECTIONS IN DTDS</vt:lpstr>
      <vt:lpstr>CONDITIONAL SECTIONS IN DTDS</vt:lpstr>
      <vt:lpstr>CONDITIONAL SECTIONS IN DTDS</vt:lpstr>
      <vt:lpstr>CONDITIONAL SECTIONS IN DTDS</vt:lpstr>
      <vt:lpstr>CONDITIONAL SECTIONS IN DTDS</vt:lpstr>
      <vt:lpstr>CONDITIONAL SECTIONS IN DTDS</vt:lpstr>
      <vt:lpstr>CONDITIONAL SECTIONS IN DTDS</vt:lpstr>
      <vt:lpstr>SUMMARY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Trung</dc:creator>
  <cp:lastModifiedBy>Quay</cp:lastModifiedBy>
  <cp:revision>18</cp:revision>
  <dcterms:created xsi:type="dcterms:W3CDTF">2011-05-07T02:06:42Z</dcterms:created>
  <dcterms:modified xsi:type="dcterms:W3CDTF">2011-05-07T07:42:32Z</dcterms:modified>
</cp:coreProperties>
</file>