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notesMasterIdLst>
    <p:notesMasterId r:id="rId81"/>
  </p:notesMasterIdLst>
  <p:sldIdLst>
    <p:sldId id="256" r:id="rId2"/>
    <p:sldId id="257" r:id="rId3"/>
    <p:sldId id="258" r:id="rId4"/>
    <p:sldId id="289" r:id="rId5"/>
    <p:sldId id="267" r:id="rId6"/>
    <p:sldId id="260" r:id="rId7"/>
    <p:sldId id="290" r:id="rId8"/>
    <p:sldId id="291" r:id="rId9"/>
    <p:sldId id="292" r:id="rId10"/>
    <p:sldId id="293" r:id="rId11"/>
    <p:sldId id="294" r:id="rId12"/>
    <p:sldId id="286" r:id="rId13"/>
    <p:sldId id="287" r:id="rId14"/>
    <p:sldId id="268" r:id="rId15"/>
    <p:sldId id="269" r:id="rId16"/>
    <p:sldId id="270" r:id="rId17"/>
    <p:sldId id="273" r:id="rId18"/>
    <p:sldId id="274" r:id="rId19"/>
    <p:sldId id="271" r:id="rId20"/>
    <p:sldId id="275" r:id="rId21"/>
    <p:sldId id="276" r:id="rId22"/>
    <p:sldId id="277" r:id="rId23"/>
    <p:sldId id="278" r:id="rId24"/>
    <p:sldId id="279" r:id="rId25"/>
    <p:sldId id="280" r:id="rId26"/>
    <p:sldId id="281" r:id="rId27"/>
    <p:sldId id="282" r:id="rId28"/>
    <p:sldId id="283" r:id="rId29"/>
    <p:sldId id="284" r:id="rId30"/>
    <p:sldId id="285" r:id="rId31"/>
    <p:sldId id="26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18" r:id="rId56"/>
    <p:sldId id="319" r:id="rId57"/>
    <p:sldId id="320" r:id="rId58"/>
    <p:sldId id="321" r:id="rId59"/>
    <p:sldId id="322" r:id="rId60"/>
    <p:sldId id="323" r:id="rId61"/>
    <p:sldId id="324" r:id="rId62"/>
    <p:sldId id="325" r:id="rId63"/>
    <p:sldId id="326" r:id="rId64"/>
    <p:sldId id="327" r:id="rId65"/>
    <p:sldId id="328" r:id="rId66"/>
    <p:sldId id="329" r:id="rId67"/>
    <p:sldId id="330" r:id="rId68"/>
    <p:sldId id="331" r:id="rId69"/>
    <p:sldId id="332" r:id="rId70"/>
    <p:sldId id="333" r:id="rId71"/>
    <p:sldId id="334" r:id="rId72"/>
    <p:sldId id="335" r:id="rId73"/>
    <p:sldId id="336" r:id="rId74"/>
    <p:sldId id="337" r:id="rId75"/>
    <p:sldId id="339" r:id="rId76"/>
    <p:sldId id="340" r:id="rId77"/>
    <p:sldId id="341" r:id="rId78"/>
    <p:sldId id="342" r:id="rId79"/>
    <p:sldId id="343"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7789" autoAdjust="0"/>
  </p:normalViewPr>
  <p:slideViewPr>
    <p:cSldViewPr>
      <p:cViewPr varScale="1">
        <p:scale>
          <a:sx n="107" d="100"/>
          <a:sy n="107" d="100"/>
        </p:scale>
        <p:origin x="-8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954F01-E963-46CE-A8BF-321DCCDBDA1C}" type="datetimeFigureOut">
              <a:rPr lang="en-US" smtClean="0"/>
              <a:pPr/>
              <a:t>5/15/2011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935842-9314-4C4E-9574-42DD963F763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B800DC0-9C52-465C-9437-E5D7DEE75A12}" type="datetime1">
              <a:rPr lang="en-US" smtClean="0"/>
              <a:pPr/>
              <a:t>5/15/2011</a:t>
            </a:fld>
            <a:endParaRPr lang="en-US"/>
          </a:p>
        </p:txBody>
      </p:sp>
      <p:sp>
        <p:nvSpPr>
          <p:cNvPr id="17" name="Footer Placeholder 16"/>
          <p:cNvSpPr>
            <a:spLocks noGrp="1"/>
          </p:cNvSpPr>
          <p:nvPr>
            <p:ph type="ftr" sz="quarter" idx="11"/>
          </p:nvPr>
        </p:nvSpPr>
        <p:spPr/>
        <p:txBody>
          <a:bodyPr/>
          <a:lstStyle/>
          <a:p>
            <a:r>
              <a:rPr lang="en-US" smtClean="0"/>
              <a:t>Đặc tả hình thức</a:t>
            </a: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703E345-E157-42A9-A99A-DC1170448EA4}"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AAEEC3E-0DE0-49B8-9E52-4AB1843664B6}" type="datetime1">
              <a:rPr lang="en-US" smtClean="0"/>
              <a:pPr/>
              <a:t>5/15/2011</a:t>
            </a:fld>
            <a:endParaRPr lang="en-US"/>
          </a:p>
        </p:txBody>
      </p:sp>
      <p:sp>
        <p:nvSpPr>
          <p:cNvPr id="5" name="Footer Placeholder 4"/>
          <p:cNvSpPr>
            <a:spLocks noGrp="1"/>
          </p:cNvSpPr>
          <p:nvPr>
            <p:ph type="ftr" sz="quarter" idx="11"/>
          </p:nvPr>
        </p:nvSpPr>
        <p:spPr/>
        <p:txBody>
          <a:bodyPr/>
          <a:lstStyle/>
          <a:p>
            <a:r>
              <a:rPr lang="en-US" smtClean="0"/>
              <a:t>Đặc tả hình thức</a:t>
            </a:r>
            <a:endParaRPr lang="en-US"/>
          </a:p>
        </p:txBody>
      </p:sp>
      <p:sp>
        <p:nvSpPr>
          <p:cNvPr id="6" name="Slide Number Placeholder 5"/>
          <p:cNvSpPr>
            <a:spLocks noGrp="1"/>
          </p:cNvSpPr>
          <p:nvPr>
            <p:ph type="sldNum" sz="quarter" idx="12"/>
          </p:nvPr>
        </p:nvSpPr>
        <p:spPr/>
        <p:txBody>
          <a:bodyPr/>
          <a:lstStyle/>
          <a:p>
            <a:fld id="{8703E345-E157-42A9-A99A-DC1170448EA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8703E345-E157-42A9-A99A-DC1170448EA4}"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18D67FE-47D7-4B8A-81BA-8372075BBCE8}" type="datetime1">
              <a:rPr lang="en-US" smtClean="0"/>
              <a:pPr/>
              <a:t>5/15/2011</a:t>
            </a:fld>
            <a:endParaRPr lang="en-US"/>
          </a:p>
        </p:txBody>
      </p:sp>
      <p:sp>
        <p:nvSpPr>
          <p:cNvPr id="5" name="Footer Placeholder 4"/>
          <p:cNvSpPr>
            <a:spLocks noGrp="1"/>
          </p:cNvSpPr>
          <p:nvPr>
            <p:ph type="ftr" sz="quarter" idx="11"/>
          </p:nvPr>
        </p:nvSpPr>
        <p:spPr/>
        <p:txBody>
          <a:bodyPr/>
          <a:lstStyle/>
          <a:p>
            <a:r>
              <a:rPr lang="en-US" smtClean="0"/>
              <a:t>Đặc tả hình thức</a:t>
            </a: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2493C354-D52E-4433-BEC0-9F389BCDFBBA}" type="datetime1">
              <a:rPr lang="en-US" smtClean="0"/>
              <a:pPr/>
              <a:t>5/15/2011</a:t>
            </a:fld>
            <a:endParaRPr lang="en-US"/>
          </a:p>
        </p:txBody>
      </p:sp>
      <p:sp>
        <p:nvSpPr>
          <p:cNvPr id="5" name="Footer Placeholder 4"/>
          <p:cNvSpPr>
            <a:spLocks noGrp="1"/>
          </p:cNvSpPr>
          <p:nvPr>
            <p:ph type="ftr" sz="quarter" idx="11"/>
          </p:nvPr>
        </p:nvSpPr>
        <p:spPr/>
        <p:txBody>
          <a:bodyPr/>
          <a:lstStyle/>
          <a:p>
            <a:r>
              <a:rPr lang="en-US" smtClean="0"/>
              <a:t>Đặc tả hình thức</a:t>
            </a:r>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8703E345-E157-42A9-A99A-DC1170448EA4}"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smtClean="0"/>
              <a:t>Đặc tả hình thức</a:t>
            </a:r>
            <a:endParaRPr lang="en-US"/>
          </a:p>
        </p:txBody>
      </p:sp>
      <p:sp>
        <p:nvSpPr>
          <p:cNvPr id="4" name="Date Placeholder 3"/>
          <p:cNvSpPr>
            <a:spLocks noGrp="1"/>
          </p:cNvSpPr>
          <p:nvPr>
            <p:ph type="dt" sz="half" idx="10"/>
          </p:nvPr>
        </p:nvSpPr>
        <p:spPr/>
        <p:txBody>
          <a:bodyPr/>
          <a:lstStyle/>
          <a:p>
            <a:fld id="{B4840F34-1F4B-4D57-B46E-00828129D272}" type="datetime1">
              <a:rPr lang="en-US" smtClean="0"/>
              <a:pPr/>
              <a:t>5/15/2011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703E345-E157-42A9-A99A-DC1170448EA4}"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E5A20B9-A0F6-4B8E-98D5-352EAFAD5FF5}" type="datetime1">
              <a:rPr lang="en-US" smtClean="0"/>
              <a:pPr/>
              <a:t>5/15/2011</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
        <p:nvSpPr>
          <p:cNvPr id="7" name="Slide Number Placeholder 6"/>
          <p:cNvSpPr>
            <a:spLocks noGrp="1"/>
          </p:cNvSpPr>
          <p:nvPr>
            <p:ph type="sldNum" sz="quarter" idx="12"/>
          </p:nvPr>
        </p:nvSpPr>
        <p:spPr/>
        <p:txBody>
          <a:bodyPr/>
          <a:lstStyle/>
          <a:p>
            <a:fld id="{8703E345-E157-42A9-A99A-DC1170448EA4}"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88E4B0A-FE33-4958-B7FF-9679BF6482BD}" type="datetime1">
              <a:rPr lang="en-US" smtClean="0"/>
              <a:pPr/>
              <a:t>5/15/2011</a:t>
            </a:fld>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US" smtClean="0"/>
              <a:t>Đặc tả hình thức</a:t>
            </a: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8703E345-E157-42A9-A99A-DC1170448EA4}"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17B099F-EF2A-46F8-957D-406F7F662D20}" type="datetime1">
              <a:rPr lang="en-US" smtClean="0"/>
              <a:pPr/>
              <a:t>5/15/2011</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8703E345-E157-42A9-A99A-DC1170448EA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512AA55-0745-40E3-97EB-B6930D3A0510}" type="datetime1">
              <a:rPr lang="en-US" smtClean="0"/>
              <a:pPr/>
              <a:t>5/15/2011</a:t>
            </a:fld>
            <a:endParaRPr lang="en-US"/>
          </a:p>
        </p:txBody>
      </p:sp>
      <p:sp>
        <p:nvSpPr>
          <p:cNvPr id="3" name="Footer Placeholder 2"/>
          <p:cNvSpPr>
            <a:spLocks noGrp="1"/>
          </p:cNvSpPr>
          <p:nvPr>
            <p:ph type="ftr" sz="quarter" idx="11"/>
          </p:nvPr>
        </p:nvSpPr>
        <p:spPr/>
        <p:txBody>
          <a:bodyPr/>
          <a:lstStyle/>
          <a:p>
            <a:r>
              <a:rPr lang="en-US" smtClean="0"/>
              <a:t>Đặc tả hình thức</a:t>
            </a: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8703E345-E157-42A9-A99A-DC1170448EA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8703E345-E157-42A9-A99A-DC1170448EA4}"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D883D45-C5B7-44C7-9314-1F0365486C52}" type="datetime1">
              <a:rPr lang="en-US" smtClean="0"/>
              <a:pPr/>
              <a:t>5/15/2011</a:t>
            </a:fld>
            <a:endParaRPr lang="en-US"/>
          </a:p>
        </p:txBody>
      </p:sp>
      <p:sp>
        <p:nvSpPr>
          <p:cNvPr id="6" name="Footer Placeholder 5"/>
          <p:cNvSpPr>
            <a:spLocks noGrp="1"/>
          </p:cNvSpPr>
          <p:nvPr>
            <p:ph type="ftr" sz="quarter" idx="11"/>
          </p:nvPr>
        </p:nvSpPr>
        <p:spPr>
          <a:xfrm>
            <a:off x="301752" y="6410848"/>
            <a:ext cx="3383280" cy="365760"/>
          </a:xfrm>
        </p:spPr>
        <p:txBody>
          <a:bodyPr/>
          <a:lstStyle/>
          <a:p>
            <a:r>
              <a:rPr lang="en-US" smtClean="0"/>
              <a:t>Đặc tả hình thức</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8703E345-E157-42A9-A99A-DC1170448EA4}"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79D2937-8509-41FB-9E57-F2F44F7CD79C}" type="datetime1">
              <a:rPr lang="en-US" smtClean="0"/>
              <a:pPr/>
              <a:t>5/15/2011</a:t>
            </a:fld>
            <a:endParaRPr lang="en-US"/>
          </a:p>
        </p:txBody>
      </p:sp>
      <p:sp>
        <p:nvSpPr>
          <p:cNvPr id="6" name="Footer Placeholder 5"/>
          <p:cNvSpPr>
            <a:spLocks noGrp="1"/>
          </p:cNvSpPr>
          <p:nvPr>
            <p:ph type="ftr" sz="quarter" idx="11"/>
          </p:nvPr>
        </p:nvSpPr>
        <p:spPr>
          <a:xfrm>
            <a:off x="301752" y="6410848"/>
            <a:ext cx="3584448" cy="365760"/>
          </a:xfrm>
        </p:spPr>
        <p:txBody>
          <a:bodyPr/>
          <a:lstStyle/>
          <a:p>
            <a:r>
              <a:rPr lang="en-US" smtClean="0"/>
              <a:t>Đặc tả hình thức</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374001C-48AF-4799-B8E8-ED95B8EF7516}" type="datetime1">
              <a:rPr lang="en-US" smtClean="0"/>
              <a:pPr/>
              <a:t>5/15/2011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US" smtClean="0"/>
              <a:t>Đặc tả hình thức</a:t>
            </a: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8703E345-E157-42A9-A99A-DC1170448EA4}"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hf hdr="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8001000" cy="1676399"/>
          </a:xfrm>
        </p:spPr>
        <p:txBody>
          <a:bodyPr>
            <a:normAutofit/>
          </a:bodyPr>
          <a:lstStyle/>
          <a:p>
            <a:r>
              <a:rPr lang="en-US" b="1" dirty="0" smtClean="0">
                <a:solidFill>
                  <a:schemeClr val="tx2">
                    <a:lumMod val="90000"/>
                    <a:lumOff val="10000"/>
                  </a:schemeClr>
                </a:solidFill>
              </a:rPr>
              <a:t>Bảng Mẫu 1</a:t>
            </a:r>
            <a:r>
              <a:rPr lang="en-US" b="1" dirty="0" smtClean="0">
                <a:solidFill>
                  <a:schemeClr val="tx2">
                    <a:lumMod val="75000"/>
                  </a:schemeClr>
                </a:solidFill>
              </a:rPr>
              <a:t/>
            </a:r>
            <a:br>
              <a:rPr lang="en-US" b="1" dirty="0" smtClean="0">
                <a:solidFill>
                  <a:schemeClr val="tx2">
                    <a:lumMod val="75000"/>
                  </a:schemeClr>
                </a:solidFill>
              </a:rPr>
            </a:br>
            <a:r>
              <a:rPr lang="en-US" b="1" dirty="0" smtClean="0">
                <a:solidFill>
                  <a:schemeClr val="tx2">
                    <a:lumMod val="75000"/>
                  </a:schemeClr>
                </a:solidFill>
              </a:rPr>
              <a:t>(Cascading Style Sheets 1)</a:t>
            </a:r>
            <a:endParaRPr lang="en-US" b="1" dirty="0">
              <a:solidFill>
                <a:schemeClr val="tx2">
                  <a:lumMod val="75000"/>
                </a:schemeClr>
              </a:solidFill>
            </a:endParaRPr>
          </a:p>
        </p:txBody>
      </p:sp>
      <p:sp>
        <p:nvSpPr>
          <p:cNvPr id="5" name="TextBox 4"/>
          <p:cNvSpPr txBox="1"/>
          <p:nvPr/>
        </p:nvSpPr>
        <p:spPr>
          <a:xfrm>
            <a:off x="5105400" y="4953000"/>
            <a:ext cx="3766131" cy="1200329"/>
          </a:xfrm>
          <a:prstGeom prst="rect">
            <a:avLst/>
          </a:prstGeom>
          <a:noFill/>
        </p:spPr>
        <p:txBody>
          <a:bodyPr wrap="square" rtlCol="0">
            <a:spAutoFit/>
          </a:bodyPr>
          <a:lstStyle/>
          <a:p>
            <a:r>
              <a:rPr lang="en-US" dirty="0" smtClean="0">
                <a:solidFill>
                  <a:schemeClr val="tx2">
                    <a:lumMod val="90000"/>
                    <a:lumOff val="10000"/>
                  </a:schemeClr>
                </a:solidFill>
              </a:rPr>
              <a:t>Nhóm 7:</a:t>
            </a:r>
          </a:p>
          <a:p>
            <a:r>
              <a:rPr lang="en-US" dirty="0" smtClean="0">
                <a:solidFill>
                  <a:schemeClr val="tx2">
                    <a:lumMod val="90000"/>
                    <a:lumOff val="10000"/>
                  </a:schemeClr>
                </a:solidFill>
              </a:rPr>
              <a:t>Nguyễn Thanh Thùy	08110121</a:t>
            </a:r>
          </a:p>
          <a:p>
            <a:r>
              <a:rPr lang="en-US" dirty="0" smtClean="0">
                <a:solidFill>
                  <a:schemeClr val="tx2">
                    <a:lumMod val="90000"/>
                    <a:lumOff val="10000"/>
                  </a:schemeClr>
                </a:solidFill>
              </a:rPr>
              <a:t>Trần Thị Thủy		08110123</a:t>
            </a:r>
          </a:p>
          <a:p>
            <a:r>
              <a:rPr lang="en-US" dirty="0" smtClean="0">
                <a:solidFill>
                  <a:schemeClr val="tx2">
                    <a:lumMod val="90000"/>
                    <a:lumOff val="10000"/>
                  </a:schemeClr>
                </a:solidFill>
              </a:rPr>
              <a:t>Dương Thị Thùy Vân 	08110143</a:t>
            </a:r>
            <a:endParaRPr lang="en-US" dirty="0">
              <a:solidFill>
                <a:schemeClr val="tx2">
                  <a:lumMod val="90000"/>
                  <a:lumOff val="10000"/>
                </a:schemeClr>
              </a:solidFill>
            </a:endParaRPr>
          </a:p>
        </p:txBody>
      </p:sp>
      <p:sp>
        <p:nvSpPr>
          <p:cNvPr id="6" name="Date Placeholder 5"/>
          <p:cNvSpPr>
            <a:spLocks noGrp="1"/>
          </p:cNvSpPr>
          <p:nvPr>
            <p:ph type="dt" sz="half" idx="10"/>
          </p:nvPr>
        </p:nvSpPr>
        <p:spPr/>
        <p:txBody>
          <a:bodyPr/>
          <a:lstStyle/>
          <a:p>
            <a:fld id="{9B7782DC-97C2-4572-94F4-D2B4C0B8012A}" type="datetime1">
              <a:rPr lang="en-US" smtClean="0"/>
              <a:pPr/>
              <a:t>5/15/2011</a:t>
            </a:fld>
            <a:endParaRPr lang="en-US"/>
          </a:p>
        </p:txBody>
      </p:sp>
      <p:sp>
        <p:nvSpPr>
          <p:cNvPr id="7" name="Slide Number Placeholder 6"/>
          <p:cNvSpPr>
            <a:spLocks noGrp="1"/>
          </p:cNvSpPr>
          <p:nvPr>
            <p:ph type="sldNum" sz="quarter" idx="12"/>
          </p:nvPr>
        </p:nvSpPr>
        <p:spPr/>
        <p:txBody>
          <a:bodyPr/>
          <a:lstStyle/>
          <a:p>
            <a:fld id="{8703E345-E157-42A9-A99A-DC1170448EA4}" type="slidenum">
              <a:rPr lang="en-US" smtClean="0"/>
              <a:pPr/>
              <a:t>1</a:t>
            </a:fld>
            <a:endParaRPr lang="en-US"/>
          </a:p>
        </p:txBody>
      </p:sp>
      <p:sp>
        <p:nvSpPr>
          <p:cNvPr id="8" name="Footer Placeholder 7"/>
          <p:cNvSpPr>
            <a:spLocks noGrp="1"/>
          </p:cNvSpPr>
          <p:nvPr>
            <p:ph type="ftr" sz="quarter" idx="11"/>
          </p:nvPr>
        </p:nvSpPr>
        <p:spPr/>
        <p:txBody>
          <a:bodyPr/>
          <a:lstStyle/>
          <a:p>
            <a:r>
              <a:rPr lang="en-US" smtClean="0"/>
              <a:t>Đặc tả hình thức</a:t>
            </a:r>
            <a:endParaRPr lang="en-US"/>
          </a:p>
        </p:txBody>
      </p:sp>
      <p:pic>
        <p:nvPicPr>
          <p:cNvPr id="9" name="Picture 8" descr="Document-Code-XML.jpg"/>
          <p:cNvPicPr>
            <a:picLocks noChangeAspect="1"/>
          </p:cNvPicPr>
          <p:nvPr/>
        </p:nvPicPr>
        <p:blipFill>
          <a:blip r:embed="rId2"/>
          <a:stretch>
            <a:fillRect/>
          </a:stretch>
        </p:blipFill>
        <p:spPr>
          <a:xfrm>
            <a:off x="1295400" y="3124200"/>
            <a:ext cx="2438400" cy="24384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Cú pháp</a:t>
            </a:r>
            <a:endParaRPr lang="en-US" dirty="0"/>
          </a:p>
        </p:txBody>
      </p:sp>
      <p:sp>
        <p:nvSpPr>
          <p:cNvPr id="2" name="Content Placeholder 1"/>
          <p:cNvSpPr>
            <a:spLocks noGrp="1"/>
          </p:cNvSpPr>
          <p:nvPr>
            <p:ph sz="quarter" idx="1"/>
          </p:nvPr>
        </p:nvSpPr>
        <p:spPr/>
        <p:txBody>
          <a:bodyPr/>
          <a:lstStyle/>
          <a:p>
            <a:pPr marL="514350" indent="-514350">
              <a:buFont typeface="+mj-lt"/>
              <a:buAutoNum type="arabicPeriod" startAt="5"/>
            </a:pPr>
            <a:r>
              <a:rPr lang="en-US" dirty="0" smtClean="0">
                <a:solidFill>
                  <a:schemeClr val="accent6">
                    <a:lumMod val="75000"/>
                  </a:schemeClr>
                </a:solidFill>
              </a:rPr>
              <a:t>Chọn bằng ID:</a:t>
            </a:r>
          </a:p>
          <a:p>
            <a:pPr lvl="1"/>
            <a:r>
              <a:rPr lang="en-US" smtClean="0"/>
              <a:t>Cung phan tu tuasach nhung neu co chu giao trinh thi ta color khac, vay nen ta dung id de nhan dang</a:t>
            </a:r>
            <a:endParaRPr lang="en-US" dirty="0" smtClean="0"/>
          </a:p>
          <a:p>
            <a:pPr lvl="1"/>
            <a:r>
              <a:rPr lang="en-US" dirty="0" smtClean="0"/>
              <a:t>Vd1:   ten,monhoc {font-size: 16pt; display:block}</a:t>
            </a:r>
          </a:p>
          <a:p>
            <a:pPr lvl="1"/>
            <a:r>
              <a:rPr lang="en-US" dirty="0" smtClean="0"/>
              <a:t>Vd2:</a:t>
            </a:r>
            <a:r>
              <a:rPr lang="en-US" sz="2300" dirty="0" smtClean="0"/>
              <a:t> ten,monhoc,noidung{ display: block ;}</a:t>
            </a:r>
          </a:p>
          <a:p>
            <a:pPr lvl="1">
              <a:buNone/>
            </a:pPr>
            <a:r>
              <a:rPr lang="en-US" sz="2300" dirty="0" smtClean="0"/>
              <a:t>		   ten,maso{ font-style:bold;}</a:t>
            </a:r>
          </a:p>
          <a:p>
            <a:pPr lvl="1">
              <a:buNone/>
            </a:pPr>
            <a:r>
              <a:rPr lang="en-US" sz="2300" dirty="0" smtClean="0"/>
              <a:t>		   maso {font-size: 16pt; color:red;}</a:t>
            </a:r>
            <a:endParaRPr lang="en-US" dirty="0"/>
          </a:p>
        </p:txBody>
      </p:sp>
      <p:sp>
        <p:nvSpPr>
          <p:cNvPr id="4" name="Date Placeholder 3"/>
          <p:cNvSpPr>
            <a:spLocks noGrp="1"/>
          </p:cNvSpPr>
          <p:nvPr>
            <p:ph type="dt" sz="half" idx="10"/>
          </p:nvPr>
        </p:nvSpPr>
        <p:spPr/>
        <p:txBody>
          <a:bodyPr/>
          <a:lstStyle/>
          <a:p>
            <a:fld id="{03E6D803-279F-4857-A69F-E2E3FD3ECA98}" type="datetime1">
              <a:rPr lang="en-US" smtClean="0"/>
              <a:pPr/>
              <a:t>5/15/2011</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Cú pháp</a:t>
            </a:r>
            <a:endParaRPr lang="en-US" dirty="0"/>
          </a:p>
        </p:txBody>
      </p:sp>
      <p:sp>
        <p:nvSpPr>
          <p:cNvPr id="2" name="Content Placeholder 1"/>
          <p:cNvSpPr>
            <a:spLocks noGrp="1"/>
          </p:cNvSpPr>
          <p:nvPr>
            <p:ph sz="quarter" idx="1"/>
          </p:nvPr>
        </p:nvSpPr>
        <p:spPr/>
        <p:txBody>
          <a:bodyPr/>
          <a:lstStyle/>
          <a:p>
            <a:pPr marL="514350" indent="-514350">
              <a:buFont typeface="+mj-lt"/>
              <a:buAutoNum type="arabicPeriod" startAt="6"/>
            </a:pPr>
            <a:r>
              <a:rPr lang="en-US" dirty="0" smtClean="0">
                <a:solidFill>
                  <a:schemeClr val="accent6">
                    <a:lumMod val="75000"/>
                  </a:schemeClr>
                </a:solidFill>
              </a:rPr>
              <a:t>Thuộc tính STYLE:</a:t>
            </a:r>
          </a:p>
          <a:p>
            <a:pPr lvl="1"/>
            <a:endParaRPr lang="en-US" dirty="0" smtClean="0"/>
          </a:p>
          <a:p>
            <a:pPr lvl="1"/>
            <a:r>
              <a:rPr lang="en-US" dirty="0" smtClean="0"/>
              <a:t>Vd1:   ten,monhoc {font-size: 16pt; display:block}</a:t>
            </a:r>
          </a:p>
          <a:p>
            <a:pPr lvl="1"/>
            <a:r>
              <a:rPr lang="en-US" dirty="0" smtClean="0"/>
              <a:t>Vd2:</a:t>
            </a:r>
            <a:r>
              <a:rPr lang="en-US" sz="2300" dirty="0" smtClean="0"/>
              <a:t> ten,monhoc,noidung{ display: block ;}</a:t>
            </a:r>
          </a:p>
          <a:p>
            <a:pPr lvl="1">
              <a:buNone/>
            </a:pPr>
            <a:r>
              <a:rPr lang="en-US" sz="2300" dirty="0" smtClean="0"/>
              <a:t>		   ten,maso{ font-style:bold;}</a:t>
            </a:r>
          </a:p>
          <a:p>
            <a:pPr lvl="1">
              <a:buNone/>
            </a:pPr>
            <a:r>
              <a:rPr lang="en-US" sz="2300" dirty="0" smtClean="0"/>
              <a:t>		   maso {font-size: 16pt; color:red;}</a:t>
            </a:r>
            <a:endParaRPr lang="en-US" dirty="0"/>
          </a:p>
        </p:txBody>
      </p:sp>
      <p:sp>
        <p:nvSpPr>
          <p:cNvPr id="4" name="Date Placeholder 3"/>
          <p:cNvSpPr>
            <a:spLocks noGrp="1"/>
          </p:cNvSpPr>
          <p:nvPr>
            <p:ph type="dt" sz="half" idx="10"/>
          </p:nvPr>
        </p:nvSpPr>
        <p:spPr/>
        <p:txBody>
          <a:bodyPr/>
          <a:lstStyle/>
          <a:p>
            <a:fld id="{03E6D803-279F-4857-A69F-E2E3FD3ECA98}" type="datetime1">
              <a:rPr lang="en-US" smtClean="0"/>
              <a:pPr/>
              <a:t>5/15/2011</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11</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Kế thừa</a:t>
            </a:r>
            <a:endParaRPr lang="en-US" dirty="0"/>
          </a:p>
        </p:txBody>
      </p:sp>
      <p:sp>
        <p:nvSpPr>
          <p:cNvPr id="3" name="Date Placeholder 2"/>
          <p:cNvSpPr>
            <a:spLocks noGrp="1"/>
          </p:cNvSpPr>
          <p:nvPr>
            <p:ph type="dt" sz="half" idx="10"/>
          </p:nvPr>
        </p:nvSpPr>
        <p:spPr/>
        <p:txBody>
          <a:bodyPr/>
          <a:lstStyle/>
          <a:p>
            <a:fld id="{2493C354-D52E-4433-BEC0-9F389BCDFBBA}" type="datetime1">
              <a:rPr lang="en-US" smtClean="0"/>
              <a:pPr/>
              <a:t>5/15/2011</a:t>
            </a:fld>
            <a:endParaRPr lang="en-US" dirty="0"/>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12</a:t>
            </a:fld>
            <a:endParaRPr lang="en-US"/>
          </a:p>
        </p:txBody>
      </p:sp>
      <p:sp>
        <p:nvSpPr>
          <p:cNvPr id="6" name="Content Placeholder 5"/>
          <p:cNvSpPr>
            <a:spLocks noGrp="1"/>
          </p:cNvSpPr>
          <p:nvPr>
            <p:ph sz="quarter" idx="1"/>
          </p:nvPr>
        </p:nvSpPr>
        <p:spPr/>
        <p:txBody>
          <a:bodyPr>
            <a:normAutofit fontScale="92500" lnSpcReduction="10000"/>
          </a:bodyPr>
          <a:lstStyle/>
          <a:p>
            <a:r>
              <a:rPr lang="en-US" dirty="0" smtClean="0"/>
              <a:t>Các phần tử con sẽ kế thừa thuộc tính từ khai báo thuộc tính của phần tử cha. (nếu trong khai báo phần tử con không có định kiểu nào riêng).</a:t>
            </a:r>
          </a:p>
          <a:p>
            <a:pPr>
              <a:buNone/>
            </a:pPr>
            <a:r>
              <a:rPr lang="en-US" dirty="0" smtClean="0"/>
              <a:t>Vd:</a:t>
            </a:r>
          </a:p>
          <a:p>
            <a:r>
              <a:rPr lang="en-US" dirty="0" smtClean="0"/>
              <a:t>hocsinh{display:block;</a:t>
            </a:r>
          </a:p>
          <a:p>
            <a:pPr>
              <a:buNone/>
            </a:pPr>
            <a:r>
              <a:rPr lang="en-US" dirty="0" smtClean="0"/>
              <a:t>		       </a:t>
            </a:r>
            <a:r>
              <a:rPr lang="en-US" dirty="0" smtClean="0">
                <a:solidFill>
                  <a:srgbClr val="C00000"/>
                </a:solidFill>
              </a:rPr>
              <a:t>background-color:black;</a:t>
            </a:r>
          </a:p>
          <a:p>
            <a:pPr>
              <a:buNone/>
            </a:pPr>
            <a:r>
              <a:rPr lang="en-US" dirty="0" smtClean="0"/>
              <a:t>		      }</a:t>
            </a:r>
          </a:p>
          <a:p>
            <a:r>
              <a:rPr lang="en-US" dirty="0" smtClean="0"/>
              <a:t>ten	{color: white;</a:t>
            </a:r>
          </a:p>
          <a:p>
            <a:pPr>
              <a:buNone/>
            </a:pPr>
            <a:r>
              <a:rPr lang="en-US" dirty="0" smtClean="0"/>
              <a:t>		  font-style: italic;</a:t>
            </a:r>
          </a:p>
          <a:p>
            <a:pPr>
              <a:buNone/>
            </a:pPr>
            <a:r>
              <a:rPr lang="en-US" dirty="0" smtClean="0"/>
              <a:t>		  width: 40%;		</a:t>
            </a:r>
          </a:p>
          <a:p>
            <a:pPr>
              <a:buNone/>
            </a:pPr>
            <a:r>
              <a:rPr lang="en-US" dirty="0" smtClean="0"/>
              <a:t>		}</a:t>
            </a:r>
            <a:endParaRPr lang="en-US" dirty="0"/>
          </a:p>
        </p:txBody>
      </p:sp>
      <p:sp>
        <p:nvSpPr>
          <p:cNvPr id="7" name="TextBox 6"/>
          <p:cNvSpPr txBox="1"/>
          <p:nvPr/>
        </p:nvSpPr>
        <p:spPr>
          <a:xfrm>
            <a:off x="5105400" y="4114800"/>
            <a:ext cx="3505200" cy="147732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dirty="0" smtClean="0"/>
              <a:t>&lt;hocsinh&gt;</a:t>
            </a:r>
          </a:p>
          <a:p>
            <a:r>
              <a:rPr lang="en-US" dirty="0" smtClean="0"/>
              <a:t>	&lt;ten&gt;</a:t>
            </a:r>
          </a:p>
          <a:p>
            <a:r>
              <a:rPr lang="en-US" dirty="0" smtClean="0"/>
              <a:t>		Nguyen Van A</a:t>
            </a:r>
          </a:p>
          <a:p>
            <a:r>
              <a:rPr lang="en-US" dirty="0" smtClean="0"/>
              <a:t>	&lt;/ten&gt;</a:t>
            </a:r>
          </a:p>
          <a:p>
            <a:r>
              <a:rPr lang="en-US" dirty="0" smtClean="0"/>
              <a:t>&lt;/hocsinh&gt;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Kế thừa</a:t>
            </a:r>
            <a:endParaRPr lang="en-US" dirty="0"/>
          </a:p>
        </p:txBody>
      </p:sp>
      <p:sp>
        <p:nvSpPr>
          <p:cNvPr id="3" name="Date Placeholder 2"/>
          <p:cNvSpPr>
            <a:spLocks noGrp="1"/>
          </p:cNvSpPr>
          <p:nvPr>
            <p:ph type="dt" sz="half" idx="10"/>
          </p:nvPr>
        </p:nvSpPr>
        <p:spPr/>
        <p:txBody>
          <a:bodyPr/>
          <a:lstStyle/>
          <a:p>
            <a:fld id="{2493C354-D52E-4433-BEC0-9F389BCDFBBA}" type="datetime1">
              <a:rPr lang="en-US" smtClean="0"/>
              <a:pPr/>
              <a:t>5/15/2011</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13</a:t>
            </a:fld>
            <a:endParaRPr lang="en-US"/>
          </a:p>
        </p:txBody>
      </p:sp>
      <p:sp>
        <p:nvSpPr>
          <p:cNvPr id="6" name="Content Placeholder 5"/>
          <p:cNvSpPr>
            <a:spLocks noGrp="1"/>
          </p:cNvSpPr>
          <p:nvPr>
            <p:ph sz="quarter" idx="1"/>
          </p:nvPr>
        </p:nvSpPr>
        <p:spPr/>
        <p:txBody>
          <a:bodyPr/>
          <a:lstStyle/>
          <a:p>
            <a:r>
              <a:rPr lang="en-US" dirty="0" smtClean="0"/>
              <a:t>Các thuộc tính có thể kế thừa: color,font...</a:t>
            </a:r>
          </a:p>
          <a:p>
            <a:endParaRPr lang="en-US" dirty="0" smtClean="0"/>
          </a:p>
          <a:p>
            <a:endParaRPr lang="en-US" dirty="0"/>
          </a:p>
        </p:txBody>
      </p:sp>
      <p:pic>
        <p:nvPicPr>
          <p:cNvPr id="7" name="Picture 6" descr="atova.bmp"/>
          <p:cNvPicPr>
            <a:picLocks noChangeAspect="1"/>
          </p:cNvPicPr>
          <p:nvPr/>
        </p:nvPicPr>
        <p:blipFill>
          <a:blip r:embed="rId2"/>
          <a:stretch>
            <a:fillRect/>
          </a:stretch>
        </p:blipFill>
        <p:spPr>
          <a:xfrm>
            <a:off x="3048000" y="2286000"/>
            <a:ext cx="5581650" cy="378142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Các ưu tiên(Cascades)</a:t>
            </a:r>
            <a:endParaRPr lang="en-US" dirty="0"/>
          </a:p>
        </p:txBody>
      </p:sp>
      <p:sp>
        <p:nvSpPr>
          <p:cNvPr id="3" name="Date Placeholder 2"/>
          <p:cNvSpPr>
            <a:spLocks noGrp="1"/>
          </p:cNvSpPr>
          <p:nvPr>
            <p:ph type="dt" sz="half" idx="10"/>
          </p:nvPr>
        </p:nvSpPr>
        <p:spPr/>
        <p:txBody>
          <a:bodyPr/>
          <a:lstStyle/>
          <a:p>
            <a:fld id="{2493C354-D52E-4433-BEC0-9F389BCDFBBA}" type="datetime1">
              <a:rPr lang="en-US" smtClean="0"/>
              <a:pPr/>
              <a:t>5/15/2011</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14</a:t>
            </a:fld>
            <a:endParaRPr lang="en-US"/>
          </a:p>
        </p:txBody>
      </p:sp>
      <p:sp>
        <p:nvSpPr>
          <p:cNvPr id="6" name="Content Placeholder 5"/>
          <p:cNvSpPr>
            <a:spLocks noGrp="1"/>
          </p:cNvSpPr>
          <p:nvPr>
            <p:ph sz="quarter" idx="1"/>
          </p:nvPr>
        </p:nvSpPr>
        <p:spPr/>
        <p:txBody>
          <a:bodyPr>
            <a:normAutofit lnSpcReduction="10000"/>
          </a:bodyPr>
          <a:lstStyle/>
          <a:p>
            <a:r>
              <a:rPr lang="en-US" dirty="0" smtClean="0"/>
              <a:t>Cascade: khi một phần tử có nhiều hơn 1 quy tắc định dạng, thì việc xác định quy tắc nào được chọn gọi là cascade.</a:t>
            </a:r>
          </a:p>
          <a:p>
            <a:pPr>
              <a:buFont typeface="Wingdings" pitchFamily="2" charset="2"/>
              <a:buChar char="v"/>
            </a:pPr>
            <a:r>
              <a:rPr lang="en-US" dirty="0" smtClean="0">
                <a:solidFill>
                  <a:schemeClr val="accent6">
                    <a:lumMod val="50000"/>
                  </a:schemeClr>
                </a:solidFill>
              </a:rPr>
              <a:t>Các loại bảng mẫu dùng trong XML:</a:t>
            </a:r>
          </a:p>
          <a:p>
            <a:pPr marL="457200" indent="-457200">
              <a:buFont typeface="+mj-lt"/>
              <a:buAutoNum type="arabicPeriod"/>
            </a:pPr>
            <a:r>
              <a:rPr lang="en-US" i="1" dirty="0" smtClean="0"/>
              <a:t>Bảng mẫu của tác giả.</a:t>
            </a:r>
          </a:p>
          <a:p>
            <a:pPr marL="731520" lvl="1" indent="-457200"/>
            <a:r>
              <a:rPr lang="en-US" dirty="0" smtClean="0"/>
              <a:t>Tác giả tạo XML có thể đưa vào 1 tài liệu XML 1 hoặc nhiều bảng mẫu.</a:t>
            </a:r>
          </a:p>
          <a:p>
            <a:pPr marL="731520" lvl="1" indent="-457200"/>
            <a:r>
              <a:rPr lang="en-US" dirty="0" smtClean="0"/>
              <a:t>Bằng cách trực tiếp (inline styles), hoặc liên kết hay dùng @import đến tập tin CSS (external style sheets).</a:t>
            </a:r>
          </a:p>
          <a:p>
            <a:pPr marL="457200" indent="-457200">
              <a:buFont typeface="+mj-lt"/>
              <a:buAutoNum type="arabicPeriod"/>
            </a:pPr>
            <a:r>
              <a:rPr lang="en-US" i="1" dirty="0" smtClean="0"/>
              <a:t>Bảng mẫu của trình duyệt.</a:t>
            </a:r>
          </a:p>
          <a:p>
            <a:pPr marL="731520" lvl="1" indent="-457200"/>
            <a:r>
              <a:rPr lang="en-US" dirty="0" smtClean="0"/>
              <a:t>Trình duyệt cung cấp các kiểu mặc định cho các thuộc tính.</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Các ưu tiên(Cascades)</a:t>
            </a:r>
            <a:endParaRPr lang="en-US" dirty="0"/>
          </a:p>
        </p:txBody>
      </p:sp>
      <p:sp>
        <p:nvSpPr>
          <p:cNvPr id="3" name="Date Placeholder 2"/>
          <p:cNvSpPr>
            <a:spLocks noGrp="1"/>
          </p:cNvSpPr>
          <p:nvPr>
            <p:ph type="dt" sz="half" idx="10"/>
          </p:nvPr>
        </p:nvSpPr>
        <p:spPr/>
        <p:txBody>
          <a:bodyPr/>
          <a:lstStyle/>
          <a:p>
            <a:fld id="{2493C354-D52E-4433-BEC0-9F389BCDFBBA}" type="datetime1">
              <a:rPr lang="en-US" smtClean="0"/>
              <a:pPr/>
              <a:t>5/15/2011</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15</a:t>
            </a:fld>
            <a:endParaRPr lang="en-US"/>
          </a:p>
        </p:txBody>
      </p:sp>
      <p:sp>
        <p:nvSpPr>
          <p:cNvPr id="6" name="Content Placeholder 5"/>
          <p:cNvSpPr>
            <a:spLocks noGrp="1"/>
          </p:cNvSpPr>
          <p:nvPr>
            <p:ph sz="quarter" idx="1"/>
          </p:nvPr>
        </p:nvSpPr>
        <p:spPr/>
        <p:txBody>
          <a:bodyPr/>
          <a:lstStyle/>
          <a:p>
            <a:pPr lvl="1">
              <a:buNone/>
            </a:pPr>
            <a:endParaRPr lang="en-US" dirty="0" smtClean="0"/>
          </a:p>
          <a:p>
            <a:pPr marL="514350" indent="-514350">
              <a:buFont typeface="+mj-lt"/>
              <a:buAutoNum type="arabicPeriod" startAt="3"/>
            </a:pPr>
            <a:r>
              <a:rPr lang="en-US" i="1" dirty="0" smtClean="0"/>
              <a:t>Người dùng chỉ định </a:t>
            </a:r>
          </a:p>
          <a:p>
            <a:pPr>
              <a:buNone/>
            </a:pPr>
            <a:r>
              <a:rPr lang="en-US" i="1" dirty="0" smtClean="0"/>
              <a:t>   bản mẫu.</a:t>
            </a:r>
          </a:p>
        </p:txBody>
      </p:sp>
      <p:pic>
        <p:nvPicPr>
          <p:cNvPr id="7" name="Picture 2"/>
          <p:cNvPicPr>
            <a:picLocks noChangeAspect="1" noChangeArrowheads="1"/>
          </p:cNvPicPr>
          <p:nvPr/>
        </p:nvPicPr>
        <p:blipFill>
          <a:blip r:embed="rId2"/>
          <a:srcRect/>
          <a:stretch>
            <a:fillRect/>
          </a:stretch>
        </p:blipFill>
        <p:spPr bwMode="auto">
          <a:xfrm>
            <a:off x="4191000" y="1524000"/>
            <a:ext cx="4648200" cy="44842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Các ưu tiên(Cascades)</a:t>
            </a:r>
            <a:endParaRPr lang="en-US" dirty="0"/>
          </a:p>
        </p:txBody>
      </p:sp>
      <p:sp>
        <p:nvSpPr>
          <p:cNvPr id="3" name="Date Placeholder 2"/>
          <p:cNvSpPr>
            <a:spLocks noGrp="1"/>
          </p:cNvSpPr>
          <p:nvPr>
            <p:ph type="dt" sz="half" idx="10"/>
          </p:nvPr>
        </p:nvSpPr>
        <p:spPr/>
        <p:txBody>
          <a:bodyPr/>
          <a:lstStyle/>
          <a:p>
            <a:fld id="{2493C354-D52E-4433-BEC0-9F389BCDFBBA}" type="datetime1">
              <a:rPr lang="en-US" smtClean="0"/>
              <a:pPr/>
              <a:t>5/15/2011</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16</a:t>
            </a:fld>
            <a:endParaRPr lang="en-US"/>
          </a:p>
        </p:txBody>
      </p:sp>
      <p:pic>
        <p:nvPicPr>
          <p:cNvPr id="2050" name="Picture 2"/>
          <p:cNvPicPr>
            <a:picLocks noGrp="1" noChangeAspect="1" noChangeArrowheads="1"/>
          </p:cNvPicPr>
          <p:nvPr>
            <p:ph sz="quarter" idx="1"/>
          </p:nvPr>
        </p:nvPicPr>
        <p:blipFill>
          <a:blip r:embed="rId2"/>
          <a:srcRect/>
          <a:stretch>
            <a:fillRect/>
          </a:stretch>
        </p:blipFill>
        <p:spPr bwMode="auto">
          <a:xfrm>
            <a:off x="3581400" y="2971800"/>
            <a:ext cx="1920569" cy="1846262"/>
          </a:xfrm>
          <a:prstGeom prst="rect">
            <a:avLst/>
          </a:prstGeom>
          <a:noFill/>
          <a:ln w="9525">
            <a:noFill/>
            <a:miter lim="800000"/>
            <a:headEnd/>
            <a:tailEnd/>
          </a:ln>
          <a:effectLst/>
        </p:spPr>
      </p:pic>
      <p:sp>
        <p:nvSpPr>
          <p:cNvPr id="9" name="Right Arrow 8"/>
          <p:cNvSpPr/>
          <p:nvPr/>
        </p:nvSpPr>
        <p:spPr>
          <a:xfrm rot="2872613">
            <a:off x="2172151" y="2446959"/>
            <a:ext cx="1761958" cy="484632"/>
          </a:xfrm>
          <a:prstGeom prst="right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solidFill>
              </a:rPr>
              <a:t>Trình duyệt</a:t>
            </a:r>
            <a:endParaRPr lang="en-US" dirty="0">
              <a:solidFill>
                <a:schemeClr val="bg2"/>
              </a:solidFill>
            </a:endParaRPr>
          </a:p>
        </p:txBody>
      </p:sp>
      <p:sp>
        <p:nvSpPr>
          <p:cNvPr id="11" name="Right Arrow 10"/>
          <p:cNvSpPr/>
          <p:nvPr/>
        </p:nvSpPr>
        <p:spPr>
          <a:xfrm rot="19434972">
            <a:off x="2160393" y="4674221"/>
            <a:ext cx="1798763" cy="484632"/>
          </a:xfrm>
          <a:prstGeom prst="right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solidFill>
              </a:rPr>
              <a:t>Người dùng</a:t>
            </a:r>
            <a:endParaRPr lang="en-US" dirty="0">
              <a:solidFill>
                <a:schemeClr val="bg2"/>
              </a:solidFill>
            </a:endParaRPr>
          </a:p>
        </p:txBody>
      </p:sp>
      <p:sp>
        <p:nvSpPr>
          <p:cNvPr id="12" name="Down Arrow 11"/>
          <p:cNvSpPr/>
          <p:nvPr/>
        </p:nvSpPr>
        <p:spPr>
          <a:xfrm rot="3357986">
            <a:off x="5784949" y="2073825"/>
            <a:ext cx="484632" cy="1529718"/>
          </a:xfrm>
          <a:prstGeom prst="down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solidFill>
                  <a:schemeClr val="bg2"/>
                </a:solidFill>
              </a:rPr>
              <a:t>Tác giả</a:t>
            </a:r>
            <a:endParaRPr lang="en-US" dirty="0">
              <a:solidFill>
                <a:schemeClr val="bg2"/>
              </a:solidFill>
            </a:endParaRPr>
          </a:p>
        </p:txBody>
      </p:sp>
      <p:cxnSp>
        <p:nvCxnSpPr>
          <p:cNvPr id="14" name="Straight Arrow Connector 13"/>
          <p:cNvCxnSpPr/>
          <p:nvPr/>
        </p:nvCxnSpPr>
        <p:spPr>
          <a:xfrm>
            <a:off x="1295400" y="5181600"/>
            <a:ext cx="914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447800" y="5562600"/>
            <a:ext cx="838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09600" y="4876800"/>
            <a:ext cx="914400" cy="369332"/>
          </a:xfrm>
          <a:prstGeom prst="rect">
            <a:avLst/>
          </a:prstGeom>
          <a:noFill/>
        </p:spPr>
        <p:txBody>
          <a:bodyPr wrap="square" rtlCol="0">
            <a:spAutoFit/>
          </a:bodyPr>
          <a:lstStyle/>
          <a:p>
            <a:r>
              <a:rPr lang="en-US" dirty="0" smtClean="0"/>
              <a:t>Inline</a:t>
            </a:r>
            <a:endParaRPr lang="en-US" dirty="0"/>
          </a:p>
        </p:txBody>
      </p:sp>
      <p:sp>
        <p:nvSpPr>
          <p:cNvPr id="25" name="TextBox 24"/>
          <p:cNvSpPr txBox="1"/>
          <p:nvPr/>
        </p:nvSpPr>
        <p:spPr>
          <a:xfrm>
            <a:off x="533400" y="5715000"/>
            <a:ext cx="1066800" cy="369332"/>
          </a:xfrm>
          <a:prstGeom prst="rect">
            <a:avLst/>
          </a:prstGeom>
          <a:noFill/>
        </p:spPr>
        <p:txBody>
          <a:bodyPr wrap="square" rtlCol="0">
            <a:spAutoFit/>
          </a:bodyPr>
          <a:lstStyle/>
          <a:p>
            <a:r>
              <a:rPr lang="en-US" dirty="0" smtClean="0"/>
              <a:t>External</a:t>
            </a:r>
            <a:endParaRPr lang="en-US" dirty="0"/>
          </a:p>
        </p:txBody>
      </p:sp>
      <p:sp>
        <p:nvSpPr>
          <p:cNvPr id="16" name="TextBox 15"/>
          <p:cNvSpPr txBox="1"/>
          <p:nvPr/>
        </p:nvSpPr>
        <p:spPr>
          <a:xfrm>
            <a:off x="5486400" y="4191000"/>
            <a:ext cx="3352800" cy="1200329"/>
          </a:xfrm>
          <a:prstGeom prst="rect">
            <a:avLst/>
          </a:prstGeom>
          <a:noFill/>
        </p:spPr>
        <p:txBody>
          <a:bodyPr wrap="square" rtlCol="0">
            <a:spAutoFit/>
          </a:bodyPr>
          <a:lstStyle/>
          <a:p>
            <a:r>
              <a:rPr lang="en-US" sz="2400" dirty="0" smtClean="0"/>
              <a:t>Trình duyệt cần có cách xác định loại bảng mẫu nào sẽ được dùng.</a:t>
            </a:r>
            <a:endParaRPr 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ưu tiên(Cascades)</a:t>
            </a:r>
            <a:endParaRPr lang="en-US" dirty="0"/>
          </a:p>
        </p:txBody>
      </p:sp>
      <p:sp>
        <p:nvSpPr>
          <p:cNvPr id="3" name="Date Placeholder 2"/>
          <p:cNvSpPr>
            <a:spLocks noGrp="1"/>
          </p:cNvSpPr>
          <p:nvPr>
            <p:ph type="dt" sz="half" idx="10"/>
          </p:nvPr>
        </p:nvSpPr>
        <p:spPr/>
        <p:txBody>
          <a:bodyPr/>
          <a:lstStyle/>
          <a:p>
            <a:fld id="{2493C354-D52E-4433-BEC0-9F389BCDFBBA}" type="datetime1">
              <a:rPr lang="en-US" smtClean="0"/>
              <a:pPr/>
              <a:t>5/15/2011</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17</a:t>
            </a:fld>
            <a:endParaRPr lang="en-US"/>
          </a:p>
        </p:txBody>
      </p:sp>
      <p:sp>
        <p:nvSpPr>
          <p:cNvPr id="6" name="Content Placeholder 5"/>
          <p:cNvSpPr>
            <a:spLocks noGrp="1"/>
          </p:cNvSpPr>
          <p:nvPr>
            <p:ph sz="quarter" idx="1"/>
          </p:nvPr>
        </p:nvSpPr>
        <p:spPr>
          <a:xfrm>
            <a:off x="301752" y="1527048"/>
            <a:ext cx="8503920" cy="4721352"/>
          </a:xfrm>
        </p:spPr>
        <p:txBody>
          <a:bodyPr>
            <a:normAutofit fontScale="92500" lnSpcReduction="10000"/>
          </a:bodyPr>
          <a:lstStyle/>
          <a:p>
            <a:pPr>
              <a:buFont typeface="Wingdings" pitchFamily="2" charset="2"/>
              <a:buChar char="v"/>
            </a:pPr>
            <a:r>
              <a:rPr lang="en-US" dirty="0" smtClean="0">
                <a:solidFill>
                  <a:schemeClr val="accent6">
                    <a:lumMod val="50000"/>
                  </a:schemeClr>
                </a:solidFill>
              </a:rPr>
              <a:t>Mâu thuẫn các quy tắc.</a:t>
            </a:r>
          </a:p>
          <a:p>
            <a:pPr marL="514350" indent="-514350">
              <a:buFont typeface="+mj-lt"/>
              <a:buAutoNum type="arabicPeriod"/>
            </a:pPr>
            <a:r>
              <a:rPr lang="en-US" i="1" dirty="0" smtClean="0"/>
              <a:t>Cùng phần tử và thuộc tính.</a:t>
            </a:r>
          </a:p>
          <a:p>
            <a:r>
              <a:rPr lang="en-US" dirty="0" smtClean="0"/>
              <a:t>Vd:  	ten {color:red; }</a:t>
            </a:r>
          </a:p>
          <a:p>
            <a:pPr>
              <a:buNone/>
            </a:pPr>
            <a:r>
              <a:rPr lang="en-US" dirty="0" smtClean="0"/>
              <a:t>		ten {color:blue; }</a:t>
            </a:r>
          </a:p>
          <a:p>
            <a:pPr marL="514350" indent="-514350">
              <a:buFont typeface="+mj-lt"/>
              <a:buAutoNum type="arabicPeriod" startAt="2"/>
            </a:pPr>
            <a:r>
              <a:rPr lang="en-US" i="1" dirty="0" smtClean="0"/>
              <a:t>Giữa hai loại bảng mẫu khác nhau.</a:t>
            </a:r>
          </a:p>
          <a:p>
            <a:r>
              <a:rPr lang="en-US" dirty="0" smtClean="0"/>
              <a:t>Vd:  	ten {color:red; }	</a:t>
            </a:r>
            <a:r>
              <a:rPr lang="en-US" dirty="0" smtClean="0">
                <a:solidFill>
                  <a:srgbClr val="C00000"/>
                </a:solidFill>
              </a:rPr>
              <a:t>-&gt;của trình duyệt</a:t>
            </a:r>
          </a:p>
          <a:p>
            <a:pPr>
              <a:buNone/>
            </a:pPr>
            <a:r>
              <a:rPr lang="en-US" dirty="0" smtClean="0"/>
              <a:t>		ten {color:blue; }	</a:t>
            </a:r>
            <a:r>
              <a:rPr lang="en-US" dirty="0" smtClean="0">
                <a:solidFill>
                  <a:srgbClr val="C00000"/>
                </a:solidFill>
              </a:rPr>
              <a:t>-&gt;của tác giả</a:t>
            </a:r>
          </a:p>
          <a:p>
            <a:pPr marL="514350" indent="-514350">
              <a:buFont typeface="+mj-lt"/>
              <a:buAutoNum type="arabicPeriod" startAt="3"/>
            </a:pPr>
            <a:r>
              <a:rPr lang="en-US" i="1" dirty="0" smtClean="0"/>
              <a:t>Giữa các bảng mẫu khác nhau của tác giả.</a:t>
            </a:r>
          </a:p>
          <a:p>
            <a:r>
              <a:rPr lang="en-US" dirty="0" smtClean="0"/>
              <a:t>Vd:  	ten {color:red; }</a:t>
            </a:r>
          </a:p>
          <a:p>
            <a:pPr>
              <a:buNone/>
            </a:pPr>
            <a:r>
              <a:rPr lang="en-US" dirty="0" smtClean="0"/>
              <a:t>		ten {color:green; }</a:t>
            </a:r>
          </a:p>
          <a:p>
            <a:pPr>
              <a:buNone/>
            </a:pPr>
            <a:r>
              <a:rPr lang="en-US" dirty="0" smtClean="0"/>
              <a:t>		ten {color:blue; }      </a:t>
            </a:r>
            <a:r>
              <a:rPr lang="en-US" dirty="0" smtClean="0">
                <a:solidFill>
                  <a:srgbClr val="C00000"/>
                </a:solidFill>
              </a:rPr>
              <a:t>-&gt;</a:t>
            </a:r>
          </a:p>
          <a:p>
            <a:pPr>
              <a:buNone/>
            </a:pPr>
            <a:endParaRPr lang="en-US" dirty="0" smtClean="0"/>
          </a:p>
          <a:p>
            <a:pPr>
              <a:buNone/>
            </a:pPr>
            <a:endParaRPr lang="en-US" dirty="0" smtClean="0"/>
          </a:p>
          <a:p>
            <a:pPr marL="514350" indent="-514350">
              <a:buNone/>
            </a:pPr>
            <a:endParaRPr lang="en-US" i="1" dirty="0"/>
          </a:p>
        </p:txBody>
      </p:sp>
      <p:sp>
        <p:nvSpPr>
          <p:cNvPr id="7" name="Right Brace 6"/>
          <p:cNvSpPr/>
          <p:nvPr/>
        </p:nvSpPr>
        <p:spPr>
          <a:xfrm>
            <a:off x="3962400" y="4953000"/>
            <a:ext cx="304800" cy="609600"/>
          </a:xfrm>
          <a:prstGeom prst="rightBrace">
            <a:avLst>
              <a:gd name="adj1" fmla="val 29761"/>
              <a:gd name="adj2" fmla="val 50000"/>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4343400" y="5029200"/>
            <a:ext cx="1371600" cy="369332"/>
          </a:xfrm>
          <a:prstGeom prst="rect">
            <a:avLst/>
          </a:prstGeom>
          <a:noFill/>
        </p:spPr>
        <p:txBody>
          <a:bodyPr vert="horz" wrap="square" rtlCol="0">
            <a:spAutoFit/>
          </a:bodyPr>
          <a:lstStyle/>
          <a:p>
            <a:r>
              <a:rPr lang="en-US" dirty="0" smtClean="0">
                <a:solidFill>
                  <a:srgbClr val="C00000"/>
                </a:solidFill>
              </a:rPr>
              <a:t>Bảng mẫu 1</a:t>
            </a:r>
            <a:endParaRPr lang="en-US" dirty="0">
              <a:solidFill>
                <a:srgbClr val="C00000"/>
              </a:solidFill>
            </a:endParaRPr>
          </a:p>
        </p:txBody>
      </p:sp>
      <p:sp>
        <p:nvSpPr>
          <p:cNvPr id="9" name="TextBox 8"/>
          <p:cNvSpPr txBox="1"/>
          <p:nvPr/>
        </p:nvSpPr>
        <p:spPr>
          <a:xfrm>
            <a:off x="4343400" y="5726668"/>
            <a:ext cx="1371600" cy="369332"/>
          </a:xfrm>
          <a:prstGeom prst="rect">
            <a:avLst/>
          </a:prstGeom>
          <a:noFill/>
        </p:spPr>
        <p:txBody>
          <a:bodyPr vert="horz" wrap="square" rtlCol="0">
            <a:spAutoFit/>
          </a:bodyPr>
          <a:lstStyle/>
          <a:p>
            <a:r>
              <a:rPr lang="en-US" dirty="0" smtClean="0">
                <a:solidFill>
                  <a:srgbClr val="C00000"/>
                </a:solidFill>
              </a:rPr>
              <a:t>Bảng mẫu 2</a:t>
            </a:r>
            <a:endParaRPr lang="en-US" dirty="0">
              <a:solidFill>
                <a:srgbClr val="C0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ưu tiên(Cascades)</a:t>
            </a:r>
            <a:endParaRPr lang="en-US" dirty="0"/>
          </a:p>
        </p:txBody>
      </p:sp>
      <p:sp>
        <p:nvSpPr>
          <p:cNvPr id="3" name="Date Placeholder 2"/>
          <p:cNvSpPr>
            <a:spLocks noGrp="1"/>
          </p:cNvSpPr>
          <p:nvPr>
            <p:ph type="dt" sz="half" idx="10"/>
          </p:nvPr>
        </p:nvSpPr>
        <p:spPr/>
        <p:txBody>
          <a:bodyPr/>
          <a:lstStyle/>
          <a:p>
            <a:fld id="{2493C354-D52E-4433-BEC0-9F389BCDFBBA}" type="datetime1">
              <a:rPr lang="en-US" smtClean="0"/>
              <a:pPr/>
              <a:t>5/15/2011</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18</a:t>
            </a:fld>
            <a:endParaRPr lang="en-US"/>
          </a:p>
        </p:txBody>
      </p:sp>
      <p:sp>
        <p:nvSpPr>
          <p:cNvPr id="6" name="Content Placeholder 5"/>
          <p:cNvSpPr>
            <a:spLocks noGrp="1"/>
          </p:cNvSpPr>
          <p:nvPr>
            <p:ph sz="quarter" idx="1"/>
          </p:nvPr>
        </p:nvSpPr>
        <p:spPr>
          <a:xfrm>
            <a:off x="301752" y="1527048"/>
            <a:ext cx="8503920" cy="4721352"/>
          </a:xfrm>
        </p:spPr>
        <p:txBody>
          <a:bodyPr>
            <a:normAutofit/>
          </a:bodyPr>
          <a:lstStyle/>
          <a:p>
            <a:pPr>
              <a:buFont typeface="Wingdings" pitchFamily="2" charset="2"/>
              <a:buChar char="v"/>
            </a:pPr>
            <a:r>
              <a:rPr lang="en-US" dirty="0" smtClean="0">
                <a:solidFill>
                  <a:schemeClr val="accent6">
                    <a:lumMod val="50000"/>
                  </a:schemeClr>
                </a:solidFill>
              </a:rPr>
              <a:t>Từ khóa </a:t>
            </a:r>
            <a:r>
              <a:rPr lang="en-US" dirty="0" smtClean="0">
                <a:solidFill>
                  <a:srgbClr val="C00000"/>
                </a:solidFill>
              </a:rPr>
              <a:t>!important</a:t>
            </a:r>
            <a:r>
              <a:rPr lang="en-US" dirty="0" smtClean="0">
                <a:solidFill>
                  <a:schemeClr val="accent6">
                    <a:lumMod val="50000"/>
                  </a:schemeClr>
                </a:solidFill>
              </a:rPr>
              <a:t>.</a:t>
            </a:r>
          </a:p>
          <a:p>
            <a:pPr lvl="1"/>
            <a:r>
              <a:rPr lang="en-US" dirty="0" smtClean="0">
                <a:solidFill>
                  <a:schemeClr val="tx1"/>
                </a:solidFill>
              </a:rPr>
              <a:t>Thuộc tính nào có từ khóa </a:t>
            </a:r>
            <a:r>
              <a:rPr lang="en-US" i="1" dirty="0" smtClean="0">
                <a:solidFill>
                  <a:schemeClr val="tx1"/>
                </a:solidFill>
              </a:rPr>
              <a:t>!important </a:t>
            </a:r>
            <a:r>
              <a:rPr lang="en-US" dirty="0" smtClean="0">
                <a:solidFill>
                  <a:schemeClr val="tx1"/>
                </a:solidFill>
              </a:rPr>
              <a:t>thì được ưu tiên hơn.</a:t>
            </a:r>
          </a:p>
          <a:p>
            <a:pPr lvl="1"/>
            <a:r>
              <a:rPr lang="en-US" dirty="0" smtClean="0">
                <a:solidFill>
                  <a:schemeClr val="tx1"/>
                </a:solidFill>
              </a:rPr>
              <a:t>Vd: </a:t>
            </a:r>
          </a:p>
          <a:p>
            <a:pPr lvl="2"/>
            <a:r>
              <a:rPr lang="en-US" dirty="0" smtClean="0">
                <a:solidFill>
                  <a:schemeClr val="tx1"/>
                </a:solidFill>
              </a:rPr>
              <a:t>ten { display:table-row; </a:t>
            </a:r>
            <a:r>
              <a:rPr lang="en-US" dirty="0" smtClean="0">
                <a:solidFill>
                  <a:srgbClr val="C00000"/>
                </a:solidFill>
              </a:rPr>
              <a:t>!important  </a:t>
            </a:r>
            <a:r>
              <a:rPr lang="en-US" dirty="0" smtClean="0">
                <a:solidFill>
                  <a:schemeClr val="tx1"/>
                </a:solidFill>
              </a:rPr>
              <a:t>color:black}</a:t>
            </a:r>
          </a:p>
          <a:p>
            <a:pPr lvl="2"/>
            <a:r>
              <a:rPr lang="en-US" dirty="0" smtClean="0"/>
              <a:t>ten { display:block;}</a:t>
            </a:r>
            <a:endParaRPr lang="en-US" dirty="0" smtClean="0">
              <a:solidFill>
                <a:schemeClr val="tx1"/>
              </a:solidFill>
            </a:endParaRPr>
          </a:p>
          <a:p>
            <a:pPr lvl="2">
              <a:buNone/>
            </a:pPr>
            <a:r>
              <a:rPr lang="en-US" dirty="0" smtClean="0"/>
              <a:t>-&gt;Thuộc tính display được chọn là </a:t>
            </a:r>
            <a:r>
              <a:rPr lang="en-US" dirty="0" smtClean="0">
                <a:solidFill>
                  <a:srgbClr val="C00000"/>
                </a:solidFill>
              </a:rPr>
              <a:t>table-row.</a:t>
            </a:r>
          </a:p>
          <a:p>
            <a:pPr lvl="2">
              <a:buNone/>
            </a:pPr>
            <a:r>
              <a:rPr lang="en-US" dirty="0" smtClean="0"/>
              <a:t>Từ khóa </a:t>
            </a:r>
            <a:r>
              <a:rPr lang="en-US" i="1" dirty="0" smtClean="0"/>
              <a:t>!important </a:t>
            </a:r>
            <a:r>
              <a:rPr lang="en-US" dirty="0" smtClean="0"/>
              <a:t>trên chỉ dùng cho display còn color thì không.</a:t>
            </a:r>
          </a:p>
          <a:p>
            <a:pPr lvl="2">
              <a:buNone/>
            </a:pPr>
            <a:endParaRPr lang="en-US" dirty="0" smtClean="0">
              <a:solidFill>
                <a:srgbClr val="C00000"/>
              </a:solidFill>
            </a:endParaRPr>
          </a:p>
          <a:p>
            <a:pPr lvl="2"/>
            <a:r>
              <a:rPr lang="en-US" dirty="0" smtClean="0"/>
              <a:t>ten { display:table-row; color:black </a:t>
            </a:r>
            <a:r>
              <a:rPr lang="en-US" dirty="0" smtClean="0">
                <a:solidFill>
                  <a:srgbClr val="C00000"/>
                </a:solidFill>
              </a:rPr>
              <a:t>!important </a:t>
            </a:r>
            <a:r>
              <a:rPr lang="en-US" dirty="0" smtClean="0"/>
              <a:t>}</a:t>
            </a:r>
          </a:p>
          <a:p>
            <a:pPr lvl="2">
              <a:buNone/>
            </a:pPr>
            <a:r>
              <a:rPr lang="en-US" dirty="0" smtClean="0"/>
              <a:t>Lúc này cả hai thuộc tính đều dùng từ khóa </a:t>
            </a:r>
            <a:r>
              <a:rPr lang="en-US" i="1" dirty="0" smtClean="0"/>
              <a:t>!important</a:t>
            </a:r>
            <a:r>
              <a:rPr lang="en-US" dirty="0" smtClean="0"/>
              <a:t>.</a:t>
            </a:r>
          </a:p>
          <a:p>
            <a:pPr>
              <a:buNone/>
            </a:pPr>
            <a:endParaRPr lang="en-US" dirty="0" smtClean="0"/>
          </a:p>
          <a:p>
            <a:pPr marL="514350" indent="-514350">
              <a:buNone/>
            </a:pPr>
            <a:endParaRPr lang="en-US" i="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Các ưu tiên(Cascades)</a:t>
            </a:r>
            <a:endParaRPr lang="en-US" dirty="0"/>
          </a:p>
        </p:txBody>
      </p:sp>
      <p:sp>
        <p:nvSpPr>
          <p:cNvPr id="3" name="Date Placeholder 2"/>
          <p:cNvSpPr>
            <a:spLocks noGrp="1"/>
          </p:cNvSpPr>
          <p:nvPr>
            <p:ph type="dt" sz="half" idx="10"/>
          </p:nvPr>
        </p:nvSpPr>
        <p:spPr/>
        <p:txBody>
          <a:bodyPr/>
          <a:lstStyle/>
          <a:p>
            <a:fld id="{2493C354-D52E-4433-BEC0-9F389BCDFBBA}" type="datetime1">
              <a:rPr lang="en-US" smtClean="0"/>
              <a:pPr/>
              <a:t>5/15/2011</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19</a:t>
            </a:fld>
            <a:endParaRPr lang="en-US"/>
          </a:p>
        </p:txBody>
      </p:sp>
      <p:pic>
        <p:nvPicPr>
          <p:cNvPr id="2050" name="Picture 2"/>
          <p:cNvPicPr>
            <a:picLocks noGrp="1" noChangeAspect="1" noChangeArrowheads="1"/>
          </p:cNvPicPr>
          <p:nvPr>
            <p:ph sz="quarter" idx="1"/>
          </p:nvPr>
        </p:nvPicPr>
        <p:blipFill>
          <a:blip r:embed="rId2"/>
          <a:srcRect/>
          <a:stretch>
            <a:fillRect/>
          </a:stretch>
        </p:blipFill>
        <p:spPr bwMode="auto">
          <a:xfrm>
            <a:off x="3581400" y="2971800"/>
            <a:ext cx="1920569" cy="1846262"/>
          </a:xfrm>
          <a:prstGeom prst="rect">
            <a:avLst/>
          </a:prstGeom>
          <a:noFill/>
          <a:ln w="9525">
            <a:noFill/>
            <a:miter lim="800000"/>
            <a:headEnd/>
            <a:tailEnd/>
          </a:ln>
          <a:effectLst/>
        </p:spPr>
      </p:pic>
      <p:sp>
        <p:nvSpPr>
          <p:cNvPr id="9" name="Right Arrow 8"/>
          <p:cNvSpPr/>
          <p:nvPr/>
        </p:nvSpPr>
        <p:spPr>
          <a:xfrm rot="2872613">
            <a:off x="2172151" y="2446959"/>
            <a:ext cx="1761958" cy="484632"/>
          </a:xfrm>
          <a:prstGeom prst="right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solidFill>
              </a:rPr>
              <a:t>Trình duyệt</a:t>
            </a:r>
            <a:endParaRPr lang="en-US" dirty="0">
              <a:solidFill>
                <a:schemeClr val="bg2"/>
              </a:solidFill>
            </a:endParaRPr>
          </a:p>
        </p:txBody>
      </p:sp>
      <p:sp>
        <p:nvSpPr>
          <p:cNvPr id="11" name="Right Arrow 10"/>
          <p:cNvSpPr/>
          <p:nvPr/>
        </p:nvSpPr>
        <p:spPr>
          <a:xfrm rot="19434972">
            <a:off x="2160393" y="4674221"/>
            <a:ext cx="1798763" cy="484632"/>
          </a:xfrm>
          <a:prstGeom prst="rightArrow">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2"/>
                </a:solidFill>
              </a:rPr>
              <a:t>Người dùng</a:t>
            </a:r>
            <a:endParaRPr lang="en-US" dirty="0">
              <a:solidFill>
                <a:schemeClr val="bg2"/>
              </a:solidFill>
            </a:endParaRPr>
          </a:p>
        </p:txBody>
      </p:sp>
      <p:sp>
        <p:nvSpPr>
          <p:cNvPr id="12" name="Down Arrow 11"/>
          <p:cNvSpPr/>
          <p:nvPr/>
        </p:nvSpPr>
        <p:spPr>
          <a:xfrm rot="3357986">
            <a:off x="5556349" y="1769024"/>
            <a:ext cx="484632" cy="1529718"/>
          </a:xfrm>
          <a:prstGeom prst="down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solidFill>
                  <a:schemeClr val="bg2"/>
                </a:solidFill>
              </a:rPr>
              <a:t>Tác giả</a:t>
            </a:r>
            <a:endParaRPr lang="en-US" dirty="0">
              <a:solidFill>
                <a:schemeClr val="bg2"/>
              </a:solidFill>
            </a:endParaRPr>
          </a:p>
        </p:txBody>
      </p:sp>
      <p:cxnSp>
        <p:nvCxnSpPr>
          <p:cNvPr id="14" name="Straight Arrow Connector 13"/>
          <p:cNvCxnSpPr/>
          <p:nvPr/>
        </p:nvCxnSpPr>
        <p:spPr>
          <a:xfrm>
            <a:off x="1295400" y="5181600"/>
            <a:ext cx="914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1447800" y="5562600"/>
            <a:ext cx="8382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09600" y="4876800"/>
            <a:ext cx="914400" cy="369332"/>
          </a:xfrm>
          <a:prstGeom prst="rect">
            <a:avLst/>
          </a:prstGeom>
          <a:noFill/>
        </p:spPr>
        <p:txBody>
          <a:bodyPr wrap="square" rtlCol="0">
            <a:spAutoFit/>
          </a:bodyPr>
          <a:lstStyle/>
          <a:p>
            <a:r>
              <a:rPr lang="en-US" dirty="0" smtClean="0"/>
              <a:t>Inline</a:t>
            </a:r>
            <a:endParaRPr lang="en-US" dirty="0"/>
          </a:p>
        </p:txBody>
      </p:sp>
      <p:sp>
        <p:nvSpPr>
          <p:cNvPr id="25" name="TextBox 24"/>
          <p:cNvSpPr txBox="1"/>
          <p:nvPr/>
        </p:nvSpPr>
        <p:spPr>
          <a:xfrm>
            <a:off x="533400" y="5715000"/>
            <a:ext cx="1066800" cy="369332"/>
          </a:xfrm>
          <a:prstGeom prst="rect">
            <a:avLst/>
          </a:prstGeom>
          <a:noFill/>
        </p:spPr>
        <p:txBody>
          <a:bodyPr wrap="square" rtlCol="0">
            <a:spAutoFit/>
          </a:bodyPr>
          <a:lstStyle/>
          <a:p>
            <a:r>
              <a:rPr lang="en-US" dirty="0" smtClean="0"/>
              <a:t>External</a:t>
            </a:r>
            <a:endParaRPr lang="en-US" dirty="0"/>
          </a:p>
        </p:txBody>
      </p:sp>
      <p:sp>
        <p:nvSpPr>
          <p:cNvPr id="16" name="Down Arrow 15"/>
          <p:cNvSpPr/>
          <p:nvPr/>
        </p:nvSpPr>
        <p:spPr>
          <a:xfrm rot="6372784">
            <a:off x="6784524" y="2975343"/>
            <a:ext cx="484632" cy="2750137"/>
          </a:xfrm>
          <a:prstGeom prst="downArrow">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solidFill>
                  <a:schemeClr val="bg2"/>
                </a:solidFill>
              </a:rPr>
              <a:t>Các mâu thuẫn quy tắc</a:t>
            </a:r>
            <a:endParaRPr lang="en-US" dirty="0">
              <a:solidFill>
                <a:schemeClr val="bg2"/>
              </a:solidFill>
            </a:endParaRPr>
          </a:p>
        </p:txBody>
      </p:sp>
      <p:sp>
        <p:nvSpPr>
          <p:cNvPr id="17" name="Rounded Rectangle 16"/>
          <p:cNvSpPr/>
          <p:nvPr/>
        </p:nvSpPr>
        <p:spPr>
          <a:xfrm>
            <a:off x="4038600" y="5181600"/>
            <a:ext cx="4191000" cy="914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smtClean="0">
                <a:solidFill>
                  <a:srgbClr val="C00000"/>
                </a:solidFill>
              </a:rPr>
              <a:t>Có 4 bước để xác định</a:t>
            </a:r>
            <a:endParaRPr lang="en-US" sz="2800" dirty="0">
              <a:solidFill>
                <a:srgbClr val="C0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b="1" dirty="0" smtClean="0"/>
              <a:t>Giới thiệu CSS.</a:t>
            </a:r>
            <a:endParaRPr lang="en-US" b="1" dirty="0"/>
          </a:p>
        </p:txBody>
      </p:sp>
      <p:sp>
        <p:nvSpPr>
          <p:cNvPr id="2" name="Content Placeholder 1"/>
          <p:cNvSpPr>
            <a:spLocks noGrp="1"/>
          </p:cNvSpPr>
          <p:nvPr>
            <p:ph sz="quarter" idx="1"/>
          </p:nvPr>
        </p:nvSpPr>
        <p:spPr>
          <a:xfrm>
            <a:off x="301752" y="1524000"/>
            <a:ext cx="8503920" cy="4575048"/>
          </a:xfrm>
        </p:spPr>
        <p:txBody>
          <a:bodyPr>
            <a:noAutofit/>
          </a:bodyPr>
          <a:lstStyle/>
          <a:p>
            <a:pPr>
              <a:buFont typeface="Wingdings" pitchFamily="2" charset="2"/>
              <a:buChar char="Ø"/>
            </a:pPr>
            <a:r>
              <a:rPr lang="en-US" sz="2800" dirty="0" smtClean="0">
                <a:solidFill>
                  <a:schemeClr val="tx2">
                    <a:lumMod val="90000"/>
                    <a:lumOff val="10000"/>
                  </a:schemeClr>
                </a:solidFill>
                <a:cs typeface="Arial" pitchFamily="34" charset="0"/>
              </a:rPr>
              <a:t>CSS: cascading </a:t>
            </a:r>
            <a:r>
              <a:rPr lang="en-US" sz="2800" dirty="0" smtClean="0">
                <a:cs typeface="Arial" pitchFamily="34" charset="0"/>
              </a:rPr>
              <a:t>style sheets.</a:t>
            </a:r>
          </a:p>
          <a:p>
            <a:pPr>
              <a:buFont typeface="Wingdings" pitchFamily="2" charset="2"/>
              <a:buChar char="Ø"/>
            </a:pPr>
            <a:r>
              <a:rPr lang="en-US" sz="2800" dirty="0" smtClean="0">
                <a:cs typeface="Arial" pitchFamily="34" charset="0"/>
              </a:rPr>
              <a:t>CSS1 được </a:t>
            </a:r>
            <a:r>
              <a:rPr lang="en-US" sz="2800" dirty="0" smtClean="0">
                <a:latin typeface="Arial" pitchFamily="34" charset="0"/>
                <a:cs typeface="Arial" pitchFamily="34" charset="0"/>
              </a:rPr>
              <a:t>W3C</a:t>
            </a:r>
            <a:r>
              <a:rPr lang="en-US" sz="2800" dirty="0" smtClean="0">
                <a:cs typeface="Arial" pitchFamily="34" charset="0"/>
              </a:rPr>
              <a:t> giới thiệu năm 1996, là ngôn ngữ dùng để định kiểu trình bày như là phong chữ và đường viền cho tài liệu HTML.</a:t>
            </a:r>
          </a:p>
          <a:p>
            <a:pPr>
              <a:buFont typeface="Wingdings" pitchFamily="2" charset="2"/>
              <a:buChar char="Ø"/>
            </a:pPr>
            <a:r>
              <a:rPr lang="en-US" sz="2800" dirty="0" smtClean="0">
                <a:cs typeface="Arial" pitchFamily="34" charset="0"/>
              </a:rPr>
              <a:t>Là ngôn ngữ đơn giản, dễ hiểu.</a:t>
            </a:r>
          </a:p>
          <a:p>
            <a:pPr>
              <a:buFont typeface="Wingdings" pitchFamily="2" charset="2"/>
              <a:buChar char="Ø"/>
            </a:pPr>
            <a:r>
              <a:rPr lang="en-US" sz="2800" dirty="0" smtClean="0">
                <a:cs typeface="Arial" pitchFamily="34" charset="0"/>
              </a:rPr>
              <a:t>Năm 1998, </a:t>
            </a:r>
            <a:r>
              <a:rPr lang="en-US" sz="2800" dirty="0" smtClean="0">
                <a:latin typeface="Arial" pitchFamily="34" charset="0"/>
                <a:cs typeface="Arial" pitchFamily="34" charset="0"/>
              </a:rPr>
              <a:t>W3C</a:t>
            </a:r>
            <a:r>
              <a:rPr lang="en-US" sz="2800" dirty="0" smtClean="0">
                <a:cs typeface="Arial" pitchFamily="34" charset="0"/>
              </a:rPr>
              <a:t>  đưa ra CSS2, được xây dựng dựa trên CSS1 và có hỗ trợ thêm các chức năng mới.</a:t>
            </a:r>
          </a:p>
          <a:p>
            <a:pPr>
              <a:buFont typeface="Wingdings" pitchFamily="2" charset="2"/>
              <a:buChar char="Ø"/>
            </a:pPr>
            <a:r>
              <a:rPr lang="en-US" sz="2800" dirty="0" smtClean="0">
                <a:cs typeface="Arial" pitchFamily="34" charset="0"/>
              </a:rPr>
              <a:t>CSS làm việc với XML tốt hơn với HTML.</a:t>
            </a:r>
          </a:p>
          <a:p>
            <a:pPr>
              <a:buFont typeface="Wingdings" pitchFamily="2" charset="2"/>
              <a:buChar char="Ø"/>
            </a:pPr>
            <a:endParaRPr lang="en-US" sz="2800" dirty="0" smtClean="0">
              <a:cs typeface="Arial" pitchFamily="34" charset="0"/>
            </a:endParaRPr>
          </a:p>
        </p:txBody>
      </p:sp>
      <p:sp>
        <p:nvSpPr>
          <p:cNvPr id="4" name="Date Placeholder 3"/>
          <p:cNvSpPr>
            <a:spLocks noGrp="1"/>
          </p:cNvSpPr>
          <p:nvPr>
            <p:ph type="dt" sz="half" idx="10"/>
          </p:nvPr>
        </p:nvSpPr>
        <p:spPr/>
        <p:txBody>
          <a:bodyPr/>
          <a:lstStyle/>
          <a:p>
            <a:fld id="{1D8DF5F7-763B-456A-9CD6-875D4BB92F9B}" type="datetime1">
              <a:rPr lang="en-US" smtClean="0"/>
              <a:pPr/>
              <a:t>5/15/2011</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2</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ưu tiên(Cascades)</a:t>
            </a:r>
            <a:endParaRPr lang="en-US" dirty="0"/>
          </a:p>
        </p:txBody>
      </p:sp>
      <p:sp>
        <p:nvSpPr>
          <p:cNvPr id="3" name="Date Placeholder 2"/>
          <p:cNvSpPr>
            <a:spLocks noGrp="1"/>
          </p:cNvSpPr>
          <p:nvPr>
            <p:ph type="dt" sz="half" idx="10"/>
          </p:nvPr>
        </p:nvSpPr>
        <p:spPr/>
        <p:txBody>
          <a:bodyPr/>
          <a:lstStyle/>
          <a:p>
            <a:fld id="{2493C354-D52E-4433-BEC0-9F389BCDFBBA}" type="datetime1">
              <a:rPr lang="en-US" smtClean="0"/>
              <a:pPr/>
              <a:t>5/15/2011</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20</a:t>
            </a:fld>
            <a:endParaRPr lang="en-US"/>
          </a:p>
        </p:txBody>
      </p:sp>
      <p:sp>
        <p:nvSpPr>
          <p:cNvPr id="6" name="Content Placeholder 5"/>
          <p:cNvSpPr>
            <a:spLocks noGrp="1"/>
          </p:cNvSpPr>
          <p:nvPr>
            <p:ph sz="quarter" idx="1"/>
          </p:nvPr>
        </p:nvSpPr>
        <p:spPr/>
        <p:txBody>
          <a:bodyPr>
            <a:normAutofit/>
          </a:bodyPr>
          <a:lstStyle/>
          <a:p>
            <a:pPr>
              <a:buFont typeface="Wingdings" pitchFamily="2" charset="2"/>
              <a:buChar char="q"/>
            </a:pPr>
            <a:r>
              <a:rPr lang="en-US" b="1" u="sng" dirty="0" smtClean="0"/>
              <a:t>Bước 1:</a:t>
            </a:r>
          </a:p>
          <a:p>
            <a:pPr lvl="1">
              <a:buFont typeface="Wingdings" pitchFamily="2" charset="2"/>
              <a:buChar char="q"/>
            </a:pPr>
            <a:r>
              <a:rPr lang="en-US" dirty="0" smtClean="0"/>
              <a:t>Tìm tất cả khai báo có </a:t>
            </a:r>
            <a:r>
              <a:rPr lang="en-US" dirty="0" smtClean="0">
                <a:solidFill>
                  <a:srgbClr val="C00000"/>
                </a:solidFill>
              </a:rPr>
              <a:t>cùng</a:t>
            </a:r>
            <a:r>
              <a:rPr lang="en-US" dirty="0" smtClean="0"/>
              <a:t> phần tử và thuộc tính từ bảng mẫu của trình duyệt, của người dùng và của tác giả.</a:t>
            </a:r>
          </a:p>
          <a:p>
            <a:pPr lvl="1">
              <a:buFont typeface="Wingdings" pitchFamily="2" charset="2"/>
              <a:buChar char="q"/>
            </a:pPr>
            <a:endParaRPr lang="en-US" dirty="0" smtClean="0"/>
          </a:p>
          <a:p>
            <a:pPr lvl="1">
              <a:buFont typeface="Arial" pitchFamily="34" charset="0"/>
              <a:buChar char="•"/>
            </a:pPr>
            <a:r>
              <a:rPr lang="en-US" dirty="0" smtClean="0"/>
              <a:t>Của trình duyệt</a:t>
            </a:r>
          </a:p>
          <a:p>
            <a:pPr lvl="1">
              <a:buFont typeface="Wingdings" pitchFamily="2" charset="2"/>
              <a:buChar char="q"/>
            </a:pPr>
            <a:endParaRPr lang="en-US" dirty="0" smtClean="0"/>
          </a:p>
          <a:p>
            <a:pPr lvl="1">
              <a:buFont typeface="Arial" pitchFamily="34" charset="0"/>
              <a:buChar char="•"/>
            </a:pPr>
            <a:r>
              <a:rPr lang="en-US" dirty="0" smtClean="0"/>
              <a:t>Của người dùng</a:t>
            </a:r>
          </a:p>
          <a:p>
            <a:pPr lvl="1">
              <a:buFont typeface="Wingdings" pitchFamily="2" charset="2"/>
              <a:buChar char="q"/>
            </a:pPr>
            <a:endParaRPr lang="en-US" dirty="0" smtClean="0"/>
          </a:p>
          <a:p>
            <a:pPr lvl="1">
              <a:buFont typeface="Arial" pitchFamily="34" charset="0"/>
              <a:buChar char="•"/>
            </a:pPr>
            <a:r>
              <a:rPr lang="en-US" dirty="0" smtClean="0"/>
              <a:t>Của tác giả</a:t>
            </a:r>
          </a:p>
          <a:p>
            <a:pPr lvl="1">
              <a:buFont typeface="Wingdings" pitchFamily="2" charset="2"/>
              <a:buChar char="q"/>
            </a:pPr>
            <a:endParaRPr lang="en-US" dirty="0" smtClean="0"/>
          </a:p>
          <a:p>
            <a:pPr>
              <a:buFont typeface="Wingdings" pitchFamily="2" charset="2"/>
              <a:buChar char="Ø"/>
            </a:pPr>
            <a:r>
              <a:rPr lang="en-US" dirty="0" smtClean="0"/>
              <a:t>Nếu có nhiều hơn 1 trường hợp thì tiếp tục bước 2.</a:t>
            </a:r>
            <a:endParaRPr lang="en-US" dirty="0"/>
          </a:p>
        </p:txBody>
      </p:sp>
      <p:sp>
        <p:nvSpPr>
          <p:cNvPr id="7" name="Rounded Rectangle 6"/>
          <p:cNvSpPr/>
          <p:nvPr/>
        </p:nvSpPr>
        <p:spPr>
          <a:xfrm>
            <a:off x="3200400" y="31242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ten {color:black;}</a:t>
            </a:r>
            <a:endParaRPr lang="en-US" b="1" dirty="0"/>
          </a:p>
        </p:txBody>
      </p:sp>
      <p:sp>
        <p:nvSpPr>
          <p:cNvPr id="8" name="Rounded Rectangle 7"/>
          <p:cNvSpPr/>
          <p:nvPr/>
        </p:nvSpPr>
        <p:spPr>
          <a:xfrm>
            <a:off x="3200400" y="39624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ten {color:red;}</a:t>
            </a:r>
            <a:endParaRPr lang="en-US" b="1" dirty="0"/>
          </a:p>
        </p:txBody>
      </p:sp>
      <p:sp>
        <p:nvSpPr>
          <p:cNvPr id="9" name="Rounded Rectangle 8"/>
          <p:cNvSpPr/>
          <p:nvPr/>
        </p:nvSpPr>
        <p:spPr>
          <a:xfrm>
            <a:off x="3200400" y="47244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ten {color:green;}</a:t>
            </a:r>
          </a:p>
          <a:p>
            <a:pPr algn="ctr"/>
            <a:r>
              <a:rPr lang="en-US" b="1" dirty="0" smtClean="0"/>
              <a:t>#lt  ten {color:white;}</a:t>
            </a:r>
            <a:endParaRPr lang="en-US"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ưu tiên(Cascades)</a:t>
            </a:r>
            <a:endParaRPr lang="en-US" dirty="0"/>
          </a:p>
        </p:txBody>
      </p:sp>
      <p:sp>
        <p:nvSpPr>
          <p:cNvPr id="3" name="Date Placeholder 2"/>
          <p:cNvSpPr>
            <a:spLocks noGrp="1"/>
          </p:cNvSpPr>
          <p:nvPr>
            <p:ph type="dt" sz="half" idx="10"/>
          </p:nvPr>
        </p:nvSpPr>
        <p:spPr/>
        <p:txBody>
          <a:bodyPr/>
          <a:lstStyle/>
          <a:p>
            <a:fld id="{2493C354-D52E-4433-BEC0-9F389BCDFBBA}" type="datetime1">
              <a:rPr lang="en-US" smtClean="0"/>
              <a:pPr/>
              <a:t>5/15/2011</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21</a:t>
            </a:fld>
            <a:endParaRPr lang="en-US"/>
          </a:p>
        </p:txBody>
      </p:sp>
      <p:sp>
        <p:nvSpPr>
          <p:cNvPr id="6" name="Content Placeholder 5"/>
          <p:cNvSpPr>
            <a:spLocks noGrp="1"/>
          </p:cNvSpPr>
          <p:nvPr>
            <p:ph sz="quarter" idx="1"/>
          </p:nvPr>
        </p:nvSpPr>
        <p:spPr/>
        <p:txBody>
          <a:bodyPr>
            <a:normAutofit/>
          </a:bodyPr>
          <a:lstStyle/>
          <a:p>
            <a:pPr>
              <a:buFont typeface="Wingdings" pitchFamily="2" charset="2"/>
              <a:buChar char="q"/>
            </a:pPr>
            <a:r>
              <a:rPr lang="en-US" b="1" u="sng" dirty="0" smtClean="0"/>
              <a:t>Bước 2:</a:t>
            </a:r>
          </a:p>
          <a:p>
            <a:pPr lvl="1">
              <a:buFont typeface="Wingdings" pitchFamily="2" charset="2"/>
              <a:buChar char="q"/>
            </a:pPr>
            <a:r>
              <a:rPr lang="en-US" sz="2400" dirty="0" smtClean="0"/>
              <a:t>Sắp xếp theo nguồn gốc và mức độ ưu tiên (!important) bảng mẫu.</a:t>
            </a:r>
          </a:p>
          <a:p>
            <a:pPr lvl="1">
              <a:buFont typeface="Wingdings" pitchFamily="2" charset="2"/>
              <a:buChar char="q"/>
            </a:pPr>
            <a:r>
              <a:rPr lang="en-US" sz="2400" dirty="0" smtClean="0"/>
              <a:t>Mức độ ưu tiên từ cao xuống thấp.</a:t>
            </a:r>
          </a:p>
          <a:p>
            <a:pPr marL="731520" lvl="1" indent="-457200">
              <a:buFont typeface="+mj-lt"/>
              <a:buAutoNum type="arabicPeriod"/>
            </a:pPr>
            <a:r>
              <a:rPr lang="en-US" sz="2400" dirty="0" smtClean="0"/>
              <a:t>Khai báo </a:t>
            </a:r>
            <a:r>
              <a:rPr lang="en-US" sz="2400" dirty="0" smtClean="0">
                <a:solidFill>
                  <a:srgbClr val="C00000"/>
                </a:solidFill>
              </a:rPr>
              <a:t>!important </a:t>
            </a:r>
            <a:r>
              <a:rPr lang="en-US" sz="2400" dirty="0" smtClean="0"/>
              <a:t>trong bảng mẫu của </a:t>
            </a:r>
            <a:r>
              <a:rPr lang="en-US" sz="2400" dirty="0" smtClean="0">
                <a:solidFill>
                  <a:srgbClr val="C00000"/>
                </a:solidFill>
              </a:rPr>
              <a:t>người dùng</a:t>
            </a:r>
            <a:r>
              <a:rPr lang="en-US" sz="2400" dirty="0" smtClean="0"/>
              <a:t>.</a:t>
            </a:r>
          </a:p>
          <a:p>
            <a:pPr marL="731520" lvl="1" indent="-457200">
              <a:buFont typeface="+mj-lt"/>
              <a:buAutoNum type="arabicPeriod"/>
            </a:pPr>
            <a:r>
              <a:rPr lang="en-US" sz="2400" dirty="0" smtClean="0"/>
              <a:t>Khai báo </a:t>
            </a:r>
            <a:r>
              <a:rPr lang="en-US" sz="2400" dirty="0" smtClean="0">
                <a:solidFill>
                  <a:srgbClr val="C00000"/>
                </a:solidFill>
              </a:rPr>
              <a:t>!important </a:t>
            </a:r>
            <a:r>
              <a:rPr lang="en-US" sz="2400" dirty="0" smtClean="0"/>
              <a:t>trong bảng mẫu của </a:t>
            </a:r>
            <a:r>
              <a:rPr lang="en-US" sz="2400" dirty="0" smtClean="0">
                <a:solidFill>
                  <a:srgbClr val="C00000"/>
                </a:solidFill>
              </a:rPr>
              <a:t>tác giả</a:t>
            </a:r>
            <a:r>
              <a:rPr lang="en-US" sz="2400" dirty="0" smtClean="0"/>
              <a:t>.</a:t>
            </a:r>
          </a:p>
          <a:p>
            <a:pPr marL="731520" lvl="1" indent="-457200">
              <a:buFont typeface="+mj-lt"/>
              <a:buAutoNum type="arabicPeriod"/>
            </a:pPr>
            <a:r>
              <a:rPr lang="en-US" sz="2400" dirty="0" smtClean="0"/>
              <a:t>Khai báo </a:t>
            </a:r>
            <a:r>
              <a:rPr lang="en-US" sz="2400" dirty="0" smtClean="0">
                <a:solidFill>
                  <a:srgbClr val="C00000"/>
                </a:solidFill>
              </a:rPr>
              <a:t>bình thường </a:t>
            </a:r>
            <a:r>
              <a:rPr lang="en-US" sz="2400" dirty="0" smtClean="0"/>
              <a:t>trong bảng mẫu của </a:t>
            </a:r>
            <a:r>
              <a:rPr lang="en-US" sz="2400" dirty="0" smtClean="0">
                <a:solidFill>
                  <a:srgbClr val="C00000"/>
                </a:solidFill>
              </a:rPr>
              <a:t>tác giả</a:t>
            </a:r>
            <a:r>
              <a:rPr lang="en-US" sz="2400" dirty="0" smtClean="0"/>
              <a:t>.</a:t>
            </a:r>
          </a:p>
          <a:p>
            <a:pPr marL="731520" lvl="1" indent="-457200">
              <a:buFont typeface="+mj-lt"/>
              <a:buAutoNum type="arabicPeriod"/>
            </a:pPr>
            <a:r>
              <a:rPr lang="en-US" sz="2400" dirty="0" smtClean="0"/>
              <a:t>Khai báo </a:t>
            </a:r>
            <a:r>
              <a:rPr lang="en-US" sz="2400" dirty="0" smtClean="0">
                <a:solidFill>
                  <a:srgbClr val="C00000"/>
                </a:solidFill>
              </a:rPr>
              <a:t>bình thường </a:t>
            </a:r>
            <a:r>
              <a:rPr lang="en-US" sz="2400" dirty="0" smtClean="0"/>
              <a:t>trong bảng mẫu của </a:t>
            </a:r>
            <a:r>
              <a:rPr lang="en-US" sz="2400" dirty="0" smtClean="0">
                <a:solidFill>
                  <a:srgbClr val="C00000"/>
                </a:solidFill>
              </a:rPr>
              <a:t>người dùng</a:t>
            </a:r>
            <a:r>
              <a:rPr lang="en-US" sz="2400" dirty="0" smtClean="0"/>
              <a:t>.</a:t>
            </a:r>
          </a:p>
          <a:p>
            <a:pPr marL="731520" lvl="1" indent="-457200">
              <a:buFont typeface="+mj-lt"/>
              <a:buAutoNum type="arabicPeriod"/>
            </a:pPr>
            <a:r>
              <a:rPr lang="en-US" sz="2400" dirty="0" smtClean="0"/>
              <a:t>Định kiểu của </a:t>
            </a:r>
            <a:r>
              <a:rPr lang="en-US" sz="2400" dirty="0" smtClean="0">
                <a:solidFill>
                  <a:srgbClr val="C00000"/>
                </a:solidFill>
              </a:rPr>
              <a:t>trình duyệt</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ưu tiên(Cascades)</a:t>
            </a:r>
            <a:endParaRPr lang="en-US" dirty="0"/>
          </a:p>
        </p:txBody>
      </p:sp>
      <p:sp>
        <p:nvSpPr>
          <p:cNvPr id="3" name="Date Placeholder 2"/>
          <p:cNvSpPr>
            <a:spLocks noGrp="1"/>
          </p:cNvSpPr>
          <p:nvPr>
            <p:ph type="dt" sz="half" idx="10"/>
          </p:nvPr>
        </p:nvSpPr>
        <p:spPr/>
        <p:txBody>
          <a:bodyPr/>
          <a:lstStyle/>
          <a:p>
            <a:fld id="{2493C354-D52E-4433-BEC0-9F389BCDFBBA}" type="datetime1">
              <a:rPr lang="en-US" smtClean="0"/>
              <a:pPr/>
              <a:t>5/15/2011</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22</a:t>
            </a:fld>
            <a:endParaRPr lang="en-US"/>
          </a:p>
        </p:txBody>
      </p:sp>
      <p:sp>
        <p:nvSpPr>
          <p:cNvPr id="6" name="Content Placeholder 5"/>
          <p:cNvSpPr>
            <a:spLocks noGrp="1"/>
          </p:cNvSpPr>
          <p:nvPr>
            <p:ph sz="quarter" idx="1"/>
          </p:nvPr>
        </p:nvSpPr>
        <p:spPr/>
        <p:txBody>
          <a:bodyPr>
            <a:normAutofit/>
          </a:bodyPr>
          <a:lstStyle/>
          <a:p>
            <a:pPr lvl="1">
              <a:buNone/>
            </a:pPr>
            <a:endParaRPr lang="en-US" dirty="0" smtClean="0"/>
          </a:p>
          <a:p>
            <a:pPr lvl="1">
              <a:buFont typeface="Arial" pitchFamily="34" charset="0"/>
              <a:buChar char="•"/>
            </a:pPr>
            <a:r>
              <a:rPr lang="en-US" dirty="0" smtClean="0"/>
              <a:t>Của trình duyệt</a:t>
            </a:r>
          </a:p>
          <a:p>
            <a:pPr lvl="1">
              <a:buFont typeface="Wingdings" pitchFamily="2" charset="2"/>
              <a:buChar char="q"/>
            </a:pPr>
            <a:endParaRPr lang="en-US" dirty="0" smtClean="0"/>
          </a:p>
          <a:p>
            <a:pPr lvl="1">
              <a:buFont typeface="Arial" pitchFamily="34" charset="0"/>
              <a:buChar char="•"/>
            </a:pPr>
            <a:endParaRPr lang="en-US" dirty="0" smtClean="0"/>
          </a:p>
          <a:p>
            <a:pPr lvl="1">
              <a:buFont typeface="Arial" pitchFamily="34" charset="0"/>
              <a:buChar char="•"/>
            </a:pPr>
            <a:r>
              <a:rPr lang="en-US" dirty="0" smtClean="0"/>
              <a:t>Của người dùng</a:t>
            </a:r>
          </a:p>
          <a:p>
            <a:pPr lvl="1">
              <a:buFont typeface="Wingdings" pitchFamily="2" charset="2"/>
              <a:buChar char="q"/>
            </a:pPr>
            <a:endParaRPr lang="en-US" dirty="0" smtClean="0"/>
          </a:p>
          <a:p>
            <a:pPr lvl="1">
              <a:buFont typeface="Arial" pitchFamily="34" charset="0"/>
              <a:buChar char="•"/>
            </a:pPr>
            <a:endParaRPr lang="en-US" dirty="0" smtClean="0"/>
          </a:p>
          <a:p>
            <a:pPr lvl="1">
              <a:buFont typeface="Arial" pitchFamily="34" charset="0"/>
              <a:buChar char="•"/>
            </a:pPr>
            <a:r>
              <a:rPr lang="en-US" dirty="0" smtClean="0"/>
              <a:t>Của tác giả</a:t>
            </a:r>
          </a:p>
          <a:p>
            <a:pPr lvl="1">
              <a:buFont typeface="Wingdings" pitchFamily="2" charset="2"/>
              <a:buChar char="q"/>
            </a:pPr>
            <a:endParaRPr lang="en-US" dirty="0" smtClean="0"/>
          </a:p>
        </p:txBody>
      </p:sp>
      <p:sp>
        <p:nvSpPr>
          <p:cNvPr id="7" name="Rounded Rectangle 6"/>
          <p:cNvSpPr/>
          <p:nvPr/>
        </p:nvSpPr>
        <p:spPr>
          <a:xfrm>
            <a:off x="3429000" y="19050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ten {color:black;}</a:t>
            </a:r>
            <a:endParaRPr lang="en-US" b="1" dirty="0"/>
          </a:p>
        </p:txBody>
      </p:sp>
      <p:sp>
        <p:nvSpPr>
          <p:cNvPr id="8" name="Rounded Rectangle 7"/>
          <p:cNvSpPr/>
          <p:nvPr/>
        </p:nvSpPr>
        <p:spPr>
          <a:xfrm>
            <a:off x="3429000" y="31242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b="1" dirty="0"/>
          </a:p>
        </p:txBody>
      </p:sp>
      <p:sp>
        <p:nvSpPr>
          <p:cNvPr id="9" name="Rounded Rectangle 8"/>
          <p:cNvSpPr/>
          <p:nvPr/>
        </p:nvSpPr>
        <p:spPr>
          <a:xfrm>
            <a:off x="3429000" y="43434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b="1" dirty="0"/>
          </a:p>
        </p:txBody>
      </p:sp>
      <p:grpSp>
        <p:nvGrpSpPr>
          <p:cNvPr id="12" name="Group 11"/>
          <p:cNvGrpSpPr/>
          <p:nvPr/>
        </p:nvGrpSpPr>
        <p:grpSpPr>
          <a:xfrm>
            <a:off x="4724400" y="2590800"/>
            <a:ext cx="3657600" cy="2057400"/>
            <a:chOff x="4724400" y="2590800"/>
            <a:chExt cx="3657600" cy="2057400"/>
          </a:xfrm>
        </p:grpSpPr>
        <p:sp>
          <p:nvSpPr>
            <p:cNvPr id="10" name="Rounded Rectangle 9"/>
            <p:cNvSpPr/>
            <p:nvPr/>
          </p:nvSpPr>
          <p:spPr>
            <a:xfrm>
              <a:off x="4724400" y="3048000"/>
              <a:ext cx="3657600" cy="1600200"/>
            </a:xfrm>
            <a:prstGeom prst="roundRect">
              <a:avLst/>
            </a:prstGeom>
            <a:solidFill>
              <a:srgbClr val="00000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2"/>
                  </a:solidFill>
                </a:rPr>
                <a:t>Khi không có khai báo nào khác thì lấy khai báo của trình duyệt</a:t>
              </a:r>
              <a:endParaRPr lang="en-US" sz="2000" dirty="0">
                <a:solidFill>
                  <a:schemeClr val="bg2"/>
                </a:solidFill>
              </a:endParaRPr>
            </a:p>
          </p:txBody>
        </p:sp>
        <p:sp>
          <p:nvSpPr>
            <p:cNvPr id="11" name="Right Arrow 10"/>
            <p:cNvSpPr/>
            <p:nvPr/>
          </p:nvSpPr>
          <p:spPr>
            <a:xfrm rot="16200000">
              <a:off x="6286500" y="2705100"/>
              <a:ext cx="4572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ưu tiên(Cascades)</a:t>
            </a:r>
            <a:endParaRPr lang="en-US" dirty="0"/>
          </a:p>
        </p:txBody>
      </p:sp>
      <p:sp>
        <p:nvSpPr>
          <p:cNvPr id="3" name="Date Placeholder 2"/>
          <p:cNvSpPr>
            <a:spLocks noGrp="1"/>
          </p:cNvSpPr>
          <p:nvPr>
            <p:ph type="dt" sz="half" idx="10"/>
          </p:nvPr>
        </p:nvSpPr>
        <p:spPr/>
        <p:txBody>
          <a:bodyPr/>
          <a:lstStyle/>
          <a:p>
            <a:fld id="{2493C354-D52E-4433-BEC0-9F389BCDFBBA}" type="datetime1">
              <a:rPr lang="en-US" smtClean="0"/>
              <a:pPr/>
              <a:t>5/15/2011</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23</a:t>
            </a:fld>
            <a:endParaRPr lang="en-US"/>
          </a:p>
        </p:txBody>
      </p:sp>
      <p:sp>
        <p:nvSpPr>
          <p:cNvPr id="6" name="Content Placeholder 5"/>
          <p:cNvSpPr>
            <a:spLocks noGrp="1"/>
          </p:cNvSpPr>
          <p:nvPr>
            <p:ph sz="quarter" idx="1"/>
          </p:nvPr>
        </p:nvSpPr>
        <p:spPr/>
        <p:txBody>
          <a:bodyPr>
            <a:normAutofit/>
          </a:bodyPr>
          <a:lstStyle/>
          <a:p>
            <a:pPr lvl="1">
              <a:buNone/>
            </a:pPr>
            <a:endParaRPr lang="en-US" dirty="0" smtClean="0"/>
          </a:p>
          <a:p>
            <a:pPr lvl="1">
              <a:buFont typeface="Arial" pitchFamily="34" charset="0"/>
              <a:buChar char="•"/>
            </a:pPr>
            <a:r>
              <a:rPr lang="en-US" dirty="0" smtClean="0"/>
              <a:t>Của trình duyệt</a:t>
            </a:r>
          </a:p>
          <a:p>
            <a:pPr lvl="1">
              <a:buFont typeface="Wingdings" pitchFamily="2" charset="2"/>
              <a:buChar char="q"/>
            </a:pPr>
            <a:endParaRPr lang="en-US" dirty="0" smtClean="0"/>
          </a:p>
          <a:p>
            <a:pPr lvl="1">
              <a:buFont typeface="Arial" pitchFamily="34" charset="0"/>
              <a:buChar char="•"/>
            </a:pPr>
            <a:endParaRPr lang="en-US" dirty="0" smtClean="0"/>
          </a:p>
          <a:p>
            <a:pPr lvl="1">
              <a:buFont typeface="Arial" pitchFamily="34" charset="0"/>
              <a:buChar char="•"/>
            </a:pPr>
            <a:r>
              <a:rPr lang="en-US" dirty="0" smtClean="0"/>
              <a:t>Của người dùng</a:t>
            </a:r>
          </a:p>
          <a:p>
            <a:pPr lvl="1">
              <a:buFont typeface="Wingdings" pitchFamily="2" charset="2"/>
              <a:buChar char="q"/>
            </a:pPr>
            <a:endParaRPr lang="en-US" dirty="0" smtClean="0"/>
          </a:p>
          <a:p>
            <a:pPr lvl="1">
              <a:buFont typeface="Arial" pitchFamily="34" charset="0"/>
              <a:buChar char="•"/>
            </a:pPr>
            <a:endParaRPr lang="en-US" dirty="0" smtClean="0"/>
          </a:p>
          <a:p>
            <a:pPr lvl="1">
              <a:buFont typeface="Arial" pitchFamily="34" charset="0"/>
              <a:buChar char="•"/>
            </a:pPr>
            <a:r>
              <a:rPr lang="en-US" dirty="0" smtClean="0"/>
              <a:t>Của tác giả</a:t>
            </a:r>
          </a:p>
          <a:p>
            <a:pPr lvl="1">
              <a:buFont typeface="Wingdings" pitchFamily="2" charset="2"/>
              <a:buChar char="q"/>
            </a:pPr>
            <a:endParaRPr lang="en-US" dirty="0" smtClean="0"/>
          </a:p>
        </p:txBody>
      </p:sp>
      <p:sp>
        <p:nvSpPr>
          <p:cNvPr id="7" name="Rounded Rectangle 6"/>
          <p:cNvSpPr/>
          <p:nvPr/>
        </p:nvSpPr>
        <p:spPr>
          <a:xfrm>
            <a:off x="3429000" y="19050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ten {color:black;}</a:t>
            </a:r>
            <a:endParaRPr lang="en-US" b="1" dirty="0"/>
          </a:p>
        </p:txBody>
      </p:sp>
      <p:sp>
        <p:nvSpPr>
          <p:cNvPr id="8" name="Rounded Rectangle 7"/>
          <p:cNvSpPr/>
          <p:nvPr/>
        </p:nvSpPr>
        <p:spPr>
          <a:xfrm>
            <a:off x="3429000" y="31242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ten {color:red;}</a:t>
            </a:r>
            <a:endParaRPr lang="en-US" b="1" dirty="0"/>
          </a:p>
        </p:txBody>
      </p:sp>
      <p:sp>
        <p:nvSpPr>
          <p:cNvPr id="9" name="Rounded Rectangle 8"/>
          <p:cNvSpPr/>
          <p:nvPr/>
        </p:nvSpPr>
        <p:spPr>
          <a:xfrm>
            <a:off x="3429000" y="43434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b="1" dirty="0"/>
          </a:p>
        </p:txBody>
      </p:sp>
      <p:grpSp>
        <p:nvGrpSpPr>
          <p:cNvPr id="10" name="Group 9"/>
          <p:cNvGrpSpPr/>
          <p:nvPr/>
        </p:nvGrpSpPr>
        <p:grpSpPr>
          <a:xfrm>
            <a:off x="4648200" y="3810000"/>
            <a:ext cx="3657600" cy="1447800"/>
            <a:chOff x="4724400" y="2590800"/>
            <a:chExt cx="3657600" cy="2057400"/>
          </a:xfrm>
        </p:grpSpPr>
        <p:sp>
          <p:nvSpPr>
            <p:cNvPr id="11" name="Rounded Rectangle 10"/>
            <p:cNvSpPr/>
            <p:nvPr/>
          </p:nvSpPr>
          <p:spPr>
            <a:xfrm>
              <a:off x="4724400" y="3048000"/>
              <a:ext cx="3657600" cy="1600200"/>
            </a:xfrm>
            <a:prstGeom prst="roundRect">
              <a:avLst/>
            </a:prstGeom>
            <a:solidFill>
              <a:srgbClr val="00000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2"/>
                  </a:solidFill>
                </a:rPr>
                <a:t>Ưu tiên mẫu của người dùng</a:t>
              </a:r>
              <a:endParaRPr lang="en-US" sz="2000" dirty="0">
                <a:solidFill>
                  <a:schemeClr val="bg2"/>
                </a:solidFill>
              </a:endParaRPr>
            </a:p>
          </p:txBody>
        </p:sp>
        <p:sp>
          <p:nvSpPr>
            <p:cNvPr id="12" name="Right Arrow 11"/>
            <p:cNvSpPr/>
            <p:nvPr/>
          </p:nvSpPr>
          <p:spPr>
            <a:xfrm rot="16200000">
              <a:off x="6286500" y="2705100"/>
              <a:ext cx="4572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ưu tiên(Cascades)</a:t>
            </a:r>
            <a:endParaRPr lang="en-US" dirty="0"/>
          </a:p>
        </p:txBody>
      </p:sp>
      <p:sp>
        <p:nvSpPr>
          <p:cNvPr id="3" name="Date Placeholder 2"/>
          <p:cNvSpPr>
            <a:spLocks noGrp="1"/>
          </p:cNvSpPr>
          <p:nvPr>
            <p:ph type="dt" sz="half" idx="10"/>
          </p:nvPr>
        </p:nvSpPr>
        <p:spPr/>
        <p:txBody>
          <a:bodyPr/>
          <a:lstStyle/>
          <a:p>
            <a:fld id="{2493C354-D52E-4433-BEC0-9F389BCDFBBA}" type="datetime1">
              <a:rPr lang="en-US" smtClean="0"/>
              <a:pPr/>
              <a:t>5/15/2011</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24</a:t>
            </a:fld>
            <a:endParaRPr lang="en-US"/>
          </a:p>
        </p:txBody>
      </p:sp>
      <p:sp>
        <p:nvSpPr>
          <p:cNvPr id="6" name="Content Placeholder 5"/>
          <p:cNvSpPr>
            <a:spLocks noGrp="1"/>
          </p:cNvSpPr>
          <p:nvPr>
            <p:ph sz="quarter" idx="1"/>
          </p:nvPr>
        </p:nvSpPr>
        <p:spPr/>
        <p:txBody>
          <a:bodyPr>
            <a:normAutofit/>
          </a:bodyPr>
          <a:lstStyle/>
          <a:p>
            <a:pPr lvl="1">
              <a:buNone/>
            </a:pPr>
            <a:endParaRPr lang="en-US" dirty="0" smtClean="0"/>
          </a:p>
          <a:p>
            <a:pPr lvl="1">
              <a:buFont typeface="Arial" pitchFamily="34" charset="0"/>
              <a:buChar char="•"/>
            </a:pPr>
            <a:r>
              <a:rPr lang="en-US" dirty="0" smtClean="0"/>
              <a:t>Của trình duyệt</a:t>
            </a:r>
          </a:p>
          <a:p>
            <a:pPr lvl="1">
              <a:buFont typeface="Wingdings" pitchFamily="2" charset="2"/>
              <a:buChar char="q"/>
            </a:pPr>
            <a:endParaRPr lang="en-US" dirty="0" smtClean="0"/>
          </a:p>
          <a:p>
            <a:pPr lvl="1">
              <a:buFont typeface="Arial" pitchFamily="34" charset="0"/>
              <a:buChar char="•"/>
            </a:pPr>
            <a:endParaRPr lang="en-US" dirty="0" smtClean="0"/>
          </a:p>
          <a:p>
            <a:pPr lvl="1">
              <a:buFont typeface="Arial" pitchFamily="34" charset="0"/>
              <a:buChar char="•"/>
            </a:pPr>
            <a:r>
              <a:rPr lang="en-US" dirty="0" smtClean="0"/>
              <a:t>Của người dùng</a:t>
            </a:r>
          </a:p>
          <a:p>
            <a:pPr lvl="1">
              <a:buFont typeface="Wingdings" pitchFamily="2" charset="2"/>
              <a:buChar char="q"/>
            </a:pPr>
            <a:endParaRPr lang="en-US" dirty="0" smtClean="0"/>
          </a:p>
          <a:p>
            <a:pPr lvl="1">
              <a:buFont typeface="Arial" pitchFamily="34" charset="0"/>
              <a:buChar char="•"/>
            </a:pPr>
            <a:endParaRPr lang="en-US" dirty="0" smtClean="0"/>
          </a:p>
          <a:p>
            <a:pPr lvl="1">
              <a:buFont typeface="Arial" pitchFamily="34" charset="0"/>
              <a:buChar char="•"/>
            </a:pPr>
            <a:r>
              <a:rPr lang="en-US" dirty="0" smtClean="0"/>
              <a:t>Của tác giả</a:t>
            </a:r>
          </a:p>
          <a:p>
            <a:pPr lvl="1">
              <a:buFont typeface="Wingdings" pitchFamily="2" charset="2"/>
              <a:buChar char="q"/>
            </a:pPr>
            <a:endParaRPr lang="en-US" dirty="0" smtClean="0"/>
          </a:p>
        </p:txBody>
      </p:sp>
      <p:sp>
        <p:nvSpPr>
          <p:cNvPr id="7" name="Rounded Rectangle 6"/>
          <p:cNvSpPr/>
          <p:nvPr/>
        </p:nvSpPr>
        <p:spPr>
          <a:xfrm>
            <a:off x="3429000" y="19050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ten {color:black;}</a:t>
            </a:r>
            <a:endParaRPr lang="en-US" b="1" dirty="0"/>
          </a:p>
        </p:txBody>
      </p:sp>
      <p:sp>
        <p:nvSpPr>
          <p:cNvPr id="8" name="Rounded Rectangle 7"/>
          <p:cNvSpPr/>
          <p:nvPr/>
        </p:nvSpPr>
        <p:spPr>
          <a:xfrm>
            <a:off x="3429000" y="31242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ten {color:red;}</a:t>
            </a:r>
            <a:endParaRPr lang="en-US" b="1" dirty="0"/>
          </a:p>
        </p:txBody>
      </p:sp>
      <p:sp>
        <p:nvSpPr>
          <p:cNvPr id="9" name="Rounded Rectangle 8"/>
          <p:cNvSpPr/>
          <p:nvPr/>
        </p:nvSpPr>
        <p:spPr>
          <a:xfrm>
            <a:off x="3429000" y="43434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ten {color:green;}</a:t>
            </a:r>
          </a:p>
        </p:txBody>
      </p:sp>
      <p:grpSp>
        <p:nvGrpSpPr>
          <p:cNvPr id="10" name="Group 9"/>
          <p:cNvGrpSpPr/>
          <p:nvPr/>
        </p:nvGrpSpPr>
        <p:grpSpPr>
          <a:xfrm>
            <a:off x="3886200" y="5029200"/>
            <a:ext cx="3657600" cy="1219200"/>
            <a:chOff x="4724400" y="2590800"/>
            <a:chExt cx="3657600" cy="2057400"/>
          </a:xfrm>
        </p:grpSpPr>
        <p:sp>
          <p:nvSpPr>
            <p:cNvPr id="11" name="Rounded Rectangle 10"/>
            <p:cNvSpPr/>
            <p:nvPr/>
          </p:nvSpPr>
          <p:spPr>
            <a:xfrm>
              <a:off x="4724400" y="3048000"/>
              <a:ext cx="3657600" cy="1600200"/>
            </a:xfrm>
            <a:prstGeom prst="roundRect">
              <a:avLst/>
            </a:prstGeom>
            <a:solidFill>
              <a:srgbClr val="00000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2"/>
                  </a:solidFill>
                </a:rPr>
                <a:t>Ưu tiên mẫu của tác giả</a:t>
              </a:r>
              <a:endParaRPr lang="en-US" sz="2000" dirty="0">
                <a:solidFill>
                  <a:schemeClr val="bg2"/>
                </a:solidFill>
              </a:endParaRPr>
            </a:p>
          </p:txBody>
        </p:sp>
        <p:sp>
          <p:nvSpPr>
            <p:cNvPr id="12" name="Right Arrow 11"/>
            <p:cNvSpPr/>
            <p:nvPr/>
          </p:nvSpPr>
          <p:spPr>
            <a:xfrm rot="16200000">
              <a:off x="6286500" y="2705100"/>
              <a:ext cx="4572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ưu tiên(Cascades)</a:t>
            </a:r>
            <a:endParaRPr lang="en-US" dirty="0"/>
          </a:p>
        </p:txBody>
      </p:sp>
      <p:sp>
        <p:nvSpPr>
          <p:cNvPr id="3" name="Date Placeholder 2"/>
          <p:cNvSpPr>
            <a:spLocks noGrp="1"/>
          </p:cNvSpPr>
          <p:nvPr>
            <p:ph type="dt" sz="half" idx="10"/>
          </p:nvPr>
        </p:nvSpPr>
        <p:spPr/>
        <p:txBody>
          <a:bodyPr/>
          <a:lstStyle/>
          <a:p>
            <a:fld id="{2493C354-D52E-4433-BEC0-9F389BCDFBBA}" type="datetime1">
              <a:rPr lang="en-US" smtClean="0"/>
              <a:pPr/>
              <a:t>5/15/2011</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25</a:t>
            </a:fld>
            <a:endParaRPr lang="en-US"/>
          </a:p>
        </p:txBody>
      </p:sp>
      <p:sp>
        <p:nvSpPr>
          <p:cNvPr id="6" name="Content Placeholder 5"/>
          <p:cNvSpPr>
            <a:spLocks noGrp="1"/>
          </p:cNvSpPr>
          <p:nvPr>
            <p:ph sz="quarter" idx="1"/>
          </p:nvPr>
        </p:nvSpPr>
        <p:spPr/>
        <p:txBody>
          <a:bodyPr>
            <a:normAutofit/>
          </a:bodyPr>
          <a:lstStyle/>
          <a:p>
            <a:pPr lvl="1">
              <a:buNone/>
            </a:pPr>
            <a:endParaRPr lang="en-US" dirty="0" smtClean="0"/>
          </a:p>
          <a:p>
            <a:pPr lvl="1">
              <a:buFont typeface="Arial" pitchFamily="34" charset="0"/>
              <a:buChar char="•"/>
            </a:pPr>
            <a:r>
              <a:rPr lang="en-US" dirty="0" smtClean="0"/>
              <a:t>Của trình duyệt</a:t>
            </a:r>
          </a:p>
          <a:p>
            <a:pPr lvl="1">
              <a:buFont typeface="Wingdings" pitchFamily="2" charset="2"/>
              <a:buChar char="q"/>
            </a:pPr>
            <a:endParaRPr lang="en-US" dirty="0" smtClean="0"/>
          </a:p>
          <a:p>
            <a:pPr lvl="1">
              <a:buFont typeface="Arial" pitchFamily="34" charset="0"/>
              <a:buChar char="•"/>
            </a:pPr>
            <a:endParaRPr lang="en-US" dirty="0" smtClean="0"/>
          </a:p>
          <a:p>
            <a:pPr lvl="1">
              <a:buFont typeface="Arial" pitchFamily="34" charset="0"/>
              <a:buChar char="•"/>
            </a:pPr>
            <a:r>
              <a:rPr lang="en-US" dirty="0" smtClean="0"/>
              <a:t>Của người dùng</a:t>
            </a:r>
          </a:p>
          <a:p>
            <a:pPr lvl="1">
              <a:buFont typeface="Wingdings" pitchFamily="2" charset="2"/>
              <a:buChar char="q"/>
            </a:pPr>
            <a:endParaRPr lang="en-US" dirty="0" smtClean="0"/>
          </a:p>
          <a:p>
            <a:pPr lvl="1">
              <a:buFont typeface="Arial" pitchFamily="34" charset="0"/>
              <a:buChar char="•"/>
            </a:pPr>
            <a:endParaRPr lang="en-US" dirty="0" smtClean="0"/>
          </a:p>
          <a:p>
            <a:pPr lvl="1">
              <a:buFont typeface="Arial" pitchFamily="34" charset="0"/>
              <a:buChar char="•"/>
            </a:pPr>
            <a:r>
              <a:rPr lang="en-US" dirty="0" smtClean="0"/>
              <a:t>Của tác giả</a:t>
            </a:r>
          </a:p>
          <a:p>
            <a:pPr lvl="1">
              <a:buFont typeface="Wingdings" pitchFamily="2" charset="2"/>
              <a:buChar char="q"/>
            </a:pPr>
            <a:endParaRPr lang="en-US" dirty="0" smtClean="0"/>
          </a:p>
        </p:txBody>
      </p:sp>
      <p:sp>
        <p:nvSpPr>
          <p:cNvPr id="7" name="Rounded Rectangle 6"/>
          <p:cNvSpPr/>
          <p:nvPr/>
        </p:nvSpPr>
        <p:spPr>
          <a:xfrm>
            <a:off x="3429000" y="19050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ten {color:black;}</a:t>
            </a:r>
            <a:endParaRPr lang="en-US" b="1" dirty="0"/>
          </a:p>
        </p:txBody>
      </p:sp>
      <p:sp>
        <p:nvSpPr>
          <p:cNvPr id="8" name="Rounded Rectangle 7"/>
          <p:cNvSpPr/>
          <p:nvPr/>
        </p:nvSpPr>
        <p:spPr>
          <a:xfrm>
            <a:off x="3429000" y="31242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ten {color:red;}</a:t>
            </a:r>
            <a:endParaRPr lang="en-US" b="1" dirty="0"/>
          </a:p>
        </p:txBody>
      </p:sp>
      <p:sp>
        <p:nvSpPr>
          <p:cNvPr id="9" name="Rounded Rectangle 8"/>
          <p:cNvSpPr/>
          <p:nvPr/>
        </p:nvSpPr>
        <p:spPr>
          <a:xfrm>
            <a:off x="3429000" y="43434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ten {color:green;}</a:t>
            </a:r>
          </a:p>
          <a:p>
            <a:pPr algn="ctr"/>
            <a:r>
              <a:rPr lang="en-US" b="1" dirty="0" smtClean="0"/>
              <a:t>ten {color:yellow; !important}</a:t>
            </a:r>
          </a:p>
        </p:txBody>
      </p:sp>
      <p:grpSp>
        <p:nvGrpSpPr>
          <p:cNvPr id="10" name="Group 9"/>
          <p:cNvGrpSpPr/>
          <p:nvPr/>
        </p:nvGrpSpPr>
        <p:grpSpPr>
          <a:xfrm>
            <a:off x="3886200" y="5029200"/>
            <a:ext cx="3810000" cy="1295400"/>
            <a:chOff x="4724400" y="2590800"/>
            <a:chExt cx="3810000" cy="1748790"/>
          </a:xfrm>
        </p:grpSpPr>
        <p:sp>
          <p:nvSpPr>
            <p:cNvPr id="11" name="Rounded Rectangle 10"/>
            <p:cNvSpPr/>
            <p:nvPr/>
          </p:nvSpPr>
          <p:spPr>
            <a:xfrm>
              <a:off x="4724400" y="3048000"/>
              <a:ext cx="3810000" cy="1291590"/>
            </a:xfrm>
            <a:prstGeom prst="roundRect">
              <a:avLst/>
            </a:prstGeom>
            <a:solidFill>
              <a:srgbClr val="00000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2"/>
                  </a:solidFill>
                </a:rPr>
                <a:t>Ưu tiên khai báo có !important</a:t>
              </a:r>
              <a:endParaRPr lang="en-US" sz="2000" dirty="0">
                <a:solidFill>
                  <a:schemeClr val="bg2"/>
                </a:solidFill>
              </a:endParaRPr>
            </a:p>
          </p:txBody>
        </p:sp>
        <p:sp>
          <p:nvSpPr>
            <p:cNvPr id="12" name="Right Arrow 11"/>
            <p:cNvSpPr/>
            <p:nvPr/>
          </p:nvSpPr>
          <p:spPr>
            <a:xfrm rot="16200000">
              <a:off x="6286500" y="2705100"/>
              <a:ext cx="4572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p:cBhvr override="childStyle">
                                        <p:cTn id="6" dur="500" fill="hold"/>
                                        <p:tgtEl>
                                          <p:spTgt spid="9">
                                            <p:txEl>
                                              <p:pRg st="1" end="1"/>
                                            </p:txEl>
                                          </p:spTgt>
                                        </p:tgtEl>
                                        <p:attrNameLst>
                                          <p:attrName>style.color</p:attrName>
                                        </p:attrNameLst>
                                      </p:cBhvr>
                                      <p:to>
                                        <a:srgbClr val="DF402F"/>
                                      </p:to>
                                    </p:animClr>
                                  </p:childTnLst>
                                </p:cTn>
                              </p:par>
                              <p:par>
                                <p:cTn id="7" presetID="53"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 calcmode="lin" valueType="num">
                                      <p:cBhvr>
                                        <p:cTn id="9" dur="500" fill="hold"/>
                                        <p:tgtEl>
                                          <p:spTgt spid="10"/>
                                        </p:tgtEl>
                                        <p:attrNameLst>
                                          <p:attrName>ppt_w</p:attrName>
                                        </p:attrNameLst>
                                      </p:cBhvr>
                                      <p:tavLst>
                                        <p:tav tm="0">
                                          <p:val>
                                            <p:fltVal val="0"/>
                                          </p:val>
                                        </p:tav>
                                        <p:tav tm="100000">
                                          <p:val>
                                            <p:strVal val="#ppt_w"/>
                                          </p:val>
                                        </p:tav>
                                      </p:tavLst>
                                    </p:anim>
                                    <p:anim calcmode="lin" valueType="num">
                                      <p:cBhvr>
                                        <p:cTn id="10" dur="500" fill="hold"/>
                                        <p:tgtEl>
                                          <p:spTgt spid="10"/>
                                        </p:tgtEl>
                                        <p:attrNameLst>
                                          <p:attrName>ppt_h</p:attrName>
                                        </p:attrNameLst>
                                      </p:cBhvr>
                                      <p:tavLst>
                                        <p:tav tm="0">
                                          <p:val>
                                            <p:fltVal val="0"/>
                                          </p:val>
                                        </p:tav>
                                        <p:tav tm="100000">
                                          <p:val>
                                            <p:strVal val="#ppt_h"/>
                                          </p:val>
                                        </p:tav>
                                      </p:tavLst>
                                    </p:anim>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ưu tiên(Cascades)</a:t>
            </a:r>
            <a:endParaRPr lang="en-US" dirty="0"/>
          </a:p>
        </p:txBody>
      </p:sp>
      <p:sp>
        <p:nvSpPr>
          <p:cNvPr id="3" name="Date Placeholder 2"/>
          <p:cNvSpPr>
            <a:spLocks noGrp="1"/>
          </p:cNvSpPr>
          <p:nvPr>
            <p:ph type="dt" sz="half" idx="10"/>
          </p:nvPr>
        </p:nvSpPr>
        <p:spPr/>
        <p:txBody>
          <a:bodyPr/>
          <a:lstStyle/>
          <a:p>
            <a:fld id="{2493C354-D52E-4433-BEC0-9F389BCDFBBA}" type="datetime1">
              <a:rPr lang="en-US" smtClean="0"/>
              <a:pPr/>
              <a:t>5/15/2011</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26</a:t>
            </a:fld>
            <a:endParaRPr lang="en-US"/>
          </a:p>
        </p:txBody>
      </p:sp>
      <p:sp>
        <p:nvSpPr>
          <p:cNvPr id="6" name="Content Placeholder 5"/>
          <p:cNvSpPr>
            <a:spLocks noGrp="1"/>
          </p:cNvSpPr>
          <p:nvPr>
            <p:ph sz="quarter" idx="1"/>
          </p:nvPr>
        </p:nvSpPr>
        <p:spPr/>
        <p:txBody>
          <a:bodyPr>
            <a:normAutofit/>
          </a:bodyPr>
          <a:lstStyle/>
          <a:p>
            <a:pPr lvl="1">
              <a:buNone/>
            </a:pPr>
            <a:endParaRPr lang="en-US" dirty="0" smtClean="0"/>
          </a:p>
          <a:p>
            <a:pPr lvl="1">
              <a:buFont typeface="Arial" pitchFamily="34" charset="0"/>
              <a:buChar char="•"/>
            </a:pPr>
            <a:r>
              <a:rPr lang="en-US" dirty="0" smtClean="0"/>
              <a:t>Của trình duyệt</a:t>
            </a:r>
          </a:p>
          <a:p>
            <a:pPr lvl="1">
              <a:buFont typeface="Wingdings" pitchFamily="2" charset="2"/>
              <a:buChar char="q"/>
            </a:pPr>
            <a:endParaRPr lang="en-US" dirty="0" smtClean="0"/>
          </a:p>
          <a:p>
            <a:pPr lvl="1">
              <a:buFont typeface="Arial" pitchFamily="34" charset="0"/>
              <a:buChar char="•"/>
            </a:pPr>
            <a:endParaRPr lang="en-US" dirty="0" smtClean="0"/>
          </a:p>
          <a:p>
            <a:pPr lvl="1">
              <a:buFont typeface="Arial" pitchFamily="34" charset="0"/>
              <a:buChar char="•"/>
            </a:pPr>
            <a:r>
              <a:rPr lang="en-US" dirty="0" smtClean="0"/>
              <a:t>Của người dùng</a:t>
            </a:r>
          </a:p>
          <a:p>
            <a:pPr lvl="1">
              <a:buFont typeface="Wingdings" pitchFamily="2" charset="2"/>
              <a:buChar char="q"/>
            </a:pPr>
            <a:endParaRPr lang="en-US" dirty="0" smtClean="0"/>
          </a:p>
          <a:p>
            <a:pPr lvl="1">
              <a:buFont typeface="Arial" pitchFamily="34" charset="0"/>
              <a:buChar char="•"/>
            </a:pPr>
            <a:endParaRPr lang="en-US" dirty="0" smtClean="0"/>
          </a:p>
          <a:p>
            <a:pPr lvl="1">
              <a:buFont typeface="Arial" pitchFamily="34" charset="0"/>
              <a:buChar char="•"/>
            </a:pPr>
            <a:r>
              <a:rPr lang="en-US" dirty="0" smtClean="0"/>
              <a:t>Của tác giả</a:t>
            </a:r>
          </a:p>
          <a:p>
            <a:pPr lvl="1">
              <a:buFont typeface="Wingdings" pitchFamily="2" charset="2"/>
              <a:buChar char="q"/>
            </a:pPr>
            <a:endParaRPr lang="en-US" dirty="0" smtClean="0"/>
          </a:p>
        </p:txBody>
      </p:sp>
      <p:sp>
        <p:nvSpPr>
          <p:cNvPr id="7" name="Rounded Rectangle 6"/>
          <p:cNvSpPr/>
          <p:nvPr/>
        </p:nvSpPr>
        <p:spPr>
          <a:xfrm>
            <a:off x="3429000" y="19050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ten {color:black;}</a:t>
            </a:r>
            <a:endParaRPr lang="en-US" b="1" dirty="0"/>
          </a:p>
        </p:txBody>
      </p:sp>
      <p:sp>
        <p:nvSpPr>
          <p:cNvPr id="8" name="Rounded Rectangle 7"/>
          <p:cNvSpPr/>
          <p:nvPr/>
        </p:nvSpPr>
        <p:spPr>
          <a:xfrm>
            <a:off x="3429000" y="31242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ten {color:red;}</a:t>
            </a:r>
          </a:p>
          <a:p>
            <a:pPr algn="ctr"/>
            <a:r>
              <a:rPr lang="en-US" b="1" dirty="0" smtClean="0"/>
              <a:t>ten {color:white; !important}</a:t>
            </a:r>
            <a:endParaRPr lang="en-US" b="1" dirty="0"/>
          </a:p>
        </p:txBody>
      </p:sp>
      <p:sp>
        <p:nvSpPr>
          <p:cNvPr id="9" name="Rounded Rectangle 8"/>
          <p:cNvSpPr/>
          <p:nvPr/>
        </p:nvSpPr>
        <p:spPr>
          <a:xfrm>
            <a:off x="3429000" y="43434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ten {color:green;}</a:t>
            </a:r>
          </a:p>
          <a:p>
            <a:pPr algn="ctr"/>
            <a:r>
              <a:rPr lang="en-US" b="1" dirty="0" smtClean="0"/>
              <a:t>ten {color:yellow; !important}</a:t>
            </a:r>
          </a:p>
        </p:txBody>
      </p:sp>
      <p:grpSp>
        <p:nvGrpSpPr>
          <p:cNvPr id="10" name="Group 9"/>
          <p:cNvGrpSpPr/>
          <p:nvPr/>
        </p:nvGrpSpPr>
        <p:grpSpPr>
          <a:xfrm>
            <a:off x="4724400" y="3810000"/>
            <a:ext cx="3810000" cy="1295400"/>
            <a:chOff x="4724400" y="2590800"/>
            <a:chExt cx="3810000" cy="1748790"/>
          </a:xfrm>
        </p:grpSpPr>
        <p:sp>
          <p:nvSpPr>
            <p:cNvPr id="11" name="Rounded Rectangle 10"/>
            <p:cNvSpPr/>
            <p:nvPr/>
          </p:nvSpPr>
          <p:spPr>
            <a:xfrm>
              <a:off x="4724400" y="3048000"/>
              <a:ext cx="3810000" cy="1291590"/>
            </a:xfrm>
            <a:prstGeom prst="roundRect">
              <a:avLst/>
            </a:prstGeom>
            <a:solidFill>
              <a:srgbClr val="00000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2"/>
                  </a:solidFill>
                </a:rPr>
                <a:t>Ưu tiên khai báo có !important của người dùng</a:t>
              </a:r>
              <a:endParaRPr lang="en-US" sz="2000" dirty="0">
                <a:solidFill>
                  <a:schemeClr val="bg2"/>
                </a:solidFill>
              </a:endParaRPr>
            </a:p>
          </p:txBody>
        </p:sp>
        <p:sp>
          <p:nvSpPr>
            <p:cNvPr id="12" name="Right Arrow 11"/>
            <p:cNvSpPr/>
            <p:nvPr/>
          </p:nvSpPr>
          <p:spPr>
            <a:xfrm rot="16200000">
              <a:off x="6286500" y="2705100"/>
              <a:ext cx="4572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p:cBhvr override="childStyle">
                                        <p:cTn id="6" dur="500" fill="hold"/>
                                        <p:tgtEl>
                                          <p:spTgt spid="8">
                                            <p:txEl>
                                              <p:pRg st="1" end="1"/>
                                            </p:txEl>
                                          </p:spTgt>
                                        </p:tgtEl>
                                        <p:attrNameLst>
                                          <p:attrName>style.color</p:attrName>
                                        </p:attrNameLst>
                                      </p:cBhvr>
                                      <p:to>
                                        <a:srgbClr val="DF402F"/>
                                      </p:to>
                                    </p:animClr>
                                  </p:childTnLst>
                                </p:cTn>
                              </p:par>
                              <p:par>
                                <p:cTn id="7" presetID="53"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 calcmode="lin" valueType="num">
                                      <p:cBhvr>
                                        <p:cTn id="9" dur="500" fill="hold"/>
                                        <p:tgtEl>
                                          <p:spTgt spid="10"/>
                                        </p:tgtEl>
                                        <p:attrNameLst>
                                          <p:attrName>ppt_w</p:attrName>
                                        </p:attrNameLst>
                                      </p:cBhvr>
                                      <p:tavLst>
                                        <p:tav tm="0">
                                          <p:val>
                                            <p:fltVal val="0"/>
                                          </p:val>
                                        </p:tav>
                                        <p:tav tm="100000">
                                          <p:val>
                                            <p:strVal val="#ppt_w"/>
                                          </p:val>
                                        </p:tav>
                                      </p:tavLst>
                                    </p:anim>
                                    <p:anim calcmode="lin" valueType="num">
                                      <p:cBhvr>
                                        <p:cTn id="10" dur="500" fill="hold"/>
                                        <p:tgtEl>
                                          <p:spTgt spid="10"/>
                                        </p:tgtEl>
                                        <p:attrNameLst>
                                          <p:attrName>ppt_h</p:attrName>
                                        </p:attrNameLst>
                                      </p:cBhvr>
                                      <p:tavLst>
                                        <p:tav tm="0">
                                          <p:val>
                                            <p:fltVal val="0"/>
                                          </p:val>
                                        </p:tav>
                                        <p:tav tm="100000">
                                          <p:val>
                                            <p:strVal val="#ppt_h"/>
                                          </p:val>
                                        </p:tav>
                                      </p:tavLst>
                                    </p:anim>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ưu tiên(Cascades)</a:t>
            </a:r>
            <a:endParaRPr lang="en-US" dirty="0"/>
          </a:p>
        </p:txBody>
      </p:sp>
      <p:sp>
        <p:nvSpPr>
          <p:cNvPr id="3" name="Date Placeholder 2"/>
          <p:cNvSpPr>
            <a:spLocks noGrp="1"/>
          </p:cNvSpPr>
          <p:nvPr>
            <p:ph type="dt" sz="half" idx="10"/>
          </p:nvPr>
        </p:nvSpPr>
        <p:spPr/>
        <p:txBody>
          <a:bodyPr/>
          <a:lstStyle/>
          <a:p>
            <a:fld id="{2493C354-D52E-4433-BEC0-9F389BCDFBBA}" type="datetime1">
              <a:rPr lang="en-US" smtClean="0"/>
              <a:pPr/>
              <a:t>5/15/2011</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27</a:t>
            </a:fld>
            <a:endParaRPr lang="en-US"/>
          </a:p>
        </p:txBody>
      </p:sp>
      <p:sp>
        <p:nvSpPr>
          <p:cNvPr id="6" name="Content Placeholder 5"/>
          <p:cNvSpPr>
            <a:spLocks noGrp="1"/>
          </p:cNvSpPr>
          <p:nvPr>
            <p:ph sz="quarter" idx="1"/>
          </p:nvPr>
        </p:nvSpPr>
        <p:spPr/>
        <p:txBody>
          <a:bodyPr>
            <a:normAutofit/>
          </a:bodyPr>
          <a:lstStyle/>
          <a:p>
            <a:pPr lvl="1">
              <a:buNone/>
            </a:pPr>
            <a:endParaRPr lang="en-US" dirty="0" smtClean="0"/>
          </a:p>
          <a:p>
            <a:pPr lvl="1">
              <a:buFont typeface="Arial" pitchFamily="34" charset="0"/>
              <a:buChar char="•"/>
            </a:pPr>
            <a:r>
              <a:rPr lang="en-US" dirty="0" smtClean="0"/>
              <a:t>Của trình duyệt</a:t>
            </a:r>
          </a:p>
          <a:p>
            <a:pPr lvl="1">
              <a:buFont typeface="Wingdings" pitchFamily="2" charset="2"/>
              <a:buChar char="q"/>
            </a:pPr>
            <a:endParaRPr lang="en-US" dirty="0" smtClean="0"/>
          </a:p>
          <a:p>
            <a:pPr lvl="1">
              <a:buFont typeface="Arial" pitchFamily="34" charset="0"/>
              <a:buChar char="•"/>
            </a:pPr>
            <a:endParaRPr lang="en-US" dirty="0" smtClean="0"/>
          </a:p>
          <a:p>
            <a:pPr lvl="1">
              <a:buFont typeface="Arial" pitchFamily="34" charset="0"/>
              <a:buChar char="•"/>
            </a:pPr>
            <a:r>
              <a:rPr lang="en-US" dirty="0" smtClean="0"/>
              <a:t>Của người dùng</a:t>
            </a:r>
          </a:p>
          <a:p>
            <a:pPr lvl="1">
              <a:buFont typeface="Wingdings" pitchFamily="2" charset="2"/>
              <a:buChar char="q"/>
            </a:pPr>
            <a:endParaRPr lang="en-US" dirty="0" smtClean="0"/>
          </a:p>
          <a:p>
            <a:pPr lvl="1">
              <a:buFont typeface="Arial" pitchFamily="34" charset="0"/>
              <a:buChar char="•"/>
            </a:pPr>
            <a:endParaRPr lang="en-US" dirty="0" smtClean="0"/>
          </a:p>
          <a:p>
            <a:pPr lvl="1">
              <a:buFont typeface="Arial" pitchFamily="34" charset="0"/>
              <a:buChar char="•"/>
            </a:pPr>
            <a:r>
              <a:rPr lang="en-US" dirty="0" smtClean="0"/>
              <a:t>Của tác giả</a:t>
            </a:r>
          </a:p>
          <a:p>
            <a:pPr lvl="1">
              <a:buFont typeface="Wingdings" pitchFamily="2" charset="2"/>
              <a:buChar char="q"/>
            </a:pPr>
            <a:endParaRPr lang="en-US" dirty="0" smtClean="0"/>
          </a:p>
        </p:txBody>
      </p:sp>
      <p:sp>
        <p:nvSpPr>
          <p:cNvPr id="7" name="Rounded Rectangle 6"/>
          <p:cNvSpPr/>
          <p:nvPr/>
        </p:nvSpPr>
        <p:spPr>
          <a:xfrm>
            <a:off x="3429000" y="19050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ten {color:black;}</a:t>
            </a:r>
            <a:endParaRPr lang="en-US" b="1" dirty="0"/>
          </a:p>
        </p:txBody>
      </p:sp>
      <p:sp>
        <p:nvSpPr>
          <p:cNvPr id="8" name="Rounded Rectangle 7"/>
          <p:cNvSpPr/>
          <p:nvPr/>
        </p:nvSpPr>
        <p:spPr>
          <a:xfrm>
            <a:off x="3429000" y="31242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ten {color:red;}</a:t>
            </a:r>
          </a:p>
          <a:p>
            <a:pPr algn="ctr"/>
            <a:r>
              <a:rPr lang="en-US" b="1" dirty="0" smtClean="0"/>
              <a:t>ten {color:white; !important}</a:t>
            </a:r>
            <a:endParaRPr lang="en-US" b="1" dirty="0"/>
          </a:p>
        </p:txBody>
      </p:sp>
      <p:sp>
        <p:nvSpPr>
          <p:cNvPr id="9" name="Rounded Rectangle 8"/>
          <p:cNvSpPr/>
          <p:nvPr/>
        </p:nvSpPr>
        <p:spPr>
          <a:xfrm>
            <a:off x="3429000" y="43434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ten {color:green;}</a:t>
            </a:r>
          </a:p>
          <a:p>
            <a:pPr algn="ctr"/>
            <a:r>
              <a:rPr lang="en-US" b="1" dirty="0" smtClean="0"/>
              <a:t>ten {color:yellow; !important}</a:t>
            </a:r>
          </a:p>
        </p:txBody>
      </p:sp>
      <p:grpSp>
        <p:nvGrpSpPr>
          <p:cNvPr id="10" name="Group 9"/>
          <p:cNvGrpSpPr/>
          <p:nvPr/>
        </p:nvGrpSpPr>
        <p:grpSpPr>
          <a:xfrm>
            <a:off x="4724400" y="3810000"/>
            <a:ext cx="3810000" cy="1295400"/>
            <a:chOff x="4724400" y="2590800"/>
            <a:chExt cx="3810000" cy="1748790"/>
          </a:xfrm>
        </p:grpSpPr>
        <p:sp>
          <p:nvSpPr>
            <p:cNvPr id="11" name="Rounded Rectangle 10"/>
            <p:cNvSpPr/>
            <p:nvPr/>
          </p:nvSpPr>
          <p:spPr>
            <a:xfrm>
              <a:off x="4724400" y="3048000"/>
              <a:ext cx="3810000" cy="1291590"/>
            </a:xfrm>
            <a:prstGeom prst="roundRect">
              <a:avLst/>
            </a:prstGeom>
            <a:solidFill>
              <a:srgbClr val="00000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2"/>
                  </a:solidFill>
                </a:rPr>
                <a:t>Ưu tiên khai báo có !important của người dùng</a:t>
              </a:r>
              <a:endParaRPr lang="en-US" sz="2000" dirty="0">
                <a:solidFill>
                  <a:schemeClr val="bg2"/>
                </a:solidFill>
              </a:endParaRPr>
            </a:p>
          </p:txBody>
        </p:sp>
        <p:sp>
          <p:nvSpPr>
            <p:cNvPr id="12" name="Right Arrow 11"/>
            <p:cNvSpPr/>
            <p:nvPr/>
          </p:nvSpPr>
          <p:spPr>
            <a:xfrm rot="16200000">
              <a:off x="6286500" y="2705100"/>
              <a:ext cx="457200"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p:cBhvr override="childStyle">
                                        <p:cTn id="6" dur="500" fill="hold"/>
                                        <p:tgtEl>
                                          <p:spTgt spid="8">
                                            <p:txEl>
                                              <p:pRg st="1" end="1"/>
                                            </p:txEl>
                                          </p:spTgt>
                                        </p:tgtEl>
                                        <p:attrNameLst>
                                          <p:attrName>style.color</p:attrName>
                                        </p:attrNameLst>
                                      </p:cBhvr>
                                      <p:to>
                                        <a:srgbClr val="DF402F"/>
                                      </p:to>
                                    </p:animClr>
                                  </p:childTnLst>
                                </p:cTn>
                              </p:par>
                              <p:par>
                                <p:cTn id="7" presetID="53"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anim calcmode="lin" valueType="num">
                                      <p:cBhvr>
                                        <p:cTn id="9" dur="500" fill="hold"/>
                                        <p:tgtEl>
                                          <p:spTgt spid="10"/>
                                        </p:tgtEl>
                                        <p:attrNameLst>
                                          <p:attrName>ppt_w</p:attrName>
                                        </p:attrNameLst>
                                      </p:cBhvr>
                                      <p:tavLst>
                                        <p:tav tm="0">
                                          <p:val>
                                            <p:fltVal val="0"/>
                                          </p:val>
                                        </p:tav>
                                        <p:tav tm="100000">
                                          <p:val>
                                            <p:strVal val="#ppt_w"/>
                                          </p:val>
                                        </p:tav>
                                      </p:tavLst>
                                    </p:anim>
                                    <p:anim calcmode="lin" valueType="num">
                                      <p:cBhvr>
                                        <p:cTn id="10" dur="500" fill="hold"/>
                                        <p:tgtEl>
                                          <p:spTgt spid="10"/>
                                        </p:tgtEl>
                                        <p:attrNameLst>
                                          <p:attrName>ppt_h</p:attrName>
                                        </p:attrNameLst>
                                      </p:cBhvr>
                                      <p:tavLst>
                                        <p:tav tm="0">
                                          <p:val>
                                            <p:fltVal val="0"/>
                                          </p:val>
                                        </p:tav>
                                        <p:tav tm="100000">
                                          <p:val>
                                            <p:strVal val="#ppt_h"/>
                                          </p:val>
                                        </p:tav>
                                      </p:tavLst>
                                    </p:anim>
                                    <p:animEffect transition="in" filter="fad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ưu tiên(Cascades)</a:t>
            </a:r>
            <a:endParaRPr lang="en-US" dirty="0"/>
          </a:p>
        </p:txBody>
      </p:sp>
      <p:sp>
        <p:nvSpPr>
          <p:cNvPr id="3" name="Date Placeholder 2"/>
          <p:cNvSpPr>
            <a:spLocks noGrp="1"/>
          </p:cNvSpPr>
          <p:nvPr>
            <p:ph type="dt" sz="half" idx="10"/>
          </p:nvPr>
        </p:nvSpPr>
        <p:spPr/>
        <p:txBody>
          <a:bodyPr/>
          <a:lstStyle/>
          <a:p>
            <a:fld id="{2493C354-D52E-4433-BEC0-9F389BCDFBBA}" type="datetime1">
              <a:rPr lang="en-US" smtClean="0"/>
              <a:pPr/>
              <a:t>5/15/2011</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28</a:t>
            </a:fld>
            <a:endParaRPr lang="en-US"/>
          </a:p>
        </p:txBody>
      </p:sp>
      <p:sp>
        <p:nvSpPr>
          <p:cNvPr id="6" name="Content Placeholder 5"/>
          <p:cNvSpPr>
            <a:spLocks noGrp="1"/>
          </p:cNvSpPr>
          <p:nvPr>
            <p:ph sz="quarter" idx="1"/>
          </p:nvPr>
        </p:nvSpPr>
        <p:spPr/>
        <p:txBody>
          <a:bodyPr>
            <a:normAutofit/>
          </a:bodyPr>
          <a:lstStyle/>
          <a:p>
            <a:pPr lvl="1">
              <a:buNone/>
            </a:pPr>
            <a:endParaRPr lang="en-US" dirty="0" smtClean="0"/>
          </a:p>
          <a:p>
            <a:pPr lvl="1">
              <a:buFont typeface="Arial" pitchFamily="34" charset="0"/>
              <a:buChar char="•"/>
            </a:pPr>
            <a:r>
              <a:rPr lang="en-US" dirty="0" smtClean="0"/>
              <a:t>Của trình duyệt</a:t>
            </a:r>
          </a:p>
          <a:p>
            <a:pPr lvl="1">
              <a:buFont typeface="Wingdings" pitchFamily="2" charset="2"/>
              <a:buChar char="q"/>
            </a:pPr>
            <a:endParaRPr lang="en-US" dirty="0" smtClean="0"/>
          </a:p>
          <a:p>
            <a:pPr lvl="1">
              <a:buFont typeface="Arial" pitchFamily="34" charset="0"/>
              <a:buChar char="•"/>
            </a:pPr>
            <a:endParaRPr lang="en-US" dirty="0" smtClean="0"/>
          </a:p>
          <a:p>
            <a:pPr lvl="1">
              <a:buFont typeface="Arial" pitchFamily="34" charset="0"/>
              <a:buChar char="•"/>
            </a:pPr>
            <a:r>
              <a:rPr lang="en-US" dirty="0" smtClean="0"/>
              <a:t>Của người dùng</a:t>
            </a:r>
          </a:p>
          <a:p>
            <a:pPr lvl="1">
              <a:buFont typeface="Wingdings" pitchFamily="2" charset="2"/>
              <a:buChar char="q"/>
            </a:pPr>
            <a:endParaRPr lang="en-US" dirty="0" smtClean="0"/>
          </a:p>
          <a:p>
            <a:pPr lvl="1">
              <a:buFont typeface="Arial" pitchFamily="34" charset="0"/>
              <a:buChar char="•"/>
            </a:pPr>
            <a:endParaRPr lang="en-US" dirty="0" smtClean="0"/>
          </a:p>
          <a:p>
            <a:pPr lvl="1">
              <a:buFont typeface="Arial" pitchFamily="34" charset="0"/>
              <a:buChar char="•"/>
            </a:pPr>
            <a:r>
              <a:rPr lang="en-US" dirty="0" smtClean="0"/>
              <a:t>Của tác giả</a:t>
            </a:r>
          </a:p>
          <a:p>
            <a:pPr lvl="1">
              <a:buFont typeface="Wingdings" pitchFamily="2" charset="2"/>
              <a:buChar char="q"/>
            </a:pPr>
            <a:endParaRPr lang="en-US" dirty="0" smtClean="0"/>
          </a:p>
          <a:p>
            <a:pPr lvl="1">
              <a:buFont typeface="Wingdings" pitchFamily="2" charset="2"/>
              <a:buChar char="q"/>
            </a:pPr>
            <a:endParaRPr lang="en-US" dirty="0" smtClean="0"/>
          </a:p>
          <a:p>
            <a:pPr lvl="1">
              <a:buFont typeface="Wingdings" pitchFamily="2" charset="2"/>
              <a:buChar char="Ø"/>
            </a:pPr>
            <a:r>
              <a:rPr lang="en-US" dirty="0" smtClean="0"/>
              <a:t>Trường hợp này ta tiếp tục sang bước 3.</a:t>
            </a:r>
          </a:p>
        </p:txBody>
      </p:sp>
      <p:sp>
        <p:nvSpPr>
          <p:cNvPr id="7" name="Rounded Rectangle 6"/>
          <p:cNvSpPr/>
          <p:nvPr/>
        </p:nvSpPr>
        <p:spPr>
          <a:xfrm>
            <a:off x="3429000" y="19050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ten {color:black;}</a:t>
            </a:r>
            <a:endParaRPr lang="en-US" b="1" dirty="0"/>
          </a:p>
        </p:txBody>
      </p:sp>
      <p:sp>
        <p:nvSpPr>
          <p:cNvPr id="8" name="Rounded Rectangle 7"/>
          <p:cNvSpPr/>
          <p:nvPr/>
        </p:nvSpPr>
        <p:spPr>
          <a:xfrm>
            <a:off x="3429000" y="31242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ten {color:red;}</a:t>
            </a:r>
            <a:endParaRPr lang="en-US" b="1" dirty="0"/>
          </a:p>
        </p:txBody>
      </p:sp>
      <p:sp>
        <p:nvSpPr>
          <p:cNvPr id="9" name="Rounded Rectangle 8"/>
          <p:cNvSpPr/>
          <p:nvPr/>
        </p:nvSpPr>
        <p:spPr>
          <a:xfrm>
            <a:off x="3429000" y="4343400"/>
            <a:ext cx="3886200" cy="685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smtClean="0"/>
              <a:t>ten {color:green;}</a:t>
            </a:r>
          </a:p>
          <a:p>
            <a:pPr algn="ctr"/>
            <a:r>
              <a:rPr lang="en-US" b="1" dirty="0" smtClean="0"/>
              <a:t>ten {color:yellow;}</a:t>
            </a:r>
          </a:p>
        </p:txBody>
      </p:sp>
      <p:grpSp>
        <p:nvGrpSpPr>
          <p:cNvPr id="13" name="Group 12"/>
          <p:cNvGrpSpPr/>
          <p:nvPr/>
        </p:nvGrpSpPr>
        <p:grpSpPr>
          <a:xfrm>
            <a:off x="5105400" y="3048000"/>
            <a:ext cx="3810000" cy="1295399"/>
            <a:chOff x="4724400" y="3048000"/>
            <a:chExt cx="3810000" cy="1748789"/>
          </a:xfrm>
        </p:grpSpPr>
        <p:sp>
          <p:nvSpPr>
            <p:cNvPr id="14" name="Rounded Rectangle 13"/>
            <p:cNvSpPr/>
            <p:nvPr/>
          </p:nvSpPr>
          <p:spPr>
            <a:xfrm>
              <a:off x="4724400" y="3048000"/>
              <a:ext cx="3810000" cy="1291590"/>
            </a:xfrm>
            <a:prstGeom prst="roundRect">
              <a:avLst/>
            </a:prstGeom>
            <a:solidFill>
              <a:srgbClr val="00000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bg2"/>
                  </a:solidFill>
                </a:rPr>
                <a:t>Trường hợp đều bình thường hoặc !important ?</a:t>
              </a:r>
              <a:endParaRPr lang="en-US" sz="2000" dirty="0">
                <a:solidFill>
                  <a:schemeClr val="bg2"/>
                </a:solidFill>
              </a:endParaRPr>
            </a:p>
          </p:txBody>
        </p:sp>
        <p:sp>
          <p:nvSpPr>
            <p:cNvPr id="15" name="Right Arrow 14"/>
            <p:cNvSpPr/>
            <p:nvPr/>
          </p:nvSpPr>
          <p:spPr>
            <a:xfrm rot="5400000">
              <a:off x="6362700" y="4453889"/>
              <a:ext cx="457201" cy="22860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ưu tiên(Cascades)</a:t>
            </a:r>
            <a:endParaRPr lang="en-US" dirty="0"/>
          </a:p>
        </p:txBody>
      </p:sp>
      <p:sp>
        <p:nvSpPr>
          <p:cNvPr id="3" name="Date Placeholder 2"/>
          <p:cNvSpPr>
            <a:spLocks noGrp="1"/>
          </p:cNvSpPr>
          <p:nvPr>
            <p:ph type="dt" sz="half" idx="10"/>
          </p:nvPr>
        </p:nvSpPr>
        <p:spPr/>
        <p:txBody>
          <a:bodyPr/>
          <a:lstStyle/>
          <a:p>
            <a:fld id="{2493C354-D52E-4433-BEC0-9F389BCDFBBA}" type="datetime1">
              <a:rPr lang="en-US" smtClean="0"/>
              <a:pPr/>
              <a:t>5/15/2011</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29</a:t>
            </a:fld>
            <a:endParaRPr lang="en-US"/>
          </a:p>
        </p:txBody>
      </p:sp>
      <p:sp>
        <p:nvSpPr>
          <p:cNvPr id="6" name="Content Placeholder 5"/>
          <p:cNvSpPr>
            <a:spLocks noGrp="1"/>
          </p:cNvSpPr>
          <p:nvPr>
            <p:ph sz="quarter" idx="1"/>
          </p:nvPr>
        </p:nvSpPr>
        <p:spPr>
          <a:xfrm>
            <a:off x="301752" y="1527048"/>
            <a:ext cx="8503920" cy="4645152"/>
          </a:xfrm>
        </p:spPr>
        <p:txBody>
          <a:bodyPr>
            <a:normAutofit lnSpcReduction="10000"/>
          </a:bodyPr>
          <a:lstStyle/>
          <a:p>
            <a:pPr>
              <a:buFont typeface="Wingdings" pitchFamily="2" charset="2"/>
              <a:buChar char="q"/>
            </a:pPr>
            <a:r>
              <a:rPr lang="en-US" b="1" u="sng" dirty="0" smtClean="0"/>
              <a:t>Bước 3:</a:t>
            </a:r>
          </a:p>
          <a:p>
            <a:pPr lvl="1">
              <a:buFont typeface="Wingdings" pitchFamily="2" charset="2"/>
              <a:buChar char="q"/>
            </a:pPr>
            <a:r>
              <a:rPr lang="en-US" sz="2400" dirty="0" smtClean="0"/>
              <a:t>Ưu tiên theo khai báo của các selector.</a:t>
            </a:r>
          </a:p>
          <a:p>
            <a:pPr lvl="2">
              <a:buFont typeface="Wingdings" pitchFamily="2" charset="2"/>
              <a:buChar char="q"/>
            </a:pPr>
            <a:r>
              <a:rPr lang="en-US" dirty="0" smtClean="0"/>
              <a:t>Đếm các loại selector và so sánh theo bộ (a,b,c,d)</a:t>
            </a:r>
          </a:p>
          <a:p>
            <a:pPr lvl="2"/>
            <a:r>
              <a:rPr lang="en-US" dirty="0" smtClean="0"/>
              <a:t>a: số kiểu khai báo inline.</a:t>
            </a:r>
          </a:p>
          <a:p>
            <a:pPr lvl="2"/>
            <a:r>
              <a:rPr lang="en-US" dirty="0" smtClean="0"/>
              <a:t>b: số ID trong selector.</a:t>
            </a:r>
          </a:p>
          <a:p>
            <a:pPr lvl="2"/>
            <a:r>
              <a:rPr lang="en-US" dirty="0" smtClean="0"/>
              <a:t>c: số lớp, thuộc tính và lớp giả.</a:t>
            </a:r>
          </a:p>
          <a:p>
            <a:pPr lvl="2"/>
            <a:r>
              <a:rPr lang="en-US" dirty="0" smtClean="0"/>
              <a:t>d: số phần tử, phần tử giả.</a:t>
            </a:r>
          </a:p>
          <a:p>
            <a:pPr>
              <a:buNone/>
            </a:pPr>
            <a:r>
              <a:rPr lang="en-US" dirty="0" smtClean="0"/>
              <a:t>Vd: 	ten{style=“color:orange;”}</a:t>
            </a:r>
          </a:p>
          <a:p>
            <a:pPr>
              <a:buNone/>
            </a:pPr>
            <a:r>
              <a:rPr lang="en-US" dirty="0" smtClean="0"/>
              <a:t>		#lt ten{color:red;}</a:t>
            </a:r>
            <a:endParaRPr lang="en-US" dirty="0" smtClean="0">
              <a:solidFill>
                <a:srgbClr val="C00000"/>
              </a:solidFill>
            </a:endParaRPr>
          </a:p>
          <a:p>
            <a:pPr>
              <a:buNone/>
            </a:pPr>
            <a:r>
              <a:rPr lang="en-US" dirty="0" smtClean="0">
                <a:solidFill>
                  <a:srgbClr val="C00000"/>
                </a:solidFill>
              </a:rPr>
              <a:t>		</a:t>
            </a:r>
            <a:r>
              <a:rPr lang="en-US" dirty="0" smtClean="0"/>
              <a:t>ten.mieuta{corlor:black} </a:t>
            </a:r>
            <a:r>
              <a:rPr lang="en-US" dirty="0" smtClean="0">
                <a:solidFill>
                  <a:srgbClr val="C00000"/>
                </a:solidFill>
              </a:rPr>
              <a:t>	</a:t>
            </a:r>
          </a:p>
          <a:p>
            <a:pPr>
              <a:buNone/>
            </a:pPr>
            <a:r>
              <a:rPr lang="en-US" dirty="0" smtClean="0">
                <a:solidFill>
                  <a:srgbClr val="C00000"/>
                </a:solidFill>
              </a:rPr>
              <a:t>		</a:t>
            </a:r>
            <a:r>
              <a:rPr lang="en-US" dirty="0" smtClean="0"/>
              <a:t>ten,gia,sach:first-line{color:brown;}</a:t>
            </a:r>
            <a:endParaRPr lang="en-US" dirty="0" smtClean="0">
              <a:solidFill>
                <a:srgbClr val="C00000"/>
              </a:solidFill>
            </a:endParaRPr>
          </a:p>
        </p:txBody>
      </p:sp>
      <p:sp>
        <p:nvSpPr>
          <p:cNvPr id="7" name="TextBox 6"/>
          <p:cNvSpPr txBox="1"/>
          <p:nvPr/>
        </p:nvSpPr>
        <p:spPr>
          <a:xfrm>
            <a:off x="4495800" y="4495800"/>
            <a:ext cx="1600200" cy="461665"/>
          </a:xfrm>
          <a:prstGeom prst="rect">
            <a:avLst/>
          </a:prstGeom>
          <a:noFill/>
        </p:spPr>
        <p:txBody>
          <a:bodyPr wrap="square" rtlCol="0">
            <a:spAutoFit/>
          </a:bodyPr>
          <a:lstStyle/>
          <a:p>
            <a:r>
              <a:rPr lang="en-US" sz="2400" dirty="0" smtClean="0">
                <a:solidFill>
                  <a:srgbClr val="C00000"/>
                </a:solidFill>
              </a:rPr>
              <a:t>-&gt;(0,1,0,1)</a:t>
            </a:r>
            <a:endParaRPr lang="en-US" sz="2400" dirty="0"/>
          </a:p>
        </p:txBody>
      </p:sp>
      <p:sp>
        <p:nvSpPr>
          <p:cNvPr id="8" name="TextBox 7"/>
          <p:cNvSpPr txBox="1"/>
          <p:nvPr/>
        </p:nvSpPr>
        <p:spPr>
          <a:xfrm>
            <a:off x="5410200" y="4953000"/>
            <a:ext cx="1600200" cy="461665"/>
          </a:xfrm>
          <a:prstGeom prst="rect">
            <a:avLst/>
          </a:prstGeom>
          <a:noFill/>
        </p:spPr>
        <p:txBody>
          <a:bodyPr wrap="square" rtlCol="0">
            <a:spAutoFit/>
          </a:bodyPr>
          <a:lstStyle/>
          <a:p>
            <a:r>
              <a:rPr lang="en-US" sz="2400" dirty="0" smtClean="0">
                <a:solidFill>
                  <a:srgbClr val="C00000"/>
                </a:solidFill>
              </a:rPr>
              <a:t>-&gt;(0,0,1,1)</a:t>
            </a:r>
            <a:endParaRPr lang="en-US" sz="2400" dirty="0"/>
          </a:p>
        </p:txBody>
      </p:sp>
      <p:sp>
        <p:nvSpPr>
          <p:cNvPr id="9" name="TextBox 8"/>
          <p:cNvSpPr txBox="1"/>
          <p:nvPr/>
        </p:nvSpPr>
        <p:spPr>
          <a:xfrm>
            <a:off x="7086600" y="5410200"/>
            <a:ext cx="1600200" cy="461665"/>
          </a:xfrm>
          <a:prstGeom prst="rect">
            <a:avLst/>
          </a:prstGeom>
          <a:noFill/>
        </p:spPr>
        <p:txBody>
          <a:bodyPr wrap="square" rtlCol="0">
            <a:spAutoFit/>
          </a:bodyPr>
          <a:lstStyle/>
          <a:p>
            <a:r>
              <a:rPr lang="en-US" sz="2400" dirty="0" smtClean="0">
                <a:solidFill>
                  <a:srgbClr val="C00000"/>
                </a:solidFill>
              </a:rPr>
              <a:t>-&gt;(0,1,0,2)</a:t>
            </a:r>
            <a:endParaRPr lang="en-US" sz="2400" dirty="0"/>
          </a:p>
        </p:txBody>
      </p:sp>
      <p:sp>
        <p:nvSpPr>
          <p:cNvPr id="10" name="TextBox 9"/>
          <p:cNvSpPr txBox="1"/>
          <p:nvPr/>
        </p:nvSpPr>
        <p:spPr>
          <a:xfrm>
            <a:off x="5410200" y="3962400"/>
            <a:ext cx="1600200" cy="461665"/>
          </a:xfrm>
          <a:prstGeom prst="rect">
            <a:avLst/>
          </a:prstGeom>
          <a:noFill/>
        </p:spPr>
        <p:txBody>
          <a:bodyPr wrap="square" rtlCol="0">
            <a:spAutoFit/>
          </a:bodyPr>
          <a:lstStyle/>
          <a:p>
            <a:r>
              <a:rPr lang="en-US" sz="2400" dirty="0" smtClean="0">
                <a:solidFill>
                  <a:srgbClr val="C00000"/>
                </a:solidFill>
              </a:rPr>
              <a:t>-&gt;(1,0,0,0)</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blinds(horizontal)">
                                      <p:cBhvr>
                                        <p:cTn id="7" dur="500"/>
                                        <p:tgtEl>
                                          <p:spTgt spid="6">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animEffect transition="in" filter="blinds(horizontal)">
                                      <p:cBhvr>
                                        <p:cTn id="17" dur="500"/>
                                        <p:tgtEl>
                                          <p:spTgt spid="6">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animEffect transition="in" filter="blinds(horizontal)">
                                      <p:cBhvr>
                                        <p:cTn id="27" dur="500"/>
                                        <p:tgtEl>
                                          <p:spTgt spid="6">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1"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10" end="10"/>
                                            </p:txEl>
                                          </p:spTgt>
                                        </p:tgtEl>
                                        <p:attrNameLst>
                                          <p:attrName>style.visibility</p:attrName>
                                        </p:attrNameLst>
                                      </p:cBhvr>
                                      <p:to>
                                        <p:strVal val="visible"/>
                                      </p:to>
                                    </p:set>
                                    <p:animEffect transition="in" filter="blinds(horizontal)">
                                      <p:cBhvr>
                                        <p:cTn id="37" dur="500"/>
                                        <p:tgtEl>
                                          <p:spTgt spid="6">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linds(horizontal)">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1"/>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b="1" dirty="0" smtClean="0"/>
              <a:t>Cách gán css vào tài liệu</a:t>
            </a:r>
            <a:r>
              <a:rPr lang="en-US" b="1" dirty="0" smtClean="0"/>
              <a:t> XML</a:t>
            </a:r>
            <a:endParaRPr lang="en-US" b="1" dirty="0"/>
          </a:p>
        </p:txBody>
      </p:sp>
      <p:sp>
        <p:nvSpPr>
          <p:cNvPr id="2" name="Content Placeholder 1"/>
          <p:cNvSpPr>
            <a:spLocks noGrp="1"/>
          </p:cNvSpPr>
          <p:nvPr>
            <p:ph sz="quarter" idx="1"/>
          </p:nvPr>
        </p:nvSpPr>
        <p:spPr>
          <a:xfrm>
            <a:off x="301752" y="1527048"/>
            <a:ext cx="8503920" cy="4721352"/>
          </a:xfrm>
        </p:spPr>
        <p:txBody>
          <a:bodyPr>
            <a:normAutofit fontScale="92500" lnSpcReduction="10000"/>
          </a:bodyPr>
          <a:lstStyle/>
          <a:p>
            <a:pPr>
              <a:buNone/>
            </a:pPr>
            <a:r>
              <a:rPr lang="en-US" dirty="0" smtClean="0">
                <a:solidFill>
                  <a:schemeClr val="accent6">
                    <a:lumMod val="75000"/>
                  </a:schemeClr>
                </a:solidFill>
              </a:rPr>
              <a:t>1.Liên kết đến 1 tập tin CSS bên ngoài (external style sheets).</a:t>
            </a:r>
          </a:p>
          <a:p>
            <a:pPr>
              <a:buNone/>
            </a:pPr>
            <a:r>
              <a:rPr lang="en-US" dirty="0" smtClean="0"/>
              <a:t>&lt;?xml version=”1.0”?&gt;</a:t>
            </a:r>
          </a:p>
          <a:p>
            <a:pPr>
              <a:buNone/>
            </a:pPr>
            <a:r>
              <a:rPr lang="en-US" sz="2400" b="1" dirty="0" smtClean="0">
                <a:solidFill>
                  <a:schemeClr val="tx2"/>
                </a:solidFill>
              </a:rPr>
              <a:t>&lt;?xml-stylesheet type=“text/css” href=“truonghoc.css”?&gt;</a:t>
            </a:r>
          </a:p>
          <a:p>
            <a:pPr algn="ctr">
              <a:buNone/>
            </a:pPr>
            <a:r>
              <a:rPr lang="en-US" b="1" dirty="0" smtClean="0"/>
              <a:t>:</a:t>
            </a:r>
          </a:p>
          <a:p>
            <a:pPr>
              <a:buNone/>
            </a:pPr>
            <a:r>
              <a:rPr lang="en-US" dirty="0" smtClean="0"/>
              <a:t>Stylesheettype= kiểu style sheet.</a:t>
            </a:r>
          </a:p>
          <a:p>
            <a:pPr lvl="1"/>
            <a:r>
              <a:rPr lang="en-US" dirty="0" smtClean="0"/>
              <a:t>text/css : dùng cho css.</a:t>
            </a:r>
          </a:p>
          <a:p>
            <a:pPr lvl="1"/>
            <a:r>
              <a:rPr lang="en-US" dirty="0" smtClean="0"/>
              <a:t>text/xsl : dùng cho xsl.</a:t>
            </a:r>
          </a:p>
          <a:p>
            <a:pPr>
              <a:buNone/>
            </a:pPr>
            <a:r>
              <a:rPr lang="en-US" dirty="0" smtClean="0"/>
              <a:t>href=đường dẫn đến tập tin css.</a:t>
            </a:r>
          </a:p>
          <a:p>
            <a:pPr lvl="1"/>
            <a:r>
              <a:rPr lang="en-US" dirty="0" smtClean="0"/>
              <a:t>&lt;?xml-stylesheet type=“text/css” </a:t>
            </a:r>
            <a:r>
              <a:rPr lang="en-US" dirty="0" smtClean="0">
                <a:solidFill>
                  <a:srgbClr val="FF0000"/>
                </a:solidFill>
              </a:rPr>
              <a:t>href=“/styles/truonghoc.css”</a:t>
            </a:r>
            <a:r>
              <a:rPr lang="en-US" dirty="0" smtClean="0"/>
              <a:t>?&gt;</a:t>
            </a:r>
          </a:p>
          <a:p>
            <a:pPr lvl="1"/>
            <a:r>
              <a:rPr lang="en-US" dirty="0" smtClean="0"/>
              <a:t>&lt;?xml-stylesheet type=“text/css” </a:t>
            </a:r>
            <a:r>
              <a:rPr lang="en-US" dirty="0" smtClean="0">
                <a:solidFill>
                  <a:srgbClr val="FF0000"/>
                </a:solidFill>
              </a:rPr>
              <a:t>href=“http://www.google.com/xml/styles/truonghoc.css”</a:t>
            </a:r>
            <a:r>
              <a:rPr lang="en-US" dirty="0" smtClean="0"/>
              <a:t>?&gt;</a:t>
            </a:r>
          </a:p>
          <a:p>
            <a:r>
              <a:rPr lang="en-US" sz="1900" dirty="0" smtClean="0"/>
              <a:t>Vd:(Link.xml)</a:t>
            </a:r>
            <a:endParaRPr lang="en-US" dirty="0" smtClean="0"/>
          </a:p>
        </p:txBody>
      </p:sp>
      <p:sp>
        <p:nvSpPr>
          <p:cNvPr id="4" name="Date Placeholder 3"/>
          <p:cNvSpPr>
            <a:spLocks noGrp="1"/>
          </p:cNvSpPr>
          <p:nvPr>
            <p:ph type="dt" sz="half" idx="10"/>
          </p:nvPr>
        </p:nvSpPr>
        <p:spPr/>
        <p:txBody>
          <a:bodyPr/>
          <a:lstStyle/>
          <a:p>
            <a:fld id="{417BDA6E-B727-4D53-AEC4-78C0081E5426}" type="datetime1">
              <a:rPr lang="en-US" smtClean="0"/>
              <a:pPr/>
              <a:t>5/15/2011</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3</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Các ưu tiên(Cascades)</a:t>
            </a:r>
            <a:endParaRPr lang="en-US" dirty="0"/>
          </a:p>
        </p:txBody>
      </p:sp>
      <p:sp>
        <p:nvSpPr>
          <p:cNvPr id="3" name="Date Placeholder 2"/>
          <p:cNvSpPr>
            <a:spLocks noGrp="1"/>
          </p:cNvSpPr>
          <p:nvPr>
            <p:ph type="dt" sz="half" idx="10"/>
          </p:nvPr>
        </p:nvSpPr>
        <p:spPr/>
        <p:txBody>
          <a:bodyPr/>
          <a:lstStyle/>
          <a:p>
            <a:fld id="{2493C354-D52E-4433-BEC0-9F389BCDFBBA}" type="datetime1">
              <a:rPr lang="en-US" smtClean="0"/>
              <a:pPr/>
              <a:t>5/15/2011</a:t>
            </a:fld>
            <a:endParaRPr lang="en-US" dirty="0"/>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30</a:t>
            </a:fld>
            <a:endParaRPr lang="en-US"/>
          </a:p>
        </p:txBody>
      </p:sp>
      <p:sp>
        <p:nvSpPr>
          <p:cNvPr id="6" name="Content Placeholder 5"/>
          <p:cNvSpPr>
            <a:spLocks noGrp="1"/>
          </p:cNvSpPr>
          <p:nvPr>
            <p:ph sz="quarter" idx="1"/>
          </p:nvPr>
        </p:nvSpPr>
        <p:spPr>
          <a:xfrm>
            <a:off x="301752" y="1527048"/>
            <a:ext cx="8503920" cy="4645152"/>
          </a:xfrm>
        </p:spPr>
        <p:txBody>
          <a:bodyPr>
            <a:normAutofit/>
          </a:bodyPr>
          <a:lstStyle/>
          <a:p>
            <a:pPr>
              <a:buFont typeface="Wingdings" pitchFamily="2" charset="2"/>
              <a:buChar char="q"/>
            </a:pPr>
            <a:r>
              <a:rPr lang="en-US" b="1" u="sng" dirty="0" smtClean="0"/>
              <a:t>Bước 4:</a:t>
            </a:r>
          </a:p>
          <a:p>
            <a:pPr>
              <a:buFont typeface="Wingdings" pitchFamily="2" charset="2"/>
              <a:buChar char="q"/>
            </a:pPr>
            <a:endParaRPr lang="en-US" b="1" u="sng" dirty="0" smtClean="0"/>
          </a:p>
          <a:p>
            <a:pPr>
              <a:buNone/>
            </a:pPr>
            <a:r>
              <a:rPr lang="en-US" dirty="0" smtClean="0"/>
              <a:t>	Trường hợp :	</a:t>
            </a:r>
            <a:endParaRPr lang="en-US" dirty="0" smtClean="0">
              <a:solidFill>
                <a:srgbClr val="C00000"/>
              </a:solidFill>
            </a:endParaRPr>
          </a:p>
          <a:p>
            <a:pPr>
              <a:buNone/>
            </a:pPr>
            <a:r>
              <a:rPr lang="en-US" dirty="0" smtClean="0">
                <a:solidFill>
                  <a:srgbClr val="C00000"/>
                </a:solidFill>
              </a:rPr>
              <a:t>			</a:t>
            </a:r>
            <a:r>
              <a:rPr lang="en-US" dirty="0" smtClean="0"/>
              <a:t>ten.mieuta{corlor:black} </a:t>
            </a:r>
          </a:p>
          <a:p>
            <a:pPr>
              <a:buNone/>
            </a:pPr>
            <a:r>
              <a:rPr lang="en-US" dirty="0" smtClean="0"/>
              <a:t>			ten.mieuta{corlor:blue} </a:t>
            </a:r>
            <a:r>
              <a:rPr lang="en-US" dirty="0" smtClean="0">
                <a:solidFill>
                  <a:srgbClr val="C00000"/>
                </a:solidFill>
              </a:rPr>
              <a:t>	</a:t>
            </a:r>
          </a:p>
          <a:p>
            <a:pPr>
              <a:buNone/>
            </a:pPr>
            <a:endParaRPr lang="en-US" dirty="0" smtClean="0">
              <a:solidFill>
                <a:srgbClr val="C00000"/>
              </a:solidFill>
            </a:endParaRPr>
          </a:p>
          <a:p>
            <a:pPr>
              <a:buNone/>
            </a:pPr>
            <a:r>
              <a:rPr lang="en-US" dirty="0" smtClean="0">
                <a:solidFill>
                  <a:srgbClr val="C00000"/>
                </a:solidFill>
              </a:rPr>
              <a:t>-&gt;Khai báo sau cùng sẽ được ưu tiên.</a:t>
            </a:r>
          </a:p>
        </p:txBody>
      </p:sp>
      <p:sp>
        <p:nvSpPr>
          <p:cNvPr id="10" name="Right Brace 9"/>
          <p:cNvSpPr/>
          <p:nvPr/>
        </p:nvSpPr>
        <p:spPr>
          <a:xfrm>
            <a:off x="6019800" y="3048000"/>
            <a:ext cx="381000" cy="990600"/>
          </a:xfrm>
          <a:prstGeom prst="rightBrace">
            <a:avLst>
              <a:gd name="adj1" fmla="val 33333"/>
              <a:gd name="adj2" fmla="val 50000"/>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6553200" y="3352800"/>
            <a:ext cx="1600200" cy="461665"/>
          </a:xfrm>
          <a:prstGeom prst="rect">
            <a:avLst/>
          </a:prstGeom>
          <a:noFill/>
        </p:spPr>
        <p:txBody>
          <a:bodyPr wrap="square" rtlCol="0">
            <a:spAutoFit/>
          </a:bodyPr>
          <a:lstStyle/>
          <a:p>
            <a:r>
              <a:rPr lang="en-US" sz="2400" dirty="0" smtClean="0">
                <a:solidFill>
                  <a:srgbClr val="C00000"/>
                </a:solidFill>
              </a:rPr>
              <a:t>-&gt;(0,0,1,1)</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Effect transition="in" filter="blinds(horizontal)">
                                      <p:cBhvr>
                                        <p:cTn id="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dirty="0" smtClean="0"/>
              <a:t>Chú thích trong CSS.</a:t>
            </a:r>
            <a:endParaRPr lang="en-US" dirty="0"/>
          </a:p>
        </p:txBody>
      </p:sp>
      <p:sp>
        <p:nvSpPr>
          <p:cNvPr id="2" name="Content Placeholder 1"/>
          <p:cNvSpPr>
            <a:spLocks noGrp="1"/>
          </p:cNvSpPr>
          <p:nvPr>
            <p:ph sz="quarter" idx="1"/>
          </p:nvPr>
        </p:nvSpPr>
        <p:spPr/>
        <p:txBody>
          <a:bodyPr/>
          <a:lstStyle/>
          <a:p>
            <a:r>
              <a:rPr lang="en-US" dirty="0" smtClean="0"/>
              <a:t>Lời chú thích được đặt trong cặp dấu </a:t>
            </a:r>
            <a:r>
              <a:rPr lang="en-US" dirty="0" smtClean="0">
                <a:solidFill>
                  <a:srgbClr val="FF0000"/>
                </a:solidFill>
              </a:rPr>
              <a:t>/* */</a:t>
            </a:r>
          </a:p>
          <a:p>
            <a:r>
              <a:rPr lang="en-US" dirty="0" smtClean="0"/>
              <a:t>Vd:</a:t>
            </a:r>
          </a:p>
          <a:p>
            <a:pPr>
              <a:buNone/>
            </a:pPr>
            <a:r>
              <a:rPr lang="en-US" dirty="0" smtClean="0"/>
              <a:t>	/* </a:t>
            </a:r>
            <a:r>
              <a:rPr lang="en-US" dirty="0" smtClean="0">
                <a:solidFill>
                  <a:schemeClr val="accent1"/>
                </a:solidFill>
              </a:rPr>
              <a:t>Kieu hoc sinh</a:t>
            </a:r>
            <a:r>
              <a:rPr lang="en-US" dirty="0" smtClean="0"/>
              <a:t>*/</a:t>
            </a:r>
          </a:p>
          <a:p>
            <a:pPr>
              <a:buNone/>
            </a:pPr>
            <a:r>
              <a:rPr lang="en-US" dirty="0" smtClean="0"/>
              <a:t>	hocsinh</a:t>
            </a:r>
          </a:p>
          <a:p>
            <a:pPr>
              <a:buNone/>
            </a:pPr>
            <a:r>
              <a:rPr lang="en-US" dirty="0" smtClean="0"/>
              <a:t>	{</a:t>
            </a:r>
          </a:p>
          <a:p>
            <a:pPr>
              <a:buNone/>
            </a:pPr>
            <a:r>
              <a:rPr lang="en-US" dirty="0" smtClean="0"/>
              <a:t>		display:block;</a:t>
            </a:r>
          </a:p>
          <a:p>
            <a:pPr>
              <a:buNone/>
            </a:pPr>
            <a:r>
              <a:rPr lang="en-US" dirty="0" smtClean="0"/>
              <a:t>		/*</a:t>
            </a:r>
            <a:r>
              <a:rPr lang="en-US" dirty="0" smtClean="0">
                <a:solidFill>
                  <a:schemeClr val="accent1"/>
                </a:solidFill>
              </a:rPr>
              <a:t>Mau nen cua hocsinh la mau den</a:t>
            </a:r>
            <a:r>
              <a:rPr lang="en-US" dirty="0" smtClean="0"/>
              <a:t>*/</a:t>
            </a:r>
          </a:p>
          <a:p>
            <a:pPr>
              <a:buNone/>
            </a:pPr>
            <a:r>
              <a:rPr lang="en-US" dirty="0" smtClean="0"/>
              <a:t>		background-color:black;</a:t>
            </a:r>
          </a:p>
          <a:p>
            <a:pPr>
              <a:buNone/>
            </a:pPr>
            <a:r>
              <a:rPr lang="en-US" dirty="0" smtClean="0"/>
              <a:t>	}</a:t>
            </a:r>
            <a:endParaRPr lang="en-US" dirty="0">
              <a:solidFill>
                <a:srgbClr val="FF0000"/>
              </a:solidFill>
            </a:endParaRPr>
          </a:p>
        </p:txBody>
      </p:sp>
      <p:sp>
        <p:nvSpPr>
          <p:cNvPr id="4" name="Date Placeholder 3"/>
          <p:cNvSpPr>
            <a:spLocks noGrp="1"/>
          </p:cNvSpPr>
          <p:nvPr>
            <p:ph type="dt" sz="half" idx="10"/>
          </p:nvPr>
        </p:nvSpPr>
        <p:spPr/>
        <p:txBody>
          <a:bodyPr/>
          <a:lstStyle/>
          <a:p>
            <a:fld id="{018882EC-5EE9-4023-83C8-AE9AB27F53E0}" type="datetime1">
              <a:rPr lang="en-US" smtClean="0"/>
              <a:pPr/>
              <a:t>5/15/2011</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31</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dirty="0" smtClean="0">
                <a:solidFill>
                  <a:srgbClr val="FF0000"/>
                </a:solidFill>
              </a:rPr>
              <a:t>Đơn vị trong CSS</a:t>
            </a:r>
            <a:endParaRPr lang="en-US" sz="4400" dirty="0">
              <a:solidFill>
                <a:srgbClr val="FF0000"/>
              </a:solidFill>
            </a:endParaRPr>
          </a:p>
        </p:txBody>
      </p:sp>
      <p:sp>
        <p:nvSpPr>
          <p:cNvPr id="2" name="Content Placeholder 1"/>
          <p:cNvSpPr>
            <a:spLocks noGrp="1"/>
          </p:cNvSpPr>
          <p:nvPr>
            <p:ph sz="quarter" idx="1"/>
          </p:nvPr>
        </p:nvSpPr>
        <p:spPr>
          <a:xfrm>
            <a:off x="609600" y="1527048"/>
            <a:ext cx="7924800" cy="4572000"/>
          </a:xfrm>
          <a:noFill/>
          <a:ln>
            <a:noFill/>
          </a:ln>
        </p:spPr>
        <p:txBody>
          <a:bodyPr>
            <a:normAutofit/>
          </a:bodyPr>
          <a:lstStyle/>
          <a:p>
            <a:pPr>
              <a:buNone/>
            </a:pPr>
            <a:r>
              <a:rPr lang="vi-VN" sz="3200" dirty="0" smtClean="0"/>
              <a:t>	</a:t>
            </a:r>
          </a:p>
          <a:p>
            <a:pPr>
              <a:buClr>
                <a:srgbClr val="FF0000"/>
              </a:buClr>
              <a:buFont typeface="Wingdings" pitchFamily="2" charset="2"/>
              <a:buChar char="v"/>
            </a:pPr>
            <a:r>
              <a:rPr lang="vi-VN" sz="3200" dirty="0" smtClean="0"/>
              <a:t> Chiều dài	: 	lenght</a:t>
            </a:r>
          </a:p>
          <a:p>
            <a:pPr>
              <a:buClr>
                <a:srgbClr val="FF0000"/>
              </a:buClr>
              <a:buFont typeface="Wingdings" pitchFamily="2" charset="2"/>
              <a:buChar char="v"/>
            </a:pPr>
            <a:r>
              <a:rPr lang="vi-VN" sz="3200" dirty="0" smtClean="0"/>
              <a:t> Màu sắc	: 	color</a:t>
            </a:r>
          </a:p>
          <a:p>
            <a:pPr>
              <a:buClr>
                <a:srgbClr val="FF0000"/>
              </a:buClr>
              <a:buFont typeface="Wingdings" pitchFamily="2" charset="2"/>
              <a:buChar char="v"/>
            </a:pPr>
            <a:r>
              <a:rPr lang="vi-VN" sz="3200" dirty="0" smtClean="0"/>
              <a:t> Đường dẫn	:	URL</a:t>
            </a:r>
          </a:p>
          <a:p>
            <a:pPr>
              <a:buClr>
                <a:srgbClr val="FF0000"/>
              </a:buClr>
              <a:buFont typeface="Wingdings" pitchFamily="2" charset="2"/>
              <a:buChar char="v"/>
            </a:pPr>
            <a:r>
              <a:rPr lang="vi-VN" sz="3200" dirty="0" smtClean="0"/>
              <a:t> Từ khóa	: 	keyword</a:t>
            </a:r>
          </a:p>
        </p:txBody>
      </p:sp>
      <p:sp>
        <p:nvSpPr>
          <p:cNvPr id="4" name="Date Placeholder 3"/>
          <p:cNvSpPr>
            <a:spLocks noGrp="1"/>
          </p:cNvSpPr>
          <p:nvPr>
            <p:ph type="dt" sz="half" idx="10"/>
          </p:nvPr>
        </p:nvSpPr>
        <p:spPr/>
        <p:txBody>
          <a:bodyPr/>
          <a:lstStyle/>
          <a:p>
            <a:fld id="{E57536D7-0060-42BB-BFC4-392DAA4C1802}" type="datetime1">
              <a:rPr lang="en-US" smtClean="0"/>
              <a:pPr/>
              <a:t>5/15/2011</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Tree>
  </p:cSld>
  <p:clrMapOvr>
    <a:masterClrMapping/>
  </p:clrMapOvr>
  <p:transition advTm="32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 calcmode="lin" valueType="num">
                                      <p:cBhvr additive="base">
                                        <p:cTn id="18"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 calcmode="lin" valueType="num">
                                      <p:cBhvr additive="base">
                                        <p:cTn id="24"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
                                            <p:txEl>
                                              <p:pRg st="3" end="3"/>
                                            </p:txEl>
                                          </p:spTgt>
                                        </p:tgtEl>
                                        <p:attrNameLst>
                                          <p:attrName>style.visibility</p:attrName>
                                        </p:attrNameLst>
                                      </p:cBhvr>
                                      <p:to>
                                        <p:strVal val="visible"/>
                                      </p:to>
                                    </p:set>
                                    <p:anim calcmode="lin" valueType="num">
                                      <p:cBhvr additive="base">
                                        <p:cTn id="30"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
                                            <p:txEl>
                                              <p:pRg st="4" end="4"/>
                                            </p:txEl>
                                          </p:spTgt>
                                        </p:tgtEl>
                                        <p:attrNameLst>
                                          <p:attrName>style.visibility</p:attrName>
                                        </p:attrNameLst>
                                      </p:cBhvr>
                                      <p:to>
                                        <p:strVal val="visible"/>
                                      </p:to>
                                    </p:set>
                                    <p:anim calcmode="lin" valueType="num">
                                      <p:cBhvr additive="base">
                                        <p:cTn id="36"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dirty="0" smtClean="0">
                <a:solidFill>
                  <a:srgbClr val="FF0000"/>
                </a:solidFill>
              </a:rPr>
              <a:t>Đơn vị trong CSS</a:t>
            </a:r>
            <a:endParaRPr lang="en-US" sz="4400" dirty="0">
              <a:solidFill>
                <a:srgbClr val="FF0000"/>
              </a:solidFill>
            </a:endParaRPr>
          </a:p>
        </p:txBody>
      </p:sp>
      <p:sp>
        <p:nvSpPr>
          <p:cNvPr id="2" name="Content Placeholder 1"/>
          <p:cNvSpPr>
            <a:spLocks noGrp="1"/>
          </p:cNvSpPr>
          <p:nvPr>
            <p:ph sz="quarter" idx="1"/>
          </p:nvPr>
        </p:nvSpPr>
        <p:spPr>
          <a:xfrm>
            <a:off x="609600" y="1527048"/>
            <a:ext cx="7924800" cy="4572000"/>
          </a:xfrm>
          <a:noFill/>
          <a:ln>
            <a:noFill/>
          </a:ln>
        </p:spPr>
        <p:txBody>
          <a:bodyPr>
            <a:normAutofit/>
          </a:bodyPr>
          <a:lstStyle/>
          <a:p>
            <a:pPr>
              <a:buClr>
                <a:srgbClr val="FF0000"/>
              </a:buClr>
              <a:buFont typeface="Wingdings" pitchFamily="2" charset="2"/>
              <a:buChar char="§"/>
            </a:pPr>
            <a:r>
              <a:rPr lang="vi-VN" sz="3200" dirty="0" smtClean="0"/>
              <a:t>Chiều dài-lenght </a:t>
            </a:r>
          </a:p>
          <a:p>
            <a:pPr>
              <a:buClr>
                <a:srgbClr val="FF0000"/>
              </a:buClr>
              <a:buNone/>
            </a:pPr>
            <a:r>
              <a:rPr lang="vi-VN" sz="3200" dirty="0" smtClean="0"/>
              <a:t>	1.  Đơn vị xác thực ( Absolute units )</a:t>
            </a:r>
          </a:p>
          <a:p>
            <a:pPr>
              <a:buClr>
                <a:srgbClr val="FF0000"/>
              </a:buClr>
              <a:buNone/>
            </a:pPr>
            <a:r>
              <a:rPr lang="vi-VN" sz="3200" dirty="0" smtClean="0"/>
              <a:t>	2. Đơn vị liên quan ( Relative units )</a:t>
            </a:r>
          </a:p>
          <a:p>
            <a:pPr>
              <a:buClr>
                <a:srgbClr val="FF0000"/>
              </a:buClr>
              <a:buNone/>
            </a:pPr>
            <a:r>
              <a:rPr lang="vi-VN" sz="3200" dirty="0" smtClean="0"/>
              <a:t>	3. Tỷ lệ phần trăm ( Percentages )</a:t>
            </a:r>
          </a:p>
          <a:p>
            <a:pPr>
              <a:buClr>
                <a:srgbClr val="FF0000"/>
              </a:buClr>
              <a:buNone/>
            </a:pPr>
            <a:endParaRPr lang="vi-VN" sz="3200" dirty="0" smtClean="0"/>
          </a:p>
        </p:txBody>
      </p:sp>
      <p:sp>
        <p:nvSpPr>
          <p:cNvPr id="4" name="Date Placeholder 3"/>
          <p:cNvSpPr>
            <a:spLocks noGrp="1"/>
          </p:cNvSpPr>
          <p:nvPr>
            <p:ph type="dt" sz="half" idx="10"/>
          </p:nvPr>
        </p:nvSpPr>
        <p:spPr/>
        <p:txBody>
          <a:bodyPr/>
          <a:lstStyle/>
          <a:p>
            <a:fld id="{E57536D7-0060-42BB-BFC4-392DAA4C1802}" type="datetime1">
              <a:rPr lang="en-US" smtClean="0"/>
              <a:pPr/>
              <a:t>5/15/2011</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33</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
        <p:nvSpPr>
          <p:cNvPr id="7" name="Rounded Rectangular Callout 6"/>
          <p:cNvSpPr/>
          <p:nvPr/>
        </p:nvSpPr>
        <p:spPr>
          <a:xfrm>
            <a:off x="4419600" y="1752600"/>
            <a:ext cx="4419600" cy="1600200"/>
          </a:xfrm>
          <a:prstGeom prst="wedgeRoundRectCallout">
            <a:avLst>
              <a:gd name="adj1" fmla="val -56437"/>
              <a:gd name="adj2" fmla="val -43952"/>
              <a:gd name="adj3" fmla="val 16667"/>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400" dirty="0" smtClean="0">
                <a:solidFill>
                  <a:schemeClr val="tx1">
                    <a:lumMod val="60000"/>
                    <a:lumOff val="40000"/>
                  </a:schemeClr>
                </a:solidFill>
              </a:rPr>
              <a:t>Là đơn vị đo lường, được  sử dụng cho độ cao, độ rộng, kích thước chữ, canh lề, và nhiều thuộc tính khác.</a:t>
            </a:r>
            <a:endParaRPr lang="vi-VN" sz="2400" dirty="0">
              <a:solidFill>
                <a:schemeClr val="tx1">
                  <a:lumMod val="60000"/>
                  <a:lumOff val="40000"/>
                </a:schemeClr>
              </a:solidFill>
            </a:endParaRPr>
          </a:p>
        </p:txBody>
      </p:sp>
      <p:pic>
        <p:nvPicPr>
          <p:cNvPr id="8" name="Picture 7" descr="1.png"/>
          <p:cNvPicPr>
            <a:picLocks noChangeAspect="1"/>
          </p:cNvPicPr>
          <p:nvPr/>
        </p:nvPicPr>
        <p:blipFill>
          <a:blip r:embed="rId2"/>
          <a:stretch>
            <a:fillRect/>
          </a:stretch>
        </p:blipFill>
        <p:spPr>
          <a:xfrm>
            <a:off x="1371600" y="2743200"/>
            <a:ext cx="7239000" cy="3648521"/>
          </a:xfrm>
          <a:prstGeom prst="rect">
            <a:avLst/>
          </a:prstGeom>
        </p:spPr>
      </p:pic>
      <p:pic>
        <p:nvPicPr>
          <p:cNvPr id="13" name="Picture 12" descr="2.png"/>
          <p:cNvPicPr>
            <a:picLocks noChangeAspect="1"/>
          </p:cNvPicPr>
          <p:nvPr/>
        </p:nvPicPr>
        <p:blipFill>
          <a:blip r:embed="rId3"/>
          <a:stretch>
            <a:fillRect/>
          </a:stretch>
        </p:blipFill>
        <p:spPr>
          <a:xfrm>
            <a:off x="609600" y="2133600"/>
            <a:ext cx="8305800" cy="4267200"/>
          </a:xfrm>
          <a:prstGeom prst="rect">
            <a:avLst/>
          </a:prstGeom>
        </p:spPr>
      </p:pic>
      <p:sp>
        <p:nvSpPr>
          <p:cNvPr id="14" name="Oval Callout 13"/>
          <p:cNvSpPr/>
          <p:nvPr/>
        </p:nvSpPr>
        <p:spPr>
          <a:xfrm>
            <a:off x="1905000" y="4114800"/>
            <a:ext cx="1752600" cy="952500"/>
          </a:xfrm>
          <a:prstGeom prst="wedgeEllipseCallout">
            <a:avLst>
              <a:gd name="adj1" fmla="val -68066"/>
              <a:gd name="adj2" fmla="val -67471"/>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lumMod val="60000"/>
                    <a:lumOff val="40000"/>
                  </a:schemeClr>
                </a:solidFill>
              </a:rPr>
              <a:t>Đơn vị xác thực</a:t>
            </a:r>
            <a:endParaRPr lang="vi-VN" dirty="0">
              <a:solidFill>
                <a:schemeClr val="tx1">
                  <a:lumMod val="60000"/>
                  <a:lumOff val="40000"/>
                </a:schemeClr>
              </a:solidFill>
            </a:endParaRPr>
          </a:p>
        </p:txBody>
      </p:sp>
      <p:sp>
        <p:nvSpPr>
          <p:cNvPr id="15" name="Oval Callout 14"/>
          <p:cNvSpPr/>
          <p:nvPr/>
        </p:nvSpPr>
        <p:spPr>
          <a:xfrm>
            <a:off x="2895600" y="5257800"/>
            <a:ext cx="1905000" cy="990600"/>
          </a:xfrm>
          <a:prstGeom prst="wedgeEllipseCallout">
            <a:avLst>
              <a:gd name="adj1" fmla="val 51078"/>
              <a:gd name="adj2" fmla="val -86707"/>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lumMod val="60000"/>
                    <a:lumOff val="40000"/>
                  </a:schemeClr>
                </a:solidFill>
              </a:rPr>
              <a:t>Đơn vị liên quan</a:t>
            </a:r>
            <a:endParaRPr lang="vi-VN" dirty="0">
              <a:solidFill>
                <a:schemeClr val="tx1">
                  <a:lumMod val="60000"/>
                  <a:lumOff val="40000"/>
                </a:schemeClr>
              </a:solidFill>
            </a:endParaRPr>
          </a:p>
        </p:txBody>
      </p:sp>
      <p:sp>
        <p:nvSpPr>
          <p:cNvPr id="16" name="Oval Callout 15"/>
          <p:cNvSpPr/>
          <p:nvPr/>
        </p:nvSpPr>
        <p:spPr>
          <a:xfrm>
            <a:off x="0" y="1828800"/>
            <a:ext cx="1752600" cy="952500"/>
          </a:xfrm>
          <a:prstGeom prst="wedgeEllipseCallout">
            <a:avLst>
              <a:gd name="adj1" fmla="val 31233"/>
              <a:gd name="adj2" fmla="val 84271"/>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lumMod val="60000"/>
                    <a:lumOff val="40000"/>
                  </a:schemeClr>
                </a:solidFill>
              </a:rPr>
              <a:t>Tỷ lệ phần trăm</a:t>
            </a:r>
            <a:endParaRPr lang="vi-VN" dirty="0">
              <a:solidFill>
                <a:schemeClr val="tx1">
                  <a:lumMod val="60000"/>
                  <a:lumOff val="40000"/>
                </a:schemeClr>
              </a:solidFill>
            </a:endParaRPr>
          </a:p>
        </p:txBody>
      </p:sp>
      <p:sp>
        <p:nvSpPr>
          <p:cNvPr id="17" name="Rectangle 16"/>
          <p:cNvSpPr/>
          <p:nvPr/>
        </p:nvSpPr>
        <p:spPr>
          <a:xfrm>
            <a:off x="685800" y="5486400"/>
            <a:ext cx="914400" cy="838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cxnSp>
        <p:nvCxnSpPr>
          <p:cNvPr id="19" name="Straight Arrow Connector 18"/>
          <p:cNvCxnSpPr>
            <a:stCxn id="17" idx="3"/>
            <a:endCxn id="15" idx="2"/>
          </p:cNvCxnSpPr>
          <p:nvPr/>
        </p:nvCxnSpPr>
        <p:spPr>
          <a:xfrm flipV="1">
            <a:off x="1600200" y="5753100"/>
            <a:ext cx="1295400" cy="152400"/>
          </a:xfrm>
          <a:prstGeom prst="straightConnector1">
            <a:avLst/>
          </a:prstGeom>
          <a:ln w="1905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lide(fromBottom)">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xit" presetSubtype="16" fill="hold" grpId="1" nodeType="clickEffect">
                                  <p:stCondLst>
                                    <p:cond delay="0"/>
                                  </p:stCondLst>
                                  <p:childTnLst>
                                    <p:animEffect transition="out" filter="diamond(in)">
                                      <p:cBhvr>
                                        <p:cTn id="17" dur="2000"/>
                                        <p:tgtEl>
                                          <p:spTgt spid="7"/>
                                        </p:tgtEl>
                                      </p:cBhvr>
                                    </p:animEffect>
                                    <p:set>
                                      <p:cBhvr>
                                        <p:cTn id="18" dur="1" fill="hold">
                                          <p:stCondLst>
                                            <p:cond delay="1999"/>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8" presetClass="entr" presetSubtype="16"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diamond(in)">
                                      <p:cBhvr>
                                        <p:cTn id="35" dur="20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8" presetClass="exit" presetSubtype="16" fill="hold" grpId="1" nodeType="clickEffect">
                                  <p:stCondLst>
                                    <p:cond delay="0"/>
                                  </p:stCondLst>
                                  <p:childTnLst>
                                    <p:animEffect transition="out" filter="diamond(in)">
                                      <p:cBhvr>
                                        <p:cTn id="39" dur="2000"/>
                                        <p:tgtEl>
                                          <p:spTgt spid="16"/>
                                        </p:tgtEl>
                                      </p:cBhvr>
                                    </p:animEffect>
                                    <p:set>
                                      <p:cBhvr>
                                        <p:cTn id="40" dur="1" fill="hold">
                                          <p:stCondLst>
                                            <p:cond delay="1999"/>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8" presetClass="entr" presetSubtype="16"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diamond(in)">
                                      <p:cBhvr>
                                        <p:cTn id="45" dur="20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8" presetClass="exit" presetSubtype="16" fill="hold" grpId="1" nodeType="clickEffect">
                                  <p:stCondLst>
                                    <p:cond delay="0"/>
                                  </p:stCondLst>
                                  <p:childTnLst>
                                    <p:animEffect transition="out" filter="diamond(in)">
                                      <p:cBhvr>
                                        <p:cTn id="49" dur="2000"/>
                                        <p:tgtEl>
                                          <p:spTgt spid="14"/>
                                        </p:tgtEl>
                                      </p:cBhvr>
                                    </p:animEffect>
                                    <p:set>
                                      <p:cBhvr>
                                        <p:cTn id="50" dur="1" fill="hold">
                                          <p:stCondLst>
                                            <p:cond delay="1999"/>
                                          </p:stCondLst>
                                        </p:cTn>
                                        <p:tgtEl>
                                          <p:spTgt spid="14"/>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8" presetClass="entr" presetSubtype="16"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diamond(in)">
                                      <p:cBhvr>
                                        <p:cTn id="55" dur="2000"/>
                                        <p:tgtEl>
                                          <p:spTgt spid="15"/>
                                        </p:tgtEl>
                                      </p:cBhvr>
                                    </p:animEffect>
                                  </p:childTnLst>
                                </p:cTn>
                              </p:par>
                            </p:childTnLst>
                          </p:cTn>
                        </p:par>
                      </p:childTnLst>
                    </p:cTn>
                  </p:par>
                  <p:par>
                    <p:cTn id="56" fill="hold">
                      <p:stCondLst>
                        <p:cond delay="indefinite"/>
                      </p:stCondLst>
                      <p:childTnLst>
                        <p:par>
                          <p:cTn id="57" fill="hold">
                            <p:stCondLst>
                              <p:cond delay="0"/>
                            </p:stCondLst>
                            <p:childTnLst>
                              <p:par>
                                <p:cTn id="58" presetID="8" presetClass="entr" presetSubtype="16" fill="hold"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diamond(in)">
                                      <p:cBhvr>
                                        <p:cTn id="60" dur="2000"/>
                                        <p:tgtEl>
                                          <p:spTgt spid="19"/>
                                        </p:tgtEl>
                                      </p:cBhvr>
                                    </p:animEffect>
                                  </p:childTnLst>
                                </p:cTn>
                              </p:par>
                            </p:childTnLst>
                          </p:cTn>
                        </p:par>
                      </p:childTnLst>
                    </p:cTn>
                  </p:par>
                  <p:par>
                    <p:cTn id="61" fill="hold">
                      <p:stCondLst>
                        <p:cond delay="indefinite"/>
                      </p:stCondLst>
                      <p:childTnLst>
                        <p:par>
                          <p:cTn id="62" fill="hold">
                            <p:stCondLst>
                              <p:cond delay="0"/>
                            </p:stCondLst>
                            <p:childTnLst>
                              <p:par>
                                <p:cTn id="63" presetID="8" presetClass="exit" presetSubtype="16" fill="hold" grpId="1" nodeType="clickEffect">
                                  <p:stCondLst>
                                    <p:cond delay="0"/>
                                  </p:stCondLst>
                                  <p:childTnLst>
                                    <p:animEffect transition="out" filter="diamond(in)">
                                      <p:cBhvr>
                                        <p:cTn id="64" dur="2000"/>
                                        <p:tgtEl>
                                          <p:spTgt spid="15"/>
                                        </p:tgtEl>
                                      </p:cBhvr>
                                    </p:animEffect>
                                    <p:set>
                                      <p:cBhvr>
                                        <p:cTn id="65" dur="1" fill="hold">
                                          <p:stCondLst>
                                            <p:cond delay="1999"/>
                                          </p:stCondLst>
                                        </p:cTn>
                                        <p:tgtEl>
                                          <p:spTgt spid="15"/>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8" presetClass="exit" presetSubtype="16" fill="hold" nodeType="clickEffect">
                                  <p:stCondLst>
                                    <p:cond delay="0"/>
                                  </p:stCondLst>
                                  <p:childTnLst>
                                    <p:animEffect transition="out" filter="diamond(in)">
                                      <p:cBhvr>
                                        <p:cTn id="69" dur="2000"/>
                                        <p:tgtEl>
                                          <p:spTgt spid="19"/>
                                        </p:tgtEl>
                                      </p:cBhvr>
                                    </p:animEffect>
                                    <p:set>
                                      <p:cBhvr>
                                        <p:cTn id="70" dur="1" fill="hold">
                                          <p:stCondLst>
                                            <p:cond delay="1999"/>
                                          </p:stCondLst>
                                        </p:cTn>
                                        <p:tgtEl>
                                          <p:spTgt spid="19"/>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8" presetClass="exit" presetSubtype="16" fill="hold" grpId="1" nodeType="clickEffect">
                                  <p:stCondLst>
                                    <p:cond delay="0"/>
                                  </p:stCondLst>
                                  <p:childTnLst>
                                    <p:animEffect transition="out" filter="diamond(in)">
                                      <p:cBhvr>
                                        <p:cTn id="74" dur="2000"/>
                                        <p:tgtEl>
                                          <p:spTgt spid="17"/>
                                        </p:tgtEl>
                                      </p:cBhvr>
                                    </p:animEffect>
                                    <p:set>
                                      <p:cBhvr>
                                        <p:cTn id="75" dur="1" fill="hold">
                                          <p:stCondLst>
                                            <p:cond delay="1999"/>
                                          </p:stCondLst>
                                        </p:cTn>
                                        <p:tgtEl>
                                          <p:spTgt spid="17"/>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8" presetClass="exit" presetSubtype="16" fill="hold" nodeType="clickEffect">
                                  <p:stCondLst>
                                    <p:cond delay="0"/>
                                  </p:stCondLst>
                                  <p:childTnLst>
                                    <p:animEffect transition="out" filter="diamond(in)">
                                      <p:cBhvr>
                                        <p:cTn id="79" dur="2000"/>
                                        <p:tgtEl>
                                          <p:spTgt spid="13"/>
                                        </p:tgtEl>
                                      </p:cBhvr>
                                    </p:animEffect>
                                    <p:set>
                                      <p:cBhvr>
                                        <p:cTn id="80" dur="1" fill="hold">
                                          <p:stCondLst>
                                            <p:cond delay="1999"/>
                                          </p:stCondLst>
                                        </p:cTn>
                                        <p:tgtEl>
                                          <p:spTgt spid="13"/>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
                                            <p:txEl>
                                              <p:pRg st="1" end="1"/>
                                            </p:txEl>
                                          </p:spTgt>
                                        </p:tgtEl>
                                        <p:attrNameLst>
                                          <p:attrName>style.visibility</p:attrName>
                                        </p:attrNameLst>
                                      </p:cBhvr>
                                      <p:to>
                                        <p:strVal val="visible"/>
                                      </p:to>
                                    </p:set>
                                    <p:anim calcmode="lin" valueType="num">
                                      <p:cBhvr additive="base">
                                        <p:cTn id="8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6" dur="10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8" presetClass="entr" presetSubtype="16" fill="hold" nodeType="clickEffect">
                                  <p:stCondLst>
                                    <p:cond delay="0"/>
                                  </p:stCondLst>
                                  <p:childTnLst>
                                    <p:set>
                                      <p:cBhvr>
                                        <p:cTn id="90" dur="1" fill="hold">
                                          <p:stCondLst>
                                            <p:cond delay="0"/>
                                          </p:stCondLst>
                                        </p:cTn>
                                        <p:tgtEl>
                                          <p:spTgt spid="8"/>
                                        </p:tgtEl>
                                        <p:attrNameLst>
                                          <p:attrName>style.visibility</p:attrName>
                                        </p:attrNameLst>
                                      </p:cBhvr>
                                      <p:to>
                                        <p:strVal val="visible"/>
                                      </p:to>
                                    </p:set>
                                    <p:animEffect transition="in" filter="diamond(in)">
                                      <p:cBhvr>
                                        <p:cTn id="91" dur="2000"/>
                                        <p:tgtEl>
                                          <p:spTgt spid="8"/>
                                        </p:tgtEl>
                                      </p:cBhvr>
                                    </p:animEffect>
                                  </p:childTnLst>
                                </p:cTn>
                              </p:par>
                            </p:childTnLst>
                          </p:cTn>
                        </p:par>
                      </p:childTnLst>
                    </p:cTn>
                  </p:par>
                  <p:par>
                    <p:cTn id="92" fill="hold">
                      <p:stCondLst>
                        <p:cond delay="indefinite"/>
                      </p:stCondLst>
                      <p:childTnLst>
                        <p:par>
                          <p:cTn id="93" fill="hold">
                            <p:stCondLst>
                              <p:cond delay="0"/>
                            </p:stCondLst>
                            <p:childTnLst>
                              <p:par>
                                <p:cTn id="94" presetID="8" presetClass="exit" presetSubtype="16" fill="hold" nodeType="clickEffect">
                                  <p:stCondLst>
                                    <p:cond delay="0"/>
                                  </p:stCondLst>
                                  <p:childTnLst>
                                    <p:animEffect transition="out" filter="diamond(in)">
                                      <p:cBhvr>
                                        <p:cTn id="95" dur="2000"/>
                                        <p:tgtEl>
                                          <p:spTgt spid="8"/>
                                        </p:tgtEl>
                                      </p:cBhvr>
                                    </p:animEffect>
                                    <p:set>
                                      <p:cBhvr>
                                        <p:cTn id="96" dur="1" fill="hold">
                                          <p:stCondLst>
                                            <p:cond delay="1999"/>
                                          </p:stCondLst>
                                        </p:cTn>
                                        <p:tgtEl>
                                          <p:spTgt spid="8"/>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2">
                                            <p:txEl>
                                              <p:pRg st="2" end="2"/>
                                            </p:txEl>
                                          </p:spTgt>
                                        </p:tgtEl>
                                        <p:attrNameLst>
                                          <p:attrName>style.visibility</p:attrName>
                                        </p:attrNameLst>
                                      </p:cBhvr>
                                      <p:to>
                                        <p:strVal val="visible"/>
                                      </p:to>
                                    </p:set>
                                    <p:anim calcmode="lin" valueType="num">
                                      <p:cBhvr additive="base">
                                        <p:cTn id="101"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02" dur="10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2">
                                            <p:txEl>
                                              <p:pRg st="3" end="3"/>
                                            </p:txEl>
                                          </p:spTgt>
                                        </p:tgtEl>
                                        <p:attrNameLst>
                                          <p:attrName>style.visibility</p:attrName>
                                        </p:attrNameLst>
                                      </p:cBhvr>
                                      <p:to>
                                        <p:strVal val="visible"/>
                                      </p:to>
                                    </p:set>
                                    <p:anim calcmode="lin" valueType="num">
                                      <p:cBhvr additive="base">
                                        <p:cTn id="107"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08" dur="10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P spid="7" grpId="1" animBg="1"/>
      <p:bldP spid="14" grpId="0" animBg="1"/>
      <p:bldP spid="14" grpId="1" animBg="1"/>
      <p:bldP spid="15" grpId="0" animBg="1"/>
      <p:bldP spid="15" grpId="1" animBg="1"/>
      <p:bldP spid="16" grpId="0" animBg="1"/>
      <p:bldP spid="16" grpId="1" animBg="1"/>
      <p:bldP spid="17" grpId="0" animBg="1"/>
      <p:bldP spid="17"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dirty="0" smtClean="0">
                <a:solidFill>
                  <a:srgbClr val="FF0000"/>
                </a:solidFill>
              </a:rPr>
              <a:t>Đơn vị trong CSS</a:t>
            </a:r>
            <a:endParaRPr lang="en-US" sz="4400" dirty="0">
              <a:solidFill>
                <a:srgbClr val="FF0000"/>
              </a:solidFill>
            </a:endParaRPr>
          </a:p>
        </p:txBody>
      </p:sp>
      <p:sp>
        <p:nvSpPr>
          <p:cNvPr id="2" name="Content Placeholder 1"/>
          <p:cNvSpPr>
            <a:spLocks noGrp="1"/>
          </p:cNvSpPr>
          <p:nvPr>
            <p:ph sz="quarter" idx="1"/>
          </p:nvPr>
        </p:nvSpPr>
        <p:spPr>
          <a:xfrm>
            <a:off x="609600" y="1527048"/>
            <a:ext cx="7924800" cy="4572000"/>
          </a:xfrm>
          <a:noFill/>
          <a:ln>
            <a:noFill/>
          </a:ln>
        </p:spPr>
        <p:txBody>
          <a:bodyPr>
            <a:normAutofit/>
          </a:bodyPr>
          <a:lstStyle/>
          <a:p>
            <a:pPr>
              <a:buClr>
                <a:srgbClr val="FF0000"/>
              </a:buClr>
              <a:buFont typeface="Wingdings" pitchFamily="2" charset="2"/>
              <a:buChar char="v"/>
            </a:pPr>
            <a:r>
              <a:rPr lang="vi-VN" sz="3200" dirty="0" smtClean="0"/>
              <a:t> Màu sắc – color:</a:t>
            </a:r>
          </a:p>
        </p:txBody>
      </p:sp>
      <p:sp>
        <p:nvSpPr>
          <p:cNvPr id="4" name="Date Placeholder 3"/>
          <p:cNvSpPr>
            <a:spLocks noGrp="1"/>
          </p:cNvSpPr>
          <p:nvPr>
            <p:ph type="dt" sz="half" idx="10"/>
          </p:nvPr>
        </p:nvSpPr>
        <p:spPr/>
        <p:txBody>
          <a:bodyPr/>
          <a:lstStyle/>
          <a:p>
            <a:fld id="{E57536D7-0060-42BB-BFC4-392DAA4C1802}" type="datetime1">
              <a:rPr lang="en-US" smtClean="0"/>
              <a:pPr/>
              <a:t>5/15/2011</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34</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
        <p:nvSpPr>
          <p:cNvPr id="7" name="Rounded Rectangular Callout 6"/>
          <p:cNvSpPr/>
          <p:nvPr/>
        </p:nvSpPr>
        <p:spPr>
          <a:xfrm>
            <a:off x="4191000" y="1828800"/>
            <a:ext cx="4267200" cy="1219200"/>
          </a:xfrm>
          <a:prstGeom prst="wedgeRoundRectCallout">
            <a:avLst>
              <a:gd name="adj1" fmla="val -54704"/>
              <a:gd name="adj2" fmla="val -47177"/>
              <a:gd name="adj3" fmla="val 16667"/>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smtClean="0">
                <a:solidFill>
                  <a:schemeClr val="tx1">
                    <a:lumMod val="60000"/>
                    <a:lumOff val="40000"/>
                  </a:schemeClr>
                </a:solidFill>
              </a:rPr>
              <a:t>Thể hiện màu sắc của nền, đường viền</a:t>
            </a:r>
            <a:endParaRPr lang="vi-VN" sz="2400" dirty="0">
              <a:solidFill>
                <a:schemeClr val="tx1">
                  <a:lumMod val="60000"/>
                  <a:lumOff val="40000"/>
                </a:schemeClr>
              </a:solidFill>
            </a:endParaRPr>
          </a:p>
        </p:txBody>
      </p:sp>
      <p:pic>
        <p:nvPicPr>
          <p:cNvPr id="8" name="Picture 7" descr="3.png"/>
          <p:cNvPicPr>
            <a:picLocks noChangeAspect="1"/>
          </p:cNvPicPr>
          <p:nvPr/>
        </p:nvPicPr>
        <p:blipFill>
          <a:blip r:embed="rId2"/>
          <a:stretch>
            <a:fillRect/>
          </a:stretch>
        </p:blipFill>
        <p:spPr>
          <a:xfrm>
            <a:off x="381000" y="2133601"/>
            <a:ext cx="8382000" cy="3810000"/>
          </a:xfrm>
          <a:prstGeom prst="rect">
            <a:avLst/>
          </a:prstGeom>
        </p:spPr>
      </p:pic>
      <p:sp>
        <p:nvSpPr>
          <p:cNvPr id="9" name="Oval Callout 8"/>
          <p:cNvSpPr/>
          <p:nvPr/>
        </p:nvSpPr>
        <p:spPr>
          <a:xfrm>
            <a:off x="457200" y="6019800"/>
            <a:ext cx="1676400" cy="838200"/>
          </a:xfrm>
          <a:prstGeom prst="wedgeEllipseCallout">
            <a:avLst>
              <a:gd name="adj1" fmla="val 21395"/>
              <a:gd name="adj2" fmla="val -95858"/>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lumMod val="60000"/>
                    <a:lumOff val="40000"/>
                  </a:schemeClr>
                </a:solidFill>
              </a:rPr>
              <a:t>Tên màu</a:t>
            </a:r>
            <a:endParaRPr lang="vi-VN" dirty="0">
              <a:solidFill>
                <a:schemeClr val="tx1">
                  <a:lumMod val="60000"/>
                  <a:lumOff val="40000"/>
                </a:schemeClr>
              </a:solidFill>
            </a:endParaRPr>
          </a:p>
        </p:txBody>
      </p:sp>
      <p:sp>
        <p:nvSpPr>
          <p:cNvPr id="11" name="Oval Callout 10"/>
          <p:cNvSpPr/>
          <p:nvPr/>
        </p:nvSpPr>
        <p:spPr>
          <a:xfrm>
            <a:off x="2286000" y="6019800"/>
            <a:ext cx="1905000" cy="838200"/>
          </a:xfrm>
          <a:prstGeom prst="wedgeEllipseCallout">
            <a:avLst>
              <a:gd name="adj1" fmla="val 40961"/>
              <a:gd name="adj2" fmla="val -85301"/>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lumMod val="60000"/>
                    <a:lumOff val="40000"/>
                  </a:schemeClr>
                </a:solidFill>
              </a:rPr>
              <a:t>Màu RGB thập phân</a:t>
            </a:r>
            <a:endParaRPr lang="vi-VN" dirty="0">
              <a:solidFill>
                <a:schemeClr val="tx1">
                  <a:lumMod val="60000"/>
                  <a:lumOff val="40000"/>
                </a:schemeClr>
              </a:solidFill>
            </a:endParaRPr>
          </a:p>
        </p:txBody>
      </p:sp>
      <p:sp>
        <p:nvSpPr>
          <p:cNvPr id="12" name="Oval Callout 11"/>
          <p:cNvSpPr/>
          <p:nvPr/>
        </p:nvSpPr>
        <p:spPr>
          <a:xfrm>
            <a:off x="6629400" y="5943600"/>
            <a:ext cx="2133600" cy="838200"/>
          </a:xfrm>
          <a:prstGeom prst="wedgeEllipseCallout">
            <a:avLst>
              <a:gd name="adj1" fmla="val 40961"/>
              <a:gd name="adj2" fmla="val -85301"/>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lumMod val="60000"/>
                    <a:lumOff val="40000"/>
                  </a:schemeClr>
                </a:solidFill>
              </a:rPr>
              <a:t>Màu RGB  tỷ lệ phần trăm</a:t>
            </a:r>
            <a:endParaRPr lang="vi-VN" dirty="0">
              <a:solidFill>
                <a:schemeClr val="tx1">
                  <a:lumMod val="60000"/>
                  <a:lumOff val="40000"/>
                </a:schemeClr>
              </a:solidFill>
            </a:endParaRPr>
          </a:p>
        </p:txBody>
      </p:sp>
      <p:sp>
        <p:nvSpPr>
          <p:cNvPr id="13" name="Oval Callout 12"/>
          <p:cNvSpPr/>
          <p:nvPr/>
        </p:nvSpPr>
        <p:spPr>
          <a:xfrm>
            <a:off x="4267200" y="6019800"/>
            <a:ext cx="1905000" cy="838200"/>
          </a:xfrm>
          <a:prstGeom prst="wedgeEllipseCallout">
            <a:avLst>
              <a:gd name="adj1" fmla="val 33219"/>
              <a:gd name="adj2" fmla="val -92339"/>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smtClean="0">
                <a:solidFill>
                  <a:schemeClr val="tx1">
                    <a:lumMod val="60000"/>
                    <a:lumOff val="40000"/>
                  </a:schemeClr>
                </a:solidFill>
              </a:rPr>
              <a:t>Màu thập lục phân</a:t>
            </a:r>
            <a:endParaRPr lang="vi-VN" dirty="0">
              <a:solidFill>
                <a:schemeClr val="tx1">
                  <a:lumMod val="60000"/>
                  <a:lumOff val="40000"/>
                </a:schemeClr>
              </a:solidFill>
            </a:endParaRPr>
          </a:p>
        </p:txBody>
      </p:sp>
    </p:spTree>
  </p:cSld>
  <p:clrMapOvr>
    <a:masterClrMapping/>
  </p:clrMapOvr>
  <p:transition advTm="28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amond(in)">
                                      <p:cBhvr>
                                        <p:cTn id="13" dur="2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xit" presetSubtype="16" fill="hold" grpId="1" nodeType="clickEffect">
                                  <p:stCondLst>
                                    <p:cond delay="0"/>
                                  </p:stCondLst>
                                  <p:childTnLst>
                                    <p:animEffect transition="out" filter="diamond(in)">
                                      <p:cBhvr>
                                        <p:cTn id="17" dur="2000"/>
                                        <p:tgtEl>
                                          <p:spTgt spid="7"/>
                                        </p:tgtEl>
                                      </p:cBhvr>
                                    </p:animEffect>
                                    <p:set>
                                      <p:cBhvr>
                                        <p:cTn id="18" dur="1" fill="hold">
                                          <p:stCondLst>
                                            <p:cond delay="1999"/>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8"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diamond(in)">
                                      <p:cBhvr>
                                        <p:cTn id="29" dur="2000"/>
                                        <p:tgtEl>
                                          <p:spTgt spid="9"/>
                                        </p:tgtEl>
                                      </p:cBhvr>
                                    </p:animEffect>
                                  </p:childTnLst>
                                </p:cTn>
                              </p:par>
                            </p:childTnLst>
                          </p:cTn>
                        </p:par>
                      </p:childTnLst>
                    </p:cTn>
                  </p:par>
                  <p:par>
                    <p:cTn id="30" fill="hold">
                      <p:stCondLst>
                        <p:cond delay="indefinite"/>
                      </p:stCondLst>
                      <p:childTnLst>
                        <p:par>
                          <p:cTn id="31" fill="hold">
                            <p:stCondLst>
                              <p:cond delay="0"/>
                            </p:stCondLst>
                            <p:childTnLst>
                              <p:par>
                                <p:cTn id="32" presetID="8" presetClass="entr" presetSubtype="16"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diamond(in)">
                                      <p:cBhvr>
                                        <p:cTn id="34" dur="20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ntr" presetSubtype="16"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diamond(in)">
                                      <p:cBhvr>
                                        <p:cTn id="39" dur="20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8" presetClass="entr" presetSubtype="16" fill="hold" grpId="0"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diamond(in)">
                                      <p:cBhvr>
                                        <p:cTn id="44" dur="20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8" presetClass="exit" presetSubtype="16" fill="hold" grpId="1" nodeType="clickEffect">
                                  <p:stCondLst>
                                    <p:cond delay="0"/>
                                  </p:stCondLst>
                                  <p:childTnLst>
                                    <p:animEffect transition="out" filter="diamond(in)">
                                      <p:cBhvr>
                                        <p:cTn id="48" dur="2000"/>
                                        <p:tgtEl>
                                          <p:spTgt spid="9"/>
                                        </p:tgtEl>
                                      </p:cBhvr>
                                    </p:animEffect>
                                    <p:set>
                                      <p:cBhvr>
                                        <p:cTn id="49" dur="1" fill="hold">
                                          <p:stCondLst>
                                            <p:cond delay="1999"/>
                                          </p:stCondLst>
                                        </p:cTn>
                                        <p:tgtEl>
                                          <p:spTgt spid="9"/>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8" presetClass="exit" presetSubtype="16" fill="hold" grpId="1" nodeType="clickEffect">
                                  <p:stCondLst>
                                    <p:cond delay="0"/>
                                  </p:stCondLst>
                                  <p:childTnLst>
                                    <p:animEffect transition="out" filter="diamond(in)">
                                      <p:cBhvr>
                                        <p:cTn id="53" dur="2000"/>
                                        <p:tgtEl>
                                          <p:spTgt spid="11"/>
                                        </p:tgtEl>
                                      </p:cBhvr>
                                    </p:animEffect>
                                    <p:set>
                                      <p:cBhvr>
                                        <p:cTn id="54" dur="1" fill="hold">
                                          <p:stCondLst>
                                            <p:cond delay="1999"/>
                                          </p:stCondLst>
                                        </p:cTn>
                                        <p:tgtEl>
                                          <p:spTgt spid="1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8" presetClass="exit" presetSubtype="16" fill="hold" grpId="1" nodeType="clickEffect">
                                  <p:stCondLst>
                                    <p:cond delay="0"/>
                                  </p:stCondLst>
                                  <p:childTnLst>
                                    <p:animEffect transition="out" filter="diamond(in)">
                                      <p:cBhvr>
                                        <p:cTn id="58" dur="2000"/>
                                        <p:tgtEl>
                                          <p:spTgt spid="13"/>
                                        </p:tgtEl>
                                      </p:cBhvr>
                                    </p:animEffect>
                                    <p:set>
                                      <p:cBhvr>
                                        <p:cTn id="59" dur="1" fill="hold">
                                          <p:stCondLst>
                                            <p:cond delay="1999"/>
                                          </p:stCondLst>
                                        </p:cTn>
                                        <p:tgtEl>
                                          <p:spTgt spid="13"/>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8" presetClass="exit" presetSubtype="16" fill="hold" grpId="1" nodeType="clickEffect">
                                  <p:stCondLst>
                                    <p:cond delay="0"/>
                                  </p:stCondLst>
                                  <p:childTnLst>
                                    <p:animEffect transition="out" filter="diamond(in)">
                                      <p:cBhvr>
                                        <p:cTn id="63" dur="2000"/>
                                        <p:tgtEl>
                                          <p:spTgt spid="12"/>
                                        </p:tgtEl>
                                      </p:cBhvr>
                                    </p:animEffect>
                                    <p:set>
                                      <p:cBhvr>
                                        <p:cTn id="64" dur="1" fill="hold">
                                          <p:stCondLst>
                                            <p:cond delay="1999"/>
                                          </p:stCondLst>
                                        </p:cTn>
                                        <p:tgtEl>
                                          <p:spTgt spid="1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8" presetClass="exit" presetSubtype="16" fill="hold" nodeType="clickEffect">
                                  <p:stCondLst>
                                    <p:cond delay="0"/>
                                  </p:stCondLst>
                                  <p:childTnLst>
                                    <p:animEffect transition="out" filter="diamond(in)">
                                      <p:cBhvr>
                                        <p:cTn id="68" dur="2000"/>
                                        <p:tgtEl>
                                          <p:spTgt spid="8"/>
                                        </p:tgtEl>
                                      </p:cBhvr>
                                    </p:animEffect>
                                    <p:set>
                                      <p:cBhvr>
                                        <p:cTn id="69"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P spid="7" grpId="1" animBg="1"/>
      <p:bldP spid="9" grpId="0" animBg="1"/>
      <p:bldP spid="9" grpId="1" animBg="1"/>
      <p:bldP spid="11" grpId="0" animBg="1"/>
      <p:bldP spid="11" grpId="1" animBg="1"/>
      <p:bldP spid="12" grpId="0" animBg="1"/>
      <p:bldP spid="12" grpId="1" animBg="1"/>
      <p:bldP spid="13" grpId="0" animBg="1"/>
      <p:bldP spid="13"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dirty="0" smtClean="0">
                <a:solidFill>
                  <a:srgbClr val="FF0000"/>
                </a:solidFill>
              </a:rPr>
              <a:t>Đơn vị trong CSS</a:t>
            </a:r>
            <a:endParaRPr lang="en-US" sz="4400" dirty="0">
              <a:solidFill>
                <a:srgbClr val="FF0000"/>
              </a:solidFill>
            </a:endParaRPr>
          </a:p>
        </p:txBody>
      </p:sp>
      <p:sp>
        <p:nvSpPr>
          <p:cNvPr id="2" name="Content Placeholder 1"/>
          <p:cNvSpPr>
            <a:spLocks noGrp="1"/>
          </p:cNvSpPr>
          <p:nvPr>
            <p:ph sz="quarter" idx="1"/>
          </p:nvPr>
        </p:nvSpPr>
        <p:spPr>
          <a:xfrm>
            <a:off x="609600" y="1527048"/>
            <a:ext cx="7924800" cy="4572000"/>
          </a:xfrm>
          <a:noFill/>
          <a:ln>
            <a:noFill/>
          </a:ln>
        </p:spPr>
        <p:txBody>
          <a:bodyPr>
            <a:normAutofit/>
          </a:bodyPr>
          <a:lstStyle/>
          <a:p>
            <a:pPr>
              <a:buClr>
                <a:srgbClr val="FF0000"/>
              </a:buClr>
              <a:buFont typeface="Wingdings" pitchFamily="2" charset="2"/>
              <a:buChar char="v"/>
            </a:pPr>
            <a:r>
              <a:rPr lang="vi-VN" sz="3200" dirty="0" smtClean="0"/>
              <a:t> Đường dẫn – URL: </a:t>
            </a:r>
          </a:p>
          <a:p>
            <a:pPr>
              <a:buClr>
                <a:srgbClr val="FF0000"/>
              </a:buClr>
              <a:buNone/>
            </a:pPr>
            <a:r>
              <a:rPr lang="vi-VN" sz="3200" dirty="0" smtClean="0"/>
              <a:t>		</a:t>
            </a:r>
            <a:r>
              <a:rPr lang="vi-VN" sz="2000" u="sng" dirty="0" smtClean="0">
                <a:solidFill>
                  <a:srgbClr val="FF0000"/>
                </a:solidFill>
              </a:rPr>
              <a:t>Ví dụ:</a:t>
            </a:r>
          </a:p>
        </p:txBody>
      </p:sp>
      <p:sp>
        <p:nvSpPr>
          <p:cNvPr id="4" name="Date Placeholder 3"/>
          <p:cNvSpPr>
            <a:spLocks noGrp="1"/>
          </p:cNvSpPr>
          <p:nvPr>
            <p:ph type="dt" sz="half" idx="10"/>
          </p:nvPr>
        </p:nvSpPr>
        <p:spPr/>
        <p:txBody>
          <a:bodyPr/>
          <a:lstStyle/>
          <a:p>
            <a:fld id="{E57536D7-0060-42BB-BFC4-392DAA4C1802}" type="datetime1">
              <a:rPr lang="en-US" smtClean="0"/>
              <a:pPr/>
              <a:t>5/15/2011</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35</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
        <p:nvSpPr>
          <p:cNvPr id="7" name="Rounded Rectangular Callout 6"/>
          <p:cNvSpPr/>
          <p:nvPr/>
        </p:nvSpPr>
        <p:spPr>
          <a:xfrm>
            <a:off x="4495800" y="1828800"/>
            <a:ext cx="4267200" cy="1143000"/>
          </a:xfrm>
          <a:prstGeom prst="wedgeRoundRectCallout">
            <a:avLst>
              <a:gd name="adj1" fmla="val -54704"/>
              <a:gd name="adj2" fmla="val -47177"/>
              <a:gd name="adj3" fmla="val 16667"/>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smtClean="0">
                <a:solidFill>
                  <a:schemeClr val="tx1">
                    <a:lumMod val="60000"/>
                    <a:lumOff val="40000"/>
                  </a:schemeClr>
                </a:solidFill>
              </a:rPr>
              <a:t>Dẫn tới một ảnh nền, ảnh kiểu liệt kê</a:t>
            </a:r>
            <a:endParaRPr lang="vi-VN" sz="2400" dirty="0">
              <a:solidFill>
                <a:schemeClr val="tx1">
                  <a:lumMod val="60000"/>
                  <a:lumOff val="40000"/>
                </a:schemeClr>
              </a:solidFill>
            </a:endParaRPr>
          </a:p>
        </p:txBody>
      </p:sp>
      <p:sp>
        <p:nvSpPr>
          <p:cNvPr id="8" name="Rectangle 7"/>
          <p:cNvSpPr/>
          <p:nvPr/>
        </p:nvSpPr>
        <p:spPr>
          <a:xfrm>
            <a:off x="533400" y="2819400"/>
            <a:ext cx="8229600" cy="3276600"/>
          </a:xfrm>
          <a:prstGeom prst="rect">
            <a:avLst/>
          </a:prstGeom>
          <a:solidFill>
            <a:srgbClr val="FFFFFF"/>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200" dirty="0" smtClean="0">
                <a:solidFill>
                  <a:schemeClr val="tx1">
                    <a:lumMod val="60000"/>
                    <a:lumOff val="40000"/>
                  </a:schemeClr>
                </a:solidFill>
              </a:rPr>
              <a:t>MEO { background-image: url (http://www.mysite.com/meo.gif) }</a:t>
            </a:r>
          </a:p>
          <a:p>
            <a:endParaRPr lang="vi-VN" sz="2200" dirty="0" smtClean="0">
              <a:solidFill>
                <a:schemeClr val="tx1">
                  <a:lumMod val="60000"/>
                  <a:lumOff val="40000"/>
                </a:schemeClr>
              </a:solidFill>
            </a:endParaRPr>
          </a:p>
          <a:p>
            <a:r>
              <a:rPr lang="vi-VN" sz="2200" dirty="0" smtClean="0">
                <a:solidFill>
                  <a:schemeClr val="tx1">
                    <a:lumMod val="60000"/>
                    <a:lumOff val="40000"/>
                  </a:schemeClr>
                </a:solidFill>
              </a:rPr>
              <a:t>GA { background-image: url(/images/ga.gif) }</a:t>
            </a:r>
          </a:p>
          <a:p>
            <a:endParaRPr lang="vi-VN" sz="2200" dirty="0" smtClean="0">
              <a:solidFill>
                <a:schemeClr val="tx1">
                  <a:lumMod val="60000"/>
                  <a:lumOff val="40000"/>
                </a:schemeClr>
              </a:solidFill>
            </a:endParaRPr>
          </a:p>
          <a:p>
            <a:r>
              <a:rPr lang="vi-VN" sz="2200" dirty="0" smtClean="0">
                <a:solidFill>
                  <a:schemeClr val="tx1">
                    <a:lumMod val="60000"/>
                    <a:lumOff val="40000"/>
                  </a:schemeClr>
                </a:solidFill>
              </a:rPr>
              <a:t>Rose { background-image: url(../flower/Rose.gif)}</a:t>
            </a:r>
          </a:p>
          <a:p>
            <a:r>
              <a:rPr lang="vi-VN" sz="2200" dirty="0" smtClean="0">
                <a:solidFill>
                  <a:schemeClr val="tx1">
                    <a:lumMod val="60000"/>
                    <a:lumOff val="40000"/>
                  </a:schemeClr>
                </a:solidFill>
              </a:rPr>
              <a:t> </a:t>
            </a:r>
          </a:p>
          <a:p>
            <a:r>
              <a:rPr lang="vi-VN" sz="2200" dirty="0" smtClean="0">
                <a:solidFill>
                  <a:schemeClr val="tx1">
                    <a:lumMod val="60000"/>
                    <a:lumOff val="40000"/>
                  </a:schemeClr>
                </a:solidFill>
              </a:rPr>
              <a:t>Bridge { background-image: url(bridge.gif)} </a:t>
            </a:r>
            <a:endParaRPr lang="vi-VN" sz="2200" dirty="0">
              <a:solidFill>
                <a:schemeClr val="tx1">
                  <a:lumMod val="60000"/>
                  <a:lumOff val="40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amond(in)">
                                      <p:cBhvr>
                                        <p:cTn id="13" dur="2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xit" presetSubtype="16" fill="hold" grpId="1" nodeType="clickEffect">
                                  <p:stCondLst>
                                    <p:cond delay="0"/>
                                  </p:stCondLst>
                                  <p:childTnLst>
                                    <p:animEffect transition="out" filter="diamond(in)">
                                      <p:cBhvr>
                                        <p:cTn id="17" dur="2000"/>
                                        <p:tgtEl>
                                          <p:spTgt spid="7"/>
                                        </p:tgtEl>
                                      </p:cBhvr>
                                    </p:animEffect>
                                    <p:set>
                                      <p:cBhvr>
                                        <p:cTn id="18" dur="1" fill="hold">
                                          <p:stCondLst>
                                            <p:cond delay="1999"/>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 calcmode="lin" valueType="num">
                                      <p:cBhvr additive="base">
                                        <p:cTn id="2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8" presetClass="exit" presetSubtype="16" fill="hold" grpId="1" nodeType="clickEffect">
                                  <p:stCondLst>
                                    <p:cond delay="0"/>
                                  </p:stCondLst>
                                  <p:childTnLst>
                                    <p:animEffect transition="out" filter="diamond(in)">
                                      <p:cBhvr>
                                        <p:cTn id="34" dur="2000"/>
                                        <p:tgtEl>
                                          <p:spTgt spid="8"/>
                                        </p:tgtEl>
                                      </p:cBhvr>
                                    </p:animEffect>
                                    <p:set>
                                      <p:cBhvr>
                                        <p:cTn id="35"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P spid="7" grpId="1" animBg="1"/>
      <p:bldP spid="8" grpId="0" animBg="1"/>
      <p:bldP spid="8"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dirty="0" smtClean="0">
                <a:solidFill>
                  <a:srgbClr val="FF0000"/>
                </a:solidFill>
              </a:rPr>
              <a:t>Đơn vị trong CSS</a:t>
            </a:r>
            <a:endParaRPr lang="en-US" sz="4400" dirty="0">
              <a:solidFill>
                <a:srgbClr val="FF0000"/>
              </a:solidFill>
            </a:endParaRPr>
          </a:p>
        </p:txBody>
      </p:sp>
      <p:sp>
        <p:nvSpPr>
          <p:cNvPr id="2" name="Content Placeholder 1"/>
          <p:cNvSpPr>
            <a:spLocks noGrp="1"/>
          </p:cNvSpPr>
          <p:nvPr>
            <p:ph sz="quarter" idx="1"/>
          </p:nvPr>
        </p:nvSpPr>
        <p:spPr>
          <a:xfrm>
            <a:off x="609600" y="1527048"/>
            <a:ext cx="7924800" cy="4572000"/>
          </a:xfrm>
          <a:noFill/>
          <a:ln>
            <a:noFill/>
          </a:ln>
        </p:spPr>
        <p:txBody>
          <a:bodyPr>
            <a:normAutofit/>
          </a:bodyPr>
          <a:lstStyle/>
          <a:p>
            <a:pPr>
              <a:buClr>
                <a:srgbClr val="FF0000"/>
              </a:buClr>
              <a:buFont typeface="Wingdings" pitchFamily="2" charset="2"/>
              <a:buChar char="v"/>
            </a:pPr>
            <a:r>
              <a:rPr lang="vi-VN" sz="3200" dirty="0" smtClean="0"/>
              <a:t> Từ khóa - keyword: </a:t>
            </a:r>
          </a:p>
          <a:p>
            <a:pPr>
              <a:buClr>
                <a:srgbClr val="FF0000"/>
              </a:buClr>
              <a:buNone/>
            </a:pPr>
            <a:r>
              <a:rPr lang="vi-VN" sz="3200" dirty="0" smtClean="0"/>
              <a:t>		</a:t>
            </a:r>
            <a:r>
              <a:rPr lang="vi-VN" sz="2000" u="sng" dirty="0" smtClean="0">
                <a:solidFill>
                  <a:srgbClr val="FF0000"/>
                </a:solidFill>
              </a:rPr>
              <a:t>Ví dụ:</a:t>
            </a:r>
          </a:p>
        </p:txBody>
      </p:sp>
      <p:sp>
        <p:nvSpPr>
          <p:cNvPr id="4" name="Date Placeholder 3"/>
          <p:cNvSpPr>
            <a:spLocks noGrp="1"/>
          </p:cNvSpPr>
          <p:nvPr>
            <p:ph type="dt" sz="half" idx="10"/>
          </p:nvPr>
        </p:nvSpPr>
        <p:spPr/>
        <p:txBody>
          <a:bodyPr/>
          <a:lstStyle/>
          <a:p>
            <a:fld id="{E57536D7-0060-42BB-BFC4-392DAA4C1802}" type="datetime1">
              <a:rPr lang="en-US" smtClean="0"/>
              <a:pPr/>
              <a:t>5/15/2011</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36</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
        <p:nvSpPr>
          <p:cNvPr id="7" name="Rounded Rectangular Callout 6"/>
          <p:cNvSpPr/>
          <p:nvPr/>
        </p:nvSpPr>
        <p:spPr>
          <a:xfrm>
            <a:off x="4343400" y="1828800"/>
            <a:ext cx="4800600" cy="2971800"/>
          </a:xfrm>
          <a:prstGeom prst="wedgeRoundRectCallout">
            <a:avLst>
              <a:gd name="adj1" fmla="val -54704"/>
              <a:gd name="adj2" fmla="val -47177"/>
              <a:gd name="adj3" fmla="val 16667"/>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smtClean="0">
                <a:solidFill>
                  <a:schemeClr val="tx1">
                    <a:lumMod val="60000"/>
                    <a:lumOff val="40000"/>
                  </a:schemeClr>
                </a:solidFill>
              </a:rPr>
              <a:t>Các</a:t>
            </a:r>
            <a:r>
              <a:rPr lang="en-US" sz="2400" dirty="0" smtClean="0">
                <a:solidFill>
                  <a:schemeClr val="tx1">
                    <a:lumMod val="60000"/>
                    <a:lumOff val="40000"/>
                  </a:schemeClr>
                </a:solidFill>
              </a:rPr>
              <a:t> </a:t>
            </a:r>
            <a:r>
              <a:rPr lang="en-US" sz="2400" dirty="0" err="1" smtClean="0">
                <a:solidFill>
                  <a:schemeClr val="tx1">
                    <a:lumMod val="60000"/>
                    <a:lumOff val="40000"/>
                  </a:schemeClr>
                </a:solidFill>
              </a:rPr>
              <a:t>từ</a:t>
            </a:r>
            <a:r>
              <a:rPr lang="en-US" sz="2400" dirty="0" smtClean="0">
                <a:solidFill>
                  <a:schemeClr val="tx1">
                    <a:lumMod val="60000"/>
                    <a:lumOff val="40000"/>
                  </a:schemeClr>
                </a:solidFill>
              </a:rPr>
              <a:t> </a:t>
            </a:r>
            <a:r>
              <a:rPr lang="en-US" sz="2400" dirty="0" err="1" smtClean="0">
                <a:solidFill>
                  <a:schemeClr val="tx1">
                    <a:lumMod val="60000"/>
                    <a:lumOff val="40000"/>
                  </a:schemeClr>
                </a:solidFill>
              </a:rPr>
              <a:t>khóa</a:t>
            </a:r>
            <a:r>
              <a:rPr lang="en-US" sz="2400" dirty="0" smtClean="0">
                <a:solidFill>
                  <a:schemeClr val="tx1">
                    <a:lumMod val="60000"/>
                    <a:lumOff val="40000"/>
                  </a:schemeClr>
                </a:solidFill>
              </a:rPr>
              <a:t> </a:t>
            </a:r>
            <a:r>
              <a:rPr lang="en-US" sz="2400" dirty="0" err="1" smtClean="0">
                <a:solidFill>
                  <a:schemeClr val="tx1">
                    <a:lumMod val="60000"/>
                    <a:lumOff val="40000"/>
                  </a:schemeClr>
                </a:solidFill>
              </a:rPr>
              <a:t>như</a:t>
            </a:r>
            <a:r>
              <a:rPr lang="en-US" sz="2400" dirty="0" smtClean="0">
                <a:solidFill>
                  <a:schemeClr val="tx1">
                    <a:lumMod val="60000"/>
                    <a:lumOff val="40000"/>
                  </a:schemeClr>
                </a:solidFill>
              </a:rPr>
              <a:t> : border-left-style , none, dotted, dashed, solid, </a:t>
            </a:r>
            <a:r>
              <a:rPr lang="en-US" sz="2400" dirty="0" err="1" smtClean="0">
                <a:solidFill>
                  <a:schemeClr val="tx1">
                    <a:lumMod val="60000"/>
                    <a:lumOff val="40000"/>
                  </a:schemeClr>
                </a:solidFill>
              </a:rPr>
              <a:t>double,groove</a:t>
            </a:r>
            <a:r>
              <a:rPr lang="en-US" sz="2400" dirty="0" smtClean="0">
                <a:solidFill>
                  <a:schemeClr val="tx1">
                    <a:lumMod val="60000"/>
                    <a:lumOff val="40000"/>
                  </a:schemeClr>
                </a:solidFill>
              </a:rPr>
              <a:t>, ridge, inset, outset, border-right-style, border-top-style , border-bottom-style</a:t>
            </a:r>
            <a:endParaRPr lang="vi-VN" sz="2400" dirty="0">
              <a:solidFill>
                <a:schemeClr val="tx1">
                  <a:lumMod val="60000"/>
                  <a:lumOff val="40000"/>
                </a:schemeClr>
              </a:solidFill>
            </a:endParaRPr>
          </a:p>
        </p:txBody>
      </p:sp>
      <p:sp>
        <p:nvSpPr>
          <p:cNvPr id="8" name="Rectangle 7"/>
          <p:cNvSpPr/>
          <p:nvPr/>
        </p:nvSpPr>
        <p:spPr>
          <a:xfrm>
            <a:off x="990600" y="2819400"/>
            <a:ext cx="7696200" cy="3276600"/>
          </a:xfrm>
          <a:prstGeom prst="rect">
            <a:avLst/>
          </a:prstGeom>
          <a:solidFill>
            <a:srgbClr val="FFFFFF"/>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400" dirty="0" smtClean="0">
                <a:solidFill>
                  <a:schemeClr val="tx1">
                    <a:lumMod val="60000"/>
                    <a:lumOff val="40000"/>
                  </a:schemeClr>
                </a:solidFill>
              </a:rPr>
              <a:t>Rose { display: block }</a:t>
            </a:r>
          </a:p>
          <a:p>
            <a:endParaRPr lang="vi-VN" sz="2400" dirty="0" smtClean="0">
              <a:solidFill>
                <a:schemeClr val="tx1">
                  <a:lumMod val="60000"/>
                  <a:lumOff val="40000"/>
                </a:schemeClr>
              </a:solidFill>
            </a:endParaRPr>
          </a:p>
          <a:p>
            <a:r>
              <a:rPr lang="vi-VN" sz="2400" dirty="0" smtClean="0">
                <a:solidFill>
                  <a:schemeClr val="tx1">
                    <a:lumMod val="60000"/>
                    <a:lumOff val="40000"/>
                  </a:schemeClr>
                </a:solidFill>
              </a:rPr>
              <a:t>Bridge {display: inline}</a:t>
            </a:r>
          </a:p>
          <a:p>
            <a:endParaRPr lang="vi-VN" sz="2400" dirty="0" smtClean="0">
              <a:solidFill>
                <a:schemeClr val="tx1">
                  <a:lumMod val="60000"/>
                  <a:lumOff val="40000"/>
                </a:schemeClr>
              </a:solidFill>
            </a:endParaRPr>
          </a:p>
          <a:p>
            <a:r>
              <a:rPr lang="vi-VN" sz="2400" dirty="0" smtClean="0">
                <a:solidFill>
                  <a:schemeClr val="tx1">
                    <a:lumMod val="60000"/>
                    <a:lumOff val="40000"/>
                  </a:schemeClr>
                </a:solidFill>
              </a:rPr>
              <a:t>Text1 { display: list-item; list-style-type: none }</a:t>
            </a:r>
          </a:p>
          <a:p>
            <a:endParaRPr lang="vi-VN" sz="2400" dirty="0" smtClean="0">
              <a:solidFill>
                <a:schemeClr val="tx1">
                  <a:lumMod val="60000"/>
                  <a:lumOff val="40000"/>
                </a:schemeClr>
              </a:solidFill>
            </a:endParaRPr>
          </a:p>
          <a:p>
            <a:r>
              <a:rPr lang="vi-VN" sz="2400" dirty="0" smtClean="0">
                <a:solidFill>
                  <a:schemeClr val="tx1">
                    <a:lumMod val="60000"/>
                    <a:lumOff val="40000"/>
                  </a:schemeClr>
                </a:solidFill>
              </a:rPr>
              <a:t>Text2 { display: list-item; list-style-type: square }</a:t>
            </a:r>
            <a:endParaRPr lang="vi-VN" sz="2400" dirty="0">
              <a:solidFill>
                <a:schemeClr val="tx1">
                  <a:lumMod val="60000"/>
                  <a:lumOff val="40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amond(in)">
                                      <p:cBhvr>
                                        <p:cTn id="13" dur="2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xit" presetSubtype="16" fill="hold" grpId="1" nodeType="clickEffect">
                                  <p:stCondLst>
                                    <p:cond delay="0"/>
                                  </p:stCondLst>
                                  <p:childTnLst>
                                    <p:animEffect transition="out" filter="diamond(in)">
                                      <p:cBhvr>
                                        <p:cTn id="17" dur="2000"/>
                                        <p:tgtEl>
                                          <p:spTgt spid="7"/>
                                        </p:tgtEl>
                                      </p:cBhvr>
                                    </p:animEffect>
                                    <p:set>
                                      <p:cBhvr>
                                        <p:cTn id="18" dur="1" fill="hold">
                                          <p:stCondLst>
                                            <p:cond delay="1999"/>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
                                            <p:txEl>
                                              <p:pRg st="1" end="1"/>
                                            </p:txEl>
                                          </p:spTgt>
                                        </p:tgtEl>
                                        <p:attrNameLst>
                                          <p:attrName>style.visibility</p:attrName>
                                        </p:attrNameLst>
                                      </p:cBhvr>
                                      <p:to>
                                        <p:strVal val="visible"/>
                                      </p:to>
                                    </p:set>
                                    <p:anim calcmode="lin" valueType="num">
                                      <p:cBhvr additive="base">
                                        <p:cTn id="2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8" presetClass="exit" presetSubtype="16" fill="hold" grpId="1" nodeType="clickEffect">
                                  <p:stCondLst>
                                    <p:cond delay="0"/>
                                  </p:stCondLst>
                                  <p:childTnLst>
                                    <p:animEffect transition="out" filter="diamond(in)">
                                      <p:cBhvr>
                                        <p:cTn id="34" dur="2000"/>
                                        <p:tgtEl>
                                          <p:spTgt spid="8"/>
                                        </p:tgtEl>
                                      </p:cBhvr>
                                    </p:animEffect>
                                    <p:set>
                                      <p:cBhvr>
                                        <p:cTn id="35"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P spid="7" grpId="1" animBg="1"/>
      <p:bldP spid="8" grpId="0" animBg="1"/>
      <p:bldP spid="8"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62000"/>
          </a:xfrm>
        </p:spPr>
        <p:txBody>
          <a:bodyPr/>
          <a:lstStyle/>
          <a:p>
            <a:r>
              <a:rPr lang="en-US" dirty="0" err="1" smtClean="0">
                <a:solidFill>
                  <a:srgbClr val="FF0000"/>
                </a:solidFill>
              </a:rPr>
              <a:t>Ví</a:t>
            </a:r>
            <a:r>
              <a:rPr lang="en-US" dirty="0" smtClean="0">
                <a:solidFill>
                  <a:srgbClr val="FF0000"/>
                </a:solidFill>
              </a:rPr>
              <a:t> </a:t>
            </a:r>
            <a:r>
              <a:rPr lang="en-US" dirty="0" err="1" smtClean="0">
                <a:solidFill>
                  <a:srgbClr val="FF0000"/>
                </a:solidFill>
              </a:rPr>
              <a:t>dụ</a:t>
            </a:r>
            <a:r>
              <a:rPr lang="en-US" dirty="0" smtClean="0">
                <a:solidFill>
                  <a:srgbClr val="FF0000"/>
                </a:solidFill>
              </a:rPr>
              <a:t>:</a:t>
            </a:r>
            <a:endParaRPr lang="vi-VN" dirty="0">
              <a:solidFill>
                <a:srgbClr val="FF0000"/>
              </a:solidFill>
            </a:endParaRPr>
          </a:p>
        </p:txBody>
      </p:sp>
      <p:sp>
        <p:nvSpPr>
          <p:cNvPr id="3" name="Date Placeholder 2"/>
          <p:cNvSpPr>
            <a:spLocks noGrp="1"/>
          </p:cNvSpPr>
          <p:nvPr>
            <p:ph type="dt" sz="half" idx="10"/>
          </p:nvPr>
        </p:nvSpPr>
        <p:spPr/>
        <p:txBody>
          <a:bodyPr/>
          <a:lstStyle/>
          <a:p>
            <a:fld id="{2493C354-D52E-4433-BEC0-9F389BCDFBBA}" type="datetime1">
              <a:rPr lang="en-US" smtClean="0"/>
              <a:pPr/>
              <a:t>5/15/2011</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37</a:t>
            </a:fld>
            <a:endParaRPr lang="en-US"/>
          </a:p>
        </p:txBody>
      </p:sp>
      <p:pic>
        <p:nvPicPr>
          <p:cNvPr id="7" name="Content Placeholder 6" descr="13.bmp"/>
          <p:cNvPicPr>
            <a:picLocks noGrp="1" noChangeAspect="1"/>
          </p:cNvPicPr>
          <p:nvPr>
            <p:ph sz="quarter" idx="1"/>
          </p:nvPr>
        </p:nvPicPr>
        <p:blipFill>
          <a:blip r:embed="rId2"/>
          <a:stretch>
            <a:fillRect/>
          </a:stretch>
        </p:blipFill>
        <p:spPr>
          <a:xfrm>
            <a:off x="152400" y="1295400"/>
            <a:ext cx="8839200" cy="5105400"/>
          </a:xfrm>
        </p:spPr>
      </p:pic>
      <p:pic>
        <p:nvPicPr>
          <p:cNvPr id="9" name="Picture 8" descr="20.png"/>
          <p:cNvPicPr>
            <a:picLocks noChangeAspect="1"/>
          </p:cNvPicPr>
          <p:nvPr/>
        </p:nvPicPr>
        <p:blipFill>
          <a:blip r:embed="rId3"/>
          <a:stretch>
            <a:fillRect/>
          </a:stretch>
        </p:blipFill>
        <p:spPr>
          <a:xfrm>
            <a:off x="152400" y="1295401"/>
            <a:ext cx="8839199" cy="278139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8" presetClass="exit" presetSubtype="16" fill="hold" nodeType="clickEffect">
                                  <p:stCondLst>
                                    <p:cond delay="0"/>
                                  </p:stCondLst>
                                  <p:childTnLst>
                                    <p:animEffect transition="out" filter="diamond(in)">
                                      <p:cBhvr>
                                        <p:cTn id="17" dur="2000"/>
                                        <p:tgtEl>
                                          <p:spTgt spid="7"/>
                                        </p:tgtEl>
                                      </p:cBhvr>
                                    </p:animEffect>
                                    <p:set>
                                      <p:cBhvr>
                                        <p:cTn id="18" dur="1" fill="hold">
                                          <p:stCondLst>
                                            <p:cond delay="1999"/>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dirty="0" smtClean="0">
                <a:solidFill>
                  <a:srgbClr val="FF0000"/>
                </a:solidFill>
              </a:rPr>
              <a:t>Thuộc tính biểu diễn- Display</a:t>
            </a:r>
            <a:endParaRPr lang="en-US" sz="4400" dirty="0">
              <a:solidFill>
                <a:srgbClr val="FF0000"/>
              </a:solidFill>
            </a:endParaRPr>
          </a:p>
        </p:txBody>
      </p:sp>
      <p:sp>
        <p:nvSpPr>
          <p:cNvPr id="2" name="Content Placeholder 1"/>
          <p:cNvSpPr>
            <a:spLocks noGrp="1"/>
          </p:cNvSpPr>
          <p:nvPr>
            <p:ph sz="quarter" idx="1"/>
          </p:nvPr>
        </p:nvSpPr>
        <p:spPr>
          <a:xfrm>
            <a:off x="609600" y="1527048"/>
            <a:ext cx="7924800" cy="4572000"/>
          </a:xfrm>
          <a:noFill/>
          <a:ln>
            <a:noFill/>
          </a:ln>
        </p:spPr>
        <p:txBody>
          <a:bodyPr>
            <a:normAutofit/>
          </a:bodyPr>
          <a:lstStyle/>
          <a:p>
            <a:pPr>
              <a:buNone/>
            </a:pPr>
            <a:r>
              <a:rPr lang="vi-VN" sz="3200" dirty="0" smtClean="0"/>
              <a:t>	</a:t>
            </a:r>
          </a:p>
          <a:p>
            <a:pPr>
              <a:buClr>
                <a:srgbClr val="FF0000"/>
              </a:buClr>
              <a:buFont typeface="Wingdings" pitchFamily="2" charset="2"/>
              <a:buChar char="q"/>
            </a:pPr>
            <a:r>
              <a:rPr lang="vi-VN" sz="3200" dirty="0" smtClean="0"/>
              <a:t> Theo khối		: 	block</a:t>
            </a:r>
          </a:p>
          <a:p>
            <a:pPr>
              <a:buClr>
                <a:srgbClr val="FF0000"/>
              </a:buClr>
              <a:buFont typeface="Wingdings" pitchFamily="2" charset="2"/>
              <a:buChar char="q"/>
            </a:pPr>
            <a:r>
              <a:rPr lang="vi-VN" sz="3200" dirty="0" smtClean="0"/>
              <a:t> Theo dòng		: 	inline</a:t>
            </a:r>
          </a:p>
          <a:p>
            <a:pPr>
              <a:buClr>
                <a:srgbClr val="FF0000"/>
              </a:buClr>
              <a:buFont typeface="Wingdings" pitchFamily="2" charset="2"/>
              <a:buChar char="q"/>
            </a:pPr>
            <a:r>
              <a:rPr lang="vi-VN" sz="3200" dirty="0" smtClean="0"/>
              <a:t> Theo kiểu liệt kê	:	list-item</a:t>
            </a:r>
          </a:p>
          <a:p>
            <a:pPr>
              <a:buClr>
                <a:srgbClr val="FF0000"/>
              </a:buClr>
              <a:buFont typeface="Wingdings" pitchFamily="2" charset="2"/>
              <a:buChar char="q"/>
            </a:pPr>
            <a:r>
              <a:rPr lang="vi-VN" sz="3200" dirty="0" smtClean="0"/>
              <a:t> Theo bảng		:	table</a:t>
            </a:r>
          </a:p>
          <a:p>
            <a:pPr>
              <a:buClr>
                <a:srgbClr val="FF0000"/>
              </a:buClr>
              <a:buNone/>
            </a:pPr>
            <a:endParaRPr lang="vi-VN" sz="3200" dirty="0" smtClean="0"/>
          </a:p>
          <a:p>
            <a:pPr>
              <a:buNone/>
            </a:pPr>
            <a:endParaRPr lang="vi-VN" sz="3200" dirty="0" smtClean="0"/>
          </a:p>
        </p:txBody>
      </p:sp>
      <p:sp>
        <p:nvSpPr>
          <p:cNvPr id="4" name="Date Placeholder 3"/>
          <p:cNvSpPr>
            <a:spLocks noGrp="1"/>
          </p:cNvSpPr>
          <p:nvPr>
            <p:ph type="dt" sz="half" idx="10"/>
          </p:nvPr>
        </p:nvSpPr>
        <p:spPr/>
        <p:txBody>
          <a:bodyPr/>
          <a:lstStyle/>
          <a:p>
            <a:fld id="{E57536D7-0060-42BB-BFC4-392DAA4C1802}" type="datetime1">
              <a:rPr lang="en-US" smtClean="0"/>
              <a:pPr/>
              <a:t>5/15/2011</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38</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Tree>
  </p:cSld>
  <p:clrMapOvr>
    <a:masterClrMapping/>
  </p:clrMapOvr>
  <p:transition advClick="0" advTm="1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 calcmode="lin" valueType="num">
                                      <p:cBhvr additive="base">
                                        <p:cTn id="18"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 calcmode="lin" valueType="num">
                                      <p:cBhvr additive="base">
                                        <p:cTn id="24"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
                                            <p:txEl>
                                              <p:pRg st="3" end="3"/>
                                            </p:txEl>
                                          </p:spTgt>
                                        </p:tgtEl>
                                        <p:attrNameLst>
                                          <p:attrName>style.visibility</p:attrName>
                                        </p:attrNameLst>
                                      </p:cBhvr>
                                      <p:to>
                                        <p:strVal val="visible"/>
                                      </p:to>
                                    </p:set>
                                    <p:anim calcmode="lin" valueType="num">
                                      <p:cBhvr additive="base">
                                        <p:cTn id="30"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
                                            <p:txEl>
                                              <p:pRg st="4" end="4"/>
                                            </p:txEl>
                                          </p:spTgt>
                                        </p:tgtEl>
                                        <p:attrNameLst>
                                          <p:attrName>style.visibility</p:attrName>
                                        </p:attrNameLst>
                                      </p:cBhvr>
                                      <p:to>
                                        <p:strVal val="visible"/>
                                      </p:to>
                                    </p:set>
                                    <p:anim calcmode="lin" valueType="num">
                                      <p:cBhvr additive="base">
                                        <p:cTn id="36"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dirty="0" smtClean="0">
                <a:solidFill>
                  <a:srgbClr val="FF0000"/>
                </a:solidFill>
              </a:rPr>
              <a:t>Thuộc tính biểu diễn- Display</a:t>
            </a:r>
            <a:endParaRPr lang="en-US" sz="4400" dirty="0">
              <a:solidFill>
                <a:srgbClr val="FF0000"/>
              </a:solidFill>
            </a:endParaRPr>
          </a:p>
        </p:txBody>
      </p:sp>
      <p:sp>
        <p:nvSpPr>
          <p:cNvPr id="2" name="Content Placeholder 1"/>
          <p:cNvSpPr>
            <a:spLocks noGrp="1"/>
          </p:cNvSpPr>
          <p:nvPr>
            <p:ph sz="quarter" idx="1"/>
          </p:nvPr>
        </p:nvSpPr>
        <p:spPr>
          <a:xfrm>
            <a:off x="609600" y="1527048"/>
            <a:ext cx="7924800" cy="4572000"/>
          </a:xfrm>
          <a:noFill/>
          <a:ln>
            <a:noFill/>
          </a:ln>
        </p:spPr>
        <p:txBody>
          <a:bodyPr>
            <a:normAutofit/>
          </a:bodyPr>
          <a:lstStyle/>
          <a:p>
            <a:pPr>
              <a:buClr>
                <a:srgbClr val="FF0000"/>
              </a:buClr>
              <a:buFont typeface="Wingdings" pitchFamily="2" charset="2"/>
              <a:buChar char="q"/>
            </a:pPr>
            <a:r>
              <a:rPr lang="vi-VN" sz="3200" dirty="0" smtClean="0"/>
              <a:t> Theo khối – block:</a:t>
            </a:r>
          </a:p>
          <a:p>
            <a:pPr>
              <a:buClr>
                <a:srgbClr val="FF0000"/>
              </a:buClr>
              <a:buNone/>
            </a:pPr>
            <a:r>
              <a:rPr lang="vi-VN" sz="3200" dirty="0" smtClean="0"/>
              <a:t>		</a:t>
            </a:r>
            <a:r>
              <a:rPr lang="vi-VN" sz="2000" dirty="0" smtClean="0">
                <a:solidFill>
                  <a:srgbClr val="FF0000"/>
                </a:solidFill>
              </a:rPr>
              <a:t>Ví dụ:</a:t>
            </a:r>
            <a:endParaRPr lang="vi-VN" sz="3200" dirty="0" smtClean="0"/>
          </a:p>
          <a:p>
            <a:pPr>
              <a:buClr>
                <a:srgbClr val="FF0000"/>
              </a:buClr>
              <a:buNone/>
            </a:pPr>
            <a:r>
              <a:rPr lang="vi-VN" sz="3200" dirty="0" smtClean="0"/>
              <a:t>		</a:t>
            </a:r>
            <a:endParaRPr lang="vi-VN" sz="2000" dirty="0" smtClean="0">
              <a:solidFill>
                <a:srgbClr val="FF0000"/>
              </a:solidFill>
            </a:endParaRPr>
          </a:p>
        </p:txBody>
      </p:sp>
      <p:sp>
        <p:nvSpPr>
          <p:cNvPr id="4" name="Date Placeholder 3"/>
          <p:cNvSpPr>
            <a:spLocks noGrp="1"/>
          </p:cNvSpPr>
          <p:nvPr>
            <p:ph type="dt" sz="half" idx="10"/>
          </p:nvPr>
        </p:nvSpPr>
        <p:spPr/>
        <p:txBody>
          <a:bodyPr/>
          <a:lstStyle/>
          <a:p>
            <a:fld id="{E57536D7-0060-42BB-BFC4-392DAA4C1802}" type="datetime1">
              <a:rPr lang="en-US" smtClean="0"/>
              <a:pPr/>
              <a:t>5/15/2011</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39</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
        <p:nvSpPr>
          <p:cNvPr id="7" name="Rectangle 6"/>
          <p:cNvSpPr/>
          <p:nvPr/>
        </p:nvSpPr>
        <p:spPr>
          <a:xfrm>
            <a:off x="1676400" y="2971800"/>
            <a:ext cx="5638800" cy="1828800"/>
          </a:xfrm>
          <a:prstGeom prst="rect">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600" dirty="0" smtClean="0">
                <a:solidFill>
                  <a:schemeClr val="tx2">
                    <a:lumMod val="75000"/>
                    <a:lumOff val="25000"/>
                  </a:schemeClr>
                </a:solidFill>
              </a:rPr>
              <a:t>BODY { display: block}</a:t>
            </a:r>
          </a:p>
          <a:p>
            <a:r>
              <a:rPr lang="vi-VN" sz="3600" dirty="0" smtClean="0">
                <a:solidFill>
                  <a:schemeClr val="tx2">
                    <a:lumMod val="75000"/>
                    <a:lumOff val="25000"/>
                  </a:schemeClr>
                </a:solidFill>
              </a:rPr>
              <a:t>NOIDUNG {display: block}</a:t>
            </a:r>
            <a:endParaRPr lang="vi-VN" sz="3600" dirty="0">
              <a:solidFill>
                <a:schemeClr val="tx2">
                  <a:lumMod val="75000"/>
                  <a:lumOff val="2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amond(in)">
                                      <p:cBhvr>
                                        <p:cTn id="25" dur="20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8" presetClass="exit" presetSubtype="16" fill="hold" grpId="1" nodeType="clickEffect">
                                  <p:stCondLst>
                                    <p:cond delay="0"/>
                                  </p:stCondLst>
                                  <p:childTnLst>
                                    <p:animEffect transition="out" filter="diamond(in)">
                                      <p:cBhvr>
                                        <p:cTn id="29" dur="2000"/>
                                        <p:tgtEl>
                                          <p:spTgt spid="7"/>
                                        </p:tgtEl>
                                      </p:cBhvr>
                                    </p:animEffect>
                                    <p:set>
                                      <p:cBhvr>
                                        <p:cTn id="30"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P spid="7"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b="1" dirty="0" smtClean="0"/>
              <a:t>Cách gán css vào tài liệu</a:t>
            </a:r>
            <a:r>
              <a:rPr lang="en-US" b="1" dirty="0" smtClean="0"/>
              <a:t> XML</a:t>
            </a:r>
            <a:endParaRPr lang="en-US" b="1" dirty="0"/>
          </a:p>
        </p:txBody>
      </p:sp>
      <p:sp>
        <p:nvSpPr>
          <p:cNvPr id="2" name="Content Placeholder 1"/>
          <p:cNvSpPr>
            <a:spLocks noGrp="1"/>
          </p:cNvSpPr>
          <p:nvPr>
            <p:ph sz="quarter" idx="1"/>
          </p:nvPr>
        </p:nvSpPr>
        <p:spPr>
          <a:xfrm>
            <a:off x="301752" y="1527048"/>
            <a:ext cx="8503920" cy="4721352"/>
          </a:xfrm>
        </p:spPr>
        <p:txBody>
          <a:bodyPr>
            <a:normAutofit/>
          </a:bodyPr>
          <a:lstStyle/>
          <a:p>
            <a:pPr>
              <a:buNone/>
            </a:pPr>
            <a:r>
              <a:rPr lang="en-US" dirty="0" smtClean="0">
                <a:solidFill>
                  <a:schemeClr val="accent6">
                    <a:lumMod val="75000"/>
                  </a:schemeClr>
                </a:solidFill>
              </a:rPr>
              <a:t>1.Liên kết đến 1 tập tin CSS bên ngoài (external style sheets).</a:t>
            </a:r>
          </a:p>
          <a:p>
            <a:pPr>
              <a:buFont typeface="Wingdings" pitchFamily="2" charset="2"/>
              <a:buChar char="Ø"/>
            </a:pPr>
            <a:r>
              <a:rPr lang="en-US" dirty="0" smtClean="0"/>
              <a:t>Sử dụng @import trong tập tin CSS.</a:t>
            </a:r>
          </a:p>
          <a:p>
            <a:pPr lvl="1">
              <a:buFont typeface="Wingdings" pitchFamily="2" charset="2"/>
              <a:buChar char="Ø"/>
            </a:pPr>
            <a:r>
              <a:rPr lang="en-US" dirty="0" smtClean="0"/>
              <a:t>@import url(đường dẫn đến tập tin CSS);</a:t>
            </a:r>
          </a:p>
          <a:p>
            <a:pPr lvl="1">
              <a:buFont typeface="Wingdings" pitchFamily="2" charset="2"/>
              <a:buChar char="Ø"/>
            </a:pPr>
            <a:endParaRPr lang="en-US" dirty="0" smtClean="0"/>
          </a:p>
          <a:p>
            <a:pPr>
              <a:buFont typeface="Wingdings" pitchFamily="2" charset="2"/>
              <a:buChar char="Ø"/>
            </a:pPr>
            <a:r>
              <a:rPr lang="en-US" dirty="0" smtClean="0"/>
              <a:t>Vd:</a:t>
            </a:r>
          </a:p>
          <a:p>
            <a:pPr lvl="1">
              <a:buFont typeface="Wingdings" pitchFamily="2" charset="2"/>
              <a:buChar char="Ø"/>
            </a:pPr>
            <a:r>
              <a:rPr lang="en-US" dirty="0" smtClean="0"/>
              <a:t>@import url(</a:t>
            </a:r>
            <a:r>
              <a:rPr lang="en-US" dirty="0" smtClean="0">
                <a:solidFill>
                  <a:srgbClr val="FF0000"/>
                </a:solidFill>
              </a:rPr>
              <a:t>/styles/truonghoc.css</a:t>
            </a:r>
            <a:r>
              <a:rPr lang="en-US" dirty="0" smtClean="0"/>
              <a:t>);</a:t>
            </a:r>
          </a:p>
          <a:p>
            <a:pPr lvl="1">
              <a:buFont typeface="Wingdings" pitchFamily="2" charset="2"/>
              <a:buChar char="Ø"/>
            </a:pPr>
            <a:r>
              <a:rPr lang="en-US" dirty="0" smtClean="0"/>
              <a:t>@import url(</a:t>
            </a:r>
            <a:r>
              <a:rPr lang="en-US" dirty="0" smtClean="0">
                <a:solidFill>
                  <a:srgbClr val="FF0000"/>
                </a:solidFill>
              </a:rPr>
              <a:t>http://www.google.com/xml/styles/truonghoc.css</a:t>
            </a:r>
            <a:r>
              <a:rPr lang="en-US" dirty="0" smtClean="0"/>
              <a:t>);</a:t>
            </a:r>
          </a:p>
          <a:p>
            <a:pPr lvl="1">
              <a:buNone/>
            </a:pPr>
            <a:endParaRPr lang="en-US" dirty="0" smtClean="0"/>
          </a:p>
        </p:txBody>
      </p:sp>
      <p:sp>
        <p:nvSpPr>
          <p:cNvPr id="4" name="Date Placeholder 3"/>
          <p:cNvSpPr>
            <a:spLocks noGrp="1"/>
          </p:cNvSpPr>
          <p:nvPr>
            <p:ph type="dt" sz="half" idx="10"/>
          </p:nvPr>
        </p:nvSpPr>
        <p:spPr/>
        <p:txBody>
          <a:bodyPr/>
          <a:lstStyle/>
          <a:p>
            <a:fld id="{417BDA6E-B727-4D53-AEC4-78C0081E5426}" type="datetime1">
              <a:rPr lang="en-US" smtClean="0"/>
              <a:pPr/>
              <a:t>5/15/2011</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4</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dirty="0" smtClean="0">
                <a:solidFill>
                  <a:srgbClr val="FF0000"/>
                </a:solidFill>
              </a:rPr>
              <a:t>Thuộc tính biểu diễn- Display</a:t>
            </a:r>
            <a:endParaRPr lang="en-US" sz="4400" dirty="0">
              <a:solidFill>
                <a:srgbClr val="FF0000"/>
              </a:solidFill>
            </a:endParaRPr>
          </a:p>
        </p:txBody>
      </p:sp>
      <p:sp>
        <p:nvSpPr>
          <p:cNvPr id="2" name="Content Placeholder 1"/>
          <p:cNvSpPr>
            <a:spLocks noGrp="1"/>
          </p:cNvSpPr>
          <p:nvPr>
            <p:ph sz="quarter" idx="1"/>
          </p:nvPr>
        </p:nvSpPr>
        <p:spPr>
          <a:xfrm>
            <a:off x="609600" y="1527048"/>
            <a:ext cx="7924800" cy="4572000"/>
          </a:xfrm>
          <a:noFill/>
          <a:ln>
            <a:noFill/>
          </a:ln>
        </p:spPr>
        <p:txBody>
          <a:bodyPr>
            <a:normAutofit/>
          </a:bodyPr>
          <a:lstStyle/>
          <a:p>
            <a:pPr>
              <a:buClr>
                <a:srgbClr val="FF0000"/>
              </a:buClr>
              <a:buFont typeface="Wingdings" pitchFamily="2" charset="2"/>
              <a:buChar char="q"/>
            </a:pPr>
            <a:r>
              <a:rPr lang="vi-VN" sz="3200" dirty="0" smtClean="0"/>
              <a:t> Theo dòng – inline:</a:t>
            </a:r>
          </a:p>
          <a:p>
            <a:pPr>
              <a:buClr>
                <a:srgbClr val="FF0000"/>
              </a:buClr>
              <a:buNone/>
            </a:pPr>
            <a:r>
              <a:rPr lang="vi-VN" sz="3200" dirty="0" smtClean="0"/>
              <a:t>		</a:t>
            </a:r>
            <a:r>
              <a:rPr lang="vi-VN" sz="2000" dirty="0" smtClean="0">
                <a:solidFill>
                  <a:srgbClr val="FF0000"/>
                </a:solidFill>
              </a:rPr>
              <a:t>Ví dụ: </a:t>
            </a:r>
          </a:p>
          <a:p>
            <a:pPr>
              <a:buClr>
                <a:srgbClr val="FF0000"/>
              </a:buClr>
              <a:buNone/>
            </a:pPr>
            <a:endParaRPr lang="vi-VN" sz="2000" dirty="0" smtClean="0">
              <a:solidFill>
                <a:srgbClr val="FF0000"/>
              </a:solidFill>
            </a:endParaRPr>
          </a:p>
        </p:txBody>
      </p:sp>
      <p:sp>
        <p:nvSpPr>
          <p:cNvPr id="4" name="Date Placeholder 3"/>
          <p:cNvSpPr>
            <a:spLocks noGrp="1"/>
          </p:cNvSpPr>
          <p:nvPr>
            <p:ph type="dt" sz="half" idx="10"/>
          </p:nvPr>
        </p:nvSpPr>
        <p:spPr/>
        <p:txBody>
          <a:bodyPr/>
          <a:lstStyle/>
          <a:p>
            <a:fld id="{E57536D7-0060-42BB-BFC4-392DAA4C1802}" type="datetime1">
              <a:rPr lang="en-US" smtClean="0"/>
              <a:pPr/>
              <a:t>5/15/2011</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40</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
        <p:nvSpPr>
          <p:cNvPr id="7" name="Rectangle 6"/>
          <p:cNvSpPr/>
          <p:nvPr/>
        </p:nvSpPr>
        <p:spPr>
          <a:xfrm>
            <a:off x="1752600" y="2971800"/>
            <a:ext cx="5638800" cy="1828800"/>
          </a:xfrm>
          <a:prstGeom prst="rect">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3600" dirty="0" smtClean="0">
                <a:solidFill>
                  <a:schemeClr val="tx2">
                    <a:lumMod val="75000"/>
                    <a:lumOff val="25000"/>
                  </a:schemeClr>
                </a:solidFill>
              </a:rPr>
              <a:t>TITLE { display: inline}</a:t>
            </a:r>
          </a:p>
          <a:p>
            <a:r>
              <a:rPr lang="vi-VN" sz="3600" dirty="0" smtClean="0">
                <a:solidFill>
                  <a:schemeClr val="tx2">
                    <a:lumMod val="75000"/>
                    <a:lumOff val="25000"/>
                  </a:schemeClr>
                </a:solidFill>
              </a:rPr>
              <a:t>TEN {display: inline}</a:t>
            </a:r>
            <a:endParaRPr lang="vi-VN" sz="3600" dirty="0">
              <a:solidFill>
                <a:schemeClr val="tx2">
                  <a:lumMod val="75000"/>
                  <a:lumOff val="2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amond(in)">
                                      <p:cBhvr>
                                        <p:cTn id="19" dur="20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xit" presetSubtype="16" fill="hold" grpId="1" nodeType="clickEffect">
                                  <p:stCondLst>
                                    <p:cond delay="0"/>
                                  </p:stCondLst>
                                  <p:childTnLst>
                                    <p:animEffect transition="out" filter="diamond(in)">
                                      <p:cBhvr>
                                        <p:cTn id="23" dur="2000"/>
                                        <p:tgtEl>
                                          <p:spTgt spid="7"/>
                                        </p:tgtEl>
                                      </p:cBhvr>
                                    </p:animEffect>
                                    <p:set>
                                      <p:cBhvr>
                                        <p:cTn id="24"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P spid="7"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dirty="0" smtClean="0">
                <a:solidFill>
                  <a:srgbClr val="FF0000"/>
                </a:solidFill>
              </a:rPr>
              <a:t>Thuộc tính biểu diễn- Display</a:t>
            </a:r>
            <a:endParaRPr lang="en-US" sz="4400" dirty="0">
              <a:solidFill>
                <a:srgbClr val="FF0000"/>
              </a:solidFill>
            </a:endParaRPr>
          </a:p>
        </p:txBody>
      </p:sp>
      <p:sp>
        <p:nvSpPr>
          <p:cNvPr id="2" name="Content Placeholder 1"/>
          <p:cNvSpPr>
            <a:spLocks noGrp="1"/>
          </p:cNvSpPr>
          <p:nvPr>
            <p:ph sz="quarter" idx="1"/>
          </p:nvPr>
        </p:nvSpPr>
        <p:spPr>
          <a:xfrm>
            <a:off x="609600" y="1527048"/>
            <a:ext cx="7924800" cy="4572000"/>
          </a:xfrm>
          <a:noFill/>
          <a:ln>
            <a:noFill/>
          </a:ln>
        </p:spPr>
        <p:txBody>
          <a:bodyPr>
            <a:normAutofit/>
          </a:bodyPr>
          <a:lstStyle/>
          <a:p>
            <a:pPr>
              <a:buClr>
                <a:srgbClr val="FF0000"/>
              </a:buClr>
              <a:buFont typeface="Wingdings" pitchFamily="2" charset="2"/>
              <a:buChar char="q"/>
            </a:pPr>
            <a:r>
              <a:rPr lang="vi-VN" sz="3200" dirty="0" smtClean="0"/>
              <a:t> Theo kiểu liệt kê – list-item:</a:t>
            </a:r>
          </a:p>
          <a:p>
            <a:pPr>
              <a:buClr>
                <a:srgbClr val="FF0000"/>
              </a:buClr>
              <a:buNone/>
            </a:pPr>
            <a:r>
              <a:rPr lang="vi-VN" sz="3200" dirty="0" smtClean="0"/>
              <a:t>		</a:t>
            </a:r>
            <a:r>
              <a:rPr lang="vi-VN" sz="2000" dirty="0" smtClean="0">
                <a:solidFill>
                  <a:srgbClr val="FF0000"/>
                </a:solidFill>
              </a:rPr>
              <a:t>Ví dụ: </a:t>
            </a:r>
          </a:p>
          <a:p>
            <a:pPr>
              <a:buClr>
                <a:srgbClr val="FF0000"/>
              </a:buClr>
              <a:buNone/>
            </a:pPr>
            <a:endParaRPr lang="vi-VN" sz="2000" dirty="0" smtClean="0">
              <a:solidFill>
                <a:srgbClr val="FF0000"/>
              </a:solidFill>
            </a:endParaRPr>
          </a:p>
        </p:txBody>
      </p:sp>
      <p:sp>
        <p:nvSpPr>
          <p:cNvPr id="4" name="Date Placeholder 3"/>
          <p:cNvSpPr>
            <a:spLocks noGrp="1"/>
          </p:cNvSpPr>
          <p:nvPr>
            <p:ph type="dt" sz="half" idx="10"/>
          </p:nvPr>
        </p:nvSpPr>
        <p:spPr/>
        <p:txBody>
          <a:bodyPr/>
          <a:lstStyle/>
          <a:p>
            <a:fld id="{E57536D7-0060-42BB-BFC4-392DAA4C1802}" type="datetime1">
              <a:rPr lang="en-US" smtClean="0"/>
              <a:pPr/>
              <a:t>5/15/2011</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41</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
        <p:nvSpPr>
          <p:cNvPr id="7" name="Rectangle 6"/>
          <p:cNvSpPr/>
          <p:nvPr/>
        </p:nvSpPr>
        <p:spPr>
          <a:xfrm>
            <a:off x="685800" y="3048000"/>
            <a:ext cx="8153400" cy="2209800"/>
          </a:xfrm>
          <a:prstGeom prst="rect">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dirty="0" smtClean="0">
                <a:solidFill>
                  <a:schemeClr val="tx2">
                    <a:lumMod val="75000"/>
                    <a:lumOff val="25000"/>
                  </a:schemeClr>
                </a:solidFill>
              </a:rPr>
              <a:t>THO { display: list-item; list-style-type: none }</a:t>
            </a:r>
          </a:p>
          <a:p>
            <a:endParaRPr lang="vi-VN" sz="2800" dirty="0" smtClean="0">
              <a:solidFill>
                <a:schemeClr val="tx2">
                  <a:lumMod val="75000"/>
                  <a:lumOff val="25000"/>
                </a:schemeClr>
              </a:solidFill>
            </a:endParaRPr>
          </a:p>
          <a:p>
            <a:r>
              <a:rPr lang="vi-VN" sz="2800" dirty="0" smtClean="0">
                <a:solidFill>
                  <a:schemeClr val="tx2">
                    <a:lumMod val="75000"/>
                    <a:lumOff val="25000"/>
                  </a:schemeClr>
                </a:solidFill>
              </a:rPr>
              <a:t>TACGIA { display: list-item; list-style-type: square }</a:t>
            </a:r>
            <a:endParaRPr lang="vi-VN" sz="2800" dirty="0">
              <a:solidFill>
                <a:schemeClr val="tx2">
                  <a:lumMod val="75000"/>
                  <a:lumOff val="25000"/>
                </a:schemeClr>
              </a:solidFill>
            </a:endParaRPr>
          </a:p>
        </p:txBody>
      </p:sp>
      <p:pic>
        <p:nvPicPr>
          <p:cNvPr id="9" name="Picture 8" descr="4.png"/>
          <p:cNvPicPr>
            <a:picLocks noChangeAspect="1"/>
          </p:cNvPicPr>
          <p:nvPr/>
        </p:nvPicPr>
        <p:blipFill>
          <a:blip r:embed="rId2"/>
          <a:stretch>
            <a:fillRect/>
          </a:stretch>
        </p:blipFill>
        <p:spPr>
          <a:xfrm>
            <a:off x="838200" y="2057400"/>
            <a:ext cx="7620000" cy="4534618"/>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8" presetClass="exit" presetSubtype="16" fill="hold" nodeType="clickEffect">
                                  <p:stCondLst>
                                    <p:cond delay="0"/>
                                  </p:stCondLst>
                                  <p:childTnLst>
                                    <p:animEffect transition="out" filter="diamond(in)">
                                      <p:cBhvr>
                                        <p:cTn id="18" dur="2000"/>
                                        <p:tgtEl>
                                          <p:spTgt spid="9"/>
                                        </p:tgtEl>
                                      </p:cBhvr>
                                    </p:animEffect>
                                    <p:set>
                                      <p:cBhvr>
                                        <p:cTn id="19" dur="1" fill="hold">
                                          <p:stCondLst>
                                            <p:cond delay="1999"/>
                                          </p:stCondLst>
                                        </p:cTn>
                                        <p:tgtEl>
                                          <p:spTgt spid="9"/>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xEl>
                                              <p:pRg st="1" end="1"/>
                                            </p:txEl>
                                          </p:spTgt>
                                        </p:tgtEl>
                                        <p:attrNameLst>
                                          <p:attrName>style.visibility</p:attrName>
                                        </p:attrNameLst>
                                      </p:cBhvr>
                                      <p:to>
                                        <p:strVal val="visible"/>
                                      </p:to>
                                    </p:set>
                                    <p:anim calcmode="lin" valueType="num">
                                      <p:cBhvr additive="base">
                                        <p:cTn id="24"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8" presetClass="entr" presetSubtype="16"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diamond(in)">
                                      <p:cBhvr>
                                        <p:cTn id="30" dur="20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8" presetClass="exit" presetSubtype="16" fill="hold" grpId="1" nodeType="clickEffect">
                                  <p:stCondLst>
                                    <p:cond delay="0"/>
                                  </p:stCondLst>
                                  <p:childTnLst>
                                    <p:animEffect transition="out" filter="diamond(in)">
                                      <p:cBhvr>
                                        <p:cTn id="34" dur="2000"/>
                                        <p:tgtEl>
                                          <p:spTgt spid="7"/>
                                        </p:tgtEl>
                                      </p:cBhvr>
                                    </p:animEffect>
                                    <p:set>
                                      <p:cBhvr>
                                        <p:cTn id="35"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P spid="7"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VD: Display</a:t>
            </a:r>
            <a:endParaRPr lang="vi-VN" dirty="0">
              <a:solidFill>
                <a:srgbClr val="FF0000"/>
              </a:solidFill>
            </a:endParaRPr>
          </a:p>
        </p:txBody>
      </p:sp>
      <p:sp>
        <p:nvSpPr>
          <p:cNvPr id="3" name="Date Placeholder 2"/>
          <p:cNvSpPr>
            <a:spLocks noGrp="1"/>
          </p:cNvSpPr>
          <p:nvPr>
            <p:ph type="dt" sz="half" idx="10"/>
          </p:nvPr>
        </p:nvSpPr>
        <p:spPr/>
        <p:txBody>
          <a:bodyPr/>
          <a:lstStyle/>
          <a:p>
            <a:fld id="{2493C354-D52E-4433-BEC0-9F389BCDFBBA}" type="datetime1">
              <a:rPr lang="en-US" smtClean="0"/>
              <a:pPr/>
              <a:t>5/15/2011</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42</a:t>
            </a:fld>
            <a:endParaRPr lang="en-US"/>
          </a:p>
        </p:txBody>
      </p:sp>
      <p:pic>
        <p:nvPicPr>
          <p:cNvPr id="8" name="Content Placeholder 7" descr="13.bmp"/>
          <p:cNvPicPr>
            <a:picLocks noGrp="1" noChangeAspect="1"/>
          </p:cNvPicPr>
          <p:nvPr>
            <p:ph sz="quarter" idx="1"/>
          </p:nvPr>
        </p:nvPicPr>
        <p:blipFill>
          <a:blip r:embed="rId2"/>
          <a:stretch>
            <a:fillRect/>
          </a:stretch>
        </p:blipFill>
        <p:spPr>
          <a:xfrm>
            <a:off x="152400" y="1447800"/>
            <a:ext cx="8839200" cy="4953000"/>
          </a:xfrm>
        </p:spPr>
      </p:pic>
      <p:sp>
        <p:nvSpPr>
          <p:cNvPr id="7" name="Rectangle 6"/>
          <p:cNvSpPr/>
          <p:nvPr/>
        </p:nvSpPr>
        <p:spPr>
          <a:xfrm>
            <a:off x="304800" y="1676400"/>
            <a:ext cx="8534400" cy="4572000"/>
          </a:xfrm>
          <a:prstGeom prst="rect">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4"/>
            <a:r>
              <a:rPr lang="vi-VN" sz="2400" dirty="0" smtClean="0">
                <a:solidFill>
                  <a:srgbClr val="FF0000"/>
                </a:solidFill>
              </a:rPr>
              <a:t>Display.css: </a:t>
            </a:r>
            <a:r>
              <a:rPr lang="vi-VN" sz="2400" dirty="0" smtClean="0">
                <a:solidFill>
                  <a:schemeClr val="tx2">
                    <a:lumMod val="75000"/>
                    <a:lumOff val="25000"/>
                  </a:schemeClr>
                </a:solidFill>
              </a:rPr>
              <a:t>BODY{display:block;}</a:t>
            </a:r>
          </a:p>
          <a:p>
            <a:pPr lvl="4"/>
            <a:endParaRPr lang="vi-VN" sz="2400" dirty="0" smtClean="0">
              <a:solidFill>
                <a:schemeClr val="tx2">
                  <a:lumMod val="75000"/>
                  <a:lumOff val="25000"/>
                </a:schemeClr>
              </a:solidFill>
            </a:endParaRPr>
          </a:p>
          <a:p>
            <a:pPr lvl="4"/>
            <a:r>
              <a:rPr lang="vi-VN" sz="2400" dirty="0" smtClean="0">
                <a:solidFill>
                  <a:schemeClr val="tx2">
                    <a:lumMod val="75000"/>
                    <a:lumOff val="25000"/>
                  </a:schemeClr>
                </a:solidFill>
              </a:rPr>
              <a:t>TITLE{display:inline;}</a:t>
            </a:r>
          </a:p>
          <a:p>
            <a:pPr lvl="4"/>
            <a:endParaRPr lang="vi-VN" sz="2400" dirty="0" smtClean="0">
              <a:solidFill>
                <a:schemeClr val="tx2">
                  <a:lumMod val="75000"/>
                  <a:lumOff val="25000"/>
                </a:schemeClr>
              </a:solidFill>
            </a:endParaRPr>
          </a:p>
          <a:p>
            <a:pPr lvl="4"/>
            <a:r>
              <a:rPr lang="vi-VN" sz="2400" dirty="0" smtClean="0">
                <a:solidFill>
                  <a:schemeClr val="tx2">
                    <a:lumMod val="75000"/>
                    <a:lumOff val="25000"/>
                  </a:schemeClr>
                </a:solidFill>
              </a:rPr>
              <a:t>TACGIA{display:list-item;list-style:circle;}</a:t>
            </a:r>
          </a:p>
          <a:p>
            <a:pPr lvl="4"/>
            <a:endParaRPr lang="vi-VN" sz="2400" dirty="0" smtClean="0">
              <a:solidFill>
                <a:schemeClr val="tx2">
                  <a:lumMod val="75000"/>
                  <a:lumOff val="25000"/>
                </a:schemeClr>
              </a:solidFill>
            </a:endParaRPr>
          </a:p>
          <a:p>
            <a:pPr lvl="4"/>
            <a:r>
              <a:rPr lang="vi-VN" sz="2400" dirty="0" smtClean="0">
                <a:solidFill>
                  <a:schemeClr val="tx2">
                    <a:lumMod val="75000"/>
                    <a:lumOff val="25000"/>
                  </a:schemeClr>
                </a:solidFill>
              </a:rPr>
              <a:t>NOIDUNG{display:block;}</a:t>
            </a:r>
          </a:p>
          <a:p>
            <a:pPr lvl="4"/>
            <a:endParaRPr lang="vi-VN" sz="2400" dirty="0" smtClean="0">
              <a:solidFill>
                <a:schemeClr val="tx2">
                  <a:lumMod val="75000"/>
                  <a:lumOff val="25000"/>
                </a:schemeClr>
              </a:solidFill>
            </a:endParaRPr>
          </a:p>
          <a:p>
            <a:pPr lvl="4"/>
            <a:r>
              <a:rPr lang="vi-VN" sz="2400" dirty="0" smtClean="0">
                <a:solidFill>
                  <a:schemeClr val="tx2">
                    <a:lumMod val="75000"/>
                    <a:lumOff val="25000"/>
                  </a:schemeClr>
                </a:solidFill>
              </a:rPr>
              <a:t>TEN{display:inline;}</a:t>
            </a:r>
          </a:p>
          <a:p>
            <a:pPr lvl="4"/>
            <a:endParaRPr lang="vi-VN" sz="2400" dirty="0" smtClean="0">
              <a:solidFill>
                <a:schemeClr val="tx2">
                  <a:lumMod val="75000"/>
                  <a:lumOff val="25000"/>
                </a:schemeClr>
              </a:solidFill>
            </a:endParaRPr>
          </a:p>
          <a:p>
            <a:pPr lvl="4"/>
            <a:r>
              <a:rPr lang="vi-VN" sz="2400" dirty="0" smtClean="0">
                <a:solidFill>
                  <a:schemeClr val="tx2">
                    <a:lumMod val="75000"/>
                    <a:lumOff val="25000"/>
                  </a:schemeClr>
                </a:solidFill>
              </a:rPr>
              <a:t>THO{display:list-item;list-style:none;}</a:t>
            </a:r>
            <a:endParaRPr lang="vi-VN" sz="2400" dirty="0">
              <a:solidFill>
                <a:schemeClr val="tx2">
                  <a:lumMod val="75000"/>
                  <a:lumOff val="25000"/>
                </a:schemeClr>
              </a:solidFill>
            </a:endParaRPr>
          </a:p>
        </p:txBody>
      </p:sp>
      <p:pic>
        <p:nvPicPr>
          <p:cNvPr id="9" name="Picture 8" descr="14.bmp"/>
          <p:cNvPicPr>
            <a:picLocks noChangeAspect="1"/>
          </p:cNvPicPr>
          <p:nvPr/>
        </p:nvPicPr>
        <p:blipFill>
          <a:blip r:embed="rId3"/>
          <a:stretch>
            <a:fillRect/>
          </a:stretch>
        </p:blipFill>
        <p:spPr>
          <a:xfrm>
            <a:off x="685800" y="1219200"/>
            <a:ext cx="7696200" cy="51816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xit" presetSubtype="16" fill="hold" nodeType="clickEffect">
                                  <p:stCondLst>
                                    <p:cond delay="0"/>
                                  </p:stCondLst>
                                  <p:childTnLst>
                                    <p:animEffect transition="out" filter="diamond(in)">
                                      <p:cBhvr>
                                        <p:cTn id="12" dur="2000"/>
                                        <p:tgtEl>
                                          <p:spTgt spid="8"/>
                                        </p:tgtEl>
                                      </p:cBhvr>
                                    </p:animEffect>
                                    <p:set>
                                      <p:cBhvr>
                                        <p:cTn id="13" dur="1" fill="hold">
                                          <p:stCondLst>
                                            <p:cond delay="1999"/>
                                          </p:stCondLst>
                                        </p:cTn>
                                        <p:tgtEl>
                                          <p:spTgt spid="8"/>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8" presetClass="exit" presetSubtype="16" fill="hold" grpId="1" nodeType="clickEffect">
                                  <p:stCondLst>
                                    <p:cond delay="0"/>
                                  </p:stCondLst>
                                  <p:childTnLst>
                                    <p:animEffect transition="out" filter="diamond(in)">
                                      <p:cBhvr>
                                        <p:cTn id="23" dur="2000"/>
                                        <p:tgtEl>
                                          <p:spTgt spid="7"/>
                                        </p:tgtEl>
                                      </p:cBhvr>
                                    </p:animEffect>
                                    <p:set>
                                      <p:cBhvr>
                                        <p:cTn id="24" dur="1" fill="hold">
                                          <p:stCondLst>
                                            <p:cond delay="1999"/>
                                          </p:stCondLst>
                                        </p:cTn>
                                        <p:tgtEl>
                                          <p:spTgt spid="7"/>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dirty="0" smtClean="0">
                <a:solidFill>
                  <a:srgbClr val="FF0000"/>
                </a:solidFill>
              </a:rPr>
              <a:t>Thuộc tính kiểu chữ- Font</a:t>
            </a:r>
            <a:endParaRPr lang="en-US" sz="4400" dirty="0">
              <a:solidFill>
                <a:srgbClr val="FF0000"/>
              </a:solidFill>
            </a:endParaRPr>
          </a:p>
        </p:txBody>
      </p:sp>
      <p:sp>
        <p:nvSpPr>
          <p:cNvPr id="2" name="Content Placeholder 1"/>
          <p:cNvSpPr>
            <a:spLocks noGrp="1"/>
          </p:cNvSpPr>
          <p:nvPr>
            <p:ph sz="quarter" idx="1"/>
          </p:nvPr>
        </p:nvSpPr>
        <p:spPr>
          <a:xfrm>
            <a:off x="381000" y="1527048"/>
            <a:ext cx="8458200" cy="4572000"/>
          </a:xfrm>
          <a:noFill/>
          <a:ln>
            <a:noFill/>
          </a:ln>
        </p:spPr>
        <p:txBody>
          <a:bodyPr>
            <a:normAutofit/>
          </a:bodyPr>
          <a:lstStyle/>
          <a:p>
            <a:pPr>
              <a:buNone/>
            </a:pPr>
            <a:r>
              <a:rPr lang="vi-VN" sz="3200" dirty="0" smtClean="0"/>
              <a:t>	</a:t>
            </a:r>
          </a:p>
          <a:p>
            <a:pPr>
              <a:buNone/>
            </a:pPr>
            <a:endParaRPr lang="vi-VN" sz="3200" dirty="0" smtClean="0"/>
          </a:p>
        </p:txBody>
      </p:sp>
      <p:sp>
        <p:nvSpPr>
          <p:cNvPr id="4" name="Date Placeholder 3"/>
          <p:cNvSpPr>
            <a:spLocks noGrp="1"/>
          </p:cNvSpPr>
          <p:nvPr>
            <p:ph type="dt" sz="half" idx="10"/>
          </p:nvPr>
        </p:nvSpPr>
        <p:spPr/>
        <p:txBody>
          <a:bodyPr/>
          <a:lstStyle/>
          <a:p>
            <a:fld id="{E57536D7-0060-42BB-BFC4-392DAA4C1802}" type="datetime1">
              <a:rPr lang="en-US" smtClean="0"/>
              <a:pPr/>
              <a:t>5/15/2011</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43</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pic>
        <p:nvPicPr>
          <p:cNvPr id="7" name="Picture 6" descr="6.png"/>
          <p:cNvPicPr>
            <a:picLocks noChangeAspect="1"/>
          </p:cNvPicPr>
          <p:nvPr/>
        </p:nvPicPr>
        <p:blipFill>
          <a:blip r:embed="rId2"/>
          <a:stretch>
            <a:fillRect/>
          </a:stretch>
        </p:blipFill>
        <p:spPr>
          <a:xfrm>
            <a:off x="152400" y="1295400"/>
            <a:ext cx="8839199" cy="5410200"/>
          </a:xfrm>
          <a:prstGeom prst="rect">
            <a:avLst/>
          </a:prstGeom>
        </p:spPr>
      </p:pic>
      <p:pic>
        <p:nvPicPr>
          <p:cNvPr id="8" name="Picture 7" descr="7.png"/>
          <p:cNvPicPr>
            <a:picLocks noChangeAspect="1"/>
          </p:cNvPicPr>
          <p:nvPr/>
        </p:nvPicPr>
        <p:blipFill>
          <a:blip r:embed="rId3"/>
          <a:stretch>
            <a:fillRect/>
          </a:stretch>
        </p:blipFill>
        <p:spPr>
          <a:xfrm>
            <a:off x="152400" y="990600"/>
            <a:ext cx="8839200" cy="5715000"/>
          </a:xfrm>
          <a:prstGeom prst="rect">
            <a:avLst/>
          </a:prstGeom>
        </p:spPr>
      </p:pic>
    </p:spTree>
  </p:cSld>
  <p:clrMapOvr>
    <a:masterClrMapping/>
  </p:clrMapOvr>
  <p:transition advTm="54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amond(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xit" presetSubtype="16" fill="hold" nodeType="clickEffect">
                                  <p:stCondLst>
                                    <p:cond delay="0"/>
                                  </p:stCondLst>
                                  <p:childTnLst>
                                    <p:animEffect transition="out" filter="diamond(in)">
                                      <p:cBhvr>
                                        <p:cTn id="16" dur="2000"/>
                                        <p:tgtEl>
                                          <p:spTgt spid="7"/>
                                        </p:tgtEl>
                                      </p:cBhvr>
                                    </p:animEffect>
                                    <p:set>
                                      <p:cBhvr>
                                        <p:cTn id="17" dur="1" fill="hold">
                                          <p:stCondLst>
                                            <p:cond delay="1999"/>
                                          </p:stCondLst>
                                        </p:cTn>
                                        <p:tgtEl>
                                          <p:spTgt spid="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amond(in)">
                                      <p:cBhvr>
                                        <p:cTn id="22" dur="2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xit" presetSubtype="16" fill="hold" nodeType="clickEffect">
                                  <p:stCondLst>
                                    <p:cond delay="0"/>
                                  </p:stCondLst>
                                  <p:childTnLst>
                                    <p:animEffect transition="out" filter="diamond(in)">
                                      <p:cBhvr>
                                        <p:cTn id="26" dur="2000"/>
                                        <p:tgtEl>
                                          <p:spTgt spid="8"/>
                                        </p:tgtEl>
                                      </p:cBhvr>
                                    </p:animEffect>
                                    <p:set>
                                      <p:cBhvr>
                                        <p:cTn id="27" dur="1" fill="hold">
                                          <p:stCondLst>
                                            <p:cond delay="1999"/>
                                          </p:stCondLst>
                                        </p:cTn>
                                        <p:tgtEl>
                                          <p:spTgt spid="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1"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diamond(in)">
                                      <p:cBhvr>
                                        <p:cTn id="3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dirty="0" smtClean="0">
                <a:solidFill>
                  <a:srgbClr val="FF0000"/>
                </a:solidFill>
              </a:rPr>
              <a:t>Thuộc tính kiểu chữ- Font</a:t>
            </a:r>
            <a:endParaRPr lang="en-US" sz="4400" dirty="0">
              <a:solidFill>
                <a:srgbClr val="FF0000"/>
              </a:solidFill>
            </a:endParaRPr>
          </a:p>
        </p:txBody>
      </p:sp>
      <p:sp>
        <p:nvSpPr>
          <p:cNvPr id="2" name="Content Placeholder 1"/>
          <p:cNvSpPr>
            <a:spLocks noGrp="1"/>
          </p:cNvSpPr>
          <p:nvPr>
            <p:ph sz="quarter" idx="1"/>
          </p:nvPr>
        </p:nvSpPr>
        <p:spPr>
          <a:xfrm>
            <a:off x="381000" y="1527048"/>
            <a:ext cx="8458200" cy="4572000"/>
          </a:xfrm>
          <a:noFill/>
          <a:ln>
            <a:noFill/>
          </a:ln>
        </p:spPr>
        <p:txBody>
          <a:bodyPr>
            <a:normAutofit/>
          </a:bodyPr>
          <a:lstStyle/>
          <a:p>
            <a:pPr>
              <a:buNone/>
            </a:pPr>
            <a:r>
              <a:rPr lang="vi-VN" sz="3200" dirty="0" smtClean="0"/>
              <a:t>	</a:t>
            </a:r>
          </a:p>
          <a:p>
            <a:pPr>
              <a:buClr>
                <a:srgbClr val="FF0000"/>
              </a:buClr>
              <a:buFont typeface="Wingdings" pitchFamily="2" charset="2"/>
              <a:buChar char="q"/>
            </a:pPr>
            <a:r>
              <a:rPr lang="vi-VN" sz="3200" dirty="0" smtClean="0"/>
              <a:t> Nhóm tên kiểu chữ	:	font-family</a:t>
            </a:r>
          </a:p>
          <a:p>
            <a:pPr>
              <a:buClr>
                <a:srgbClr val="FF0000"/>
              </a:buClr>
              <a:buFont typeface="Wingdings" pitchFamily="2" charset="2"/>
              <a:buChar char="q"/>
            </a:pPr>
            <a:r>
              <a:rPr lang="vi-VN" sz="3200" dirty="0" smtClean="0"/>
              <a:t> Kích thước kiểu chữ	:	font-size</a:t>
            </a:r>
          </a:p>
          <a:p>
            <a:pPr>
              <a:buClr>
                <a:srgbClr val="FF0000"/>
              </a:buClr>
              <a:buFont typeface="Wingdings" pitchFamily="2" charset="2"/>
              <a:buChar char="q"/>
            </a:pPr>
            <a:r>
              <a:rPr lang="vi-VN" sz="3200" dirty="0" smtClean="0"/>
              <a:t> Dạng kiểu chữ</a:t>
            </a:r>
            <a:r>
              <a:rPr lang="vi-VN" sz="1800" dirty="0" smtClean="0"/>
              <a:t>	</a:t>
            </a:r>
            <a:r>
              <a:rPr lang="vi-VN" sz="3200" dirty="0" smtClean="0"/>
              <a:t>	:	font-style</a:t>
            </a:r>
          </a:p>
          <a:p>
            <a:pPr>
              <a:buClr>
                <a:srgbClr val="FF0000"/>
              </a:buClr>
              <a:buFont typeface="Wingdings" pitchFamily="2" charset="2"/>
              <a:buChar char="q"/>
            </a:pPr>
            <a:r>
              <a:rPr lang="vi-VN" sz="3200" dirty="0" smtClean="0"/>
              <a:t> Độ đậm của chữ		:	font-weight</a:t>
            </a:r>
          </a:p>
          <a:p>
            <a:pPr>
              <a:buClr>
                <a:srgbClr val="FF0000"/>
              </a:buClr>
              <a:buFont typeface="Wingdings" pitchFamily="2" charset="2"/>
              <a:buChar char="q"/>
            </a:pPr>
            <a:r>
              <a:rPr lang="vi-VN" sz="3200" dirty="0" smtClean="0"/>
              <a:t> Biến thể của kiểu chữ	:	font-variant	</a:t>
            </a:r>
          </a:p>
          <a:p>
            <a:pPr>
              <a:buNone/>
            </a:pPr>
            <a:endParaRPr lang="vi-VN" sz="3200" dirty="0" smtClean="0"/>
          </a:p>
        </p:txBody>
      </p:sp>
      <p:sp>
        <p:nvSpPr>
          <p:cNvPr id="4" name="Date Placeholder 3"/>
          <p:cNvSpPr>
            <a:spLocks noGrp="1"/>
          </p:cNvSpPr>
          <p:nvPr>
            <p:ph type="dt" sz="half" idx="10"/>
          </p:nvPr>
        </p:nvSpPr>
        <p:spPr/>
        <p:txBody>
          <a:bodyPr/>
          <a:lstStyle/>
          <a:p>
            <a:fld id="{E57536D7-0060-42BB-BFC4-392DAA4C1802}" type="datetime1">
              <a:rPr lang="en-US" smtClean="0"/>
              <a:pPr/>
              <a:t>5/15/2011</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44</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Tree>
  </p:cSld>
  <p:clrMapOvr>
    <a:masterClrMapping/>
  </p:clrMapOvr>
  <p:transition advClick="0" advTm="1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 calcmode="lin" valueType="num">
                                      <p:cBhvr additive="base">
                                        <p:cTn id="18"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 calcmode="lin" valueType="num">
                                      <p:cBhvr additive="base">
                                        <p:cTn id="24"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
                                            <p:txEl>
                                              <p:pRg st="3" end="3"/>
                                            </p:txEl>
                                          </p:spTgt>
                                        </p:tgtEl>
                                        <p:attrNameLst>
                                          <p:attrName>style.visibility</p:attrName>
                                        </p:attrNameLst>
                                      </p:cBhvr>
                                      <p:to>
                                        <p:strVal val="visible"/>
                                      </p:to>
                                    </p:set>
                                    <p:anim calcmode="lin" valueType="num">
                                      <p:cBhvr additive="base">
                                        <p:cTn id="30"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
                                            <p:txEl>
                                              <p:pRg st="4" end="4"/>
                                            </p:txEl>
                                          </p:spTgt>
                                        </p:tgtEl>
                                        <p:attrNameLst>
                                          <p:attrName>style.visibility</p:attrName>
                                        </p:attrNameLst>
                                      </p:cBhvr>
                                      <p:to>
                                        <p:strVal val="visible"/>
                                      </p:to>
                                    </p:set>
                                    <p:anim calcmode="lin" valueType="num">
                                      <p:cBhvr additive="base">
                                        <p:cTn id="36"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 calcmode="lin" valueType="num">
                                      <p:cBhvr additive="base">
                                        <p:cTn id="42"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dirty="0" smtClean="0">
                <a:solidFill>
                  <a:srgbClr val="FF0000"/>
                </a:solidFill>
              </a:rPr>
              <a:t>Thuộc tính kiểu chữ- Font</a:t>
            </a:r>
            <a:endParaRPr lang="en-US" sz="4400" dirty="0">
              <a:solidFill>
                <a:srgbClr val="FF0000"/>
              </a:solidFill>
            </a:endParaRPr>
          </a:p>
        </p:txBody>
      </p:sp>
      <p:sp>
        <p:nvSpPr>
          <p:cNvPr id="2" name="Content Placeholder 1"/>
          <p:cNvSpPr>
            <a:spLocks noGrp="1"/>
          </p:cNvSpPr>
          <p:nvPr>
            <p:ph sz="quarter" idx="1"/>
          </p:nvPr>
        </p:nvSpPr>
        <p:spPr>
          <a:xfrm>
            <a:off x="381000" y="1527048"/>
            <a:ext cx="8458200" cy="4572000"/>
          </a:xfrm>
          <a:noFill/>
          <a:ln>
            <a:noFill/>
          </a:ln>
        </p:spPr>
        <p:txBody>
          <a:bodyPr>
            <a:normAutofit/>
          </a:bodyPr>
          <a:lstStyle/>
          <a:p>
            <a:pPr>
              <a:buClr>
                <a:srgbClr val="FF0000"/>
              </a:buClr>
              <a:buFont typeface="Wingdings" pitchFamily="2" charset="2"/>
              <a:buChar char="q"/>
            </a:pPr>
            <a:r>
              <a:rPr lang="vi-VN" sz="3200" dirty="0" smtClean="0"/>
              <a:t> Nhóm tên kiểu chữ : font-family</a:t>
            </a:r>
          </a:p>
          <a:p>
            <a:pPr>
              <a:buClr>
                <a:srgbClr val="FF0000"/>
              </a:buClr>
              <a:buNone/>
            </a:pPr>
            <a:r>
              <a:rPr lang="vi-VN" sz="3200" dirty="0" smtClean="0"/>
              <a:t>	</a:t>
            </a:r>
            <a:r>
              <a:rPr lang="vi-VN" sz="1800" u="sng" dirty="0" smtClean="0">
                <a:solidFill>
                  <a:srgbClr val="FF0000"/>
                </a:solidFill>
              </a:rPr>
              <a:t>Ví dụ:</a:t>
            </a:r>
          </a:p>
          <a:p>
            <a:pPr>
              <a:buClr>
                <a:srgbClr val="FF0000"/>
              </a:buClr>
              <a:buNone/>
            </a:pPr>
            <a:endParaRPr lang="vi-VN" sz="3200" dirty="0" smtClean="0"/>
          </a:p>
          <a:p>
            <a:pPr>
              <a:buNone/>
            </a:pPr>
            <a:endParaRPr lang="vi-VN" sz="3200" dirty="0" smtClean="0"/>
          </a:p>
        </p:txBody>
      </p:sp>
      <p:sp>
        <p:nvSpPr>
          <p:cNvPr id="4" name="Date Placeholder 3"/>
          <p:cNvSpPr>
            <a:spLocks noGrp="1"/>
          </p:cNvSpPr>
          <p:nvPr>
            <p:ph type="dt" sz="half" idx="10"/>
          </p:nvPr>
        </p:nvSpPr>
        <p:spPr/>
        <p:txBody>
          <a:bodyPr/>
          <a:lstStyle/>
          <a:p>
            <a:fld id="{E57536D7-0060-42BB-BFC4-392DAA4C1802}" type="datetime1">
              <a:rPr lang="en-US" smtClean="0"/>
              <a:pPr/>
              <a:t>5/15/2011</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45</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
        <p:nvSpPr>
          <p:cNvPr id="7" name="Rounded Rectangular Callout 6"/>
          <p:cNvSpPr/>
          <p:nvPr/>
        </p:nvSpPr>
        <p:spPr>
          <a:xfrm>
            <a:off x="685800" y="2209800"/>
            <a:ext cx="7696200" cy="1752600"/>
          </a:xfrm>
          <a:prstGeom prst="wedgeRoundRectCallout">
            <a:avLst>
              <a:gd name="adj1" fmla="val 26610"/>
              <a:gd name="adj2" fmla="val -60964"/>
              <a:gd name="adj3" fmla="val 16667"/>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smtClean="0">
                <a:solidFill>
                  <a:schemeClr val="tx2">
                    <a:lumMod val="75000"/>
                    <a:lumOff val="25000"/>
                  </a:schemeClr>
                </a:solidFill>
              </a:rPr>
              <a:t>Định nghĩa một danh sách ưu tiên các font: Font đầu tiên được liệt kê trong danh sách sẽ được dùng hiển thị, nếu máy tính chưa cài đặt font này thì font thứ hai sẽ được ưu tiên tiếp theo</a:t>
            </a:r>
            <a:endParaRPr lang="vi-VN" sz="2400" dirty="0">
              <a:solidFill>
                <a:schemeClr val="tx2">
                  <a:lumMod val="75000"/>
                  <a:lumOff val="25000"/>
                </a:schemeClr>
              </a:solidFill>
            </a:endParaRPr>
          </a:p>
        </p:txBody>
      </p:sp>
      <p:sp>
        <p:nvSpPr>
          <p:cNvPr id="8" name="Rectangle 7"/>
          <p:cNvSpPr/>
          <p:nvPr/>
        </p:nvSpPr>
        <p:spPr>
          <a:xfrm>
            <a:off x="685800" y="2667000"/>
            <a:ext cx="7696200" cy="2438400"/>
          </a:xfrm>
          <a:prstGeom prst="rect">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dirty="0" smtClean="0">
                <a:solidFill>
                  <a:schemeClr val="tx2">
                    <a:lumMod val="75000"/>
                    <a:lumOff val="25000"/>
                  </a:schemeClr>
                </a:solidFill>
              </a:rPr>
              <a:t>THO { font-family: arial, verdana, constantia}</a:t>
            </a:r>
          </a:p>
          <a:p>
            <a:endParaRPr lang="vi-VN" sz="2800" dirty="0" smtClean="0">
              <a:solidFill>
                <a:schemeClr val="tx2">
                  <a:lumMod val="75000"/>
                  <a:lumOff val="25000"/>
                </a:schemeClr>
              </a:solidFill>
            </a:endParaRPr>
          </a:p>
          <a:p>
            <a:r>
              <a:rPr lang="vi-VN" sz="2800" dirty="0" smtClean="0">
                <a:solidFill>
                  <a:schemeClr val="tx2">
                    <a:lumMod val="75000"/>
                    <a:lumOff val="25000"/>
                  </a:schemeClr>
                </a:solidFill>
              </a:rPr>
              <a:t>NOIDUNG {font-family: “Times New Roman”, Tohama, sens-serif}</a:t>
            </a:r>
            <a:endParaRPr lang="vi-VN" sz="2800" dirty="0">
              <a:solidFill>
                <a:schemeClr val="tx2">
                  <a:lumMod val="75000"/>
                  <a:lumOff val="25000"/>
                </a:schemeClr>
              </a:solidFill>
            </a:endParaRPr>
          </a:p>
        </p:txBody>
      </p:sp>
      <p:sp>
        <p:nvSpPr>
          <p:cNvPr id="9" name="Oval Callout 8"/>
          <p:cNvSpPr/>
          <p:nvPr/>
        </p:nvSpPr>
        <p:spPr>
          <a:xfrm>
            <a:off x="4876800" y="4495800"/>
            <a:ext cx="3200400" cy="1143000"/>
          </a:xfrm>
          <a:prstGeom prst="wedgeEllipseCallout">
            <a:avLst>
              <a:gd name="adj1" fmla="val -36731"/>
              <a:gd name="adj2" fmla="val -73237"/>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000" dirty="0" smtClean="0">
                <a:solidFill>
                  <a:schemeClr val="tx2">
                    <a:lumMod val="75000"/>
                    <a:lumOff val="25000"/>
                  </a:schemeClr>
                </a:solidFill>
              </a:rPr>
              <a:t>Các tên font có khoảng trắng cần đặt trong “ ”</a:t>
            </a:r>
            <a:endParaRPr lang="vi-VN" sz="2000" dirty="0">
              <a:solidFill>
                <a:schemeClr val="tx2">
                  <a:lumMod val="75000"/>
                  <a:lumOff val="25000"/>
                </a:schemeClr>
              </a:solidFill>
            </a:endParaRPr>
          </a:p>
        </p:txBody>
      </p:sp>
    </p:spTree>
  </p:cSld>
  <p:clrMapOvr>
    <a:masterClrMapping/>
  </p:clrMapOvr>
  <p:transition advClick="0" advTm="1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amond(in)">
                                      <p:cBhvr>
                                        <p:cTn id="18" dur="2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xit" presetSubtype="16" fill="hold" grpId="1" nodeType="clickEffect">
                                  <p:stCondLst>
                                    <p:cond delay="0"/>
                                  </p:stCondLst>
                                  <p:childTnLst>
                                    <p:animEffect transition="out" filter="diamond(in)">
                                      <p:cBhvr>
                                        <p:cTn id="22" dur="2000"/>
                                        <p:tgtEl>
                                          <p:spTgt spid="7"/>
                                        </p:tgtEl>
                                      </p:cBhvr>
                                    </p:animEffect>
                                    <p:set>
                                      <p:cBhvr>
                                        <p:cTn id="23" dur="1" fill="hold">
                                          <p:stCondLst>
                                            <p:cond delay="1999"/>
                                          </p:stCondLst>
                                        </p:cTn>
                                        <p:tgtEl>
                                          <p:spTgt spid="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 calcmode="lin" valueType="num">
                                      <p:cBhvr additive="base">
                                        <p:cTn id="28"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8" presetClass="entr" presetSubtype="16"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diamond(in)">
                                      <p:cBhvr>
                                        <p:cTn id="34" dur="20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ntr" presetSubtype="16"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diamond(in)">
                                      <p:cBhvr>
                                        <p:cTn id="39" dur="20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8" presetClass="exit" presetSubtype="16" fill="hold" grpId="1" nodeType="clickEffect">
                                  <p:stCondLst>
                                    <p:cond delay="0"/>
                                  </p:stCondLst>
                                  <p:childTnLst>
                                    <p:animEffect transition="out" filter="diamond(in)">
                                      <p:cBhvr>
                                        <p:cTn id="43" dur="2000"/>
                                        <p:tgtEl>
                                          <p:spTgt spid="9"/>
                                        </p:tgtEl>
                                      </p:cBhvr>
                                    </p:animEffect>
                                    <p:set>
                                      <p:cBhvr>
                                        <p:cTn id="44" dur="1" fill="hold">
                                          <p:stCondLst>
                                            <p:cond delay="1999"/>
                                          </p:stCondLst>
                                        </p:cTn>
                                        <p:tgtEl>
                                          <p:spTgt spid="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3" presetClass="exit" presetSubtype="16" fill="hold" grpId="1" nodeType="clickEffect">
                                  <p:stCondLst>
                                    <p:cond delay="0"/>
                                  </p:stCondLst>
                                  <p:childTnLst>
                                    <p:animEffect transition="out" filter="plus(in)">
                                      <p:cBhvr>
                                        <p:cTn id="48" dur="2000"/>
                                        <p:tgtEl>
                                          <p:spTgt spid="8"/>
                                        </p:tgtEl>
                                      </p:cBhvr>
                                    </p:animEffect>
                                    <p:set>
                                      <p:cBhvr>
                                        <p:cTn id="49"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P spid="7" grpId="0" animBg="1"/>
      <p:bldP spid="7" grpId="1" animBg="1"/>
      <p:bldP spid="8" grpId="0" animBg="1"/>
      <p:bldP spid="8" grpId="1" animBg="1"/>
      <p:bldP spid="9" grpId="0" animBg="1"/>
      <p:bldP spid="9" grpId="1"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dirty="0" smtClean="0">
                <a:solidFill>
                  <a:srgbClr val="FF0000"/>
                </a:solidFill>
              </a:rPr>
              <a:t>Thuộc tính kiểu chữ- Font</a:t>
            </a:r>
            <a:endParaRPr lang="en-US" sz="4400" dirty="0">
              <a:solidFill>
                <a:srgbClr val="FF0000"/>
              </a:solidFill>
            </a:endParaRPr>
          </a:p>
        </p:txBody>
      </p:sp>
      <p:sp>
        <p:nvSpPr>
          <p:cNvPr id="2" name="Content Placeholder 1"/>
          <p:cNvSpPr>
            <a:spLocks noGrp="1"/>
          </p:cNvSpPr>
          <p:nvPr>
            <p:ph sz="quarter" idx="1"/>
          </p:nvPr>
        </p:nvSpPr>
        <p:spPr>
          <a:xfrm>
            <a:off x="381000" y="1527048"/>
            <a:ext cx="8458200" cy="4572000"/>
          </a:xfrm>
          <a:noFill/>
          <a:ln>
            <a:noFill/>
          </a:ln>
        </p:spPr>
        <p:txBody>
          <a:bodyPr>
            <a:normAutofit/>
          </a:bodyPr>
          <a:lstStyle/>
          <a:p>
            <a:pPr>
              <a:buClr>
                <a:srgbClr val="FF0000"/>
              </a:buClr>
              <a:buFont typeface="Wingdings" pitchFamily="2" charset="2"/>
              <a:buChar char="q"/>
            </a:pPr>
            <a:r>
              <a:rPr lang="vi-VN" sz="3200" dirty="0" smtClean="0"/>
              <a:t> Kích thước kiểu chữ : font-size</a:t>
            </a:r>
          </a:p>
          <a:p>
            <a:pPr>
              <a:buClr>
                <a:srgbClr val="FF0000"/>
              </a:buClr>
              <a:buNone/>
            </a:pPr>
            <a:r>
              <a:rPr lang="vi-VN" sz="3200" dirty="0" smtClean="0"/>
              <a:t>	</a:t>
            </a:r>
            <a:r>
              <a:rPr lang="vi-VN" sz="1800" u="sng" dirty="0" smtClean="0">
                <a:solidFill>
                  <a:srgbClr val="FF0000"/>
                </a:solidFill>
              </a:rPr>
              <a:t>Ví dụ:</a:t>
            </a:r>
          </a:p>
          <a:p>
            <a:pPr>
              <a:buClr>
                <a:srgbClr val="FF0000"/>
              </a:buClr>
              <a:buNone/>
            </a:pPr>
            <a:endParaRPr lang="vi-VN" sz="3200" dirty="0" smtClean="0"/>
          </a:p>
          <a:p>
            <a:pPr>
              <a:buNone/>
            </a:pPr>
            <a:endParaRPr lang="vi-VN" sz="3200" dirty="0" smtClean="0"/>
          </a:p>
        </p:txBody>
      </p:sp>
      <p:sp>
        <p:nvSpPr>
          <p:cNvPr id="4" name="Date Placeholder 3"/>
          <p:cNvSpPr>
            <a:spLocks noGrp="1"/>
          </p:cNvSpPr>
          <p:nvPr>
            <p:ph type="dt" sz="half" idx="10"/>
          </p:nvPr>
        </p:nvSpPr>
        <p:spPr/>
        <p:txBody>
          <a:bodyPr/>
          <a:lstStyle/>
          <a:p>
            <a:fld id="{E57536D7-0060-42BB-BFC4-392DAA4C1802}" type="datetime1">
              <a:rPr lang="en-US" smtClean="0"/>
              <a:pPr/>
              <a:t>5/15/2011</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46</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
        <p:nvSpPr>
          <p:cNvPr id="7" name="Rounded Rectangular Callout 6"/>
          <p:cNvSpPr/>
          <p:nvPr/>
        </p:nvSpPr>
        <p:spPr>
          <a:xfrm>
            <a:off x="762000" y="2133600"/>
            <a:ext cx="7467600" cy="1447800"/>
          </a:xfrm>
          <a:prstGeom prst="wedgeRoundRectCallout">
            <a:avLst>
              <a:gd name="adj1" fmla="val 23845"/>
              <a:gd name="adj2" fmla="val -58927"/>
              <a:gd name="adj3" fmla="val 16667"/>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smtClean="0">
                <a:solidFill>
                  <a:schemeClr val="tx2">
                    <a:lumMod val="75000"/>
                    <a:lumOff val="25000"/>
                  </a:schemeClr>
                </a:solidFill>
              </a:rPr>
              <a:t>Các giá trị: xx-small, x-small, medium, large, x-large, </a:t>
            </a:r>
          </a:p>
          <a:p>
            <a:pPr algn="ctr"/>
            <a:r>
              <a:rPr lang="vi-VN" sz="2400" dirty="0" smtClean="0">
                <a:solidFill>
                  <a:schemeClr val="tx2">
                    <a:lumMod val="75000"/>
                    <a:lumOff val="25000"/>
                  </a:schemeClr>
                </a:solidFill>
              </a:rPr>
              <a:t>xx- large, đơn vị quy đổi như : px, em,%</a:t>
            </a:r>
            <a:endParaRPr lang="vi-VN" sz="2400" dirty="0">
              <a:solidFill>
                <a:schemeClr val="tx2">
                  <a:lumMod val="75000"/>
                  <a:lumOff val="25000"/>
                </a:schemeClr>
              </a:solidFill>
            </a:endParaRPr>
          </a:p>
        </p:txBody>
      </p:sp>
      <p:sp>
        <p:nvSpPr>
          <p:cNvPr id="10" name="Rectangle 9"/>
          <p:cNvSpPr/>
          <p:nvPr/>
        </p:nvSpPr>
        <p:spPr>
          <a:xfrm>
            <a:off x="762000" y="2895600"/>
            <a:ext cx="7467600" cy="2133600"/>
          </a:xfrm>
          <a:prstGeom prst="rect">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dirty="0" smtClean="0">
                <a:solidFill>
                  <a:schemeClr val="tx2">
                    <a:lumMod val="75000"/>
                    <a:lumOff val="25000"/>
                  </a:schemeClr>
                </a:solidFill>
              </a:rPr>
              <a:t>THO { font-size: 20 px}</a:t>
            </a:r>
          </a:p>
          <a:p>
            <a:endParaRPr lang="vi-VN" sz="2800" dirty="0" smtClean="0">
              <a:solidFill>
                <a:schemeClr val="tx2">
                  <a:lumMod val="75000"/>
                  <a:lumOff val="25000"/>
                </a:schemeClr>
              </a:solidFill>
            </a:endParaRPr>
          </a:p>
          <a:p>
            <a:r>
              <a:rPr lang="vi-VN" sz="2800" dirty="0" smtClean="0">
                <a:solidFill>
                  <a:schemeClr val="tx2">
                    <a:lumMod val="75000"/>
                    <a:lumOff val="25000"/>
                  </a:schemeClr>
                </a:solidFill>
              </a:rPr>
              <a:t>NOIDUNG {font-size: 1em}</a:t>
            </a:r>
            <a:endParaRPr lang="vi-VN" sz="2800" dirty="0">
              <a:solidFill>
                <a:schemeClr val="tx2">
                  <a:lumMod val="75000"/>
                  <a:lumOff val="25000"/>
                </a:schemeClr>
              </a:solidFill>
            </a:endParaRPr>
          </a:p>
        </p:txBody>
      </p:sp>
    </p:spTree>
  </p:cSld>
  <p:clrMapOvr>
    <a:masterClrMapping/>
  </p:clrMapOvr>
  <p:transition advClick="0" advTm="1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amond(in)">
                                      <p:cBhvr>
                                        <p:cTn id="18" dur="2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xit" presetSubtype="16" fill="hold" grpId="1" nodeType="clickEffect">
                                  <p:stCondLst>
                                    <p:cond delay="0"/>
                                  </p:stCondLst>
                                  <p:childTnLst>
                                    <p:animEffect transition="out" filter="diamond(in)">
                                      <p:cBhvr>
                                        <p:cTn id="22" dur="2000"/>
                                        <p:tgtEl>
                                          <p:spTgt spid="7"/>
                                        </p:tgtEl>
                                      </p:cBhvr>
                                    </p:animEffect>
                                    <p:set>
                                      <p:cBhvr>
                                        <p:cTn id="23" dur="1" fill="hold">
                                          <p:stCondLst>
                                            <p:cond delay="1999"/>
                                          </p:stCondLst>
                                        </p:cTn>
                                        <p:tgtEl>
                                          <p:spTgt spid="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 calcmode="lin" valueType="num">
                                      <p:cBhvr additive="base">
                                        <p:cTn id="28"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8" presetClass="entr" presetSubtype="16"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diamond(in)">
                                      <p:cBhvr>
                                        <p:cTn id="34" dur="20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3" presetClass="exit" presetSubtype="16" fill="hold" grpId="1" nodeType="clickEffect">
                                  <p:stCondLst>
                                    <p:cond delay="0"/>
                                  </p:stCondLst>
                                  <p:childTnLst>
                                    <p:animEffect transition="out" filter="plus(in)">
                                      <p:cBhvr>
                                        <p:cTn id="38" dur="2000"/>
                                        <p:tgtEl>
                                          <p:spTgt spid="10"/>
                                        </p:tgtEl>
                                      </p:cBhvr>
                                    </p:animEffect>
                                    <p:set>
                                      <p:cBhvr>
                                        <p:cTn id="39" dur="1" fill="hold">
                                          <p:stCondLst>
                                            <p:cond delay="19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P spid="7" grpId="0" animBg="1"/>
      <p:bldP spid="7" grpId="1" animBg="1"/>
      <p:bldP spid="10" grpId="0" animBg="1"/>
      <p:bldP spid="10" grpId="1"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dirty="0" smtClean="0">
                <a:solidFill>
                  <a:srgbClr val="FF0000"/>
                </a:solidFill>
              </a:rPr>
              <a:t>Thuộc tính kiểu chữ- Font</a:t>
            </a:r>
            <a:endParaRPr lang="en-US" sz="4400" dirty="0">
              <a:solidFill>
                <a:srgbClr val="FF0000"/>
              </a:solidFill>
            </a:endParaRPr>
          </a:p>
        </p:txBody>
      </p:sp>
      <p:sp>
        <p:nvSpPr>
          <p:cNvPr id="2" name="Content Placeholder 1"/>
          <p:cNvSpPr>
            <a:spLocks noGrp="1"/>
          </p:cNvSpPr>
          <p:nvPr>
            <p:ph sz="quarter" idx="1"/>
          </p:nvPr>
        </p:nvSpPr>
        <p:spPr>
          <a:xfrm>
            <a:off x="381000" y="1527048"/>
            <a:ext cx="8458200" cy="4572000"/>
          </a:xfrm>
          <a:noFill/>
          <a:ln>
            <a:noFill/>
          </a:ln>
        </p:spPr>
        <p:txBody>
          <a:bodyPr>
            <a:normAutofit/>
          </a:bodyPr>
          <a:lstStyle/>
          <a:p>
            <a:pPr>
              <a:buClr>
                <a:srgbClr val="FF0000"/>
              </a:buClr>
              <a:buFont typeface="Wingdings" pitchFamily="2" charset="2"/>
              <a:buChar char="q"/>
            </a:pPr>
            <a:r>
              <a:rPr lang="vi-VN" sz="3200" dirty="0" smtClean="0"/>
              <a:t> Dạng kiểu chữ : font-style</a:t>
            </a:r>
          </a:p>
          <a:p>
            <a:pPr>
              <a:buClr>
                <a:srgbClr val="FF0000"/>
              </a:buClr>
              <a:buNone/>
            </a:pPr>
            <a:r>
              <a:rPr lang="vi-VN" sz="3200" dirty="0" smtClean="0"/>
              <a:t>	</a:t>
            </a:r>
            <a:r>
              <a:rPr lang="vi-VN" sz="1800" u="sng" dirty="0" smtClean="0">
                <a:solidFill>
                  <a:srgbClr val="FF0000"/>
                </a:solidFill>
              </a:rPr>
              <a:t>Ví dụ:</a:t>
            </a:r>
          </a:p>
          <a:p>
            <a:pPr>
              <a:buClr>
                <a:srgbClr val="FF0000"/>
              </a:buClr>
              <a:buNone/>
            </a:pPr>
            <a:endParaRPr lang="vi-VN" sz="3200" dirty="0" smtClean="0"/>
          </a:p>
          <a:p>
            <a:pPr>
              <a:buNone/>
            </a:pPr>
            <a:endParaRPr lang="vi-VN" sz="3200" dirty="0" smtClean="0"/>
          </a:p>
        </p:txBody>
      </p:sp>
      <p:sp>
        <p:nvSpPr>
          <p:cNvPr id="4" name="Date Placeholder 3"/>
          <p:cNvSpPr>
            <a:spLocks noGrp="1"/>
          </p:cNvSpPr>
          <p:nvPr>
            <p:ph type="dt" sz="half" idx="10"/>
          </p:nvPr>
        </p:nvSpPr>
        <p:spPr/>
        <p:txBody>
          <a:bodyPr/>
          <a:lstStyle/>
          <a:p>
            <a:fld id="{E57536D7-0060-42BB-BFC4-392DAA4C1802}" type="datetime1">
              <a:rPr lang="en-US" smtClean="0"/>
              <a:pPr/>
              <a:t>5/15/2011</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47</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
        <p:nvSpPr>
          <p:cNvPr id="7" name="Rounded Rectangular Callout 6"/>
          <p:cNvSpPr/>
          <p:nvPr/>
        </p:nvSpPr>
        <p:spPr>
          <a:xfrm>
            <a:off x="1752600" y="2209800"/>
            <a:ext cx="5105400" cy="1447800"/>
          </a:xfrm>
          <a:prstGeom prst="wedgeRoundRectCallout">
            <a:avLst>
              <a:gd name="adj1" fmla="val 23845"/>
              <a:gd name="adj2" fmla="val -58927"/>
              <a:gd name="adj3" fmla="val 16667"/>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400" dirty="0" smtClean="0">
                <a:solidFill>
                  <a:schemeClr val="tx2">
                    <a:lumMod val="75000"/>
                    <a:lumOff val="25000"/>
                  </a:schemeClr>
                </a:solidFill>
              </a:rPr>
              <a:t>Các giá trị: normal (in thường)</a:t>
            </a:r>
          </a:p>
          <a:p>
            <a:r>
              <a:rPr lang="vi-VN" sz="2400" dirty="0" smtClean="0">
                <a:solidFill>
                  <a:schemeClr val="tx2">
                    <a:lumMod val="75000"/>
                    <a:lumOff val="25000"/>
                  </a:schemeClr>
                </a:solidFill>
              </a:rPr>
              <a:t>Italic(in nghiêng)</a:t>
            </a:r>
          </a:p>
          <a:p>
            <a:r>
              <a:rPr lang="vi-VN" sz="2400" dirty="0" smtClean="0">
                <a:solidFill>
                  <a:schemeClr val="tx2">
                    <a:lumMod val="75000"/>
                    <a:lumOff val="25000"/>
                  </a:schemeClr>
                </a:solidFill>
              </a:rPr>
              <a:t>Oblique(in xéo)</a:t>
            </a:r>
          </a:p>
        </p:txBody>
      </p:sp>
      <p:sp>
        <p:nvSpPr>
          <p:cNvPr id="10" name="Rectangle 9"/>
          <p:cNvSpPr/>
          <p:nvPr/>
        </p:nvSpPr>
        <p:spPr>
          <a:xfrm>
            <a:off x="1752600" y="2819400"/>
            <a:ext cx="5105400" cy="2133600"/>
          </a:xfrm>
          <a:prstGeom prst="rect">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dirty="0" smtClean="0">
                <a:solidFill>
                  <a:schemeClr val="tx2">
                    <a:lumMod val="75000"/>
                    <a:lumOff val="25000"/>
                  </a:schemeClr>
                </a:solidFill>
              </a:rPr>
              <a:t>TEN { font-style: italic}</a:t>
            </a:r>
          </a:p>
          <a:p>
            <a:endParaRPr lang="vi-VN" sz="2800" dirty="0" smtClean="0">
              <a:solidFill>
                <a:schemeClr val="tx2">
                  <a:lumMod val="75000"/>
                  <a:lumOff val="25000"/>
                </a:schemeClr>
              </a:solidFill>
            </a:endParaRPr>
          </a:p>
          <a:p>
            <a:r>
              <a:rPr lang="vi-VN" sz="2800" dirty="0" smtClean="0">
                <a:solidFill>
                  <a:schemeClr val="tx2">
                    <a:lumMod val="75000"/>
                    <a:lumOff val="25000"/>
                  </a:schemeClr>
                </a:solidFill>
              </a:rPr>
              <a:t>NOIDUNG {font-style: normal}</a:t>
            </a:r>
            <a:endParaRPr lang="vi-VN" sz="2800" dirty="0">
              <a:solidFill>
                <a:schemeClr val="tx2">
                  <a:lumMod val="75000"/>
                  <a:lumOff val="25000"/>
                </a:schemeClr>
              </a:solidFill>
            </a:endParaRPr>
          </a:p>
        </p:txBody>
      </p:sp>
    </p:spTree>
  </p:cSld>
  <p:clrMapOvr>
    <a:masterClrMapping/>
  </p:clrMapOvr>
  <p:transition advClick="0" advTm="1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amond(in)">
                                      <p:cBhvr>
                                        <p:cTn id="18" dur="2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xit" presetSubtype="16" fill="hold" grpId="1" nodeType="clickEffect">
                                  <p:stCondLst>
                                    <p:cond delay="0"/>
                                  </p:stCondLst>
                                  <p:childTnLst>
                                    <p:animEffect transition="out" filter="diamond(in)">
                                      <p:cBhvr>
                                        <p:cTn id="22" dur="2000"/>
                                        <p:tgtEl>
                                          <p:spTgt spid="7"/>
                                        </p:tgtEl>
                                      </p:cBhvr>
                                    </p:animEffect>
                                    <p:set>
                                      <p:cBhvr>
                                        <p:cTn id="23" dur="1" fill="hold">
                                          <p:stCondLst>
                                            <p:cond delay="1999"/>
                                          </p:stCondLst>
                                        </p:cTn>
                                        <p:tgtEl>
                                          <p:spTgt spid="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 calcmode="lin" valueType="num">
                                      <p:cBhvr additive="base">
                                        <p:cTn id="28"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8" presetClass="entr" presetSubtype="16"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diamond(in)">
                                      <p:cBhvr>
                                        <p:cTn id="34" dur="20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3" presetClass="exit" presetSubtype="16" fill="hold" grpId="1" nodeType="clickEffect">
                                  <p:stCondLst>
                                    <p:cond delay="0"/>
                                  </p:stCondLst>
                                  <p:childTnLst>
                                    <p:animEffect transition="out" filter="plus(in)">
                                      <p:cBhvr>
                                        <p:cTn id="38" dur="2000"/>
                                        <p:tgtEl>
                                          <p:spTgt spid="10"/>
                                        </p:tgtEl>
                                      </p:cBhvr>
                                    </p:animEffect>
                                    <p:set>
                                      <p:cBhvr>
                                        <p:cTn id="39" dur="1" fill="hold">
                                          <p:stCondLst>
                                            <p:cond delay="19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P spid="7" grpId="0" animBg="1"/>
      <p:bldP spid="7" grpId="1" animBg="1"/>
      <p:bldP spid="10" grpId="0" animBg="1"/>
      <p:bldP spid="10"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dirty="0" smtClean="0">
                <a:solidFill>
                  <a:srgbClr val="FF0000"/>
                </a:solidFill>
              </a:rPr>
              <a:t>Thuộc tính kiểu chữ- Font</a:t>
            </a:r>
            <a:endParaRPr lang="en-US" sz="4400" dirty="0">
              <a:solidFill>
                <a:srgbClr val="FF0000"/>
              </a:solidFill>
            </a:endParaRPr>
          </a:p>
        </p:txBody>
      </p:sp>
      <p:sp>
        <p:nvSpPr>
          <p:cNvPr id="2" name="Content Placeholder 1"/>
          <p:cNvSpPr>
            <a:spLocks noGrp="1"/>
          </p:cNvSpPr>
          <p:nvPr>
            <p:ph sz="quarter" idx="1"/>
          </p:nvPr>
        </p:nvSpPr>
        <p:spPr>
          <a:xfrm>
            <a:off x="381000" y="1527048"/>
            <a:ext cx="8458200" cy="4572000"/>
          </a:xfrm>
          <a:noFill/>
          <a:ln>
            <a:noFill/>
          </a:ln>
        </p:spPr>
        <p:txBody>
          <a:bodyPr>
            <a:normAutofit/>
          </a:bodyPr>
          <a:lstStyle/>
          <a:p>
            <a:pPr>
              <a:buClr>
                <a:srgbClr val="FF0000"/>
              </a:buClr>
              <a:buFont typeface="Wingdings" pitchFamily="2" charset="2"/>
              <a:buChar char="q"/>
            </a:pPr>
            <a:r>
              <a:rPr lang="vi-VN" sz="3200" dirty="0" smtClean="0"/>
              <a:t> Độ đậm kiểu chữ : font-weight</a:t>
            </a:r>
          </a:p>
          <a:p>
            <a:pPr>
              <a:buClr>
                <a:srgbClr val="FF0000"/>
              </a:buClr>
              <a:buNone/>
            </a:pPr>
            <a:r>
              <a:rPr lang="vi-VN" sz="3200" dirty="0" smtClean="0"/>
              <a:t>	</a:t>
            </a:r>
            <a:r>
              <a:rPr lang="vi-VN" sz="1800" u="sng" dirty="0" smtClean="0">
                <a:solidFill>
                  <a:srgbClr val="FF0000"/>
                </a:solidFill>
              </a:rPr>
              <a:t>Ví dụ:</a:t>
            </a:r>
          </a:p>
          <a:p>
            <a:pPr>
              <a:buClr>
                <a:srgbClr val="FF0000"/>
              </a:buClr>
              <a:buNone/>
            </a:pPr>
            <a:endParaRPr lang="vi-VN" sz="3200" dirty="0" smtClean="0"/>
          </a:p>
          <a:p>
            <a:pPr>
              <a:buNone/>
            </a:pPr>
            <a:endParaRPr lang="vi-VN" sz="3200" dirty="0" smtClean="0"/>
          </a:p>
        </p:txBody>
      </p:sp>
      <p:sp>
        <p:nvSpPr>
          <p:cNvPr id="4" name="Date Placeholder 3"/>
          <p:cNvSpPr>
            <a:spLocks noGrp="1"/>
          </p:cNvSpPr>
          <p:nvPr>
            <p:ph type="dt" sz="half" idx="10"/>
          </p:nvPr>
        </p:nvSpPr>
        <p:spPr/>
        <p:txBody>
          <a:bodyPr/>
          <a:lstStyle/>
          <a:p>
            <a:fld id="{E57536D7-0060-42BB-BFC4-392DAA4C1802}" type="datetime1">
              <a:rPr lang="en-US" smtClean="0"/>
              <a:pPr/>
              <a:t>5/15/2011</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48</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
        <p:nvSpPr>
          <p:cNvPr id="7" name="Rounded Rectangular Callout 6"/>
          <p:cNvSpPr/>
          <p:nvPr/>
        </p:nvSpPr>
        <p:spPr>
          <a:xfrm>
            <a:off x="1752600" y="2209800"/>
            <a:ext cx="5334000" cy="1447800"/>
          </a:xfrm>
          <a:prstGeom prst="wedgeRoundRectCallout">
            <a:avLst>
              <a:gd name="adj1" fmla="val 23845"/>
              <a:gd name="adj2" fmla="val -58927"/>
              <a:gd name="adj3" fmla="val 16667"/>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400" dirty="0" smtClean="0">
                <a:solidFill>
                  <a:schemeClr val="tx2">
                    <a:lumMod val="75000"/>
                    <a:lumOff val="25000"/>
                  </a:schemeClr>
                </a:solidFill>
              </a:rPr>
              <a:t>Các giá trị: normal (in thường)</a:t>
            </a:r>
          </a:p>
          <a:p>
            <a:r>
              <a:rPr lang="vi-VN" sz="2400" dirty="0" smtClean="0">
                <a:solidFill>
                  <a:schemeClr val="tx2">
                    <a:lumMod val="75000"/>
                    <a:lumOff val="25000"/>
                  </a:schemeClr>
                </a:solidFill>
              </a:rPr>
              <a:t>	       bold (in đậm)</a:t>
            </a:r>
          </a:p>
          <a:p>
            <a:r>
              <a:rPr lang="vi-VN" sz="2400" dirty="0" smtClean="0">
                <a:solidFill>
                  <a:schemeClr val="tx2">
                    <a:lumMod val="75000"/>
                    <a:lumOff val="25000"/>
                  </a:schemeClr>
                </a:solidFill>
              </a:rPr>
              <a:t>	       con số từ (100-900)</a:t>
            </a:r>
          </a:p>
        </p:txBody>
      </p:sp>
      <p:sp>
        <p:nvSpPr>
          <p:cNvPr id="10" name="Rectangle 9"/>
          <p:cNvSpPr/>
          <p:nvPr/>
        </p:nvSpPr>
        <p:spPr>
          <a:xfrm>
            <a:off x="1752600" y="2819400"/>
            <a:ext cx="5334000" cy="2133600"/>
          </a:xfrm>
          <a:prstGeom prst="rect">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dirty="0" smtClean="0">
                <a:solidFill>
                  <a:schemeClr val="tx2">
                    <a:lumMod val="75000"/>
                    <a:lumOff val="25000"/>
                  </a:schemeClr>
                </a:solidFill>
              </a:rPr>
              <a:t>TACGIA { font-weight: bold}</a:t>
            </a:r>
          </a:p>
          <a:p>
            <a:endParaRPr lang="vi-VN" sz="2800" dirty="0" smtClean="0">
              <a:solidFill>
                <a:schemeClr val="tx2">
                  <a:lumMod val="75000"/>
                  <a:lumOff val="25000"/>
                </a:schemeClr>
              </a:solidFill>
            </a:endParaRPr>
          </a:p>
          <a:p>
            <a:r>
              <a:rPr lang="vi-VN" sz="2800" dirty="0" smtClean="0">
                <a:solidFill>
                  <a:schemeClr val="tx2">
                    <a:lumMod val="75000"/>
                    <a:lumOff val="25000"/>
                  </a:schemeClr>
                </a:solidFill>
              </a:rPr>
              <a:t>NOIDUNG {font-weight: normal}</a:t>
            </a:r>
            <a:endParaRPr lang="vi-VN" sz="2800" dirty="0">
              <a:solidFill>
                <a:schemeClr val="tx2">
                  <a:lumMod val="75000"/>
                  <a:lumOff val="25000"/>
                </a:schemeClr>
              </a:solidFill>
            </a:endParaRPr>
          </a:p>
        </p:txBody>
      </p:sp>
    </p:spTree>
  </p:cSld>
  <p:clrMapOvr>
    <a:masterClrMapping/>
  </p:clrMapOvr>
  <p:transition advClick="0" advTm="1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amond(in)">
                                      <p:cBhvr>
                                        <p:cTn id="18" dur="2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xit" presetSubtype="16" fill="hold" grpId="1" nodeType="clickEffect">
                                  <p:stCondLst>
                                    <p:cond delay="0"/>
                                  </p:stCondLst>
                                  <p:childTnLst>
                                    <p:animEffect transition="out" filter="diamond(in)">
                                      <p:cBhvr>
                                        <p:cTn id="22" dur="2000"/>
                                        <p:tgtEl>
                                          <p:spTgt spid="7"/>
                                        </p:tgtEl>
                                      </p:cBhvr>
                                    </p:animEffect>
                                    <p:set>
                                      <p:cBhvr>
                                        <p:cTn id="23" dur="1" fill="hold">
                                          <p:stCondLst>
                                            <p:cond delay="1999"/>
                                          </p:stCondLst>
                                        </p:cTn>
                                        <p:tgtEl>
                                          <p:spTgt spid="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 calcmode="lin" valueType="num">
                                      <p:cBhvr additive="base">
                                        <p:cTn id="28"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8" presetClass="entr" presetSubtype="16"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diamond(in)">
                                      <p:cBhvr>
                                        <p:cTn id="34" dur="20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3" presetClass="exit" presetSubtype="16" fill="hold" grpId="1" nodeType="clickEffect">
                                  <p:stCondLst>
                                    <p:cond delay="0"/>
                                  </p:stCondLst>
                                  <p:childTnLst>
                                    <p:animEffect transition="out" filter="plus(in)">
                                      <p:cBhvr>
                                        <p:cTn id="38" dur="2000"/>
                                        <p:tgtEl>
                                          <p:spTgt spid="10"/>
                                        </p:tgtEl>
                                      </p:cBhvr>
                                    </p:animEffect>
                                    <p:set>
                                      <p:cBhvr>
                                        <p:cTn id="39" dur="1" fill="hold">
                                          <p:stCondLst>
                                            <p:cond delay="19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P spid="7" grpId="0" animBg="1"/>
      <p:bldP spid="7" grpId="1" animBg="1"/>
      <p:bldP spid="10" grpId="0" animBg="1"/>
      <p:bldP spid="10"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dirty="0" smtClean="0">
                <a:solidFill>
                  <a:srgbClr val="FF0000"/>
                </a:solidFill>
              </a:rPr>
              <a:t>Thuộc tính kiểu chữ- Font</a:t>
            </a:r>
            <a:endParaRPr lang="en-US" sz="4400" dirty="0">
              <a:solidFill>
                <a:srgbClr val="FF0000"/>
              </a:solidFill>
            </a:endParaRPr>
          </a:p>
        </p:txBody>
      </p:sp>
      <p:sp>
        <p:nvSpPr>
          <p:cNvPr id="2" name="Content Placeholder 1"/>
          <p:cNvSpPr>
            <a:spLocks noGrp="1"/>
          </p:cNvSpPr>
          <p:nvPr>
            <p:ph sz="quarter" idx="1"/>
          </p:nvPr>
        </p:nvSpPr>
        <p:spPr>
          <a:xfrm>
            <a:off x="381000" y="1527048"/>
            <a:ext cx="8458200" cy="4572000"/>
          </a:xfrm>
          <a:noFill/>
          <a:ln>
            <a:noFill/>
          </a:ln>
        </p:spPr>
        <p:txBody>
          <a:bodyPr>
            <a:normAutofit/>
          </a:bodyPr>
          <a:lstStyle/>
          <a:p>
            <a:pPr>
              <a:buClr>
                <a:srgbClr val="FF0000"/>
              </a:buClr>
              <a:buFont typeface="Wingdings" pitchFamily="2" charset="2"/>
              <a:buChar char="q"/>
            </a:pPr>
            <a:r>
              <a:rPr lang="vi-VN" sz="3200" dirty="0" smtClean="0"/>
              <a:t>  Biến thể của kiểu chữ: font-variant</a:t>
            </a:r>
          </a:p>
          <a:p>
            <a:pPr>
              <a:buClr>
                <a:srgbClr val="FF0000"/>
              </a:buClr>
              <a:buNone/>
            </a:pPr>
            <a:r>
              <a:rPr lang="vi-VN" sz="3200" dirty="0" smtClean="0"/>
              <a:t>	</a:t>
            </a:r>
            <a:r>
              <a:rPr lang="vi-VN" sz="1800" u="sng" dirty="0" smtClean="0">
                <a:solidFill>
                  <a:srgbClr val="FF0000"/>
                </a:solidFill>
              </a:rPr>
              <a:t>Ví dụ:</a:t>
            </a:r>
          </a:p>
          <a:p>
            <a:pPr>
              <a:buClr>
                <a:srgbClr val="FF0000"/>
              </a:buClr>
              <a:buNone/>
            </a:pPr>
            <a:endParaRPr lang="vi-VN" sz="3200" dirty="0" smtClean="0"/>
          </a:p>
          <a:p>
            <a:pPr>
              <a:buNone/>
            </a:pPr>
            <a:endParaRPr lang="vi-VN" sz="3200" dirty="0" smtClean="0"/>
          </a:p>
        </p:txBody>
      </p:sp>
      <p:sp>
        <p:nvSpPr>
          <p:cNvPr id="4" name="Date Placeholder 3"/>
          <p:cNvSpPr>
            <a:spLocks noGrp="1"/>
          </p:cNvSpPr>
          <p:nvPr>
            <p:ph type="dt" sz="half" idx="10"/>
          </p:nvPr>
        </p:nvSpPr>
        <p:spPr/>
        <p:txBody>
          <a:bodyPr/>
          <a:lstStyle/>
          <a:p>
            <a:fld id="{E57536D7-0060-42BB-BFC4-392DAA4C1802}" type="datetime1">
              <a:rPr lang="en-US" smtClean="0"/>
              <a:pPr/>
              <a:t>5/15/2011</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49</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
        <p:nvSpPr>
          <p:cNvPr id="7" name="Rounded Rectangular Callout 6"/>
          <p:cNvSpPr/>
          <p:nvPr/>
        </p:nvSpPr>
        <p:spPr>
          <a:xfrm>
            <a:off x="1752600" y="2362200"/>
            <a:ext cx="6400800" cy="1447800"/>
          </a:xfrm>
          <a:prstGeom prst="wedgeRoundRectCallout">
            <a:avLst>
              <a:gd name="adj1" fmla="val 28077"/>
              <a:gd name="adj2" fmla="val -67077"/>
              <a:gd name="adj3" fmla="val 16667"/>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400" dirty="0" smtClean="0">
                <a:solidFill>
                  <a:schemeClr val="tx2">
                    <a:lumMod val="75000"/>
                    <a:lumOff val="25000"/>
                  </a:schemeClr>
                </a:solidFill>
              </a:rPr>
              <a:t>Các giá trị: normal (bình thường)</a:t>
            </a:r>
          </a:p>
          <a:p>
            <a:r>
              <a:rPr lang="vi-VN" sz="2400" dirty="0" smtClean="0">
                <a:solidFill>
                  <a:schemeClr val="tx2">
                    <a:lumMod val="75000"/>
                    <a:lumOff val="25000"/>
                  </a:schemeClr>
                </a:solidFill>
              </a:rPr>
              <a:t>Small-caps (chữ in hoa có kích cỡ nhỏ hơn in hoa chuẩn để thay thế những chữ in thường</a:t>
            </a:r>
          </a:p>
          <a:p>
            <a:r>
              <a:rPr lang="vi-VN" sz="2400" dirty="0" smtClean="0">
                <a:solidFill>
                  <a:schemeClr val="tx2">
                    <a:lumMod val="75000"/>
                    <a:lumOff val="25000"/>
                  </a:schemeClr>
                </a:solidFill>
              </a:rPr>
              <a:t>	       </a:t>
            </a:r>
          </a:p>
        </p:txBody>
      </p:sp>
      <p:sp>
        <p:nvSpPr>
          <p:cNvPr id="10" name="Rectangle 9"/>
          <p:cNvSpPr/>
          <p:nvPr/>
        </p:nvSpPr>
        <p:spPr>
          <a:xfrm>
            <a:off x="1752600" y="2743200"/>
            <a:ext cx="6400800" cy="2209800"/>
          </a:xfrm>
          <a:prstGeom prst="rect">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dirty="0" smtClean="0">
                <a:solidFill>
                  <a:schemeClr val="tx2">
                    <a:lumMod val="75000"/>
                    <a:lumOff val="25000"/>
                  </a:schemeClr>
                </a:solidFill>
              </a:rPr>
              <a:t>TEN { font-weight: small- caps}</a:t>
            </a:r>
          </a:p>
          <a:p>
            <a:endParaRPr lang="vi-VN" sz="2800" dirty="0" smtClean="0">
              <a:solidFill>
                <a:schemeClr val="tx2">
                  <a:lumMod val="75000"/>
                  <a:lumOff val="25000"/>
                </a:schemeClr>
              </a:solidFill>
            </a:endParaRPr>
          </a:p>
          <a:p>
            <a:r>
              <a:rPr lang="vi-VN" sz="2800" dirty="0" smtClean="0">
                <a:solidFill>
                  <a:schemeClr val="tx2">
                    <a:lumMod val="75000"/>
                    <a:lumOff val="25000"/>
                  </a:schemeClr>
                </a:solidFill>
              </a:rPr>
              <a:t>NOIDUNG {font-weight: normal}</a:t>
            </a:r>
            <a:endParaRPr lang="vi-VN" sz="2800" dirty="0">
              <a:solidFill>
                <a:schemeClr val="tx2">
                  <a:lumMod val="75000"/>
                  <a:lumOff val="25000"/>
                </a:schemeClr>
              </a:solidFill>
            </a:endParaRPr>
          </a:p>
        </p:txBody>
      </p:sp>
    </p:spTree>
  </p:cSld>
  <p:clrMapOvr>
    <a:masterClrMapping/>
  </p:clrMapOvr>
  <p:transition advClick="0" advTm="1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amond(in)">
                                      <p:cBhvr>
                                        <p:cTn id="18" dur="2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xit" presetSubtype="16" fill="hold" grpId="1" nodeType="clickEffect">
                                  <p:stCondLst>
                                    <p:cond delay="0"/>
                                  </p:stCondLst>
                                  <p:childTnLst>
                                    <p:animEffect transition="out" filter="diamond(in)">
                                      <p:cBhvr>
                                        <p:cTn id="22" dur="2000"/>
                                        <p:tgtEl>
                                          <p:spTgt spid="7"/>
                                        </p:tgtEl>
                                      </p:cBhvr>
                                    </p:animEffect>
                                    <p:set>
                                      <p:cBhvr>
                                        <p:cTn id="23" dur="1" fill="hold">
                                          <p:stCondLst>
                                            <p:cond delay="1999"/>
                                          </p:stCondLst>
                                        </p:cTn>
                                        <p:tgtEl>
                                          <p:spTgt spid="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 calcmode="lin" valueType="num">
                                      <p:cBhvr additive="base">
                                        <p:cTn id="28"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8" presetClass="entr" presetSubtype="16"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diamond(in)">
                                      <p:cBhvr>
                                        <p:cTn id="34" dur="20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13" presetClass="exit" presetSubtype="16" fill="hold" grpId="1" nodeType="clickEffect">
                                  <p:stCondLst>
                                    <p:cond delay="0"/>
                                  </p:stCondLst>
                                  <p:childTnLst>
                                    <p:animEffect transition="out" filter="plus(in)">
                                      <p:cBhvr>
                                        <p:cTn id="38" dur="2000"/>
                                        <p:tgtEl>
                                          <p:spTgt spid="10"/>
                                        </p:tgtEl>
                                      </p:cBhvr>
                                    </p:animEffect>
                                    <p:set>
                                      <p:cBhvr>
                                        <p:cTn id="39" dur="1" fill="hold">
                                          <p:stCondLst>
                                            <p:cond delay="19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P spid="7" grpId="0" animBg="1"/>
      <p:bldP spid="7" grpId="1" animBg="1"/>
      <p:bldP spid="10" grpId="0" animBg="1"/>
      <p:bldP spid="10"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b="1" dirty="0" smtClean="0"/>
              <a:t>Cách gán css vào tài liệu</a:t>
            </a:r>
            <a:r>
              <a:rPr lang="en-US" b="1" dirty="0" smtClean="0"/>
              <a:t> XML</a:t>
            </a:r>
            <a:endParaRPr lang="en-US" b="1" dirty="0"/>
          </a:p>
        </p:txBody>
      </p:sp>
      <p:sp>
        <p:nvSpPr>
          <p:cNvPr id="2" name="Content Placeholder 1"/>
          <p:cNvSpPr>
            <a:spLocks noGrp="1"/>
          </p:cNvSpPr>
          <p:nvPr>
            <p:ph sz="quarter" idx="1"/>
          </p:nvPr>
        </p:nvSpPr>
        <p:spPr>
          <a:xfrm>
            <a:off x="301752" y="1527048"/>
            <a:ext cx="8613648" cy="4721352"/>
          </a:xfrm>
        </p:spPr>
        <p:txBody>
          <a:bodyPr>
            <a:noAutofit/>
          </a:bodyPr>
          <a:lstStyle/>
          <a:p>
            <a:pPr>
              <a:buNone/>
            </a:pPr>
            <a:r>
              <a:rPr lang="en-US" sz="2400" dirty="0" smtClean="0">
                <a:solidFill>
                  <a:schemeClr val="accent6">
                    <a:lumMod val="75000"/>
                  </a:schemeClr>
                </a:solidFill>
              </a:rPr>
              <a:t>2.Để trực tiếp trong xml (inline styles).</a:t>
            </a:r>
          </a:p>
          <a:p>
            <a:r>
              <a:rPr lang="en-US" sz="2400" dirty="0" smtClean="0"/>
              <a:t>Cú pháp: 	&lt;element </a:t>
            </a:r>
            <a:r>
              <a:rPr lang="en-US" sz="2400" dirty="0" smtClean="0">
                <a:solidFill>
                  <a:schemeClr val="tx2"/>
                </a:solidFill>
              </a:rPr>
              <a:t>style=“property:value;....”</a:t>
            </a:r>
            <a:r>
              <a:rPr lang="en-US" sz="2400" dirty="0" smtClean="0"/>
              <a:t>&gt; 					noidung &lt;/element&gt;</a:t>
            </a:r>
          </a:p>
          <a:p>
            <a:r>
              <a:rPr lang="en-US" sz="2100" u="sng" dirty="0" smtClean="0"/>
              <a:t>Vd</a:t>
            </a:r>
            <a:r>
              <a:rPr lang="en-US" sz="2100" u="sng" dirty="0" smtClean="0">
                <a:sym typeface="Wingdings" pitchFamily="2" charset="2"/>
              </a:rPr>
              <a:t>:</a:t>
            </a:r>
            <a:r>
              <a:rPr lang="en-US" sz="2100" dirty="0" smtClean="0">
                <a:sym typeface="Wingdings" pitchFamily="2" charset="2"/>
              </a:rPr>
              <a:t>  (Inline.xml)</a:t>
            </a:r>
            <a:endParaRPr lang="en-US" sz="2100" dirty="0" smtClean="0"/>
          </a:p>
          <a:p>
            <a:pPr>
              <a:buNone/>
            </a:pPr>
            <a:r>
              <a:rPr lang="en-US" sz="2100" dirty="0" smtClean="0"/>
              <a:t>	&lt;BANTIN&gt;</a:t>
            </a:r>
          </a:p>
          <a:p>
            <a:pPr>
              <a:buNone/>
            </a:pPr>
            <a:r>
              <a:rPr lang="en-US" sz="2100" dirty="0" smtClean="0"/>
              <a:t>	 	 &lt;tieude </a:t>
            </a:r>
            <a:r>
              <a:rPr lang="en-US" sz="2100" dirty="0" smtClean="0">
                <a:solidFill>
                  <a:srgbClr val="FF0000"/>
                </a:solidFill>
              </a:rPr>
              <a:t>style</a:t>
            </a:r>
            <a:r>
              <a:rPr lang="en-US" sz="2100" dirty="0" smtClean="0">
                <a:solidFill>
                  <a:schemeClr val="accent5">
                    <a:lumMod val="50000"/>
                  </a:schemeClr>
                </a:solidFill>
              </a:rPr>
              <a:t>=</a:t>
            </a:r>
            <a:r>
              <a:rPr lang="en-US" sz="2100" dirty="0" smtClean="0">
                <a:solidFill>
                  <a:schemeClr val="tx1">
                    <a:lumMod val="50000"/>
                  </a:schemeClr>
                </a:solidFill>
              </a:rPr>
              <a:t>"color:white;font-size:30;</a:t>
            </a:r>
          </a:p>
          <a:p>
            <a:pPr>
              <a:buNone/>
            </a:pPr>
            <a:r>
              <a:rPr lang="en-US" sz="2100" dirty="0" smtClean="0">
                <a:solidFill>
                  <a:schemeClr val="tx1">
                    <a:lumMod val="50000"/>
                  </a:schemeClr>
                </a:solidFill>
              </a:rPr>
              <a:t>				background-color:rgb(100,100,50);"</a:t>
            </a:r>
            <a:r>
              <a:rPr lang="en-US" sz="2100" dirty="0" smtClean="0"/>
              <a:t>&gt;</a:t>
            </a:r>
          </a:p>
          <a:p>
            <a:pPr>
              <a:buNone/>
            </a:pPr>
            <a:r>
              <a:rPr lang="en-US" sz="2100" dirty="0" smtClean="0"/>
              <a:t>			Tuyen sinh dai hoc.</a:t>
            </a:r>
          </a:p>
          <a:p>
            <a:pPr>
              <a:buNone/>
            </a:pPr>
            <a:r>
              <a:rPr lang="en-US" sz="2100" dirty="0" smtClean="0"/>
              <a:t>	  	&lt;/tieude&gt;</a:t>
            </a:r>
          </a:p>
          <a:p>
            <a:pPr>
              <a:buNone/>
            </a:pPr>
            <a:r>
              <a:rPr lang="en-US" sz="2100" dirty="0" smtClean="0"/>
              <a:t>		  &lt;noidung </a:t>
            </a:r>
            <a:r>
              <a:rPr lang="en-US" sz="2100" dirty="0" smtClean="0">
                <a:solidFill>
                  <a:srgbClr val="FF0000"/>
                </a:solidFill>
              </a:rPr>
              <a:t>style</a:t>
            </a:r>
            <a:r>
              <a:rPr lang="en-US" sz="2100" dirty="0" smtClean="0">
                <a:solidFill>
                  <a:schemeClr val="tx1">
                    <a:lumMod val="50000"/>
                  </a:schemeClr>
                </a:solidFill>
              </a:rPr>
              <a:t>="display:block;font-size:15;color:brown;"</a:t>
            </a:r>
            <a:r>
              <a:rPr lang="en-US" sz="2100" dirty="0" smtClean="0"/>
              <a:t>&gt;</a:t>
            </a:r>
          </a:p>
          <a:p>
            <a:pPr>
              <a:buNone/>
            </a:pPr>
            <a:r>
              <a:rPr lang="en-US" sz="2100" dirty="0" smtClean="0"/>
              <a:t>			  Thong tin tuyen sinh tu cac truong da co.</a:t>
            </a:r>
          </a:p>
          <a:p>
            <a:pPr>
              <a:buNone/>
            </a:pPr>
            <a:r>
              <a:rPr lang="en-US" sz="2100" dirty="0" smtClean="0"/>
              <a:t>	 	 &lt;/noidung&gt;</a:t>
            </a:r>
          </a:p>
          <a:p>
            <a:pPr>
              <a:buNone/>
            </a:pPr>
            <a:r>
              <a:rPr lang="en-US" sz="2100" dirty="0" smtClean="0"/>
              <a:t>	&lt;/BANTIN&gt;</a:t>
            </a:r>
          </a:p>
        </p:txBody>
      </p:sp>
      <p:sp>
        <p:nvSpPr>
          <p:cNvPr id="4" name="Date Placeholder 3"/>
          <p:cNvSpPr>
            <a:spLocks noGrp="1"/>
          </p:cNvSpPr>
          <p:nvPr>
            <p:ph type="dt" sz="half" idx="10"/>
          </p:nvPr>
        </p:nvSpPr>
        <p:spPr/>
        <p:txBody>
          <a:bodyPr/>
          <a:lstStyle/>
          <a:p>
            <a:fld id="{417BDA6E-B727-4D53-AEC4-78C0081E5426}" type="datetime1">
              <a:rPr lang="en-US" smtClean="0"/>
              <a:pPr/>
              <a:t>5/15/2011</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5</a:t>
            </a:fld>
            <a:endParaRPr lang="en-US"/>
          </a:p>
        </p:txBody>
      </p:sp>
      <p:sp>
        <p:nvSpPr>
          <p:cNvPr id="6" name="Footer Placeholder 5"/>
          <p:cNvSpPr>
            <a:spLocks noGrp="1"/>
          </p:cNvSpPr>
          <p:nvPr>
            <p:ph type="ftr" sz="quarter" idx="11"/>
          </p:nvPr>
        </p:nvSpPr>
        <p:spPr/>
        <p:txBody>
          <a:bodyPr/>
          <a:lstStyle/>
          <a:p>
            <a:r>
              <a:rPr lang="en-US" dirty="0" smtClean="0"/>
              <a:t>Đặc tả hình thức</a:t>
            </a: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dirty="0" smtClean="0">
                <a:solidFill>
                  <a:srgbClr val="FF0000"/>
                </a:solidFill>
              </a:rPr>
              <a:t>Thuộc tính kiểu chữ- Font</a:t>
            </a:r>
            <a:endParaRPr lang="en-US" sz="4400" dirty="0">
              <a:solidFill>
                <a:srgbClr val="FF0000"/>
              </a:solidFill>
            </a:endParaRPr>
          </a:p>
        </p:txBody>
      </p:sp>
      <p:sp>
        <p:nvSpPr>
          <p:cNvPr id="2" name="Content Placeholder 1"/>
          <p:cNvSpPr>
            <a:spLocks noGrp="1"/>
          </p:cNvSpPr>
          <p:nvPr>
            <p:ph sz="quarter" idx="1"/>
          </p:nvPr>
        </p:nvSpPr>
        <p:spPr>
          <a:xfrm>
            <a:off x="381000" y="1527048"/>
            <a:ext cx="8458200" cy="4572000"/>
          </a:xfrm>
          <a:noFill/>
          <a:ln>
            <a:noFill/>
          </a:ln>
        </p:spPr>
        <p:txBody>
          <a:bodyPr>
            <a:normAutofit lnSpcReduction="10000"/>
          </a:bodyPr>
          <a:lstStyle/>
          <a:p>
            <a:pPr>
              <a:buClr>
                <a:srgbClr val="FF0000"/>
              </a:buClr>
              <a:buFont typeface="Wingdings" pitchFamily="2" charset="2"/>
              <a:buChar char="q"/>
            </a:pPr>
            <a:r>
              <a:rPr lang="vi-VN" sz="3200" dirty="0" smtClean="0"/>
              <a:t>  </a:t>
            </a:r>
            <a:r>
              <a:rPr lang="vi-VN" sz="2800" dirty="0" smtClean="0"/>
              <a:t>Thuộc tính kiểu chữ rút gọn: Font shorthand</a:t>
            </a:r>
          </a:p>
          <a:p>
            <a:pPr>
              <a:buClr>
                <a:srgbClr val="FF0000"/>
              </a:buClr>
              <a:buNone/>
            </a:pPr>
            <a:endParaRPr lang="vi-VN" sz="2800" u="sng" dirty="0" smtClean="0">
              <a:solidFill>
                <a:srgbClr val="FF0000"/>
              </a:solidFill>
            </a:endParaRPr>
          </a:p>
          <a:p>
            <a:pPr>
              <a:buClr>
                <a:srgbClr val="FF0000"/>
              </a:buClr>
              <a:buNone/>
            </a:pPr>
            <a:r>
              <a:rPr lang="vi-VN" sz="2800" dirty="0" smtClean="0">
                <a:solidFill>
                  <a:schemeClr val="tx1">
                    <a:lumMod val="75000"/>
                  </a:schemeClr>
                </a:solidFill>
              </a:rPr>
              <a:t>Font: Dạng kiểu chữ| Biến thể kiểu chữ| Độ đậm của chữ| Kích cỡ chữ| Tên nhóm kiểu chữ.</a:t>
            </a:r>
            <a:endParaRPr lang="vi-VN" sz="2800" smtClean="0">
              <a:solidFill>
                <a:schemeClr val="tx1">
                  <a:lumMod val="75000"/>
                </a:schemeClr>
              </a:solidFill>
            </a:endParaRPr>
          </a:p>
          <a:p>
            <a:pPr>
              <a:buClr>
                <a:srgbClr val="FF0000"/>
              </a:buClr>
              <a:buNone/>
            </a:pPr>
            <a:endParaRPr lang="vi-VN" sz="2800" dirty="0" smtClean="0">
              <a:solidFill>
                <a:schemeClr val="tx1">
                  <a:lumMod val="75000"/>
                </a:schemeClr>
              </a:solidFill>
            </a:endParaRPr>
          </a:p>
          <a:p>
            <a:pPr>
              <a:buClr>
                <a:srgbClr val="FF0000"/>
              </a:buClr>
              <a:buNone/>
            </a:pPr>
            <a:r>
              <a:rPr lang="fr-FR" sz="2800" dirty="0" smtClean="0">
                <a:solidFill>
                  <a:srgbClr val="FF0000"/>
                </a:solidFill>
              </a:rPr>
              <a:t>Font :&lt;font-style&gt; | &lt; font-variant&gt; | &lt;font-</a:t>
            </a:r>
            <a:r>
              <a:rPr lang="fr-FR" sz="2800" dirty="0" err="1" smtClean="0">
                <a:solidFill>
                  <a:srgbClr val="FF0000"/>
                </a:solidFill>
              </a:rPr>
              <a:t>weight</a:t>
            </a:r>
            <a:r>
              <a:rPr lang="fr-FR" sz="2800" dirty="0" smtClean="0">
                <a:solidFill>
                  <a:srgbClr val="FF0000"/>
                </a:solidFill>
              </a:rPr>
              <a:t>&gt; | &lt;font-size&gt; |&lt; font-</a:t>
            </a:r>
            <a:r>
              <a:rPr lang="fr-FR" sz="2800" dirty="0" err="1" smtClean="0">
                <a:solidFill>
                  <a:srgbClr val="FF0000"/>
                </a:solidFill>
              </a:rPr>
              <a:t>family</a:t>
            </a:r>
            <a:r>
              <a:rPr lang="fr-FR" sz="2800" dirty="0" smtClean="0">
                <a:solidFill>
                  <a:srgbClr val="FF0000"/>
                </a:solidFill>
              </a:rPr>
              <a:t>&gt;</a:t>
            </a:r>
            <a:endParaRPr lang="vi-VN" sz="2800" dirty="0" smtClean="0">
              <a:solidFill>
                <a:srgbClr val="FF0000"/>
              </a:solidFill>
            </a:endParaRPr>
          </a:p>
          <a:p>
            <a:pPr>
              <a:buClr>
                <a:srgbClr val="FF0000"/>
              </a:buClr>
              <a:buNone/>
            </a:pPr>
            <a:endParaRPr lang="fr-FR" sz="2800" dirty="0" smtClean="0">
              <a:solidFill>
                <a:srgbClr val="FF0000"/>
              </a:solidFill>
            </a:endParaRPr>
          </a:p>
          <a:p>
            <a:pPr>
              <a:buClr>
                <a:srgbClr val="FF0000"/>
              </a:buClr>
              <a:buNone/>
            </a:pPr>
            <a:r>
              <a:rPr lang="fr-FR" sz="2800" dirty="0" smtClean="0">
                <a:solidFill>
                  <a:schemeClr val="tx1">
                    <a:lumMod val="75000"/>
                  </a:schemeClr>
                </a:solidFill>
              </a:rPr>
              <a:t>- </a:t>
            </a:r>
            <a:r>
              <a:rPr lang="fr-FR" sz="2400" dirty="0" err="1" smtClean="0">
                <a:solidFill>
                  <a:schemeClr val="tx1">
                    <a:lumMod val="75000"/>
                  </a:schemeClr>
                </a:solidFill>
              </a:rPr>
              <a:t>Những</a:t>
            </a:r>
            <a:r>
              <a:rPr lang="fr-FR" sz="2400" dirty="0" smtClean="0">
                <a:solidFill>
                  <a:schemeClr val="tx1">
                    <a:lumMod val="75000"/>
                  </a:schemeClr>
                </a:solidFill>
              </a:rPr>
              <a:t> </a:t>
            </a:r>
            <a:r>
              <a:rPr lang="fr-FR" sz="2400" dirty="0" err="1" smtClean="0">
                <a:solidFill>
                  <a:schemeClr val="tx1">
                    <a:lumMod val="75000"/>
                  </a:schemeClr>
                </a:solidFill>
              </a:rPr>
              <a:t>thuộc</a:t>
            </a:r>
            <a:r>
              <a:rPr lang="fr-FR" sz="2400" dirty="0" smtClean="0">
                <a:solidFill>
                  <a:schemeClr val="tx1">
                    <a:lumMod val="75000"/>
                  </a:schemeClr>
                </a:solidFill>
              </a:rPr>
              <a:t> </a:t>
            </a:r>
            <a:r>
              <a:rPr lang="fr-FR" sz="2400" dirty="0" err="1" smtClean="0">
                <a:solidFill>
                  <a:schemeClr val="tx1">
                    <a:lumMod val="75000"/>
                  </a:schemeClr>
                </a:solidFill>
              </a:rPr>
              <a:t>tính</a:t>
            </a:r>
            <a:r>
              <a:rPr lang="fr-FR" sz="2400" dirty="0" smtClean="0">
                <a:solidFill>
                  <a:schemeClr val="tx1">
                    <a:lumMod val="75000"/>
                  </a:schemeClr>
                </a:solidFill>
              </a:rPr>
              <a:t> </a:t>
            </a:r>
            <a:r>
              <a:rPr lang="fr-FR" sz="2400" dirty="0" err="1" smtClean="0">
                <a:solidFill>
                  <a:schemeClr val="tx1">
                    <a:lumMod val="75000"/>
                  </a:schemeClr>
                </a:solidFill>
              </a:rPr>
              <a:t>không</a:t>
            </a:r>
            <a:r>
              <a:rPr lang="fr-FR" sz="2400" dirty="0" smtClean="0">
                <a:solidFill>
                  <a:schemeClr val="tx1">
                    <a:lumMod val="75000"/>
                  </a:schemeClr>
                </a:solidFill>
              </a:rPr>
              <a:t> </a:t>
            </a:r>
            <a:r>
              <a:rPr lang="fr-FR" sz="2400" dirty="0" err="1" smtClean="0">
                <a:solidFill>
                  <a:schemeClr val="tx1">
                    <a:lumMod val="75000"/>
                  </a:schemeClr>
                </a:solidFill>
              </a:rPr>
              <a:t>được</a:t>
            </a:r>
            <a:r>
              <a:rPr lang="fr-FR" sz="2400" dirty="0" smtClean="0">
                <a:solidFill>
                  <a:schemeClr val="tx1">
                    <a:lumMod val="75000"/>
                  </a:schemeClr>
                </a:solidFill>
              </a:rPr>
              <a:t> </a:t>
            </a:r>
            <a:r>
              <a:rPr lang="fr-FR" sz="2400" dirty="0" err="1" smtClean="0">
                <a:solidFill>
                  <a:schemeClr val="tx1">
                    <a:lumMod val="75000"/>
                  </a:schemeClr>
                </a:solidFill>
              </a:rPr>
              <a:t>đề</a:t>
            </a:r>
            <a:r>
              <a:rPr lang="fr-FR" sz="2400" dirty="0" smtClean="0">
                <a:solidFill>
                  <a:schemeClr val="tx1">
                    <a:lumMod val="75000"/>
                  </a:schemeClr>
                </a:solidFill>
              </a:rPr>
              <a:t> </a:t>
            </a:r>
            <a:r>
              <a:rPr lang="fr-FR" sz="2400" dirty="0" err="1" smtClean="0">
                <a:solidFill>
                  <a:schemeClr val="tx1">
                    <a:lumMod val="75000"/>
                  </a:schemeClr>
                </a:solidFill>
              </a:rPr>
              <a:t>cập</a:t>
            </a:r>
            <a:r>
              <a:rPr lang="fr-FR" sz="2400" dirty="0" smtClean="0">
                <a:solidFill>
                  <a:schemeClr val="tx1">
                    <a:lumMod val="75000"/>
                  </a:schemeClr>
                </a:solidFill>
              </a:rPr>
              <a:t> </a:t>
            </a:r>
            <a:r>
              <a:rPr lang="fr-FR" sz="2400" dirty="0" err="1" smtClean="0">
                <a:solidFill>
                  <a:schemeClr val="tx1">
                    <a:lumMod val="75000"/>
                  </a:schemeClr>
                </a:solidFill>
              </a:rPr>
              <a:t>sẽ</a:t>
            </a:r>
            <a:r>
              <a:rPr lang="fr-FR" sz="2400" dirty="0" smtClean="0">
                <a:solidFill>
                  <a:schemeClr val="tx1">
                    <a:lumMod val="75000"/>
                  </a:schemeClr>
                </a:solidFill>
              </a:rPr>
              <a:t> </a:t>
            </a:r>
            <a:r>
              <a:rPr lang="fr-FR" sz="2400" dirty="0" err="1" smtClean="0">
                <a:solidFill>
                  <a:schemeClr val="tx1">
                    <a:lumMod val="75000"/>
                  </a:schemeClr>
                </a:solidFill>
              </a:rPr>
              <a:t>sử</a:t>
            </a:r>
            <a:r>
              <a:rPr lang="fr-FR" sz="2400" dirty="0" smtClean="0">
                <a:solidFill>
                  <a:schemeClr val="tx1">
                    <a:lumMod val="75000"/>
                  </a:schemeClr>
                </a:solidFill>
              </a:rPr>
              <a:t> </a:t>
            </a:r>
            <a:r>
              <a:rPr lang="fr-FR" sz="2400" dirty="0" err="1" smtClean="0">
                <a:solidFill>
                  <a:schemeClr val="tx1">
                    <a:lumMod val="75000"/>
                  </a:schemeClr>
                </a:solidFill>
              </a:rPr>
              <a:t>dụng</a:t>
            </a:r>
            <a:r>
              <a:rPr lang="fr-FR" sz="2400" dirty="0" smtClean="0">
                <a:solidFill>
                  <a:schemeClr val="tx1">
                    <a:lumMod val="75000"/>
                  </a:schemeClr>
                </a:solidFill>
              </a:rPr>
              <a:t> </a:t>
            </a:r>
            <a:r>
              <a:rPr lang="fr-FR" sz="2400" dirty="0" err="1" smtClean="0">
                <a:solidFill>
                  <a:schemeClr val="tx1">
                    <a:lumMod val="75000"/>
                  </a:schemeClr>
                </a:solidFill>
              </a:rPr>
              <a:t>giá</a:t>
            </a:r>
            <a:r>
              <a:rPr lang="fr-FR" sz="2400" dirty="0" smtClean="0">
                <a:solidFill>
                  <a:schemeClr val="tx1">
                    <a:lumMod val="75000"/>
                  </a:schemeClr>
                </a:solidFill>
              </a:rPr>
              <a:t> </a:t>
            </a:r>
            <a:r>
              <a:rPr lang="fr-FR" sz="2400" dirty="0" err="1" smtClean="0">
                <a:solidFill>
                  <a:schemeClr val="tx1">
                    <a:lumMod val="75000"/>
                  </a:schemeClr>
                </a:solidFill>
              </a:rPr>
              <a:t>trị</a:t>
            </a:r>
            <a:r>
              <a:rPr lang="fr-FR" sz="2400" dirty="0" smtClean="0">
                <a:solidFill>
                  <a:schemeClr val="tx1">
                    <a:lumMod val="75000"/>
                  </a:schemeClr>
                </a:solidFill>
              </a:rPr>
              <a:t> </a:t>
            </a:r>
            <a:r>
              <a:rPr lang="fr-FR" sz="2400" dirty="0" err="1" smtClean="0">
                <a:solidFill>
                  <a:schemeClr val="tx1">
                    <a:lumMod val="75000"/>
                  </a:schemeClr>
                </a:solidFill>
              </a:rPr>
              <a:t>mặt</a:t>
            </a:r>
            <a:r>
              <a:rPr lang="fr-FR" sz="2400" dirty="0" smtClean="0">
                <a:solidFill>
                  <a:schemeClr val="tx1">
                    <a:lumMod val="75000"/>
                  </a:schemeClr>
                </a:solidFill>
              </a:rPr>
              <a:t> </a:t>
            </a:r>
            <a:r>
              <a:rPr lang="fr-FR" sz="2400" dirty="0" err="1" smtClean="0">
                <a:solidFill>
                  <a:schemeClr val="tx1">
                    <a:lumMod val="75000"/>
                  </a:schemeClr>
                </a:solidFill>
              </a:rPr>
              <a:t>định</a:t>
            </a:r>
            <a:r>
              <a:rPr lang="fr-FR" sz="2400" dirty="0" smtClean="0">
                <a:solidFill>
                  <a:schemeClr val="tx1">
                    <a:lumMod val="75000"/>
                  </a:schemeClr>
                </a:solidFill>
              </a:rPr>
              <a:t> </a:t>
            </a:r>
            <a:endParaRPr lang="vi-VN" sz="2400" dirty="0" smtClean="0">
              <a:solidFill>
                <a:schemeClr val="tx1">
                  <a:lumMod val="75000"/>
                </a:schemeClr>
              </a:solidFill>
            </a:endParaRPr>
          </a:p>
          <a:p>
            <a:pPr>
              <a:buClr>
                <a:srgbClr val="FF0000"/>
              </a:buClr>
              <a:buNone/>
            </a:pPr>
            <a:endParaRPr lang="vi-VN" sz="3200" dirty="0" smtClean="0"/>
          </a:p>
          <a:p>
            <a:pPr>
              <a:buNone/>
            </a:pPr>
            <a:endParaRPr lang="vi-VN" sz="3200" dirty="0" smtClean="0"/>
          </a:p>
        </p:txBody>
      </p:sp>
      <p:sp>
        <p:nvSpPr>
          <p:cNvPr id="4" name="Date Placeholder 3"/>
          <p:cNvSpPr>
            <a:spLocks noGrp="1"/>
          </p:cNvSpPr>
          <p:nvPr>
            <p:ph type="dt" sz="half" idx="10"/>
          </p:nvPr>
        </p:nvSpPr>
        <p:spPr/>
        <p:txBody>
          <a:bodyPr/>
          <a:lstStyle/>
          <a:p>
            <a:fld id="{E57536D7-0060-42BB-BFC4-392DAA4C1802}" type="datetime1">
              <a:rPr lang="en-US" smtClean="0"/>
              <a:pPr/>
              <a:t>5/15/2011</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50</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Tree>
  </p:cSld>
  <p:clrMapOvr>
    <a:masterClrMapping/>
  </p:clrMapOvr>
  <p:transition advClick="0" advTm="1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 calcmode="lin" valueType="num">
                                      <p:cBhvr additive="base">
                                        <p:cTn id="18"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 calcmode="lin" valueType="num">
                                      <p:cBhvr additive="base">
                                        <p:cTn id="24"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 calcmode="lin" valueType="num">
                                      <p:cBhvr additive="base">
                                        <p:cTn id="30"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solidFill>
                  <a:srgbClr val="FF0000"/>
                </a:solidFill>
              </a:rPr>
              <a:t>VD: FONT</a:t>
            </a:r>
            <a:endParaRPr lang="vi-VN" dirty="0">
              <a:solidFill>
                <a:srgbClr val="FF0000"/>
              </a:solidFill>
            </a:endParaRPr>
          </a:p>
        </p:txBody>
      </p:sp>
      <p:sp>
        <p:nvSpPr>
          <p:cNvPr id="3" name="Date Placeholder 2"/>
          <p:cNvSpPr>
            <a:spLocks noGrp="1"/>
          </p:cNvSpPr>
          <p:nvPr>
            <p:ph type="dt" sz="half" idx="10"/>
          </p:nvPr>
        </p:nvSpPr>
        <p:spPr/>
        <p:txBody>
          <a:bodyPr/>
          <a:lstStyle/>
          <a:p>
            <a:fld id="{2493C354-D52E-4433-BEC0-9F389BCDFBBA}" type="datetime1">
              <a:rPr lang="en-US" smtClean="0"/>
              <a:pPr/>
              <a:t>5/15/2011</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51</a:t>
            </a:fld>
            <a:endParaRPr lang="en-US"/>
          </a:p>
        </p:txBody>
      </p:sp>
      <p:pic>
        <p:nvPicPr>
          <p:cNvPr id="8" name="Content Placeholder 7" descr="15.bmp"/>
          <p:cNvPicPr>
            <a:picLocks noGrp="1" noChangeAspect="1"/>
          </p:cNvPicPr>
          <p:nvPr>
            <p:ph sz="quarter" idx="1"/>
          </p:nvPr>
        </p:nvPicPr>
        <p:blipFill>
          <a:blip r:embed="rId2"/>
          <a:stretch>
            <a:fillRect/>
          </a:stretch>
        </p:blipFill>
        <p:spPr>
          <a:xfrm>
            <a:off x="609599" y="1066800"/>
            <a:ext cx="7772401" cy="5334000"/>
          </a:xfrm>
        </p:spPr>
      </p:pic>
      <p:sp>
        <p:nvSpPr>
          <p:cNvPr id="7" name="Rectangle 6"/>
          <p:cNvSpPr/>
          <p:nvPr/>
        </p:nvSpPr>
        <p:spPr>
          <a:xfrm>
            <a:off x="152400" y="1295400"/>
            <a:ext cx="8839200" cy="5105400"/>
          </a:xfrm>
          <a:prstGeom prst="rect">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400" dirty="0" smtClean="0">
                <a:solidFill>
                  <a:schemeClr val="tx2">
                    <a:lumMod val="75000"/>
                    <a:lumOff val="25000"/>
                  </a:schemeClr>
                </a:solidFill>
              </a:rPr>
              <a:t>BODY{display:block;}</a:t>
            </a:r>
          </a:p>
          <a:p>
            <a:r>
              <a:rPr lang="vi-VN" sz="2400" dirty="0" smtClean="0">
                <a:solidFill>
                  <a:schemeClr val="tx2">
                    <a:lumMod val="75000"/>
                    <a:lumOff val="25000"/>
                  </a:schemeClr>
                </a:solidFill>
              </a:rPr>
              <a:t>TITLE{display:inline; font-size:30px; font-family:"Times New Roman",arial; font-weight:bold;}</a:t>
            </a:r>
          </a:p>
          <a:p>
            <a:r>
              <a:rPr lang="vi-VN" sz="2400" dirty="0" smtClean="0">
                <a:solidFill>
                  <a:schemeClr val="tx2">
                    <a:lumMod val="75000"/>
                    <a:lumOff val="25000"/>
                  </a:schemeClr>
                </a:solidFill>
              </a:rPr>
              <a:t>TACGIA{display:list-item; list-style:circle; font-size:20px;font-family:Constantia,arial;font-weight:bold;font-style:italic;}</a:t>
            </a:r>
          </a:p>
          <a:p>
            <a:r>
              <a:rPr lang="vi-VN" sz="2400" dirty="0" smtClean="0">
                <a:solidFill>
                  <a:schemeClr val="tx2">
                    <a:lumMod val="75000"/>
                    <a:lumOff val="25000"/>
                  </a:schemeClr>
                </a:solidFill>
              </a:rPr>
              <a:t>NOIDUNG{display:block;font-size:1em;font-family:"Times New Roman",Constantia,arial;font-weight:normal;}</a:t>
            </a:r>
          </a:p>
          <a:p>
            <a:r>
              <a:rPr lang="vi-VN" sz="2400" dirty="0" smtClean="0">
                <a:solidFill>
                  <a:schemeClr val="tx2">
                    <a:lumMod val="75000"/>
                    <a:lumOff val="25000"/>
                  </a:schemeClr>
                </a:solidFill>
              </a:rPr>
              <a:t>TEN{display:inline;font-size:16px;font-family:Constantia,arial;font-style:italic;font-variant:small-caps;}</a:t>
            </a:r>
          </a:p>
          <a:p>
            <a:r>
              <a:rPr lang="vi-VN" sz="2400" dirty="0" smtClean="0">
                <a:solidFill>
                  <a:schemeClr val="tx2">
                    <a:lumMod val="75000"/>
                    <a:lumOff val="25000"/>
                  </a:schemeClr>
                </a:solidFill>
              </a:rPr>
              <a:t>THO{display:list-item;list-style:none;font-size:16;font-family:"Times New Roman",Constantia,arial;font-weight:normal;}</a:t>
            </a:r>
            <a:endParaRPr lang="vi-VN" sz="2400" dirty="0">
              <a:solidFill>
                <a:schemeClr val="tx2">
                  <a:lumMod val="75000"/>
                  <a:lumOff val="2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xit" presetSubtype="16" fill="hold" grpId="1" nodeType="clickEffect">
                                  <p:stCondLst>
                                    <p:cond delay="0"/>
                                  </p:stCondLst>
                                  <p:childTnLst>
                                    <p:animEffect transition="out" filter="diamond(in)">
                                      <p:cBhvr>
                                        <p:cTn id="12" dur="2000"/>
                                        <p:tgtEl>
                                          <p:spTgt spid="7"/>
                                        </p:tgtEl>
                                      </p:cBhvr>
                                    </p:animEffect>
                                    <p:set>
                                      <p:cBhvr>
                                        <p:cTn id="13" dur="1" fill="hold">
                                          <p:stCondLst>
                                            <p:cond delay="1999"/>
                                          </p:stCondLst>
                                        </p:cTn>
                                        <p:tgtEl>
                                          <p:spTgt spid="7"/>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dirty="0" smtClean="0">
                <a:solidFill>
                  <a:srgbClr val="FF0000"/>
                </a:solidFill>
              </a:rPr>
              <a:t>Thuộc tính màu- Color</a:t>
            </a:r>
            <a:endParaRPr lang="en-US" sz="4400" dirty="0">
              <a:solidFill>
                <a:srgbClr val="FF0000"/>
              </a:solidFill>
            </a:endParaRPr>
          </a:p>
        </p:txBody>
      </p:sp>
      <p:sp>
        <p:nvSpPr>
          <p:cNvPr id="2" name="Content Placeholder 1"/>
          <p:cNvSpPr>
            <a:spLocks noGrp="1"/>
          </p:cNvSpPr>
          <p:nvPr>
            <p:ph sz="quarter" idx="1"/>
          </p:nvPr>
        </p:nvSpPr>
        <p:spPr>
          <a:xfrm>
            <a:off x="381000" y="1527048"/>
            <a:ext cx="8153400" cy="4572000"/>
          </a:xfrm>
          <a:noFill/>
          <a:ln>
            <a:noFill/>
          </a:ln>
        </p:spPr>
        <p:txBody>
          <a:bodyPr>
            <a:normAutofit/>
          </a:bodyPr>
          <a:lstStyle/>
          <a:p>
            <a:pPr>
              <a:buClr>
                <a:srgbClr val="FF0000"/>
              </a:buClr>
              <a:buFont typeface="Wingdings" pitchFamily="2" charset="2"/>
              <a:buChar char="q"/>
            </a:pPr>
            <a:r>
              <a:rPr lang="vi-VN" sz="3200" dirty="0" smtClean="0"/>
              <a:t> Màu: color</a:t>
            </a:r>
          </a:p>
          <a:p>
            <a:pPr>
              <a:buClr>
                <a:srgbClr val="FF0000"/>
              </a:buClr>
              <a:buNone/>
            </a:pPr>
            <a:r>
              <a:rPr lang="vi-VN" sz="3200" dirty="0" smtClean="0"/>
              <a:t>		</a:t>
            </a:r>
            <a:r>
              <a:rPr lang="vi-VN" sz="1800" u="sng" dirty="0" smtClean="0">
                <a:solidFill>
                  <a:srgbClr val="FF0000"/>
                </a:solidFill>
              </a:rPr>
              <a:t>Vidu:</a:t>
            </a:r>
            <a:endParaRPr lang="vi-VN" sz="3200" dirty="0" smtClean="0"/>
          </a:p>
        </p:txBody>
      </p:sp>
      <p:sp>
        <p:nvSpPr>
          <p:cNvPr id="4" name="Date Placeholder 3"/>
          <p:cNvSpPr>
            <a:spLocks noGrp="1"/>
          </p:cNvSpPr>
          <p:nvPr>
            <p:ph type="dt" sz="half" idx="10"/>
          </p:nvPr>
        </p:nvSpPr>
        <p:spPr/>
        <p:txBody>
          <a:bodyPr/>
          <a:lstStyle/>
          <a:p>
            <a:fld id="{E57536D7-0060-42BB-BFC4-392DAA4C1802}" type="datetime1">
              <a:rPr lang="en-US" smtClean="0"/>
              <a:pPr/>
              <a:t>5/15/2011</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52</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
        <p:nvSpPr>
          <p:cNvPr id="7" name="Rounded Rectangular Callout 6"/>
          <p:cNvSpPr/>
          <p:nvPr/>
        </p:nvSpPr>
        <p:spPr>
          <a:xfrm>
            <a:off x="1600200" y="2286000"/>
            <a:ext cx="4724400" cy="1447800"/>
          </a:xfrm>
          <a:prstGeom prst="wedgeRoundRectCallout">
            <a:avLst>
              <a:gd name="adj1" fmla="val -25113"/>
              <a:gd name="adj2" fmla="val -69657"/>
              <a:gd name="adj3" fmla="val 16667"/>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400" dirty="0" smtClean="0">
                <a:solidFill>
                  <a:schemeClr val="tx1">
                    <a:lumMod val="60000"/>
                    <a:lumOff val="40000"/>
                  </a:schemeClr>
                </a:solidFill>
              </a:rPr>
              <a:t>Sử dụng:  Số hex</a:t>
            </a:r>
          </a:p>
          <a:p>
            <a:r>
              <a:rPr lang="vi-VN" sz="2400" dirty="0" smtClean="0">
                <a:solidFill>
                  <a:schemeClr val="tx1">
                    <a:lumMod val="60000"/>
                    <a:lumOff val="40000"/>
                  </a:schemeClr>
                </a:solidFill>
              </a:rPr>
              <a:t>                  RGB(thập phân) </a:t>
            </a:r>
          </a:p>
          <a:p>
            <a:r>
              <a:rPr lang="vi-VN" sz="2400" dirty="0" smtClean="0">
                <a:solidFill>
                  <a:schemeClr val="tx1">
                    <a:lumMod val="60000"/>
                    <a:lumOff val="40000"/>
                  </a:schemeClr>
                </a:solidFill>
              </a:rPr>
              <a:t>                  RGB(tỷ lệ phần trăm)</a:t>
            </a:r>
          </a:p>
          <a:p>
            <a:r>
              <a:rPr lang="vi-VN" sz="2400" dirty="0" smtClean="0">
                <a:solidFill>
                  <a:schemeClr val="tx1">
                    <a:lumMod val="60000"/>
                    <a:lumOff val="40000"/>
                  </a:schemeClr>
                </a:solidFill>
              </a:rPr>
              <a:t>                  Tên</a:t>
            </a:r>
            <a:endParaRPr lang="vi-VN" sz="2400" dirty="0">
              <a:solidFill>
                <a:schemeClr val="tx1">
                  <a:lumMod val="60000"/>
                  <a:lumOff val="40000"/>
                </a:schemeClr>
              </a:solidFill>
            </a:endParaRPr>
          </a:p>
        </p:txBody>
      </p:sp>
      <p:sp>
        <p:nvSpPr>
          <p:cNvPr id="8" name="Flowchart: Process 7"/>
          <p:cNvSpPr/>
          <p:nvPr/>
        </p:nvSpPr>
        <p:spPr>
          <a:xfrm>
            <a:off x="1600200" y="2743200"/>
            <a:ext cx="4724400" cy="2209800"/>
          </a:xfrm>
          <a:prstGeom prst="flowChartProcess">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400" dirty="0" smtClean="0">
                <a:solidFill>
                  <a:schemeClr val="tx1">
                    <a:lumMod val="60000"/>
                    <a:lumOff val="40000"/>
                  </a:schemeClr>
                </a:solidFill>
                <a:latin typeface="Times New Roman" pitchFamily="18" charset="0"/>
                <a:cs typeface="Times New Roman" pitchFamily="18" charset="0"/>
              </a:rPr>
              <a:t>TITLE {color: Red}</a:t>
            </a:r>
          </a:p>
          <a:p>
            <a:r>
              <a:rPr lang="vi-VN" sz="2400" dirty="0" smtClean="0">
                <a:solidFill>
                  <a:schemeClr val="tx1">
                    <a:lumMod val="60000"/>
                    <a:lumOff val="40000"/>
                  </a:schemeClr>
                </a:solidFill>
                <a:latin typeface="Times New Roman" pitchFamily="18" charset="0"/>
                <a:cs typeface="Times New Roman" pitchFamily="18" charset="0"/>
              </a:rPr>
              <a:t>TACGIA{color:#0000FF}</a:t>
            </a:r>
          </a:p>
          <a:p>
            <a:r>
              <a:rPr lang="vi-VN" sz="2400" dirty="0" smtClean="0">
                <a:solidFill>
                  <a:schemeClr val="tx1">
                    <a:lumMod val="60000"/>
                    <a:lumOff val="40000"/>
                  </a:schemeClr>
                </a:solidFill>
                <a:latin typeface="Times New Roman" pitchFamily="18" charset="0"/>
                <a:cs typeface="Times New Roman" pitchFamily="18" charset="0"/>
              </a:rPr>
              <a:t>TEN {color:rgb(0%,100%,0%)}</a:t>
            </a:r>
          </a:p>
          <a:p>
            <a:r>
              <a:rPr lang="vi-VN" sz="2400" dirty="0" smtClean="0">
                <a:solidFill>
                  <a:schemeClr val="tx1">
                    <a:lumMod val="60000"/>
                    <a:lumOff val="40000"/>
                  </a:schemeClr>
                </a:solidFill>
                <a:latin typeface="Times New Roman" pitchFamily="18" charset="0"/>
                <a:cs typeface="Times New Roman" pitchFamily="18" charset="0"/>
              </a:rPr>
              <a:t>THO {color:rgb(118,0,118)}</a:t>
            </a:r>
            <a:endParaRPr lang="vi-VN" sz="2400" dirty="0">
              <a:solidFill>
                <a:schemeClr val="tx1">
                  <a:lumMod val="60000"/>
                  <a:lumOff val="40000"/>
                </a:schemeClr>
              </a:solidFill>
              <a:latin typeface="Times New Roman" pitchFamily="18" charset="0"/>
              <a:cs typeface="Times New Roman" pitchFamily="18" charset="0"/>
            </a:endParaRPr>
          </a:p>
        </p:txBody>
      </p:sp>
      <p:pic>
        <p:nvPicPr>
          <p:cNvPr id="9" name="Picture 8" descr="16.bmp"/>
          <p:cNvPicPr>
            <a:picLocks noChangeAspect="1"/>
          </p:cNvPicPr>
          <p:nvPr/>
        </p:nvPicPr>
        <p:blipFill>
          <a:blip r:embed="rId2"/>
          <a:stretch>
            <a:fillRect/>
          </a:stretch>
        </p:blipFill>
        <p:spPr>
          <a:xfrm>
            <a:off x="457200" y="1295400"/>
            <a:ext cx="7620000" cy="5334000"/>
          </a:xfrm>
          <a:prstGeom prst="rect">
            <a:avLst/>
          </a:prstGeom>
        </p:spPr>
      </p:pic>
    </p:spTree>
  </p:cSld>
  <p:clrMapOvr>
    <a:masterClrMapping/>
  </p:clrMapOvr>
  <p:transition advClick="0" advTm="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amond(in)">
                                      <p:cBhvr>
                                        <p:cTn id="18" dur="2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xit" presetSubtype="16" fill="hold" grpId="1" nodeType="clickEffect">
                                  <p:stCondLst>
                                    <p:cond delay="0"/>
                                  </p:stCondLst>
                                  <p:childTnLst>
                                    <p:animEffect transition="out" filter="diamond(in)">
                                      <p:cBhvr>
                                        <p:cTn id="22" dur="2000"/>
                                        <p:tgtEl>
                                          <p:spTgt spid="7"/>
                                        </p:tgtEl>
                                      </p:cBhvr>
                                    </p:animEffect>
                                    <p:set>
                                      <p:cBhvr>
                                        <p:cTn id="23" dur="1" fill="hold">
                                          <p:stCondLst>
                                            <p:cond delay="1999"/>
                                          </p:stCondLst>
                                        </p:cTn>
                                        <p:tgtEl>
                                          <p:spTgt spid="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 calcmode="lin" valueType="num">
                                      <p:cBhvr additive="base">
                                        <p:cTn id="28"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8" presetClass="entr" presetSubtype="16"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diamond(in)">
                                      <p:cBhvr>
                                        <p:cTn id="34" dur="20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xit" presetSubtype="16" fill="hold" grpId="1" nodeType="clickEffect">
                                  <p:stCondLst>
                                    <p:cond delay="0"/>
                                  </p:stCondLst>
                                  <p:childTnLst>
                                    <p:animEffect transition="out" filter="diamond(in)">
                                      <p:cBhvr>
                                        <p:cTn id="38" dur="2000"/>
                                        <p:tgtEl>
                                          <p:spTgt spid="8"/>
                                        </p:tgtEl>
                                      </p:cBhvr>
                                    </p:animEffect>
                                    <p:set>
                                      <p:cBhvr>
                                        <p:cTn id="39" dur="1" fill="hold">
                                          <p:stCondLst>
                                            <p:cond delay="1999"/>
                                          </p:stCondLst>
                                        </p:cTn>
                                        <p:tgtEl>
                                          <p:spTgt spid="8"/>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ppt_x"/>
                                          </p:val>
                                        </p:tav>
                                        <p:tav tm="100000">
                                          <p:val>
                                            <p:strVal val="#ppt_x"/>
                                          </p:val>
                                        </p:tav>
                                      </p:tavLst>
                                    </p:anim>
                                    <p:anim calcmode="lin" valueType="num">
                                      <p:cBhvr additive="base">
                                        <p:cTn id="4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P spid="7" grpId="0" animBg="1"/>
      <p:bldP spid="7" grpId="1" animBg="1"/>
      <p:bldP spid="8" grpId="0" animBg="1"/>
      <p:bldP spid="8"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dirty="0" smtClean="0">
                <a:solidFill>
                  <a:srgbClr val="FF0000"/>
                </a:solidFill>
              </a:rPr>
              <a:t>Thuộc tính nền - Background</a:t>
            </a:r>
            <a:endParaRPr lang="en-US" sz="4400" dirty="0">
              <a:solidFill>
                <a:srgbClr val="FF0000"/>
              </a:solidFill>
            </a:endParaRPr>
          </a:p>
        </p:txBody>
      </p:sp>
      <p:sp>
        <p:nvSpPr>
          <p:cNvPr id="4" name="Date Placeholder 3"/>
          <p:cNvSpPr>
            <a:spLocks noGrp="1"/>
          </p:cNvSpPr>
          <p:nvPr>
            <p:ph type="dt" sz="half" idx="10"/>
          </p:nvPr>
        </p:nvSpPr>
        <p:spPr/>
        <p:txBody>
          <a:bodyPr/>
          <a:lstStyle/>
          <a:p>
            <a:fld id="{E57536D7-0060-42BB-BFC4-392DAA4C1802}" type="datetime1">
              <a:rPr lang="en-US" smtClean="0"/>
              <a:pPr/>
              <a:t>5/15/2011</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53</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pic>
        <p:nvPicPr>
          <p:cNvPr id="8" name="Content Placeholder 7" descr="8.png"/>
          <p:cNvPicPr>
            <a:picLocks noGrp="1" noChangeAspect="1"/>
          </p:cNvPicPr>
          <p:nvPr>
            <p:ph sz="quarter" idx="1"/>
          </p:nvPr>
        </p:nvPicPr>
        <p:blipFill>
          <a:blip r:embed="rId2"/>
          <a:stretch>
            <a:fillRect/>
          </a:stretch>
        </p:blipFill>
        <p:spPr>
          <a:xfrm>
            <a:off x="152401" y="990600"/>
            <a:ext cx="8839200" cy="5410200"/>
          </a:xfrm>
        </p:spPr>
      </p:pic>
    </p:spTree>
  </p:cSld>
  <p:clrMapOvr>
    <a:masterClrMapping/>
  </p:clrMapOvr>
  <p:transition advClick="0" advTm="1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8" presetClass="exit" presetSubtype="16" fill="hold" nodeType="clickEffect">
                                  <p:stCondLst>
                                    <p:cond delay="0"/>
                                  </p:stCondLst>
                                  <p:childTnLst>
                                    <p:animEffect transition="out" filter="diamond(in)">
                                      <p:cBhvr>
                                        <p:cTn id="17" dur="2000"/>
                                        <p:tgtEl>
                                          <p:spTgt spid="8"/>
                                        </p:tgtEl>
                                      </p:cBhvr>
                                    </p:animEffect>
                                    <p:set>
                                      <p:cBhvr>
                                        <p:cTn id="18"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dirty="0" smtClean="0">
                <a:solidFill>
                  <a:srgbClr val="FF0000"/>
                </a:solidFill>
              </a:rPr>
              <a:t>Thuộc tính nền - Background</a:t>
            </a:r>
            <a:endParaRPr lang="en-US" sz="4400" dirty="0">
              <a:solidFill>
                <a:srgbClr val="FF0000"/>
              </a:solidFill>
            </a:endParaRPr>
          </a:p>
        </p:txBody>
      </p:sp>
      <p:sp>
        <p:nvSpPr>
          <p:cNvPr id="2" name="Content Placeholder 1"/>
          <p:cNvSpPr>
            <a:spLocks noGrp="1"/>
          </p:cNvSpPr>
          <p:nvPr>
            <p:ph sz="quarter" idx="1"/>
          </p:nvPr>
        </p:nvSpPr>
        <p:spPr>
          <a:xfrm>
            <a:off x="228600" y="1527048"/>
            <a:ext cx="8610600" cy="4572000"/>
          </a:xfrm>
          <a:noFill/>
          <a:ln>
            <a:noFill/>
          </a:ln>
        </p:spPr>
        <p:txBody>
          <a:bodyPr>
            <a:normAutofit/>
          </a:bodyPr>
          <a:lstStyle/>
          <a:p>
            <a:pPr>
              <a:buNone/>
            </a:pPr>
            <a:r>
              <a:rPr lang="vi-VN" sz="3200" dirty="0" smtClean="0"/>
              <a:t>	</a:t>
            </a:r>
          </a:p>
          <a:p>
            <a:pPr>
              <a:buClr>
                <a:srgbClr val="FF0000"/>
              </a:buClr>
              <a:buFont typeface="Wingdings" pitchFamily="2" charset="2"/>
              <a:buChar char="q"/>
            </a:pPr>
            <a:r>
              <a:rPr lang="vi-VN" sz="3200" dirty="0" smtClean="0"/>
              <a:t> </a:t>
            </a:r>
            <a:r>
              <a:rPr lang="vi-VN" sz="2400" dirty="0" smtClean="0"/>
              <a:t>Màu nền			:	background-color</a:t>
            </a:r>
          </a:p>
          <a:p>
            <a:pPr>
              <a:buClr>
                <a:srgbClr val="FF0000"/>
              </a:buClr>
              <a:buFont typeface="Wingdings" pitchFamily="2" charset="2"/>
              <a:buChar char="q"/>
            </a:pPr>
            <a:r>
              <a:rPr lang="vi-VN" sz="3200" dirty="0" smtClean="0"/>
              <a:t> </a:t>
            </a:r>
            <a:r>
              <a:rPr lang="vi-VN" sz="2400" dirty="0" smtClean="0"/>
              <a:t>Ảnh nền			:	background-image</a:t>
            </a:r>
          </a:p>
          <a:p>
            <a:pPr>
              <a:buClr>
                <a:srgbClr val="FF0000"/>
              </a:buClr>
              <a:buFont typeface="Wingdings" pitchFamily="2" charset="2"/>
              <a:buChar char="q"/>
            </a:pPr>
            <a:r>
              <a:rPr lang="vi-VN" sz="3200" dirty="0" smtClean="0"/>
              <a:t> </a:t>
            </a:r>
            <a:r>
              <a:rPr lang="vi-VN" sz="2400" dirty="0" smtClean="0"/>
              <a:t>Vị trí ảnh nền		:	background-position</a:t>
            </a:r>
          </a:p>
          <a:p>
            <a:pPr>
              <a:buClr>
                <a:srgbClr val="FF0000"/>
              </a:buClr>
              <a:buFont typeface="Wingdings" pitchFamily="2" charset="2"/>
              <a:buChar char="q"/>
            </a:pPr>
            <a:r>
              <a:rPr lang="vi-VN" sz="3200" dirty="0" smtClean="0"/>
              <a:t> </a:t>
            </a:r>
            <a:r>
              <a:rPr lang="vi-VN" sz="2400" dirty="0" smtClean="0"/>
              <a:t>Lặp lại ảnh nền		:	background-repeat</a:t>
            </a:r>
          </a:p>
          <a:p>
            <a:pPr>
              <a:buClr>
                <a:srgbClr val="FF0000"/>
              </a:buClr>
              <a:buFont typeface="Wingdings" pitchFamily="2" charset="2"/>
              <a:buChar char="q"/>
            </a:pPr>
            <a:r>
              <a:rPr lang="vi-VN" sz="3200" dirty="0" smtClean="0"/>
              <a:t> </a:t>
            </a:r>
            <a:r>
              <a:rPr lang="vi-VN" sz="2400" dirty="0" smtClean="0"/>
              <a:t>Khóa ảnh nền 		: 	background-attachment	</a:t>
            </a:r>
          </a:p>
          <a:p>
            <a:pPr>
              <a:buNone/>
            </a:pPr>
            <a:endParaRPr lang="vi-VN" sz="3200" dirty="0" smtClean="0"/>
          </a:p>
        </p:txBody>
      </p:sp>
      <p:sp>
        <p:nvSpPr>
          <p:cNvPr id="4" name="Date Placeholder 3"/>
          <p:cNvSpPr>
            <a:spLocks noGrp="1"/>
          </p:cNvSpPr>
          <p:nvPr>
            <p:ph type="dt" sz="half" idx="10"/>
          </p:nvPr>
        </p:nvSpPr>
        <p:spPr/>
        <p:txBody>
          <a:bodyPr/>
          <a:lstStyle/>
          <a:p>
            <a:fld id="{E57536D7-0060-42BB-BFC4-392DAA4C1802}" type="datetime1">
              <a:rPr lang="en-US" smtClean="0"/>
              <a:pPr/>
              <a:t>5/15/2011</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54</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Tree>
  </p:cSld>
  <p:clrMapOvr>
    <a:masterClrMapping/>
  </p:clrMapOvr>
  <p:transition advClick="0" advTm="1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 calcmode="lin" valueType="num">
                                      <p:cBhvr additive="base">
                                        <p:cTn id="18"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 calcmode="lin" valueType="num">
                                      <p:cBhvr additive="base">
                                        <p:cTn id="24"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
                                            <p:txEl>
                                              <p:pRg st="3" end="3"/>
                                            </p:txEl>
                                          </p:spTgt>
                                        </p:tgtEl>
                                        <p:attrNameLst>
                                          <p:attrName>style.visibility</p:attrName>
                                        </p:attrNameLst>
                                      </p:cBhvr>
                                      <p:to>
                                        <p:strVal val="visible"/>
                                      </p:to>
                                    </p:set>
                                    <p:anim calcmode="lin" valueType="num">
                                      <p:cBhvr additive="base">
                                        <p:cTn id="30"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
                                            <p:txEl>
                                              <p:pRg st="4" end="4"/>
                                            </p:txEl>
                                          </p:spTgt>
                                        </p:tgtEl>
                                        <p:attrNameLst>
                                          <p:attrName>style.visibility</p:attrName>
                                        </p:attrNameLst>
                                      </p:cBhvr>
                                      <p:to>
                                        <p:strVal val="visible"/>
                                      </p:to>
                                    </p:set>
                                    <p:anim calcmode="lin" valueType="num">
                                      <p:cBhvr additive="base">
                                        <p:cTn id="36"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 calcmode="lin" valueType="num">
                                      <p:cBhvr additive="base">
                                        <p:cTn id="42"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dirty="0" smtClean="0">
                <a:solidFill>
                  <a:srgbClr val="FF0000"/>
                </a:solidFill>
              </a:rPr>
              <a:t>Thuộc tính nền - Background</a:t>
            </a:r>
            <a:endParaRPr lang="en-US" sz="4400" dirty="0">
              <a:solidFill>
                <a:srgbClr val="FF0000"/>
              </a:solidFill>
            </a:endParaRPr>
          </a:p>
        </p:txBody>
      </p:sp>
      <p:sp>
        <p:nvSpPr>
          <p:cNvPr id="2" name="Content Placeholder 1"/>
          <p:cNvSpPr>
            <a:spLocks noGrp="1"/>
          </p:cNvSpPr>
          <p:nvPr>
            <p:ph sz="quarter" idx="1"/>
          </p:nvPr>
        </p:nvSpPr>
        <p:spPr>
          <a:xfrm>
            <a:off x="228600" y="1527048"/>
            <a:ext cx="8610600" cy="4572000"/>
          </a:xfrm>
          <a:noFill/>
          <a:ln>
            <a:noFill/>
          </a:ln>
        </p:spPr>
        <p:txBody>
          <a:bodyPr>
            <a:normAutofit/>
          </a:bodyPr>
          <a:lstStyle/>
          <a:p>
            <a:pPr>
              <a:buClr>
                <a:srgbClr val="FF0000"/>
              </a:buClr>
              <a:buFont typeface="Wingdings" pitchFamily="2" charset="2"/>
              <a:buChar char="q"/>
            </a:pPr>
            <a:r>
              <a:rPr lang="vi-VN" sz="3200" dirty="0" smtClean="0"/>
              <a:t> </a:t>
            </a:r>
            <a:r>
              <a:rPr lang="vi-VN" sz="2400" dirty="0" smtClean="0"/>
              <a:t>Màu nền : background-color</a:t>
            </a:r>
          </a:p>
          <a:p>
            <a:pPr>
              <a:buClr>
                <a:srgbClr val="FF0000"/>
              </a:buClr>
              <a:buNone/>
            </a:pPr>
            <a:r>
              <a:rPr lang="vi-VN" sz="2400" dirty="0" smtClean="0"/>
              <a:t>		</a:t>
            </a:r>
            <a:r>
              <a:rPr lang="vi-VN" sz="1800" u="sng" dirty="0" smtClean="0">
                <a:solidFill>
                  <a:srgbClr val="FF0000"/>
                </a:solidFill>
              </a:rPr>
              <a:t>Vidu:</a:t>
            </a:r>
            <a:endParaRPr lang="vi-VN" sz="2400" dirty="0" smtClean="0"/>
          </a:p>
          <a:p>
            <a:pPr>
              <a:buClr>
                <a:srgbClr val="FF0000"/>
              </a:buClr>
              <a:buNone/>
            </a:pPr>
            <a:endParaRPr lang="vi-VN" sz="2400" dirty="0" smtClean="0"/>
          </a:p>
          <a:p>
            <a:pPr>
              <a:buClr>
                <a:srgbClr val="FF0000"/>
              </a:buClr>
              <a:buNone/>
            </a:pPr>
            <a:r>
              <a:rPr lang="vi-VN" sz="2400" dirty="0" smtClean="0"/>
              <a:t>	</a:t>
            </a:r>
          </a:p>
          <a:p>
            <a:pPr>
              <a:buNone/>
            </a:pPr>
            <a:endParaRPr lang="vi-VN" sz="3200" dirty="0" smtClean="0"/>
          </a:p>
        </p:txBody>
      </p:sp>
      <p:sp>
        <p:nvSpPr>
          <p:cNvPr id="4" name="Date Placeholder 3"/>
          <p:cNvSpPr>
            <a:spLocks noGrp="1"/>
          </p:cNvSpPr>
          <p:nvPr>
            <p:ph type="dt" sz="half" idx="10"/>
          </p:nvPr>
        </p:nvSpPr>
        <p:spPr/>
        <p:txBody>
          <a:bodyPr/>
          <a:lstStyle/>
          <a:p>
            <a:fld id="{E57536D7-0060-42BB-BFC4-392DAA4C1802}" type="datetime1">
              <a:rPr lang="en-US" smtClean="0"/>
              <a:pPr/>
              <a:t>5/15/2011</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55</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
        <p:nvSpPr>
          <p:cNvPr id="7" name="Rounded Rectangular Callout 6"/>
          <p:cNvSpPr/>
          <p:nvPr/>
        </p:nvSpPr>
        <p:spPr>
          <a:xfrm>
            <a:off x="990600" y="2057400"/>
            <a:ext cx="6248400" cy="1524000"/>
          </a:xfrm>
          <a:prstGeom prst="wedgeRoundRectCallout">
            <a:avLst>
              <a:gd name="adj1" fmla="val 7501"/>
              <a:gd name="adj2" fmla="val -61817"/>
              <a:gd name="adj3" fmla="val 16667"/>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smtClean="0">
                <a:solidFill>
                  <a:schemeClr val="tx1">
                    <a:lumMod val="60000"/>
                    <a:lumOff val="40000"/>
                  </a:schemeClr>
                </a:solidFill>
              </a:rPr>
              <a:t>Các giá trị giống với color  nhưng có thêm  giá trị </a:t>
            </a:r>
            <a:r>
              <a:rPr lang="vi-VN" sz="2400" dirty="0" smtClean="0">
                <a:solidFill>
                  <a:srgbClr val="FF0000"/>
                </a:solidFill>
              </a:rPr>
              <a:t>transparent</a:t>
            </a:r>
            <a:r>
              <a:rPr lang="vi-VN" sz="2400" dirty="0" smtClean="0">
                <a:solidFill>
                  <a:schemeClr val="tx1">
                    <a:lumMod val="60000"/>
                    <a:lumOff val="40000"/>
                  </a:schemeClr>
                </a:solidFill>
              </a:rPr>
              <a:t> để tạo trọng suốt </a:t>
            </a:r>
            <a:endParaRPr lang="vi-VN" sz="2400" dirty="0">
              <a:solidFill>
                <a:schemeClr val="tx1">
                  <a:lumMod val="60000"/>
                  <a:lumOff val="40000"/>
                </a:schemeClr>
              </a:solidFill>
            </a:endParaRPr>
          </a:p>
        </p:txBody>
      </p:sp>
      <p:sp>
        <p:nvSpPr>
          <p:cNvPr id="8" name="Flowchart: Process 7"/>
          <p:cNvSpPr/>
          <p:nvPr/>
        </p:nvSpPr>
        <p:spPr>
          <a:xfrm>
            <a:off x="990600" y="2819400"/>
            <a:ext cx="6248400" cy="1905000"/>
          </a:xfrm>
          <a:prstGeom prst="flowChartProcess">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dirty="0" smtClean="0">
                <a:solidFill>
                  <a:schemeClr val="tx2">
                    <a:lumMod val="75000"/>
                    <a:lumOff val="25000"/>
                  </a:schemeClr>
                </a:solidFill>
              </a:rPr>
              <a:t>TITLE {background-color: BLACK}</a:t>
            </a:r>
          </a:p>
          <a:p>
            <a:endParaRPr lang="vi-VN" sz="2800" dirty="0" smtClean="0">
              <a:solidFill>
                <a:schemeClr val="tx2">
                  <a:lumMod val="75000"/>
                  <a:lumOff val="25000"/>
                </a:schemeClr>
              </a:solidFill>
            </a:endParaRPr>
          </a:p>
          <a:p>
            <a:r>
              <a:rPr lang="vi-VN" sz="2800" dirty="0" smtClean="0">
                <a:solidFill>
                  <a:schemeClr val="tx2">
                    <a:lumMod val="75000"/>
                    <a:lumOff val="25000"/>
                  </a:schemeClr>
                </a:solidFill>
              </a:rPr>
              <a:t>TEN {background-color: transparent}</a:t>
            </a:r>
            <a:endParaRPr lang="vi-VN" sz="2800" dirty="0">
              <a:solidFill>
                <a:schemeClr val="tx2">
                  <a:lumMod val="75000"/>
                  <a:lumOff val="25000"/>
                </a:schemeClr>
              </a:solidFill>
            </a:endParaRPr>
          </a:p>
        </p:txBody>
      </p:sp>
    </p:spTree>
  </p:cSld>
  <p:clrMapOvr>
    <a:masterClrMapping/>
  </p:clrMapOvr>
  <p:transition advClick="0" advTm="1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amond(in)">
                                      <p:cBhvr>
                                        <p:cTn id="18" dur="2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xit" presetSubtype="16" fill="hold" grpId="1" nodeType="clickEffect">
                                  <p:stCondLst>
                                    <p:cond delay="0"/>
                                  </p:stCondLst>
                                  <p:childTnLst>
                                    <p:animEffect transition="out" filter="diamond(in)">
                                      <p:cBhvr>
                                        <p:cTn id="22" dur="2000"/>
                                        <p:tgtEl>
                                          <p:spTgt spid="7"/>
                                        </p:tgtEl>
                                      </p:cBhvr>
                                    </p:animEffect>
                                    <p:set>
                                      <p:cBhvr>
                                        <p:cTn id="23" dur="1" fill="hold">
                                          <p:stCondLst>
                                            <p:cond delay="1999"/>
                                          </p:stCondLst>
                                        </p:cTn>
                                        <p:tgtEl>
                                          <p:spTgt spid="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 calcmode="lin" valueType="num">
                                      <p:cBhvr additive="base">
                                        <p:cTn id="28"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8" presetClass="entr" presetSubtype="16"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diamond(in)">
                                      <p:cBhvr>
                                        <p:cTn id="34" dur="20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xit" presetSubtype="16" fill="hold" grpId="1" nodeType="clickEffect">
                                  <p:stCondLst>
                                    <p:cond delay="0"/>
                                  </p:stCondLst>
                                  <p:childTnLst>
                                    <p:animEffect transition="out" filter="diamond(in)">
                                      <p:cBhvr>
                                        <p:cTn id="38" dur="2000"/>
                                        <p:tgtEl>
                                          <p:spTgt spid="8"/>
                                        </p:tgtEl>
                                      </p:cBhvr>
                                    </p:animEffect>
                                    <p:set>
                                      <p:cBhvr>
                                        <p:cTn id="39"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P spid="7" grpId="0" animBg="1"/>
      <p:bldP spid="7" grpId="1" animBg="1"/>
      <p:bldP spid="8" grpId="0" animBg="1"/>
      <p:bldP spid="8" grpId="1"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dirty="0" smtClean="0">
                <a:solidFill>
                  <a:srgbClr val="FF0000"/>
                </a:solidFill>
              </a:rPr>
              <a:t>Thuộc tính nền - Background</a:t>
            </a:r>
            <a:endParaRPr lang="en-US" sz="4400" dirty="0">
              <a:solidFill>
                <a:srgbClr val="FF0000"/>
              </a:solidFill>
            </a:endParaRPr>
          </a:p>
        </p:txBody>
      </p:sp>
      <p:sp>
        <p:nvSpPr>
          <p:cNvPr id="2" name="Content Placeholder 1"/>
          <p:cNvSpPr>
            <a:spLocks noGrp="1"/>
          </p:cNvSpPr>
          <p:nvPr>
            <p:ph sz="quarter" idx="1"/>
          </p:nvPr>
        </p:nvSpPr>
        <p:spPr>
          <a:xfrm>
            <a:off x="228600" y="1527048"/>
            <a:ext cx="8610600" cy="4572000"/>
          </a:xfrm>
          <a:noFill/>
          <a:ln>
            <a:noFill/>
          </a:ln>
        </p:spPr>
        <p:txBody>
          <a:bodyPr>
            <a:normAutofit/>
          </a:bodyPr>
          <a:lstStyle/>
          <a:p>
            <a:pPr>
              <a:buClr>
                <a:srgbClr val="FF0000"/>
              </a:buClr>
              <a:buFont typeface="Wingdings" pitchFamily="2" charset="2"/>
              <a:buChar char="q"/>
            </a:pPr>
            <a:r>
              <a:rPr lang="vi-VN" sz="3200" dirty="0" smtClean="0"/>
              <a:t> </a:t>
            </a:r>
            <a:r>
              <a:rPr lang="vi-VN" sz="2400" dirty="0" smtClean="0"/>
              <a:t>Ảnh nền : background-image</a:t>
            </a:r>
          </a:p>
          <a:p>
            <a:pPr>
              <a:buClr>
                <a:srgbClr val="FF0000"/>
              </a:buClr>
              <a:buNone/>
            </a:pPr>
            <a:r>
              <a:rPr lang="vi-VN" sz="2400" dirty="0" smtClean="0"/>
              <a:t>		</a:t>
            </a:r>
            <a:r>
              <a:rPr lang="vi-VN" sz="1800" u="sng" dirty="0" smtClean="0">
                <a:solidFill>
                  <a:srgbClr val="FF0000"/>
                </a:solidFill>
              </a:rPr>
              <a:t>Vidu:</a:t>
            </a:r>
            <a:endParaRPr lang="vi-VN" sz="2400" dirty="0" smtClean="0"/>
          </a:p>
          <a:p>
            <a:pPr>
              <a:buClr>
                <a:srgbClr val="FF0000"/>
              </a:buClr>
              <a:buNone/>
            </a:pPr>
            <a:endParaRPr lang="vi-VN" sz="2400" dirty="0" smtClean="0"/>
          </a:p>
          <a:p>
            <a:pPr>
              <a:buClr>
                <a:srgbClr val="FF0000"/>
              </a:buClr>
              <a:buNone/>
            </a:pPr>
            <a:r>
              <a:rPr lang="vi-VN" sz="2400" dirty="0" smtClean="0"/>
              <a:t>	</a:t>
            </a:r>
          </a:p>
          <a:p>
            <a:pPr>
              <a:buNone/>
            </a:pPr>
            <a:endParaRPr lang="vi-VN" sz="3200" dirty="0" smtClean="0"/>
          </a:p>
        </p:txBody>
      </p:sp>
      <p:sp>
        <p:nvSpPr>
          <p:cNvPr id="4" name="Date Placeholder 3"/>
          <p:cNvSpPr>
            <a:spLocks noGrp="1"/>
          </p:cNvSpPr>
          <p:nvPr>
            <p:ph type="dt" sz="half" idx="10"/>
          </p:nvPr>
        </p:nvSpPr>
        <p:spPr/>
        <p:txBody>
          <a:bodyPr/>
          <a:lstStyle/>
          <a:p>
            <a:fld id="{E57536D7-0060-42BB-BFC4-392DAA4C1802}" type="datetime1">
              <a:rPr lang="en-US" smtClean="0"/>
              <a:pPr/>
              <a:t>5/15/2011</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56</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
        <p:nvSpPr>
          <p:cNvPr id="7" name="Rounded Rectangular Callout 6"/>
          <p:cNvSpPr/>
          <p:nvPr/>
        </p:nvSpPr>
        <p:spPr>
          <a:xfrm>
            <a:off x="990600" y="2133600"/>
            <a:ext cx="6248400" cy="1295400"/>
          </a:xfrm>
          <a:prstGeom prst="wedgeRoundRectCallout">
            <a:avLst>
              <a:gd name="adj1" fmla="val 5849"/>
              <a:gd name="adj2" fmla="val -61817"/>
              <a:gd name="adj3" fmla="val 16667"/>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400" dirty="0" smtClean="0">
                <a:solidFill>
                  <a:schemeClr val="tx1">
                    <a:lumMod val="60000"/>
                    <a:lumOff val="40000"/>
                  </a:schemeClr>
                </a:solidFill>
              </a:rPr>
              <a:t>Có hai giá trị: none (mặt định)</a:t>
            </a:r>
          </a:p>
          <a:p>
            <a:pPr algn="ctr"/>
            <a:r>
              <a:rPr lang="vi-VN" sz="2400" dirty="0" smtClean="0">
                <a:solidFill>
                  <a:schemeClr val="tx1">
                    <a:lumMod val="60000"/>
                    <a:lumOff val="40000"/>
                  </a:schemeClr>
                </a:solidFill>
              </a:rPr>
              <a:t>URL(địa chỉ đường dẫn) </a:t>
            </a:r>
            <a:endParaRPr lang="vi-VN" sz="2400" dirty="0">
              <a:solidFill>
                <a:schemeClr val="tx1">
                  <a:lumMod val="60000"/>
                  <a:lumOff val="40000"/>
                </a:schemeClr>
              </a:solidFill>
            </a:endParaRPr>
          </a:p>
        </p:txBody>
      </p:sp>
      <p:sp>
        <p:nvSpPr>
          <p:cNvPr id="8" name="Flowchart: Process 7"/>
          <p:cNvSpPr/>
          <p:nvPr/>
        </p:nvSpPr>
        <p:spPr>
          <a:xfrm>
            <a:off x="990600" y="2819400"/>
            <a:ext cx="6248400" cy="2209800"/>
          </a:xfrm>
          <a:prstGeom prst="flowChartProcess">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400" dirty="0" smtClean="0">
                <a:solidFill>
                  <a:schemeClr val="tx2">
                    <a:lumMod val="75000"/>
                    <a:lumOff val="25000"/>
                  </a:schemeClr>
                </a:solidFill>
              </a:rPr>
              <a:t>NOIDUNG{ background-image: url(11.png)}</a:t>
            </a:r>
          </a:p>
          <a:p>
            <a:endParaRPr lang="vi-VN" sz="2400" dirty="0" smtClean="0">
              <a:solidFill>
                <a:schemeClr val="tx2">
                  <a:lumMod val="75000"/>
                  <a:lumOff val="25000"/>
                </a:schemeClr>
              </a:solidFill>
            </a:endParaRPr>
          </a:p>
          <a:p>
            <a:r>
              <a:rPr lang="vi-VN" sz="2400" dirty="0" smtClean="0">
                <a:solidFill>
                  <a:schemeClr val="tx2">
                    <a:lumMod val="75000"/>
                    <a:lumOff val="25000"/>
                  </a:schemeClr>
                </a:solidFill>
              </a:rPr>
              <a:t>THO {background-image:url(9.png) }</a:t>
            </a:r>
            <a:endParaRPr lang="vi-VN" sz="2400" dirty="0">
              <a:solidFill>
                <a:schemeClr val="tx2">
                  <a:lumMod val="75000"/>
                  <a:lumOff val="25000"/>
                </a:schemeClr>
              </a:solidFill>
            </a:endParaRPr>
          </a:p>
        </p:txBody>
      </p:sp>
    </p:spTree>
  </p:cSld>
  <p:clrMapOvr>
    <a:masterClrMapping/>
  </p:clrMapOvr>
  <p:transition advClick="0" advTm="1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amond(in)">
                                      <p:cBhvr>
                                        <p:cTn id="18" dur="2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xit" presetSubtype="16" fill="hold" grpId="1" nodeType="clickEffect">
                                  <p:stCondLst>
                                    <p:cond delay="0"/>
                                  </p:stCondLst>
                                  <p:childTnLst>
                                    <p:animEffect transition="out" filter="diamond(in)">
                                      <p:cBhvr>
                                        <p:cTn id="22" dur="2000"/>
                                        <p:tgtEl>
                                          <p:spTgt spid="7"/>
                                        </p:tgtEl>
                                      </p:cBhvr>
                                    </p:animEffect>
                                    <p:set>
                                      <p:cBhvr>
                                        <p:cTn id="23" dur="1" fill="hold">
                                          <p:stCondLst>
                                            <p:cond delay="1999"/>
                                          </p:stCondLst>
                                        </p:cTn>
                                        <p:tgtEl>
                                          <p:spTgt spid="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 calcmode="lin" valueType="num">
                                      <p:cBhvr additive="base">
                                        <p:cTn id="28"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8" presetClass="entr" presetSubtype="16"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diamond(in)">
                                      <p:cBhvr>
                                        <p:cTn id="34" dur="20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xit" presetSubtype="16" fill="hold" grpId="1" nodeType="clickEffect">
                                  <p:stCondLst>
                                    <p:cond delay="0"/>
                                  </p:stCondLst>
                                  <p:childTnLst>
                                    <p:animEffect transition="out" filter="diamond(in)">
                                      <p:cBhvr>
                                        <p:cTn id="38" dur="2000"/>
                                        <p:tgtEl>
                                          <p:spTgt spid="8"/>
                                        </p:tgtEl>
                                      </p:cBhvr>
                                    </p:animEffect>
                                    <p:set>
                                      <p:cBhvr>
                                        <p:cTn id="39"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P spid="7" grpId="0" animBg="1"/>
      <p:bldP spid="7" grpId="1" animBg="1"/>
      <p:bldP spid="8" grpId="0" animBg="1"/>
      <p:bldP spid="8" grpId="1"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dirty="0" smtClean="0">
                <a:solidFill>
                  <a:srgbClr val="FF0000"/>
                </a:solidFill>
              </a:rPr>
              <a:t>Thuộc tính nền - Background</a:t>
            </a:r>
            <a:endParaRPr lang="en-US" sz="4400" dirty="0">
              <a:solidFill>
                <a:srgbClr val="FF0000"/>
              </a:solidFill>
            </a:endParaRPr>
          </a:p>
        </p:txBody>
      </p:sp>
      <p:sp>
        <p:nvSpPr>
          <p:cNvPr id="2" name="Content Placeholder 1"/>
          <p:cNvSpPr>
            <a:spLocks noGrp="1"/>
          </p:cNvSpPr>
          <p:nvPr>
            <p:ph sz="quarter" idx="1"/>
          </p:nvPr>
        </p:nvSpPr>
        <p:spPr>
          <a:xfrm>
            <a:off x="228600" y="1527048"/>
            <a:ext cx="8610600" cy="4572000"/>
          </a:xfrm>
          <a:noFill/>
          <a:ln>
            <a:noFill/>
          </a:ln>
        </p:spPr>
        <p:txBody>
          <a:bodyPr>
            <a:normAutofit/>
          </a:bodyPr>
          <a:lstStyle/>
          <a:p>
            <a:pPr>
              <a:buClr>
                <a:srgbClr val="FF0000"/>
              </a:buClr>
              <a:buFont typeface="Wingdings" pitchFamily="2" charset="2"/>
              <a:buChar char="q"/>
            </a:pPr>
            <a:r>
              <a:rPr lang="vi-VN" sz="3200" dirty="0" smtClean="0"/>
              <a:t> </a:t>
            </a:r>
            <a:r>
              <a:rPr lang="vi-VN" sz="2400" dirty="0" smtClean="0"/>
              <a:t>Vị trí ảnh nền : background-position</a:t>
            </a:r>
          </a:p>
          <a:p>
            <a:pPr>
              <a:buClr>
                <a:srgbClr val="FF0000"/>
              </a:buClr>
              <a:buNone/>
            </a:pPr>
            <a:r>
              <a:rPr lang="vi-VN" sz="2400" dirty="0" smtClean="0"/>
              <a:t>	</a:t>
            </a:r>
          </a:p>
          <a:p>
            <a:pPr>
              <a:buClr>
                <a:srgbClr val="FF0000"/>
              </a:buClr>
              <a:buNone/>
            </a:pPr>
            <a:endParaRPr lang="vi-VN" sz="2400" dirty="0" smtClean="0"/>
          </a:p>
          <a:p>
            <a:pPr>
              <a:buClr>
                <a:srgbClr val="FF0000"/>
              </a:buClr>
              <a:buNone/>
            </a:pPr>
            <a:r>
              <a:rPr lang="vi-VN" sz="2400" dirty="0" smtClean="0"/>
              <a:t>	</a:t>
            </a:r>
          </a:p>
          <a:p>
            <a:pPr>
              <a:buNone/>
            </a:pPr>
            <a:endParaRPr lang="vi-VN" sz="3200" dirty="0" smtClean="0"/>
          </a:p>
        </p:txBody>
      </p:sp>
      <p:sp>
        <p:nvSpPr>
          <p:cNvPr id="4" name="Date Placeholder 3"/>
          <p:cNvSpPr>
            <a:spLocks noGrp="1"/>
          </p:cNvSpPr>
          <p:nvPr>
            <p:ph type="dt" sz="half" idx="10"/>
          </p:nvPr>
        </p:nvSpPr>
        <p:spPr/>
        <p:txBody>
          <a:bodyPr/>
          <a:lstStyle/>
          <a:p>
            <a:fld id="{E57536D7-0060-42BB-BFC4-392DAA4C1802}" type="datetime1">
              <a:rPr lang="en-US" smtClean="0"/>
              <a:pPr/>
              <a:t>5/15/2011</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57</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
        <p:nvSpPr>
          <p:cNvPr id="7" name="Rounded Rectangular Callout 6"/>
          <p:cNvSpPr/>
          <p:nvPr/>
        </p:nvSpPr>
        <p:spPr>
          <a:xfrm>
            <a:off x="1371600" y="2286000"/>
            <a:ext cx="6248400" cy="1524000"/>
          </a:xfrm>
          <a:prstGeom prst="wedgeRoundRectCallout">
            <a:avLst>
              <a:gd name="adj1" fmla="val 6793"/>
              <a:gd name="adj2" fmla="val -67624"/>
              <a:gd name="adj3" fmla="val 16667"/>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400" dirty="0" smtClean="0">
                <a:solidFill>
                  <a:schemeClr val="tx2">
                    <a:lumMod val="75000"/>
                    <a:lumOff val="25000"/>
                  </a:schemeClr>
                </a:solidFill>
              </a:rPr>
              <a:t>Có các giá trị:</a:t>
            </a:r>
          </a:p>
          <a:p>
            <a:r>
              <a:rPr lang="vi-VN" sz="2400" dirty="0" smtClean="0">
                <a:solidFill>
                  <a:schemeClr val="tx2">
                    <a:lumMod val="75000"/>
                    <a:lumOff val="25000"/>
                  </a:schemeClr>
                </a:solidFill>
              </a:rPr>
              <a:t> top left, center left,bottom left..., và các giá trị bất kỳ (xpos ypos)</a:t>
            </a:r>
            <a:endParaRPr lang="vi-VN" sz="2400" dirty="0">
              <a:solidFill>
                <a:schemeClr val="tx2">
                  <a:lumMod val="75000"/>
                  <a:lumOff val="25000"/>
                </a:schemeClr>
              </a:solidFill>
            </a:endParaRPr>
          </a:p>
        </p:txBody>
      </p:sp>
    </p:spTree>
  </p:cSld>
  <p:clrMapOvr>
    <a:masterClrMapping/>
  </p:clrMapOvr>
  <p:transition advClick="0" advTm="1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amond(in)">
                                      <p:cBhvr>
                                        <p:cTn id="18" dur="2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xit" presetSubtype="16" fill="hold" grpId="1" nodeType="clickEffect">
                                  <p:stCondLst>
                                    <p:cond delay="0"/>
                                  </p:stCondLst>
                                  <p:childTnLst>
                                    <p:animEffect transition="out" filter="diamond(in)">
                                      <p:cBhvr>
                                        <p:cTn id="22" dur="2000"/>
                                        <p:tgtEl>
                                          <p:spTgt spid="7"/>
                                        </p:tgtEl>
                                      </p:cBhvr>
                                    </p:animEffect>
                                    <p:set>
                                      <p:cBhvr>
                                        <p:cTn id="23" dur="1" fill="hold">
                                          <p:stCondLst>
                                            <p:cond delay="1999"/>
                                          </p:stCondLst>
                                        </p:cTn>
                                        <p:tgtEl>
                                          <p:spTgt spid="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 calcmode="lin" valueType="num">
                                      <p:cBhvr additive="base">
                                        <p:cTn id="28"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P spid="7" grpId="0" animBg="1"/>
      <p:bldP spid="7" grpId="1"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dirty="0" smtClean="0">
                <a:solidFill>
                  <a:srgbClr val="FF0000"/>
                </a:solidFill>
              </a:rPr>
              <a:t>Thuộc tính nền - Background</a:t>
            </a:r>
            <a:endParaRPr lang="en-US" sz="4400" dirty="0">
              <a:solidFill>
                <a:srgbClr val="FF0000"/>
              </a:solidFill>
            </a:endParaRPr>
          </a:p>
        </p:txBody>
      </p:sp>
      <p:sp>
        <p:nvSpPr>
          <p:cNvPr id="2" name="Content Placeholder 1"/>
          <p:cNvSpPr>
            <a:spLocks noGrp="1"/>
          </p:cNvSpPr>
          <p:nvPr>
            <p:ph sz="quarter" idx="1"/>
          </p:nvPr>
        </p:nvSpPr>
        <p:spPr>
          <a:xfrm>
            <a:off x="228600" y="1527048"/>
            <a:ext cx="8610600" cy="4572000"/>
          </a:xfrm>
          <a:noFill/>
          <a:ln>
            <a:noFill/>
          </a:ln>
        </p:spPr>
        <p:txBody>
          <a:bodyPr>
            <a:normAutofit/>
          </a:bodyPr>
          <a:lstStyle/>
          <a:p>
            <a:pPr>
              <a:buClr>
                <a:srgbClr val="FF0000"/>
              </a:buClr>
              <a:buFont typeface="Wingdings" pitchFamily="2" charset="2"/>
              <a:buChar char="q"/>
            </a:pPr>
            <a:r>
              <a:rPr lang="vi-VN" sz="3200" dirty="0" smtClean="0"/>
              <a:t> </a:t>
            </a:r>
            <a:r>
              <a:rPr lang="vi-VN" sz="2400" dirty="0" smtClean="0"/>
              <a:t>Lặp lại ảnh nền : background-repeat</a:t>
            </a:r>
          </a:p>
          <a:p>
            <a:pPr>
              <a:buClr>
                <a:srgbClr val="FF0000"/>
              </a:buClr>
              <a:buNone/>
            </a:pPr>
            <a:r>
              <a:rPr lang="vi-VN" sz="2400" dirty="0" smtClean="0"/>
              <a:t>		</a:t>
            </a:r>
            <a:r>
              <a:rPr lang="vi-VN" sz="1800" u="sng" dirty="0" smtClean="0">
                <a:solidFill>
                  <a:srgbClr val="FF0000"/>
                </a:solidFill>
              </a:rPr>
              <a:t>Vidu:</a:t>
            </a:r>
            <a:endParaRPr lang="vi-VN" sz="2400" dirty="0" smtClean="0"/>
          </a:p>
          <a:p>
            <a:pPr>
              <a:buClr>
                <a:srgbClr val="FF0000"/>
              </a:buClr>
              <a:buNone/>
            </a:pPr>
            <a:endParaRPr lang="vi-VN" sz="2400" dirty="0" smtClean="0"/>
          </a:p>
          <a:p>
            <a:pPr>
              <a:buClr>
                <a:srgbClr val="FF0000"/>
              </a:buClr>
              <a:buNone/>
            </a:pPr>
            <a:r>
              <a:rPr lang="vi-VN" sz="2400" dirty="0" smtClean="0"/>
              <a:t>	</a:t>
            </a:r>
          </a:p>
          <a:p>
            <a:pPr>
              <a:buNone/>
            </a:pPr>
            <a:endParaRPr lang="vi-VN" sz="3200" dirty="0" smtClean="0"/>
          </a:p>
        </p:txBody>
      </p:sp>
      <p:sp>
        <p:nvSpPr>
          <p:cNvPr id="4" name="Date Placeholder 3"/>
          <p:cNvSpPr>
            <a:spLocks noGrp="1"/>
          </p:cNvSpPr>
          <p:nvPr>
            <p:ph type="dt" sz="half" idx="10"/>
          </p:nvPr>
        </p:nvSpPr>
        <p:spPr/>
        <p:txBody>
          <a:bodyPr/>
          <a:lstStyle/>
          <a:p>
            <a:fld id="{E57536D7-0060-42BB-BFC4-392DAA4C1802}" type="datetime1">
              <a:rPr lang="en-US" smtClean="0"/>
              <a:pPr/>
              <a:t>5/15/2011</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58</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
        <p:nvSpPr>
          <p:cNvPr id="7" name="Rounded Rectangular Callout 6"/>
          <p:cNvSpPr/>
          <p:nvPr/>
        </p:nvSpPr>
        <p:spPr>
          <a:xfrm>
            <a:off x="914400" y="2209800"/>
            <a:ext cx="6553200" cy="2133600"/>
          </a:xfrm>
          <a:prstGeom prst="wedgeRoundRectCallout">
            <a:avLst>
              <a:gd name="adj1" fmla="val 20082"/>
              <a:gd name="adj2" fmla="val -60297"/>
              <a:gd name="adj3" fmla="val 16667"/>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400" dirty="0" smtClean="0">
                <a:solidFill>
                  <a:schemeClr val="tx1">
                    <a:lumMod val="60000"/>
                    <a:lumOff val="40000"/>
                  </a:schemeClr>
                </a:solidFill>
              </a:rPr>
              <a:t>Các giá trị:</a:t>
            </a:r>
          </a:p>
          <a:p>
            <a:r>
              <a:rPr lang="vi-VN" sz="2400" dirty="0" smtClean="0">
                <a:solidFill>
                  <a:schemeClr val="tx1">
                    <a:lumMod val="60000"/>
                    <a:lumOff val="40000"/>
                  </a:schemeClr>
                </a:solidFill>
              </a:rPr>
              <a:t>Repeat-x  : Lặp lại theo phương ngang.</a:t>
            </a:r>
          </a:p>
          <a:p>
            <a:r>
              <a:rPr lang="vi-VN" sz="2400" dirty="0" smtClean="0">
                <a:solidFill>
                  <a:schemeClr val="tx1">
                    <a:lumMod val="60000"/>
                    <a:lumOff val="40000"/>
                  </a:schemeClr>
                </a:solidFill>
              </a:rPr>
              <a:t>Repeat-y: Lặp lại theo phương dọc.</a:t>
            </a:r>
          </a:p>
          <a:p>
            <a:r>
              <a:rPr lang="vi-VN" sz="2400" dirty="0" smtClean="0">
                <a:solidFill>
                  <a:schemeClr val="tx1">
                    <a:lumMod val="60000"/>
                    <a:lumOff val="40000"/>
                  </a:schemeClr>
                </a:solidFill>
              </a:rPr>
              <a:t>Repeat: Lặp lại theo cả hai phương (mặt định)</a:t>
            </a:r>
          </a:p>
          <a:p>
            <a:r>
              <a:rPr lang="vi-VN" sz="2400" dirty="0" smtClean="0">
                <a:solidFill>
                  <a:schemeClr val="tx1">
                    <a:lumMod val="60000"/>
                    <a:lumOff val="40000"/>
                  </a:schemeClr>
                </a:solidFill>
              </a:rPr>
              <a:t>No-repeat: không lặp lại ảnh</a:t>
            </a:r>
            <a:endParaRPr lang="vi-VN" sz="2400" dirty="0">
              <a:solidFill>
                <a:schemeClr val="tx1">
                  <a:lumMod val="60000"/>
                  <a:lumOff val="40000"/>
                </a:schemeClr>
              </a:solidFill>
            </a:endParaRPr>
          </a:p>
        </p:txBody>
      </p:sp>
      <p:sp>
        <p:nvSpPr>
          <p:cNvPr id="8" name="Flowchart: Process 7"/>
          <p:cNvSpPr/>
          <p:nvPr/>
        </p:nvSpPr>
        <p:spPr>
          <a:xfrm>
            <a:off x="914400" y="2743200"/>
            <a:ext cx="6553200" cy="2286000"/>
          </a:xfrm>
          <a:prstGeom prst="flowChartProcess">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dirty="0" smtClean="0">
                <a:solidFill>
                  <a:schemeClr val="tx2">
                    <a:lumMod val="75000"/>
                    <a:lumOff val="25000"/>
                  </a:schemeClr>
                </a:solidFill>
              </a:rPr>
              <a:t>NOIDUNG{background-repeat: repeat;}</a:t>
            </a:r>
          </a:p>
          <a:p>
            <a:endParaRPr lang="vi-VN" sz="2800" dirty="0" smtClean="0">
              <a:solidFill>
                <a:schemeClr val="tx2">
                  <a:lumMod val="75000"/>
                  <a:lumOff val="25000"/>
                </a:schemeClr>
              </a:solidFill>
            </a:endParaRPr>
          </a:p>
          <a:p>
            <a:r>
              <a:rPr lang="vi-VN" sz="2800" dirty="0" smtClean="0">
                <a:solidFill>
                  <a:schemeClr val="tx2">
                    <a:lumMod val="75000"/>
                    <a:lumOff val="25000"/>
                  </a:schemeClr>
                </a:solidFill>
              </a:rPr>
              <a:t>THO {background-repeat: none;}</a:t>
            </a:r>
            <a:endParaRPr lang="vi-VN" sz="2800" dirty="0">
              <a:solidFill>
                <a:schemeClr val="tx2">
                  <a:lumMod val="75000"/>
                  <a:lumOff val="25000"/>
                </a:schemeClr>
              </a:solidFill>
            </a:endParaRPr>
          </a:p>
        </p:txBody>
      </p:sp>
    </p:spTree>
  </p:cSld>
  <p:clrMapOvr>
    <a:masterClrMapping/>
  </p:clrMapOvr>
  <p:transition advClick="0" advTm="1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amond(in)">
                                      <p:cBhvr>
                                        <p:cTn id="18" dur="2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xit" presetSubtype="16" fill="hold" grpId="1" nodeType="clickEffect">
                                  <p:stCondLst>
                                    <p:cond delay="0"/>
                                  </p:stCondLst>
                                  <p:childTnLst>
                                    <p:animEffect transition="out" filter="diamond(in)">
                                      <p:cBhvr>
                                        <p:cTn id="22" dur="2000"/>
                                        <p:tgtEl>
                                          <p:spTgt spid="7"/>
                                        </p:tgtEl>
                                      </p:cBhvr>
                                    </p:animEffect>
                                    <p:set>
                                      <p:cBhvr>
                                        <p:cTn id="23" dur="1" fill="hold">
                                          <p:stCondLst>
                                            <p:cond delay="1999"/>
                                          </p:stCondLst>
                                        </p:cTn>
                                        <p:tgtEl>
                                          <p:spTgt spid="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 calcmode="lin" valueType="num">
                                      <p:cBhvr additive="base">
                                        <p:cTn id="28"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8" presetClass="entr" presetSubtype="16"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diamond(in)">
                                      <p:cBhvr>
                                        <p:cTn id="34" dur="20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8" presetClass="exit" presetSubtype="16" fill="hold" grpId="1" nodeType="clickEffect">
                                  <p:stCondLst>
                                    <p:cond delay="0"/>
                                  </p:stCondLst>
                                  <p:childTnLst>
                                    <p:animEffect transition="out" filter="diamond(in)">
                                      <p:cBhvr>
                                        <p:cTn id="38" dur="2000"/>
                                        <p:tgtEl>
                                          <p:spTgt spid="8"/>
                                        </p:tgtEl>
                                      </p:cBhvr>
                                    </p:animEffect>
                                    <p:set>
                                      <p:cBhvr>
                                        <p:cTn id="39"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P spid="7" grpId="0" animBg="1"/>
      <p:bldP spid="7" grpId="1" animBg="1"/>
      <p:bldP spid="8" grpId="0" animBg="1"/>
      <p:bldP spid="8"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dirty="0" smtClean="0">
                <a:solidFill>
                  <a:srgbClr val="FF0000"/>
                </a:solidFill>
              </a:rPr>
              <a:t>Thuộc tính nền - Background</a:t>
            </a:r>
            <a:endParaRPr lang="en-US" sz="4400" dirty="0">
              <a:solidFill>
                <a:srgbClr val="FF0000"/>
              </a:solidFill>
            </a:endParaRPr>
          </a:p>
        </p:txBody>
      </p:sp>
      <p:sp>
        <p:nvSpPr>
          <p:cNvPr id="2" name="Content Placeholder 1"/>
          <p:cNvSpPr>
            <a:spLocks noGrp="1"/>
          </p:cNvSpPr>
          <p:nvPr>
            <p:ph sz="quarter" idx="1"/>
          </p:nvPr>
        </p:nvSpPr>
        <p:spPr>
          <a:xfrm>
            <a:off x="228600" y="1527048"/>
            <a:ext cx="8610600" cy="4572000"/>
          </a:xfrm>
          <a:noFill/>
          <a:ln>
            <a:noFill/>
          </a:ln>
        </p:spPr>
        <p:txBody>
          <a:bodyPr>
            <a:normAutofit/>
          </a:bodyPr>
          <a:lstStyle/>
          <a:p>
            <a:pPr>
              <a:buClr>
                <a:srgbClr val="FF0000"/>
              </a:buClr>
              <a:buFont typeface="Wingdings" pitchFamily="2" charset="2"/>
              <a:buChar char="q"/>
            </a:pPr>
            <a:r>
              <a:rPr lang="vi-VN" sz="3200" dirty="0" smtClean="0"/>
              <a:t> </a:t>
            </a:r>
            <a:r>
              <a:rPr lang="vi-VN" sz="2400" dirty="0" smtClean="0"/>
              <a:t> Khóa ảnh nền: background-attachment</a:t>
            </a:r>
          </a:p>
          <a:p>
            <a:pPr>
              <a:buClr>
                <a:srgbClr val="FF0000"/>
              </a:buClr>
              <a:buNone/>
            </a:pPr>
            <a:r>
              <a:rPr lang="vi-VN" sz="2400" dirty="0" smtClean="0"/>
              <a:t>		</a:t>
            </a:r>
          </a:p>
          <a:p>
            <a:pPr>
              <a:buClr>
                <a:srgbClr val="FF0000"/>
              </a:buClr>
              <a:buNone/>
            </a:pPr>
            <a:endParaRPr lang="vi-VN" sz="2400" dirty="0" smtClean="0"/>
          </a:p>
          <a:p>
            <a:pPr>
              <a:buClr>
                <a:srgbClr val="FF0000"/>
              </a:buClr>
              <a:buNone/>
            </a:pPr>
            <a:r>
              <a:rPr lang="vi-VN" sz="2400" dirty="0" smtClean="0"/>
              <a:t>	</a:t>
            </a:r>
          </a:p>
          <a:p>
            <a:pPr>
              <a:buNone/>
            </a:pPr>
            <a:endParaRPr lang="vi-VN" sz="3200" dirty="0" smtClean="0"/>
          </a:p>
        </p:txBody>
      </p:sp>
      <p:sp>
        <p:nvSpPr>
          <p:cNvPr id="4" name="Date Placeholder 3"/>
          <p:cNvSpPr>
            <a:spLocks noGrp="1"/>
          </p:cNvSpPr>
          <p:nvPr>
            <p:ph type="dt" sz="half" idx="10"/>
          </p:nvPr>
        </p:nvSpPr>
        <p:spPr/>
        <p:txBody>
          <a:bodyPr/>
          <a:lstStyle/>
          <a:p>
            <a:fld id="{E57536D7-0060-42BB-BFC4-392DAA4C1802}" type="datetime1">
              <a:rPr lang="en-US" smtClean="0"/>
              <a:pPr/>
              <a:t>5/15/2011</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59</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
        <p:nvSpPr>
          <p:cNvPr id="7" name="Rounded Rectangular Callout 6"/>
          <p:cNvSpPr/>
          <p:nvPr/>
        </p:nvSpPr>
        <p:spPr>
          <a:xfrm>
            <a:off x="838200" y="2286000"/>
            <a:ext cx="7010400" cy="1524000"/>
          </a:xfrm>
          <a:prstGeom prst="wedgeRoundRectCallout">
            <a:avLst>
              <a:gd name="adj1" fmla="val 24994"/>
              <a:gd name="adj2" fmla="val -70527"/>
              <a:gd name="adj3" fmla="val 16667"/>
            </a:avLst>
          </a:prstGeom>
          <a:solidFill>
            <a:srgbClr val="FFFFFF"/>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400" dirty="0" smtClean="0">
                <a:solidFill>
                  <a:schemeClr val="tx1">
                    <a:lumMod val="60000"/>
                    <a:lumOff val="40000"/>
                  </a:schemeClr>
                </a:solidFill>
              </a:rPr>
              <a:t>Các giá trị:</a:t>
            </a:r>
          </a:p>
          <a:p>
            <a:r>
              <a:rPr lang="vi-VN" sz="2400" dirty="0" smtClean="0">
                <a:solidFill>
                  <a:schemeClr val="tx1">
                    <a:lumMod val="60000"/>
                    <a:lumOff val="40000"/>
                  </a:schemeClr>
                </a:solidFill>
              </a:rPr>
              <a:t>Scroll: Ảnh nền sẽ cuộn cùng nội dung (mặt định)</a:t>
            </a:r>
          </a:p>
          <a:p>
            <a:r>
              <a:rPr lang="vi-VN" sz="2400" dirty="0" smtClean="0">
                <a:solidFill>
                  <a:schemeClr val="tx1">
                    <a:lumMod val="60000"/>
                    <a:lumOff val="40000"/>
                  </a:schemeClr>
                </a:solidFill>
              </a:rPr>
              <a:t>Fixed: Cố định ảnh nền với nội dung</a:t>
            </a:r>
          </a:p>
          <a:p>
            <a:r>
              <a:rPr lang="vi-VN" sz="2400" dirty="0" smtClean="0">
                <a:solidFill>
                  <a:schemeClr val="tx1">
                    <a:lumMod val="60000"/>
                    <a:lumOff val="40000"/>
                  </a:schemeClr>
                </a:solidFill>
              </a:rPr>
              <a:t> </a:t>
            </a:r>
            <a:endParaRPr lang="vi-VN" sz="2400" dirty="0">
              <a:solidFill>
                <a:schemeClr val="tx1">
                  <a:lumMod val="60000"/>
                  <a:lumOff val="40000"/>
                </a:schemeClr>
              </a:solidFill>
            </a:endParaRPr>
          </a:p>
        </p:txBody>
      </p:sp>
    </p:spTree>
  </p:cSld>
  <p:clrMapOvr>
    <a:masterClrMapping/>
  </p:clrMapOvr>
  <p:transition advClick="0" advTm="1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amond(in)">
                                      <p:cBhvr>
                                        <p:cTn id="18" dur="2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xit" presetSubtype="16" fill="hold" grpId="1" nodeType="clickEffect">
                                  <p:stCondLst>
                                    <p:cond delay="0"/>
                                  </p:stCondLst>
                                  <p:childTnLst>
                                    <p:animEffect transition="out" filter="diamond(in)">
                                      <p:cBhvr>
                                        <p:cTn id="22" dur="2000"/>
                                        <p:tgtEl>
                                          <p:spTgt spid="7"/>
                                        </p:tgtEl>
                                      </p:cBhvr>
                                    </p:animEffect>
                                    <p:set>
                                      <p:cBhvr>
                                        <p:cTn id="23" dur="1" fill="hold">
                                          <p:stCondLst>
                                            <p:cond delay="1999"/>
                                          </p:stCondLst>
                                        </p:cTn>
                                        <p:tgtEl>
                                          <p:spTgt spid="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
                                            <p:txEl>
                                              <p:pRg st="1" end="1"/>
                                            </p:txEl>
                                          </p:spTgt>
                                        </p:tgtEl>
                                        <p:attrNameLst>
                                          <p:attrName>style.visibility</p:attrName>
                                        </p:attrNameLst>
                                      </p:cBhvr>
                                      <p:to>
                                        <p:strVal val="visible"/>
                                      </p:to>
                                    </p:set>
                                    <p:anim calcmode="lin" valueType="num">
                                      <p:cBhvr additive="base">
                                        <p:cTn id="28"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P spid="7" grpId="0" animBg="1"/>
      <p:bldP spid="7"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Cú pháp</a:t>
            </a:r>
            <a:endParaRPr lang="en-US" dirty="0"/>
          </a:p>
        </p:txBody>
      </p:sp>
      <p:sp>
        <p:nvSpPr>
          <p:cNvPr id="2" name="Content Placeholder 1"/>
          <p:cNvSpPr>
            <a:spLocks noGrp="1"/>
          </p:cNvSpPr>
          <p:nvPr>
            <p:ph sz="quarter" idx="1"/>
          </p:nvPr>
        </p:nvSpPr>
        <p:spPr/>
        <p:txBody>
          <a:bodyPr/>
          <a:lstStyle/>
          <a:p>
            <a:pPr marL="514350" indent="-514350">
              <a:buFont typeface="+mj-lt"/>
              <a:buAutoNum type="arabicPeriod"/>
            </a:pPr>
            <a:r>
              <a:rPr lang="en-US" dirty="0" smtClean="0">
                <a:solidFill>
                  <a:schemeClr val="accent6">
                    <a:lumMod val="75000"/>
                  </a:schemeClr>
                </a:solidFill>
              </a:rPr>
              <a:t>Cú pháp :</a:t>
            </a:r>
          </a:p>
          <a:p>
            <a:pPr marL="514350" indent="-514350"/>
            <a:r>
              <a:rPr lang="en-US" dirty="0" smtClean="0"/>
              <a:t>Selector { property:value;}</a:t>
            </a:r>
          </a:p>
          <a:p>
            <a:pPr lvl="1"/>
            <a:r>
              <a:rPr lang="en-US" dirty="0" smtClean="0"/>
              <a:t>Selector: đối tượng mà ta sẽ áp dụng các thuộc tính trình bày.</a:t>
            </a:r>
          </a:p>
          <a:p>
            <a:pPr lvl="2"/>
            <a:r>
              <a:rPr lang="en-US" dirty="0" smtClean="0"/>
              <a:t>Thông dụng nhất chính là tên của phần tử.</a:t>
            </a:r>
          </a:p>
          <a:p>
            <a:pPr lvl="1"/>
            <a:r>
              <a:rPr lang="en-US" dirty="0" smtClean="0"/>
              <a:t>Property: thuộc tính quy định cách trình bày.</a:t>
            </a:r>
          </a:p>
          <a:p>
            <a:pPr lvl="1"/>
            <a:r>
              <a:rPr lang="en-US" dirty="0" smtClean="0"/>
              <a:t>Value: giá trị của thuộc tính.</a:t>
            </a:r>
          </a:p>
          <a:p>
            <a:r>
              <a:rPr lang="en-US" dirty="0" smtClean="0"/>
              <a:t>Vd:  ten {  color:blue;</a:t>
            </a:r>
          </a:p>
          <a:p>
            <a:pPr>
              <a:buNone/>
            </a:pPr>
            <a:r>
              <a:rPr lang="en-US" dirty="0" smtClean="0"/>
              <a:t>			display:inline;</a:t>
            </a:r>
          </a:p>
          <a:p>
            <a:pPr>
              <a:buNone/>
            </a:pPr>
            <a:r>
              <a:rPr lang="en-US" dirty="0" smtClean="0"/>
              <a:t>			height:20%;</a:t>
            </a:r>
          </a:p>
          <a:p>
            <a:pPr>
              <a:buNone/>
            </a:pPr>
            <a:r>
              <a:rPr lang="en-US" dirty="0" smtClean="0"/>
              <a:t>		       }</a:t>
            </a:r>
          </a:p>
          <a:p>
            <a:endParaRPr lang="en-US" dirty="0"/>
          </a:p>
        </p:txBody>
      </p:sp>
      <p:sp>
        <p:nvSpPr>
          <p:cNvPr id="4" name="Date Placeholder 3"/>
          <p:cNvSpPr>
            <a:spLocks noGrp="1"/>
          </p:cNvSpPr>
          <p:nvPr>
            <p:ph type="dt" sz="half" idx="10"/>
          </p:nvPr>
        </p:nvSpPr>
        <p:spPr/>
        <p:txBody>
          <a:bodyPr/>
          <a:lstStyle/>
          <a:p>
            <a:fld id="{03E6D803-279F-4857-A69F-E2E3FD3ECA98}" type="datetime1">
              <a:rPr lang="en-US" smtClean="0"/>
              <a:pPr/>
              <a:t>5/15/2011</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6</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534400" cy="762000"/>
          </a:xfrm>
        </p:spPr>
        <p:txBody>
          <a:bodyPr>
            <a:normAutofit/>
          </a:bodyPr>
          <a:lstStyle/>
          <a:p>
            <a:r>
              <a:rPr lang="vi-VN" sz="4400" dirty="0" smtClean="0">
                <a:solidFill>
                  <a:srgbClr val="FF0000"/>
                </a:solidFill>
              </a:rPr>
              <a:t>Thuộc tính nền - Background</a:t>
            </a:r>
            <a:endParaRPr lang="en-US" sz="4400" dirty="0">
              <a:solidFill>
                <a:srgbClr val="FF0000"/>
              </a:solidFill>
            </a:endParaRPr>
          </a:p>
        </p:txBody>
      </p:sp>
      <p:sp>
        <p:nvSpPr>
          <p:cNvPr id="2" name="Content Placeholder 1"/>
          <p:cNvSpPr>
            <a:spLocks noGrp="1"/>
          </p:cNvSpPr>
          <p:nvPr>
            <p:ph sz="quarter" idx="1"/>
          </p:nvPr>
        </p:nvSpPr>
        <p:spPr>
          <a:xfrm>
            <a:off x="228600" y="1527048"/>
            <a:ext cx="8610600" cy="4572000"/>
          </a:xfrm>
          <a:noFill/>
          <a:ln>
            <a:noFill/>
          </a:ln>
        </p:spPr>
        <p:txBody>
          <a:bodyPr>
            <a:normAutofit fontScale="92500" lnSpcReduction="20000"/>
          </a:bodyPr>
          <a:lstStyle/>
          <a:p>
            <a:pPr>
              <a:buClr>
                <a:srgbClr val="FF0000"/>
              </a:buClr>
              <a:buFont typeface="Wingdings" pitchFamily="2" charset="2"/>
              <a:buChar char="q"/>
            </a:pPr>
            <a:r>
              <a:rPr lang="vi-VN" sz="3200" dirty="0" smtClean="0"/>
              <a:t> </a:t>
            </a:r>
            <a:r>
              <a:rPr lang="vi-VN" sz="2400" dirty="0" smtClean="0"/>
              <a:t> Thuộc tính nền rút gọn: Background shorthand</a:t>
            </a:r>
          </a:p>
          <a:p>
            <a:pPr>
              <a:buClr>
                <a:srgbClr val="FF0000"/>
              </a:buClr>
              <a:buNone/>
            </a:pPr>
            <a:endParaRPr lang="en-US" sz="2400" dirty="0" smtClean="0"/>
          </a:p>
          <a:p>
            <a:pPr>
              <a:buClr>
                <a:srgbClr val="FF0000"/>
              </a:buClr>
              <a:buNone/>
            </a:pPr>
            <a:r>
              <a:rPr lang="en-US" sz="2100" dirty="0" smtClean="0"/>
              <a:t>Background: </a:t>
            </a:r>
            <a:r>
              <a:rPr lang="en-US" sz="2100" dirty="0" err="1" smtClean="0"/>
              <a:t>màu</a:t>
            </a:r>
            <a:r>
              <a:rPr lang="en-US" sz="2100" dirty="0" smtClean="0"/>
              <a:t> </a:t>
            </a:r>
            <a:r>
              <a:rPr lang="en-US" sz="2100" dirty="0" err="1" smtClean="0"/>
              <a:t>nền</a:t>
            </a:r>
            <a:r>
              <a:rPr lang="en-US" sz="2100" dirty="0" smtClean="0"/>
              <a:t>| </a:t>
            </a:r>
            <a:r>
              <a:rPr lang="en-US" sz="2100" dirty="0" err="1" smtClean="0"/>
              <a:t>ảnh</a:t>
            </a:r>
            <a:r>
              <a:rPr lang="en-US" sz="2100" dirty="0" smtClean="0"/>
              <a:t> </a:t>
            </a:r>
            <a:r>
              <a:rPr lang="en-US" sz="2100" dirty="0" err="1" smtClean="0"/>
              <a:t>nền</a:t>
            </a:r>
            <a:r>
              <a:rPr lang="en-US" sz="2100" dirty="0" smtClean="0"/>
              <a:t>| </a:t>
            </a:r>
            <a:r>
              <a:rPr lang="en-US" sz="2100" dirty="0" err="1" smtClean="0"/>
              <a:t>Lặp</a:t>
            </a:r>
            <a:r>
              <a:rPr lang="en-US" sz="2100" dirty="0" smtClean="0"/>
              <a:t> </a:t>
            </a:r>
            <a:r>
              <a:rPr lang="en-US" sz="2100" dirty="0" err="1" smtClean="0"/>
              <a:t>lại</a:t>
            </a:r>
            <a:r>
              <a:rPr lang="en-US" sz="2100" dirty="0" smtClean="0"/>
              <a:t> </a:t>
            </a:r>
            <a:r>
              <a:rPr lang="en-US" sz="2100" dirty="0" err="1" smtClean="0"/>
              <a:t>ảnh</a:t>
            </a:r>
            <a:r>
              <a:rPr lang="en-US" sz="2100" dirty="0" smtClean="0"/>
              <a:t> </a:t>
            </a:r>
            <a:r>
              <a:rPr lang="en-US" sz="2100" dirty="0" err="1" smtClean="0"/>
              <a:t>nền</a:t>
            </a:r>
            <a:r>
              <a:rPr lang="en-US" sz="2100" dirty="0" smtClean="0"/>
              <a:t>| </a:t>
            </a:r>
            <a:r>
              <a:rPr lang="en-US" sz="2100" dirty="0" err="1" smtClean="0"/>
              <a:t>Khóa</a:t>
            </a:r>
            <a:r>
              <a:rPr lang="en-US" sz="2100" dirty="0" smtClean="0"/>
              <a:t> </a:t>
            </a:r>
            <a:r>
              <a:rPr lang="en-US" sz="2100" dirty="0" err="1" smtClean="0"/>
              <a:t>ảnh</a:t>
            </a:r>
            <a:r>
              <a:rPr lang="en-US" sz="2100" dirty="0" smtClean="0"/>
              <a:t> </a:t>
            </a:r>
            <a:r>
              <a:rPr lang="en-US" sz="2100" dirty="0" err="1" smtClean="0"/>
              <a:t>nền</a:t>
            </a:r>
            <a:r>
              <a:rPr lang="en-US" sz="2100" dirty="0" smtClean="0"/>
              <a:t>| </a:t>
            </a:r>
            <a:r>
              <a:rPr lang="en-US" sz="2100" dirty="0" err="1" smtClean="0"/>
              <a:t>Vị</a:t>
            </a:r>
            <a:r>
              <a:rPr lang="en-US" sz="2100" dirty="0" smtClean="0"/>
              <a:t> </a:t>
            </a:r>
            <a:r>
              <a:rPr lang="en-US" sz="2100" dirty="0" err="1" smtClean="0"/>
              <a:t>trí</a:t>
            </a:r>
            <a:r>
              <a:rPr lang="en-US" sz="2100" dirty="0" smtClean="0"/>
              <a:t> </a:t>
            </a:r>
            <a:r>
              <a:rPr lang="en-US" sz="2100" dirty="0" err="1" smtClean="0"/>
              <a:t>ảnh</a:t>
            </a:r>
            <a:r>
              <a:rPr lang="en-US" sz="2100" dirty="0" smtClean="0"/>
              <a:t> </a:t>
            </a:r>
            <a:r>
              <a:rPr lang="en-US" sz="2100" dirty="0" err="1" smtClean="0"/>
              <a:t>nền</a:t>
            </a:r>
            <a:r>
              <a:rPr lang="en-US" sz="2100" dirty="0" smtClean="0"/>
              <a:t> </a:t>
            </a:r>
            <a:endParaRPr lang="vi-VN" sz="2100" dirty="0" smtClean="0"/>
          </a:p>
          <a:p>
            <a:pPr>
              <a:buClr>
                <a:srgbClr val="FF0000"/>
              </a:buClr>
              <a:buNone/>
            </a:pPr>
            <a:r>
              <a:rPr lang="en-US" sz="2400" dirty="0" smtClean="0"/>
              <a:t>Background</a:t>
            </a:r>
            <a:r>
              <a:rPr lang="en-US" sz="2400" dirty="0" smtClean="0">
                <a:solidFill>
                  <a:srgbClr val="FF0000"/>
                </a:solidFill>
              </a:rPr>
              <a:t>:</a:t>
            </a:r>
          </a:p>
          <a:p>
            <a:pPr>
              <a:buClr>
                <a:srgbClr val="FF0000"/>
              </a:buClr>
              <a:buNone/>
            </a:pPr>
            <a:r>
              <a:rPr lang="en-US" sz="2400" dirty="0" smtClean="0">
                <a:solidFill>
                  <a:srgbClr val="FF0000"/>
                </a:solidFill>
              </a:rPr>
              <a:t>			 </a:t>
            </a:r>
            <a:r>
              <a:rPr lang="en-US" sz="2800" dirty="0" smtClean="0">
                <a:solidFill>
                  <a:srgbClr val="FF0000"/>
                </a:solidFill>
              </a:rPr>
              <a:t>&lt;background-color&gt;  | </a:t>
            </a:r>
          </a:p>
          <a:p>
            <a:pPr>
              <a:buClr>
                <a:srgbClr val="FF0000"/>
              </a:buClr>
              <a:buNone/>
            </a:pPr>
            <a:r>
              <a:rPr lang="en-US" sz="2800" dirty="0" smtClean="0">
                <a:solidFill>
                  <a:srgbClr val="FF0000"/>
                </a:solidFill>
              </a:rPr>
              <a:t>			 &lt;background-image&gt;  |  			 			&lt;background-repeat&gt;  | </a:t>
            </a:r>
          </a:p>
          <a:p>
            <a:pPr>
              <a:buClr>
                <a:srgbClr val="FF0000"/>
              </a:buClr>
              <a:buNone/>
            </a:pPr>
            <a:r>
              <a:rPr lang="en-US" sz="2800" dirty="0" smtClean="0">
                <a:solidFill>
                  <a:srgbClr val="FF0000"/>
                </a:solidFill>
              </a:rPr>
              <a:t>			&lt;background-attachment&gt; | </a:t>
            </a:r>
          </a:p>
          <a:p>
            <a:pPr>
              <a:buClr>
                <a:srgbClr val="FF0000"/>
              </a:buClr>
              <a:buNone/>
            </a:pPr>
            <a:r>
              <a:rPr lang="en-US" sz="2800" dirty="0" smtClean="0">
                <a:solidFill>
                  <a:srgbClr val="FF0000"/>
                </a:solidFill>
              </a:rPr>
              <a:t>			&lt;background-position&gt;</a:t>
            </a:r>
            <a:endParaRPr lang="vi-VN" sz="2800" dirty="0" smtClean="0">
              <a:solidFill>
                <a:srgbClr val="FF0000"/>
              </a:solidFill>
            </a:endParaRPr>
          </a:p>
          <a:p>
            <a:pPr>
              <a:buClr>
                <a:srgbClr val="FF0000"/>
              </a:buClr>
              <a:buNone/>
            </a:pPr>
            <a:r>
              <a:rPr lang="vi-VN" sz="2800" dirty="0" smtClean="0">
                <a:solidFill>
                  <a:srgbClr val="FF0000"/>
                </a:solidFill>
              </a:rPr>
              <a:t>		</a:t>
            </a:r>
          </a:p>
          <a:p>
            <a:pPr>
              <a:buClr>
                <a:srgbClr val="FF0000"/>
              </a:buClr>
              <a:buNone/>
            </a:pPr>
            <a:r>
              <a:rPr lang="en-US" sz="2400" dirty="0" smtClean="0"/>
              <a:t>- </a:t>
            </a:r>
            <a:r>
              <a:rPr lang="en-US" sz="2400" dirty="0" err="1" smtClean="0"/>
              <a:t>Những</a:t>
            </a:r>
            <a:r>
              <a:rPr lang="en-US" sz="2400" dirty="0" smtClean="0"/>
              <a:t> </a:t>
            </a:r>
            <a:r>
              <a:rPr lang="en-US" sz="2400" dirty="0" err="1" smtClean="0"/>
              <a:t>thuộc</a:t>
            </a:r>
            <a:r>
              <a:rPr lang="en-US" sz="2400" dirty="0" smtClean="0"/>
              <a:t> </a:t>
            </a:r>
            <a:r>
              <a:rPr lang="en-US" sz="2400" dirty="0" err="1" smtClean="0"/>
              <a:t>tính</a:t>
            </a:r>
            <a:r>
              <a:rPr lang="en-US" sz="2400" dirty="0" smtClean="0"/>
              <a:t> </a:t>
            </a:r>
            <a:r>
              <a:rPr lang="en-US" sz="2400" dirty="0" err="1" smtClean="0"/>
              <a:t>không</a:t>
            </a:r>
            <a:r>
              <a:rPr lang="en-US" sz="2400" dirty="0" smtClean="0"/>
              <a:t> </a:t>
            </a:r>
            <a:r>
              <a:rPr lang="en-US" sz="2400" dirty="0" err="1" smtClean="0"/>
              <a:t>được</a:t>
            </a:r>
            <a:r>
              <a:rPr lang="en-US" sz="2400" dirty="0" smtClean="0"/>
              <a:t> </a:t>
            </a:r>
            <a:r>
              <a:rPr lang="en-US" sz="2400" dirty="0" err="1" smtClean="0"/>
              <a:t>đề</a:t>
            </a:r>
            <a:r>
              <a:rPr lang="en-US" sz="2400" dirty="0" smtClean="0"/>
              <a:t> </a:t>
            </a:r>
            <a:r>
              <a:rPr lang="en-US" sz="2400" dirty="0" err="1" smtClean="0"/>
              <a:t>cập</a:t>
            </a:r>
            <a:r>
              <a:rPr lang="en-US" sz="2400" dirty="0" smtClean="0"/>
              <a:t> </a:t>
            </a:r>
            <a:r>
              <a:rPr lang="en-US" sz="2400" dirty="0" err="1" smtClean="0"/>
              <a:t>sẽ</a:t>
            </a:r>
            <a:r>
              <a:rPr lang="en-US" sz="2400" dirty="0" smtClean="0"/>
              <a:t> </a:t>
            </a:r>
            <a:r>
              <a:rPr lang="en-US" sz="2400" dirty="0" err="1" smtClean="0"/>
              <a:t>giữ</a:t>
            </a:r>
            <a:r>
              <a:rPr lang="en-US" sz="2400" dirty="0" smtClean="0"/>
              <a:t> </a:t>
            </a:r>
            <a:r>
              <a:rPr lang="en-US" sz="2400" dirty="0" err="1" smtClean="0"/>
              <a:t>giá</a:t>
            </a:r>
            <a:r>
              <a:rPr lang="en-US" sz="2400" dirty="0" smtClean="0"/>
              <a:t> </a:t>
            </a:r>
            <a:r>
              <a:rPr lang="en-US" sz="2400" err="1" smtClean="0"/>
              <a:t>trị</a:t>
            </a:r>
            <a:r>
              <a:rPr lang="en-US" sz="2400" smtClean="0"/>
              <a:t> mặc </a:t>
            </a:r>
            <a:r>
              <a:rPr lang="en-US" sz="2400" dirty="0" err="1" smtClean="0"/>
              <a:t>định</a:t>
            </a:r>
            <a:r>
              <a:rPr lang="en-US" sz="2400" dirty="0" smtClean="0"/>
              <a:t>.</a:t>
            </a:r>
            <a:endParaRPr lang="vi-VN" sz="2400" dirty="0" smtClean="0"/>
          </a:p>
          <a:p>
            <a:pPr>
              <a:buClr>
                <a:srgbClr val="FF0000"/>
              </a:buClr>
              <a:buNone/>
            </a:pPr>
            <a:r>
              <a:rPr lang="vi-VN" sz="2400" dirty="0" smtClean="0"/>
              <a:t>	</a:t>
            </a:r>
          </a:p>
          <a:p>
            <a:pPr>
              <a:buNone/>
            </a:pPr>
            <a:endParaRPr lang="vi-VN" sz="3200" dirty="0" smtClean="0"/>
          </a:p>
        </p:txBody>
      </p:sp>
      <p:sp>
        <p:nvSpPr>
          <p:cNvPr id="4" name="Date Placeholder 3"/>
          <p:cNvSpPr>
            <a:spLocks noGrp="1"/>
          </p:cNvSpPr>
          <p:nvPr>
            <p:ph type="dt" sz="half" idx="10"/>
          </p:nvPr>
        </p:nvSpPr>
        <p:spPr/>
        <p:txBody>
          <a:bodyPr/>
          <a:lstStyle/>
          <a:p>
            <a:fld id="{E57536D7-0060-42BB-BFC4-392DAA4C1802}" type="datetime1">
              <a:rPr lang="en-US" smtClean="0"/>
              <a:pPr/>
              <a:t>5/15/2011</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60</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Tree>
  </p:cSld>
  <p:clrMapOvr>
    <a:masterClrMapping/>
  </p:clrMapOvr>
  <p:transition advClick="0" advTm="10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 calcmode="lin" valueType="num">
                                      <p:cBhvr additive="base">
                                        <p:cTn id="18"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 calcmode="lin" valueType="num">
                                      <p:cBhvr additive="base">
                                        <p:cTn id="24"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 calcmode="lin" valueType="num">
                                      <p:cBhvr additive="base">
                                        <p:cTn id="30"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
                                            <p:txEl>
                                              <p:pRg st="5" end="5"/>
                                            </p:txEl>
                                          </p:spTgt>
                                        </p:tgtEl>
                                        <p:attrNameLst>
                                          <p:attrName>style.visibility</p:attrName>
                                        </p:attrNameLst>
                                      </p:cBhvr>
                                      <p:to>
                                        <p:strVal val="visible"/>
                                      </p:to>
                                    </p:set>
                                    <p:anim calcmode="lin" valueType="num">
                                      <p:cBhvr additive="base">
                                        <p:cTn id="36"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 calcmode="lin" valueType="num">
                                      <p:cBhvr additive="base">
                                        <p:cTn id="42"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
                                            <p:txEl>
                                              <p:pRg st="7" end="7"/>
                                            </p:txEl>
                                          </p:spTgt>
                                        </p:tgtEl>
                                        <p:attrNameLst>
                                          <p:attrName>style.visibility</p:attrName>
                                        </p:attrNameLst>
                                      </p:cBhvr>
                                      <p:to>
                                        <p:strVal val="visible"/>
                                      </p:to>
                                    </p:set>
                                    <p:anim calcmode="lin" valueType="num">
                                      <p:cBhvr additive="base">
                                        <p:cTn id="48"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2">
                                            <p:txEl>
                                              <p:pRg st="8" end="8"/>
                                            </p:txEl>
                                          </p:spTgt>
                                        </p:tgtEl>
                                        <p:attrNameLst>
                                          <p:attrName>style.visibility</p:attrName>
                                        </p:attrNameLst>
                                      </p:cBhvr>
                                      <p:to>
                                        <p:strVal val="visible"/>
                                      </p:to>
                                    </p:set>
                                    <p:anim calcmode="lin" valueType="num">
                                      <p:cBhvr additive="base">
                                        <p:cTn id="54"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2">
                                            <p:txEl>
                                              <p:pRg st="9" end="9"/>
                                            </p:txEl>
                                          </p:spTgt>
                                        </p:tgtEl>
                                        <p:attrNameLst>
                                          <p:attrName>style.visibility</p:attrName>
                                        </p:attrNameLst>
                                      </p:cBhvr>
                                      <p:to>
                                        <p:strVal val="visible"/>
                                      </p:to>
                                    </p:set>
                                    <p:anim calcmode="lin" valueType="num">
                                      <p:cBhvr additive="base">
                                        <p:cTn id="60"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2">
                                            <p:txEl>
                                              <p:pRg st="10" end="10"/>
                                            </p:txEl>
                                          </p:spTgt>
                                        </p:tgtEl>
                                        <p:attrNameLst>
                                          <p:attrName>style.visibility</p:attrName>
                                        </p:attrNameLst>
                                      </p:cBhvr>
                                      <p:to>
                                        <p:strVal val="visible"/>
                                      </p:to>
                                    </p:set>
                                    <p:anim calcmode="lin" valueType="num">
                                      <p:cBhvr additive="base">
                                        <p:cTn id="66"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smtClean="0">
                <a:solidFill>
                  <a:srgbClr val="FF0000"/>
                </a:solidFill>
              </a:rPr>
              <a:t>VD</a:t>
            </a:r>
            <a:r>
              <a:rPr lang="vi-VN" dirty="0" smtClean="0">
                <a:solidFill>
                  <a:srgbClr val="FF0000"/>
                </a:solidFill>
                <a:sym typeface="Wingdings" pitchFamily="2" charset="2"/>
              </a:rPr>
              <a:t>: Background</a:t>
            </a:r>
            <a:endParaRPr lang="vi-VN" dirty="0">
              <a:solidFill>
                <a:srgbClr val="FF0000"/>
              </a:solidFill>
            </a:endParaRPr>
          </a:p>
        </p:txBody>
      </p:sp>
      <p:sp>
        <p:nvSpPr>
          <p:cNvPr id="3" name="Date Placeholder 2"/>
          <p:cNvSpPr>
            <a:spLocks noGrp="1"/>
          </p:cNvSpPr>
          <p:nvPr>
            <p:ph type="dt" sz="half" idx="10"/>
          </p:nvPr>
        </p:nvSpPr>
        <p:spPr/>
        <p:txBody>
          <a:bodyPr/>
          <a:lstStyle/>
          <a:p>
            <a:fld id="{2493C354-D52E-4433-BEC0-9F389BCDFBBA}" type="datetime1">
              <a:rPr lang="en-US" smtClean="0"/>
              <a:pPr/>
              <a:t>5/15/2011</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61</a:t>
            </a:fld>
            <a:endParaRPr lang="en-US"/>
          </a:p>
        </p:txBody>
      </p:sp>
      <p:pic>
        <p:nvPicPr>
          <p:cNvPr id="7" name="Content Placeholder 6" descr="17.bmp"/>
          <p:cNvPicPr>
            <a:picLocks noGrp="1" noChangeAspect="1"/>
          </p:cNvPicPr>
          <p:nvPr>
            <p:ph sz="quarter" idx="1"/>
          </p:nvPr>
        </p:nvPicPr>
        <p:blipFill>
          <a:blip r:embed="rId2"/>
          <a:stretch>
            <a:fillRect/>
          </a:stretch>
        </p:blipFill>
        <p:spPr>
          <a:xfrm>
            <a:off x="990600" y="1295400"/>
            <a:ext cx="7010400" cy="5105399"/>
          </a:xfr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xit" presetSubtype="16" fill="hold" nodeType="clickEffect">
                                  <p:stCondLst>
                                    <p:cond delay="0"/>
                                  </p:stCondLst>
                                  <p:childTnLst>
                                    <p:animEffect transition="out" filter="diamond(in)">
                                      <p:cBhvr>
                                        <p:cTn id="12" dur="2000"/>
                                        <p:tgtEl>
                                          <p:spTgt spid="7"/>
                                        </p:tgtEl>
                                      </p:cBhvr>
                                    </p:animEffect>
                                    <p:set>
                                      <p:cBhvr>
                                        <p:cTn id="13"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thuộc tính văn bản</a:t>
            </a:r>
            <a:endParaRPr lang="en-US"/>
          </a:p>
        </p:txBody>
      </p:sp>
      <p:sp>
        <p:nvSpPr>
          <p:cNvPr id="3" name="Date Placeholder 2"/>
          <p:cNvSpPr>
            <a:spLocks noGrp="1"/>
          </p:cNvSpPr>
          <p:nvPr>
            <p:ph type="dt" sz="half" idx="10"/>
          </p:nvPr>
        </p:nvSpPr>
        <p:spPr/>
        <p:txBody>
          <a:bodyPr/>
          <a:lstStyle/>
          <a:p>
            <a:fld id="{2493C354-D52E-4433-BEC0-9F389BCDFBBA}" type="datetime1">
              <a:rPr lang="en-US" smtClean="0"/>
              <a:pPr/>
              <a:t>5/15/2011</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62</a:t>
            </a:fld>
            <a:endParaRPr lang="en-US"/>
          </a:p>
        </p:txBody>
      </p:sp>
      <p:sp>
        <p:nvSpPr>
          <p:cNvPr id="6" name="Content Placeholder 5"/>
          <p:cNvSpPr>
            <a:spLocks noGrp="1"/>
          </p:cNvSpPr>
          <p:nvPr>
            <p:ph sz="quarter" idx="1"/>
          </p:nvPr>
        </p:nvSpPr>
        <p:spPr/>
        <p:txBody>
          <a:bodyPr/>
          <a:lstStyle/>
          <a:p>
            <a:pPr>
              <a:buClr>
                <a:srgbClr val="FF0000"/>
              </a:buClr>
              <a:buFont typeface="Wingdings" pitchFamily="2" charset="2"/>
              <a:buChar char="q"/>
            </a:pPr>
            <a:endParaRPr lang="en-US" smtClean="0"/>
          </a:p>
          <a:p>
            <a:pPr>
              <a:buClr>
                <a:srgbClr val="FF0000"/>
              </a:buClr>
              <a:buFont typeface="Wingdings" pitchFamily="2" charset="2"/>
              <a:buChar char="q"/>
            </a:pPr>
            <a:r>
              <a:rPr lang="en-US" smtClean="0"/>
              <a:t> word-spacing</a:t>
            </a:r>
          </a:p>
          <a:p>
            <a:pPr>
              <a:buClr>
                <a:srgbClr val="FF0000"/>
              </a:buClr>
              <a:buFont typeface="Wingdings" pitchFamily="2" charset="2"/>
              <a:buChar char="q"/>
            </a:pPr>
            <a:r>
              <a:rPr lang="en-US" smtClean="0"/>
              <a:t> letter-spacing</a:t>
            </a:r>
          </a:p>
          <a:p>
            <a:pPr>
              <a:buClr>
                <a:srgbClr val="FF0000"/>
              </a:buClr>
              <a:buFont typeface="Wingdings" pitchFamily="2" charset="2"/>
              <a:buChar char="q"/>
            </a:pPr>
            <a:r>
              <a:rPr lang="en-US" smtClean="0"/>
              <a:t> text-decoration</a:t>
            </a:r>
          </a:p>
          <a:p>
            <a:pPr>
              <a:buClr>
                <a:srgbClr val="FF0000"/>
              </a:buClr>
              <a:buFont typeface="Wingdings" pitchFamily="2" charset="2"/>
              <a:buChar char="q"/>
            </a:pPr>
            <a:r>
              <a:rPr lang="en-US" smtClean="0"/>
              <a:t> vertical-align</a:t>
            </a:r>
          </a:p>
          <a:p>
            <a:pPr>
              <a:buClr>
                <a:srgbClr val="FF0000"/>
              </a:buClr>
              <a:buFont typeface="Wingdings" pitchFamily="2" charset="2"/>
              <a:buChar char="q"/>
            </a:pPr>
            <a:r>
              <a:rPr lang="en-US" smtClean="0"/>
              <a:t> text-transform</a:t>
            </a:r>
          </a:p>
          <a:p>
            <a:pPr>
              <a:buClr>
                <a:srgbClr val="FF0000"/>
              </a:buClr>
              <a:buFont typeface="Wingdings" pitchFamily="2" charset="2"/>
              <a:buChar char="q"/>
            </a:pPr>
            <a:r>
              <a:rPr lang="en-US" smtClean="0"/>
              <a:t> text-align</a:t>
            </a:r>
          </a:p>
          <a:p>
            <a:pPr>
              <a:buClr>
                <a:srgbClr val="FF0000"/>
              </a:buClr>
              <a:buFont typeface="Wingdings" pitchFamily="2" charset="2"/>
              <a:buChar char="q"/>
            </a:pPr>
            <a:r>
              <a:rPr lang="en-US" smtClean="0"/>
              <a:t> text-indent</a:t>
            </a:r>
          </a:p>
          <a:p>
            <a:pPr>
              <a:buClr>
                <a:srgbClr val="FF0000"/>
              </a:buClr>
              <a:buFont typeface="Wingdings" pitchFamily="2" charset="2"/>
              <a:buChar char="q"/>
            </a:pPr>
            <a:r>
              <a:rPr lang="en-US" smtClean="0"/>
              <a:t> line-height</a:t>
            </a:r>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thuộc tính văn bản</a:t>
            </a:r>
            <a:endParaRPr lang="en-US"/>
          </a:p>
        </p:txBody>
      </p:sp>
      <p:sp>
        <p:nvSpPr>
          <p:cNvPr id="3" name="Date Placeholder 2"/>
          <p:cNvSpPr>
            <a:spLocks noGrp="1"/>
          </p:cNvSpPr>
          <p:nvPr>
            <p:ph type="dt" sz="half" idx="10"/>
          </p:nvPr>
        </p:nvSpPr>
        <p:spPr/>
        <p:txBody>
          <a:bodyPr/>
          <a:lstStyle/>
          <a:p>
            <a:fld id="{2493C354-D52E-4433-BEC0-9F389BCDFBBA}" type="datetime1">
              <a:rPr lang="en-US" smtClean="0"/>
              <a:pPr/>
              <a:t>5/15/2011</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63</a:t>
            </a:fld>
            <a:endParaRPr lang="en-US"/>
          </a:p>
        </p:txBody>
      </p:sp>
      <p:sp>
        <p:nvSpPr>
          <p:cNvPr id="6" name="Content Placeholder 5"/>
          <p:cNvSpPr>
            <a:spLocks noGrp="1"/>
          </p:cNvSpPr>
          <p:nvPr>
            <p:ph sz="quarter" idx="1"/>
          </p:nvPr>
        </p:nvSpPr>
        <p:spPr/>
        <p:txBody>
          <a:bodyPr/>
          <a:lstStyle/>
          <a:p>
            <a:pPr>
              <a:buClr>
                <a:srgbClr val="FF0000"/>
              </a:buClr>
              <a:buFont typeface="Wingdings" pitchFamily="2" charset="2"/>
              <a:buChar char="q"/>
            </a:pPr>
            <a:r>
              <a:rPr lang="en-US" smtClean="0"/>
              <a:t> Thuộc tính </a:t>
            </a:r>
            <a:r>
              <a:rPr lang="en-US" smtClean="0"/>
              <a:t>word-spacing : định khoảng cách giữa các từ trong văn bản.</a:t>
            </a:r>
          </a:p>
          <a:p>
            <a:pPr>
              <a:buClr>
                <a:srgbClr val="FF0000"/>
              </a:buClr>
              <a:buFont typeface="Wingdings" pitchFamily="2" charset="2"/>
              <a:buChar char="q"/>
            </a:pPr>
            <a:r>
              <a:rPr lang="en-US" smtClean="0"/>
              <a:t> </a:t>
            </a:r>
            <a:r>
              <a:rPr lang="en-US" smtClean="0"/>
              <a:t>Vd:</a:t>
            </a:r>
          </a:p>
          <a:p>
            <a:pPr lvl="1">
              <a:buClr>
                <a:srgbClr val="FF0000"/>
              </a:buClr>
              <a:buFont typeface="Wingdings" pitchFamily="2" charset="2"/>
              <a:buChar char="q"/>
            </a:pPr>
            <a:r>
              <a:rPr lang="en-US" sz="2400" smtClean="0"/>
              <a:t>DOAN{word-spacing</a:t>
            </a:r>
            <a:r>
              <a:rPr lang="en-US" sz="2400" smtClean="0"/>
              <a:t>: </a:t>
            </a:r>
            <a:r>
              <a:rPr lang="en-US" sz="2400" smtClean="0"/>
              <a:t>30px} </a:t>
            </a:r>
          </a:p>
          <a:p>
            <a:pPr lvl="2">
              <a:buClr>
                <a:srgbClr val="FF0000"/>
              </a:buClr>
              <a:buFont typeface="Wingdings" pitchFamily="2" charset="2"/>
              <a:buChar char="q"/>
            </a:pPr>
            <a:r>
              <a:rPr lang="en-US" smtClean="0"/>
              <a:t>=&gt; mỗi từ trong DOAN cách nhau 30px.  Với giá trị dương sẽ tăng khoảng cách giữa các từ.</a:t>
            </a:r>
          </a:p>
          <a:p>
            <a:pPr lvl="1">
              <a:buClr>
                <a:srgbClr val="FF0000"/>
              </a:buClr>
              <a:buFont typeface="Wingdings" pitchFamily="2" charset="2"/>
              <a:buChar char="q"/>
            </a:pPr>
            <a:r>
              <a:rPr lang="en-US" sz="2400" smtClean="0"/>
              <a:t>DOAN{word-spacing</a:t>
            </a:r>
            <a:r>
              <a:rPr lang="en-US" sz="2400" smtClean="0"/>
              <a:t>: </a:t>
            </a:r>
            <a:r>
              <a:rPr lang="en-US" sz="2400" smtClean="0"/>
              <a:t>-10px}</a:t>
            </a:r>
          </a:p>
          <a:p>
            <a:pPr lvl="2">
              <a:buClr>
                <a:srgbClr val="FF0000"/>
              </a:buClr>
              <a:buFont typeface="Wingdings" pitchFamily="2" charset="2"/>
              <a:buChar char="q"/>
            </a:pPr>
            <a:r>
              <a:rPr lang="en-US" smtClean="0"/>
              <a:t> </a:t>
            </a:r>
            <a:r>
              <a:rPr lang="en-US" smtClean="0"/>
              <a:t>=&gt; mỗi từ trong DOAN cách nhau </a:t>
            </a:r>
            <a:r>
              <a:rPr lang="en-US" smtClean="0"/>
              <a:t>-</a:t>
            </a:r>
            <a:r>
              <a:rPr lang="en-US" smtClean="0"/>
              <a:t>10px. Giá trị âm loại bỏ khoảng cách giữa các từ, làm cho chúng chồng </a:t>
            </a:r>
            <a:r>
              <a:rPr lang="en-US" smtClean="0"/>
              <a:t>lên nhau.</a:t>
            </a:r>
          </a:p>
          <a:p>
            <a:pPr lvl="2">
              <a:buClr>
                <a:srgbClr val="FF0000"/>
              </a:buClr>
              <a:buFont typeface="Wingdings" pitchFamily="2" charset="2"/>
              <a:buChar char="q"/>
            </a:pPr>
            <a:endParaRPr lang="en-US" smtClean="0"/>
          </a:p>
          <a:p>
            <a:pPr lvl="3">
              <a:buClr>
                <a:srgbClr val="FF0000"/>
              </a:buClr>
              <a:buFont typeface="Wingdings" pitchFamily="2" charset="2"/>
              <a:buChar char="q"/>
            </a:pPr>
            <a:endParaRPr lang="en-US" sz="24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thuộc tính văn bản</a:t>
            </a:r>
            <a:endParaRPr lang="en-US"/>
          </a:p>
        </p:txBody>
      </p:sp>
      <p:sp>
        <p:nvSpPr>
          <p:cNvPr id="3" name="Date Placeholder 2"/>
          <p:cNvSpPr>
            <a:spLocks noGrp="1"/>
          </p:cNvSpPr>
          <p:nvPr>
            <p:ph type="dt" sz="half" idx="10"/>
          </p:nvPr>
        </p:nvSpPr>
        <p:spPr/>
        <p:txBody>
          <a:bodyPr/>
          <a:lstStyle/>
          <a:p>
            <a:fld id="{2493C354-D52E-4433-BEC0-9F389BCDFBBA}" type="datetime1">
              <a:rPr lang="en-US" smtClean="0"/>
              <a:pPr/>
              <a:t>5/15/2011</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64</a:t>
            </a:fld>
            <a:endParaRPr lang="en-US"/>
          </a:p>
        </p:txBody>
      </p:sp>
      <p:sp>
        <p:nvSpPr>
          <p:cNvPr id="6" name="Content Placeholder 5"/>
          <p:cNvSpPr>
            <a:spLocks noGrp="1"/>
          </p:cNvSpPr>
          <p:nvPr>
            <p:ph sz="quarter" idx="1"/>
          </p:nvPr>
        </p:nvSpPr>
        <p:spPr/>
        <p:txBody>
          <a:bodyPr/>
          <a:lstStyle/>
          <a:p>
            <a:pPr>
              <a:buClr>
                <a:srgbClr val="FF0000"/>
              </a:buClr>
              <a:buFont typeface="Wingdings" pitchFamily="2" charset="2"/>
              <a:buChar char="q"/>
            </a:pPr>
            <a:r>
              <a:rPr lang="en-US" smtClean="0"/>
              <a:t> Thuộc tính letter-spacing : định khoảng cách giữa các kí tự trong văn bản.</a:t>
            </a:r>
          </a:p>
          <a:p>
            <a:pPr>
              <a:buClr>
                <a:srgbClr val="FF0000"/>
              </a:buClr>
              <a:buFont typeface="Wingdings" pitchFamily="2" charset="2"/>
              <a:buChar char="q"/>
            </a:pPr>
            <a:r>
              <a:rPr lang="en-US" smtClean="0"/>
              <a:t> Vd</a:t>
            </a:r>
            <a:r>
              <a:rPr lang="en-US" smtClean="0"/>
              <a:t>:</a:t>
            </a:r>
          </a:p>
          <a:p>
            <a:pPr lvl="1">
              <a:buClr>
                <a:srgbClr val="FF0000"/>
              </a:buClr>
              <a:buFont typeface="Wingdings" pitchFamily="2" charset="2"/>
              <a:buChar char="q"/>
            </a:pPr>
            <a:r>
              <a:rPr lang="en-US" sz="2400" smtClean="0"/>
              <a:t>DOAN{letter-spacing</a:t>
            </a:r>
            <a:r>
              <a:rPr lang="en-US" sz="2400" smtClean="0"/>
              <a:t>: 30px} </a:t>
            </a:r>
          </a:p>
          <a:p>
            <a:pPr lvl="2">
              <a:buClr>
                <a:srgbClr val="FF0000"/>
              </a:buClr>
              <a:buFont typeface="Wingdings" pitchFamily="2" charset="2"/>
              <a:buChar char="q"/>
            </a:pPr>
            <a:r>
              <a:rPr lang="en-US" smtClean="0"/>
              <a:t>=&gt; mỗi từ trong DOAN cách nhau 30px.  Với giá trị dương sẽ tăng khoảng cách giữa </a:t>
            </a:r>
            <a:r>
              <a:rPr lang="en-US" smtClean="0"/>
              <a:t>các </a:t>
            </a:r>
            <a:r>
              <a:rPr lang="en-US" smtClean="0"/>
              <a:t>kí tự.</a:t>
            </a:r>
            <a:endParaRPr lang="en-US" smtClean="0"/>
          </a:p>
          <a:p>
            <a:pPr lvl="1">
              <a:buClr>
                <a:srgbClr val="FF0000"/>
              </a:buClr>
              <a:buFont typeface="Wingdings" pitchFamily="2" charset="2"/>
              <a:buChar char="q"/>
            </a:pPr>
            <a:r>
              <a:rPr lang="en-US" sz="2400" smtClean="0"/>
              <a:t>DOAN{letter-spacing</a:t>
            </a:r>
            <a:r>
              <a:rPr lang="en-US" sz="2400" smtClean="0"/>
              <a:t>: -10px}</a:t>
            </a:r>
          </a:p>
          <a:p>
            <a:pPr lvl="2">
              <a:buClr>
                <a:srgbClr val="FF0000"/>
              </a:buClr>
              <a:buFont typeface="Wingdings" pitchFamily="2" charset="2"/>
              <a:buChar char="q"/>
            </a:pPr>
            <a:r>
              <a:rPr lang="en-US" smtClean="0"/>
              <a:t> =&gt; mỗi từ trong DOAN cách nhau -10px. Giá trị âm loại </a:t>
            </a:r>
            <a:r>
              <a:rPr lang="en-US" smtClean="0"/>
              <a:t>bỏ </a:t>
            </a:r>
            <a:r>
              <a:rPr lang="en-US" smtClean="0"/>
              <a:t>khoảng cách giữa </a:t>
            </a:r>
            <a:r>
              <a:rPr lang="en-US" smtClean="0"/>
              <a:t>các </a:t>
            </a:r>
            <a:r>
              <a:rPr lang="en-US" smtClean="0"/>
              <a:t>kí tự, làm cho chúng chồng </a:t>
            </a:r>
            <a:r>
              <a:rPr lang="en-US" smtClean="0"/>
              <a:t>lên </a:t>
            </a:r>
            <a:r>
              <a:rPr lang="en-US" smtClean="0"/>
              <a:t>nhau</a:t>
            </a:r>
            <a:r>
              <a:rPr lang="en-US" smtClean="0"/>
              <a:t>.</a:t>
            </a:r>
            <a:endParaRPr lang="en-US" smtClean="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thuộc tính văn bản</a:t>
            </a:r>
            <a:endParaRPr lang="en-US"/>
          </a:p>
        </p:txBody>
      </p:sp>
      <p:sp>
        <p:nvSpPr>
          <p:cNvPr id="3" name="Date Placeholder 2"/>
          <p:cNvSpPr>
            <a:spLocks noGrp="1"/>
          </p:cNvSpPr>
          <p:nvPr>
            <p:ph type="dt" sz="half" idx="10"/>
          </p:nvPr>
        </p:nvSpPr>
        <p:spPr/>
        <p:txBody>
          <a:bodyPr/>
          <a:lstStyle/>
          <a:p>
            <a:fld id="{2493C354-D52E-4433-BEC0-9F389BCDFBBA}" type="datetime1">
              <a:rPr lang="en-US" smtClean="0"/>
              <a:pPr/>
              <a:t>5/15/2011</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65</a:t>
            </a:fld>
            <a:endParaRPr lang="en-US"/>
          </a:p>
        </p:txBody>
      </p:sp>
      <p:sp>
        <p:nvSpPr>
          <p:cNvPr id="6" name="Content Placeholder 5"/>
          <p:cNvSpPr>
            <a:spLocks noGrp="1"/>
          </p:cNvSpPr>
          <p:nvPr>
            <p:ph sz="quarter" idx="1"/>
          </p:nvPr>
        </p:nvSpPr>
        <p:spPr/>
        <p:txBody>
          <a:bodyPr/>
          <a:lstStyle/>
          <a:p>
            <a:pPr>
              <a:buClr>
                <a:srgbClr val="FF0000"/>
              </a:buClr>
              <a:buFont typeface="Wingdings" pitchFamily="2" charset="2"/>
              <a:buChar char="q"/>
            </a:pPr>
            <a:r>
              <a:rPr lang="en-US" smtClean="0"/>
              <a:t> Thuộc tính text-decoration : thêm các hiệu ứng đặc biệt cho văn bản.  Có một trong các giá trị sau:</a:t>
            </a:r>
          </a:p>
          <a:p>
            <a:pPr lvl="1">
              <a:buClr>
                <a:srgbClr val="FF0000"/>
              </a:buClr>
              <a:buFont typeface="Wingdings" pitchFamily="2" charset="2"/>
              <a:buChar char="q"/>
            </a:pPr>
            <a:r>
              <a:rPr lang="en-US" smtClean="0"/>
              <a:t> none :  bình thường.</a:t>
            </a:r>
          </a:p>
          <a:p>
            <a:pPr lvl="1">
              <a:buClr>
                <a:srgbClr val="FF0000"/>
              </a:buClr>
              <a:buFont typeface="Wingdings" pitchFamily="2" charset="2"/>
              <a:buChar char="q"/>
            </a:pPr>
            <a:r>
              <a:rPr lang="en-US" smtClean="0"/>
              <a:t> underline : gạch chân.</a:t>
            </a:r>
          </a:p>
          <a:p>
            <a:pPr lvl="1">
              <a:buClr>
                <a:srgbClr val="FF0000"/>
              </a:buClr>
              <a:buFont typeface="Wingdings" pitchFamily="2" charset="2"/>
              <a:buChar char="q"/>
            </a:pPr>
            <a:r>
              <a:rPr lang="en-US" smtClean="0"/>
              <a:t> overline : gạch đầu.</a:t>
            </a:r>
          </a:p>
          <a:p>
            <a:pPr lvl="1">
              <a:buClr>
                <a:srgbClr val="FF0000"/>
              </a:buClr>
              <a:buFont typeface="Wingdings" pitchFamily="2" charset="2"/>
              <a:buChar char="q"/>
            </a:pPr>
            <a:r>
              <a:rPr lang="en-US" smtClean="0"/>
              <a:t> line-through </a:t>
            </a:r>
            <a:r>
              <a:rPr lang="en-US" smtClean="0"/>
              <a:t>: gạch giữa.</a:t>
            </a:r>
            <a:endParaRPr lang="en-US" smtClean="0">
              <a:solidFill>
                <a:schemeClr val="accent4">
                  <a:lumMod val="50000"/>
                  <a:lumOff val="50000"/>
                </a:schemeClr>
              </a:solidFill>
            </a:endParaRPr>
          </a:p>
          <a:p>
            <a:pPr lvl="1">
              <a:buClr>
                <a:srgbClr val="FF0000"/>
              </a:buClr>
              <a:buFont typeface="Wingdings" pitchFamily="2" charset="2"/>
              <a:buChar char="q"/>
            </a:pPr>
            <a:r>
              <a:rPr lang="en-US" smtClean="0"/>
              <a:t> blink : nhấp nháy.</a:t>
            </a:r>
          </a:p>
          <a:p>
            <a:pPr>
              <a:buClr>
                <a:srgbClr val="FF0000"/>
              </a:buClr>
              <a:buFont typeface="Wingdings" pitchFamily="2" charset="2"/>
              <a:buChar char="q"/>
            </a:pPr>
            <a:r>
              <a:rPr lang="en-US" smtClean="0"/>
              <a:t> </a:t>
            </a:r>
            <a:r>
              <a:rPr lang="en-US" smtClean="0"/>
              <a:t>Vd</a:t>
            </a:r>
            <a:r>
              <a:rPr lang="en-US" smtClean="0"/>
              <a:t>: ...</a:t>
            </a:r>
            <a:endParaRPr lang="en-US" smtClean="0">
              <a:solidFill>
                <a:schemeClr val="accent4">
                  <a:lumMod val="50000"/>
                  <a:lumOff val="50000"/>
                </a:schemeClr>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thuộc tính văn bản</a:t>
            </a:r>
            <a:endParaRPr lang="en-US"/>
          </a:p>
        </p:txBody>
      </p:sp>
      <p:sp>
        <p:nvSpPr>
          <p:cNvPr id="3" name="Date Placeholder 2"/>
          <p:cNvSpPr>
            <a:spLocks noGrp="1"/>
          </p:cNvSpPr>
          <p:nvPr>
            <p:ph type="dt" sz="half" idx="10"/>
          </p:nvPr>
        </p:nvSpPr>
        <p:spPr/>
        <p:txBody>
          <a:bodyPr/>
          <a:lstStyle/>
          <a:p>
            <a:fld id="{2493C354-D52E-4433-BEC0-9F389BCDFBBA}" type="datetime1">
              <a:rPr lang="en-US" smtClean="0"/>
              <a:pPr/>
              <a:t>5/15/2011</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66</a:t>
            </a:fld>
            <a:endParaRPr lang="en-US"/>
          </a:p>
        </p:txBody>
      </p:sp>
      <p:sp>
        <p:nvSpPr>
          <p:cNvPr id="6" name="Content Placeholder 5"/>
          <p:cNvSpPr>
            <a:spLocks noGrp="1"/>
          </p:cNvSpPr>
          <p:nvPr>
            <p:ph sz="quarter" idx="1"/>
          </p:nvPr>
        </p:nvSpPr>
        <p:spPr/>
        <p:txBody>
          <a:bodyPr/>
          <a:lstStyle/>
          <a:p>
            <a:pPr>
              <a:buClr>
                <a:srgbClr val="FF0000"/>
              </a:buClr>
              <a:buFont typeface="Wingdings" pitchFamily="2" charset="2"/>
              <a:buChar char="q"/>
            </a:pPr>
            <a:r>
              <a:rPr lang="en-US" smtClean="0"/>
              <a:t> Thuộc tính vertical-align </a:t>
            </a:r>
            <a:r>
              <a:rPr lang="en-US" smtClean="0"/>
              <a:t>:</a:t>
            </a:r>
          </a:p>
          <a:p>
            <a:pPr lvl="1">
              <a:buClr>
                <a:srgbClr val="FF0000"/>
              </a:buClr>
              <a:buFont typeface="Wingdings" pitchFamily="2" charset="2"/>
              <a:buChar char="q"/>
            </a:pPr>
            <a:r>
              <a:rPr lang="en-US" smtClean="0"/>
              <a:t> </a:t>
            </a:r>
            <a:r>
              <a:rPr lang="en-US" smtClean="0"/>
              <a:t>baseline :</a:t>
            </a:r>
          </a:p>
          <a:p>
            <a:pPr lvl="1">
              <a:buClr>
                <a:srgbClr val="FF0000"/>
              </a:buClr>
              <a:buFont typeface="Wingdings" pitchFamily="2" charset="2"/>
              <a:buChar char="q"/>
            </a:pPr>
            <a:r>
              <a:rPr lang="en-US" smtClean="0"/>
              <a:t> </a:t>
            </a:r>
            <a:r>
              <a:rPr lang="en-US" smtClean="0"/>
              <a:t>sub : </a:t>
            </a:r>
          </a:p>
          <a:p>
            <a:pPr lvl="1">
              <a:buClr>
                <a:srgbClr val="FF0000"/>
              </a:buClr>
              <a:buFont typeface="Wingdings" pitchFamily="2" charset="2"/>
              <a:buChar char="q"/>
            </a:pPr>
            <a:r>
              <a:rPr lang="en-US" smtClean="0"/>
              <a:t> super</a:t>
            </a:r>
          </a:p>
          <a:p>
            <a:pPr lvl="1">
              <a:buClr>
                <a:srgbClr val="FF0000"/>
              </a:buClr>
              <a:buFont typeface="Wingdings" pitchFamily="2" charset="2"/>
              <a:buChar char="q"/>
            </a:pPr>
            <a:r>
              <a:rPr lang="en-US" smtClean="0"/>
              <a:t> top</a:t>
            </a:r>
          </a:p>
          <a:p>
            <a:pPr lvl="1">
              <a:buClr>
                <a:srgbClr val="FF0000"/>
              </a:buClr>
              <a:buFont typeface="Wingdings" pitchFamily="2" charset="2"/>
              <a:buChar char="q"/>
            </a:pPr>
            <a:r>
              <a:rPr lang="en-US" smtClean="0"/>
              <a:t> text-top</a:t>
            </a:r>
          </a:p>
          <a:p>
            <a:pPr lvl="1">
              <a:buClr>
                <a:srgbClr val="FF0000"/>
              </a:buClr>
              <a:buFont typeface="Wingdings" pitchFamily="2" charset="2"/>
              <a:buChar char="q"/>
            </a:pPr>
            <a:r>
              <a:rPr lang="en-US" smtClean="0"/>
              <a:t> middle</a:t>
            </a:r>
          </a:p>
          <a:p>
            <a:pPr lvl="1">
              <a:buClr>
                <a:srgbClr val="FF0000"/>
              </a:buClr>
              <a:buFont typeface="Wingdings" pitchFamily="2" charset="2"/>
              <a:buChar char="q"/>
            </a:pPr>
            <a:r>
              <a:rPr lang="en-US" smtClean="0"/>
              <a:t> bottom</a:t>
            </a:r>
          </a:p>
          <a:p>
            <a:pPr lvl="1">
              <a:buClr>
                <a:srgbClr val="FF0000"/>
              </a:buClr>
              <a:buFont typeface="Wingdings" pitchFamily="2" charset="2"/>
              <a:buChar char="q"/>
            </a:pPr>
            <a:r>
              <a:rPr lang="en-US" smtClean="0"/>
              <a:t> </a:t>
            </a:r>
            <a:r>
              <a:rPr lang="en-US" smtClean="0"/>
              <a:t>text-bottom</a:t>
            </a: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thuộc tính văn bản</a:t>
            </a:r>
            <a:endParaRPr lang="en-US"/>
          </a:p>
        </p:txBody>
      </p:sp>
      <p:sp>
        <p:nvSpPr>
          <p:cNvPr id="3" name="Date Placeholder 2"/>
          <p:cNvSpPr>
            <a:spLocks noGrp="1"/>
          </p:cNvSpPr>
          <p:nvPr>
            <p:ph type="dt" sz="half" idx="10"/>
          </p:nvPr>
        </p:nvSpPr>
        <p:spPr/>
        <p:txBody>
          <a:bodyPr/>
          <a:lstStyle/>
          <a:p>
            <a:fld id="{2493C354-D52E-4433-BEC0-9F389BCDFBBA}" type="datetime1">
              <a:rPr lang="en-US" smtClean="0"/>
              <a:pPr/>
              <a:t>5/15/2011</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67</a:t>
            </a:fld>
            <a:endParaRPr lang="en-US"/>
          </a:p>
        </p:txBody>
      </p:sp>
      <p:sp>
        <p:nvSpPr>
          <p:cNvPr id="6" name="Content Placeholder 5"/>
          <p:cNvSpPr>
            <a:spLocks noGrp="1"/>
          </p:cNvSpPr>
          <p:nvPr>
            <p:ph sz="quarter" idx="1"/>
          </p:nvPr>
        </p:nvSpPr>
        <p:spPr/>
        <p:txBody>
          <a:bodyPr/>
          <a:lstStyle/>
          <a:p>
            <a:pPr>
              <a:buClr>
                <a:srgbClr val="FF0000"/>
              </a:buClr>
              <a:buFont typeface="Wingdings" pitchFamily="2" charset="2"/>
              <a:buChar char="q"/>
            </a:pPr>
            <a:r>
              <a:rPr lang="en-US" smtClean="0"/>
              <a:t> Thuộc tính text-transform : quy định chế độ in hoa hay thường của văn bản. Có một trong bốn giá trị :</a:t>
            </a:r>
          </a:p>
          <a:p>
            <a:pPr lvl="1">
              <a:buClr>
                <a:srgbClr val="FF0000"/>
              </a:buClr>
              <a:buFont typeface="Wingdings" pitchFamily="2" charset="2"/>
              <a:buChar char="q"/>
            </a:pPr>
            <a:r>
              <a:rPr lang="en-US" smtClean="0"/>
              <a:t>Capitalize : in hoa chữ cái đầu tiên.</a:t>
            </a:r>
          </a:p>
          <a:p>
            <a:pPr lvl="1">
              <a:buClr>
                <a:srgbClr val="FF0000"/>
              </a:buClr>
              <a:buFont typeface="Wingdings" pitchFamily="2" charset="2"/>
              <a:buChar char="q"/>
            </a:pPr>
            <a:r>
              <a:rPr lang="en-US" smtClean="0"/>
              <a:t>Uppercase : in thường.</a:t>
            </a:r>
          </a:p>
          <a:p>
            <a:pPr lvl="1">
              <a:buClr>
                <a:srgbClr val="FF0000"/>
              </a:buClr>
              <a:buFont typeface="Wingdings" pitchFamily="2" charset="2"/>
              <a:buChar char="q"/>
            </a:pPr>
            <a:r>
              <a:rPr lang="en-US" smtClean="0"/>
              <a:t>Lowercase : in hoa.</a:t>
            </a:r>
          </a:p>
          <a:p>
            <a:pPr lvl="1">
              <a:buClr>
                <a:srgbClr val="FF0000"/>
              </a:buClr>
              <a:buFont typeface="Wingdings" pitchFamily="2" charset="2"/>
              <a:buChar char="q"/>
            </a:pPr>
            <a:r>
              <a:rPr lang="en-US" smtClean="0"/>
              <a:t>None : bình thường (mặc định).</a:t>
            </a:r>
          </a:p>
          <a:p>
            <a:pPr>
              <a:buClr>
                <a:srgbClr val="FF0000"/>
              </a:buClr>
              <a:buFont typeface="Wingdings" pitchFamily="2" charset="2"/>
              <a:buChar char="q"/>
            </a:pPr>
            <a:r>
              <a:rPr lang="en-US" smtClean="0"/>
              <a:t> Vd: </a:t>
            </a: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thuộc tính văn bản</a:t>
            </a:r>
            <a:endParaRPr lang="en-US"/>
          </a:p>
        </p:txBody>
      </p:sp>
      <p:sp>
        <p:nvSpPr>
          <p:cNvPr id="3" name="Date Placeholder 2"/>
          <p:cNvSpPr>
            <a:spLocks noGrp="1"/>
          </p:cNvSpPr>
          <p:nvPr>
            <p:ph type="dt" sz="half" idx="10"/>
          </p:nvPr>
        </p:nvSpPr>
        <p:spPr/>
        <p:txBody>
          <a:bodyPr/>
          <a:lstStyle/>
          <a:p>
            <a:fld id="{2493C354-D52E-4433-BEC0-9F389BCDFBBA}" type="datetime1">
              <a:rPr lang="en-US" smtClean="0"/>
              <a:pPr/>
              <a:t>5/16/2011</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68</a:t>
            </a:fld>
            <a:endParaRPr lang="en-US"/>
          </a:p>
        </p:txBody>
      </p:sp>
      <p:sp>
        <p:nvSpPr>
          <p:cNvPr id="6" name="Content Placeholder 5"/>
          <p:cNvSpPr>
            <a:spLocks noGrp="1"/>
          </p:cNvSpPr>
          <p:nvPr>
            <p:ph sz="quarter" idx="1"/>
          </p:nvPr>
        </p:nvSpPr>
        <p:spPr/>
        <p:txBody>
          <a:bodyPr/>
          <a:lstStyle/>
          <a:p>
            <a:pPr>
              <a:buClr>
                <a:srgbClr val="FF0000"/>
              </a:buClr>
              <a:buFont typeface="Wingdings" pitchFamily="2" charset="2"/>
              <a:buChar char="q"/>
            </a:pPr>
            <a:r>
              <a:rPr lang="en-US" smtClean="0"/>
              <a:t> Thuộc tính text-align :  dùng để canh chỉnh các thành phần của văn bản.</a:t>
            </a:r>
          </a:p>
          <a:p>
            <a:pPr lvl="1">
              <a:buClr>
                <a:srgbClr val="FF0000"/>
              </a:buClr>
              <a:buFont typeface="Wingdings" pitchFamily="2" charset="2"/>
              <a:buChar char="q"/>
            </a:pPr>
            <a:r>
              <a:rPr lang="en-US" smtClean="0"/>
              <a:t>left : canh trái.</a:t>
            </a:r>
          </a:p>
          <a:p>
            <a:pPr lvl="1">
              <a:buClr>
                <a:srgbClr val="FF0000"/>
              </a:buClr>
              <a:buFont typeface="Wingdings" pitchFamily="2" charset="2"/>
              <a:buChar char="q"/>
            </a:pPr>
            <a:r>
              <a:rPr lang="en-US" smtClean="0"/>
              <a:t>right : canh phải.</a:t>
            </a:r>
          </a:p>
          <a:p>
            <a:pPr lvl="1">
              <a:buClr>
                <a:srgbClr val="FF0000"/>
              </a:buClr>
              <a:buFont typeface="Wingdings" pitchFamily="2" charset="2"/>
              <a:buChar char="q"/>
            </a:pPr>
            <a:r>
              <a:rPr lang="en-US" smtClean="0"/>
              <a:t>center : canh giữa.</a:t>
            </a:r>
          </a:p>
          <a:p>
            <a:pPr lvl="1">
              <a:buClr>
                <a:srgbClr val="FF0000"/>
              </a:buClr>
              <a:buFont typeface="Wingdings" pitchFamily="2" charset="2"/>
              <a:buChar char="q"/>
            </a:pPr>
            <a:r>
              <a:rPr lang="en-US" smtClean="0"/>
              <a:t>justify : canh đều.</a:t>
            </a:r>
          </a:p>
          <a:p>
            <a:pPr>
              <a:buClr>
                <a:srgbClr val="FF0000"/>
              </a:buClr>
              <a:buFont typeface="Wingdings" pitchFamily="2" charset="2"/>
              <a:buChar char="q"/>
            </a:pPr>
            <a:r>
              <a:rPr lang="en-US" smtClean="0"/>
              <a:t> Vd:</a:t>
            </a: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thuộc tính văn bản</a:t>
            </a:r>
            <a:endParaRPr lang="en-US"/>
          </a:p>
        </p:txBody>
      </p:sp>
      <p:sp>
        <p:nvSpPr>
          <p:cNvPr id="3" name="Date Placeholder 2"/>
          <p:cNvSpPr>
            <a:spLocks noGrp="1"/>
          </p:cNvSpPr>
          <p:nvPr>
            <p:ph type="dt" sz="half" idx="10"/>
          </p:nvPr>
        </p:nvSpPr>
        <p:spPr/>
        <p:txBody>
          <a:bodyPr/>
          <a:lstStyle/>
          <a:p>
            <a:fld id="{2493C354-D52E-4433-BEC0-9F389BCDFBBA}" type="datetime1">
              <a:rPr lang="en-US" smtClean="0"/>
              <a:pPr/>
              <a:t>5/16/2011</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69</a:t>
            </a:fld>
            <a:endParaRPr lang="en-US"/>
          </a:p>
        </p:txBody>
      </p:sp>
      <p:sp>
        <p:nvSpPr>
          <p:cNvPr id="6" name="Content Placeholder 5"/>
          <p:cNvSpPr>
            <a:spLocks noGrp="1"/>
          </p:cNvSpPr>
          <p:nvPr>
            <p:ph sz="quarter" idx="1"/>
          </p:nvPr>
        </p:nvSpPr>
        <p:spPr/>
        <p:txBody>
          <a:bodyPr/>
          <a:lstStyle/>
          <a:p>
            <a:pPr>
              <a:buClr>
                <a:srgbClr val="FF0000"/>
              </a:buClr>
              <a:buFont typeface="Wingdings" pitchFamily="2" charset="2"/>
              <a:buChar char="q"/>
            </a:pPr>
            <a:r>
              <a:rPr lang="en-US" smtClean="0"/>
              <a:t> Thuộc tính text-indent </a:t>
            </a:r>
            <a:r>
              <a:rPr lang="en-US" smtClean="0"/>
              <a:t>: thụt lề văn bản, sử dụng cho một đoạn văn hay một dòng. </a:t>
            </a:r>
          </a:p>
          <a:p>
            <a:pPr>
              <a:buClr>
                <a:srgbClr val="FF0000"/>
              </a:buClr>
              <a:buFont typeface="Wingdings" pitchFamily="2" charset="2"/>
              <a:buChar char="q"/>
            </a:pPr>
            <a:r>
              <a:rPr lang="en-US" smtClean="0"/>
              <a:t> </a:t>
            </a:r>
            <a:r>
              <a:rPr lang="en-US" smtClean="0"/>
              <a:t>Vd :</a:t>
            </a:r>
          </a:p>
          <a:p>
            <a:pPr lvl="1">
              <a:buClr>
                <a:srgbClr val="FF0000"/>
              </a:buClr>
              <a:buFont typeface="Wingdings" pitchFamily="2" charset="2"/>
              <a:buChar char="q"/>
            </a:pPr>
            <a:r>
              <a:rPr lang="en-US" sz="2400" smtClean="0"/>
              <a:t>DOAN{text-indent: </a:t>
            </a:r>
            <a:r>
              <a:rPr lang="en-US" sz="2400" smtClean="0"/>
              <a:t>30px} </a:t>
            </a:r>
          </a:p>
          <a:p>
            <a:pPr lvl="2">
              <a:buClr>
                <a:srgbClr val="FF0000"/>
              </a:buClr>
              <a:buFont typeface="Wingdings" pitchFamily="2" charset="2"/>
              <a:buChar char="q"/>
            </a:pPr>
            <a:r>
              <a:rPr lang="en-US" smtClean="0"/>
              <a:t>=&gt; </a:t>
            </a:r>
            <a:r>
              <a:rPr lang="en-US" smtClean="0"/>
              <a:t>dòng đầu tiên của DOAN sẽ thụt vào 30px so với các dòng </a:t>
            </a:r>
            <a:endParaRPr lang="en-US" smtClean="0"/>
          </a:p>
          <a:p>
            <a:pPr lvl="1">
              <a:buClr>
                <a:srgbClr val="FF0000"/>
              </a:buClr>
              <a:buFont typeface="Wingdings" pitchFamily="2" charset="2"/>
              <a:buChar char="q"/>
            </a:pPr>
            <a:r>
              <a:rPr lang="en-US" sz="2400" smtClean="0"/>
              <a:t>DOAN{text-indent: </a:t>
            </a:r>
            <a:r>
              <a:rPr lang="en-US" sz="2400" smtClean="0"/>
              <a:t>-10px}</a:t>
            </a:r>
          </a:p>
          <a:p>
            <a:pPr lvl="2">
              <a:buClr>
                <a:srgbClr val="FF0000"/>
              </a:buClr>
              <a:buFont typeface="Wingdings" pitchFamily="2" charset="2"/>
              <a:buChar char="q"/>
            </a:pPr>
            <a:r>
              <a:rPr lang="en-US" smtClean="0"/>
              <a:t> </a:t>
            </a:r>
            <a:r>
              <a:rPr lang="en-US" smtClean="0"/>
              <a:t>=&gt; </a:t>
            </a:r>
            <a:r>
              <a:rPr lang="en-US" smtClean="0"/>
              <a:t>dòng đầu tiên của DOAN sẽ thụt vào -10px tức là lồi ra 10px so với các dòng khác trong DOAN.</a:t>
            </a:r>
            <a:endParaRPr lang="en-US"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Cú pháp</a:t>
            </a:r>
            <a:endParaRPr lang="en-US" dirty="0"/>
          </a:p>
        </p:txBody>
      </p:sp>
      <p:sp>
        <p:nvSpPr>
          <p:cNvPr id="2" name="Content Placeholder 1"/>
          <p:cNvSpPr>
            <a:spLocks noGrp="1"/>
          </p:cNvSpPr>
          <p:nvPr>
            <p:ph sz="quarter" idx="1"/>
          </p:nvPr>
        </p:nvSpPr>
        <p:spPr/>
        <p:txBody>
          <a:bodyPr/>
          <a:lstStyle/>
          <a:p>
            <a:pPr marL="514350" indent="-514350">
              <a:buFont typeface="+mj-lt"/>
              <a:buAutoNum type="arabicPeriod" startAt="2"/>
            </a:pPr>
            <a:r>
              <a:rPr lang="en-US" dirty="0" smtClean="0">
                <a:solidFill>
                  <a:schemeClr val="accent6">
                    <a:lumMod val="75000"/>
                  </a:schemeClr>
                </a:solidFill>
              </a:rPr>
              <a:t>Tạo nhóm selector:</a:t>
            </a:r>
          </a:p>
          <a:p>
            <a:r>
              <a:rPr lang="en-US" dirty="0" smtClean="0"/>
              <a:t>Ta có thể gộp các phần tử có chung thuộc tính vào cùng selector, và các phần tử tách biệt nhau bởi dấu phẩy.</a:t>
            </a:r>
          </a:p>
          <a:p>
            <a:pPr lvl="1"/>
            <a:endParaRPr lang="en-US" dirty="0" smtClean="0"/>
          </a:p>
          <a:p>
            <a:pPr lvl="1"/>
            <a:r>
              <a:rPr lang="en-US" dirty="0" smtClean="0"/>
              <a:t>Vd1:   ten,monhoc {font-size: 16pt; display:block}</a:t>
            </a:r>
          </a:p>
          <a:p>
            <a:pPr lvl="1"/>
            <a:r>
              <a:rPr lang="en-US" dirty="0" smtClean="0"/>
              <a:t>Vd2:</a:t>
            </a:r>
            <a:r>
              <a:rPr lang="en-US" sz="2300" dirty="0" smtClean="0"/>
              <a:t> ten,monhoc,noidung{ display: block ;}</a:t>
            </a:r>
          </a:p>
          <a:p>
            <a:pPr lvl="1">
              <a:buNone/>
            </a:pPr>
            <a:r>
              <a:rPr lang="en-US" sz="2300" dirty="0" smtClean="0"/>
              <a:t>		   ten,maso{ font-style:bold;}</a:t>
            </a:r>
          </a:p>
          <a:p>
            <a:pPr lvl="1">
              <a:buNone/>
            </a:pPr>
            <a:r>
              <a:rPr lang="en-US" sz="2300" dirty="0" smtClean="0"/>
              <a:t>		   maso {font-size: 16pt; color:red;}</a:t>
            </a:r>
            <a:endParaRPr lang="en-US" dirty="0"/>
          </a:p>
        </p:txBody>
      </p:sp>
      <p:sp>
        <p:nvSpPr>
          <p:cNvPr id="4" name="Date Placeholder 3"/>
          <p:cNvSpPr>
            <a:spLocks noGrp="1"/>
          </p:cNvSpPr>
          <p:nvPr>
            <p:ph type="dt" sz="half" idx="10"/>
          </p:nvPr>
        </p:nvSpPr>
        <p:spPr/>
        <p:txBody>
          <a:bodyPr/>
          <a:lstStyle/>
          <a:p>
            <a:fld id="{03E6D803-279F-4857-A69F-E2E3FD3ECA98}" type="datetime1">
              <a:rPr lang="en-US" smtClean="0"/>
              <a:pPr/>
              <a:t>5/15/2011</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thuộc tính văn bản</a:t>
            </a:r>
            <a:endParaRPr lang="en-US"/>
          </a:p>
        </p:txBody>
      </p:sp>
      <p:sp>
        <p:nvSpPr>
          <p:cNvPr id="3" name="Date Placeholder 2"/>
          <p:cNvSpPr>
            <a:spLocks noGrp="1"/>
          </p:cNvSpPr>
          <p:nvPr>
            <p:ph type="dt" sz="half" idx="10"/>
          </p:nvPr>
        </p:nvSpPr>
        <p:spPr/>
        <p:txBody>
          <a:bodyPr/>
          <a:lstStyle/>
          <a:p>
            <a:fld id="{2493C354-D52E-4433-BEC0-9F389BCDFBBA}" type="datetime1">
              <a:rPr lang="en-US" smtClean="0"/>
              <a:pPr/>
              <a:t>5/16/2011</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70</a:t>
            </a:fld>
            <a:endParaRPr lang="en-US"/>
          </a:p>
        </p:txBody>
      </p:sp>
      <p:sp>
        <p:nvSpPr>
          <p:cNvPr id="6" name="Content Placeholder 5"/>
          <p:cNvSpPr>
            <a:spLocks noGrp="1"/>
          </p:cNvSpPr>
          <p:nvPr>
            <p:ph sz="quarter" idx="1"/>
          </p:nvPr>
        </p:nvSpPr>
        <p:spPr/>
        <p:txBody>
          <a:bodyPr/>
          <a:lstStyle/>
          <a:p>
            <a:pPr>
              <a:buClr>
                <a:srgbClr val="FF0000"/>
              </a:buClr>
              <a:buFont typeface="Wingdings" pitchFamily="2" charset="2"/>
              <a:buChar char="q"/>
            </a:pPr>
            <a:r>
              <a:rPr lang="en-US" smtClean="0"/>
              <a:t> Thuộc tính </a:t>
            </a:r>
            <a:r>
              <a:rPr lang="en-US" smtClean="0"/>
              <a:t>line-height </a:t>
            </a:r>
            <a:r>
              <a:rPr lang="en-US" smtClean="0"/>
              <a:t> : định chiều cao giữa các dòng, nó có thể nhận một số, một độ dài hoặc tỉ lệ phần trăm kích thước font làm giá trị.</a:t>
            </a:r>
          </a:p>
          <a:p>
            <a:pPr>
              <a:buClr>
                <a:srgbClr val="FF0000"/>
              </a:buClr>
              <a:buFont typeface="Wingdings" pitchFamily="2" charset="2"/>
              <a:buChar char="q"/>
            </a:pPr>
            <a:r>
              <a:rPr lang="en-US" smtClean="0"/>
              <a:t> </a:t>
            </a:r>
            <a:r>
              <a:rPr lang="en-US" smtClean="0"/>
              <a:t>Vd : </a:t>
            </a:r>
          </a:p>
          <a:p>
            <a:pPr lvl="1">
              <a:buClr>
                <a:srgbClr val="FF0000"/>
              </a:buClr>
              <a:buFont typeface="Wingdings" pitchFamily="2" charset="2"/>
              <a:buChar char="q"/>
            </a:pPr>
            <a:r>
              <a:rPr lang="en-US" smtClean="0"/>
              <a:t>DOAN </a:t>
            </a:r>
            <a:r>
              <a:rPr lang="en-US" smtClean="0"/>
              <a:t>{ line-height: 200</a:t>
            </a:r>
            <a:r>
              <a:rPr lang="en-US" smtClean="0"/>
              <a:t>% </a:t>
            </a:r>
            <a:r>
              <a:rPr lang="en-US" smtClean="0"/>
              <a:t>}</a:t>
            </a:r>
          </a:p>
          <a:p>
            <a:pPr lvl="1">
              <a:buClr>
                <a:srgbClr val="FF0000"/>
              </a:buClr>
              <a:buFont typeface="Wingdings" pitchFamily="2" charset="2"/>
              <a:buChar char="q"/>
            </a:pPr>
            <a:r>
              <a:rPr lang="en-US" smtClean="0"/>
              <a:t>DOAN { line-height: 0.5in}</a:t>
            </a:r>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Thuộc tính đóng hộp</a:t>
            </a:r>
            <a:endParaRPr lang="en-US"/>
          </a:p>
        </p:txBody>
      </p:sp>
      <p:sp>
        <p:nvSpPr>
          <p:cNvPr id="3" name="Date Placeholder 2"/>
          <p:cNvSpPr>
            <a:spLocks noGrp="1"/>
          </p:cNvSpPr>
          <p:nvPr>
            <p:ph type="dt" sz="half" idx="10"/>
          </p:nvPr>
        </p:nvSpPr>
        <p:spPr/>
        <p:txBody>
          <a:bodyPr/>
          <a:lstStyle/>
          <a:p>
            <a:fld id="{2493C354-D52E-4433-BEC0-9F389BCDFBBA}" type="datetime1">
              <a:rPr lang="en-US" smtClean="0"/>
              <a:pPr/>
              <a:t>5/16/2011</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71</a:t>
            </a:fld>
            <a:endParaRPr lang="en-US"/>
          </a:p>
        </p:txBody>
      </p:sp>
      <p:sp>
        <p:nvSpPr>
          <p:cNvPr id="6" name="Content Placeholder 5"/>
          <p:cNvSpPr>
            <a:spLocks noGrp="1"/>
          </p:cNvSpPr>
          <p:nvPr>
            <p:ph sz="quarter" idx="1"/>
          </p:nvPr>
        </p:nvSpPr>
        <p:spPr>
          <a:xfrm>
            <a:off x="301752" y="1527048"/>
            <a:ext cx="5337048" cy="4572000"/>
          </a:xfrm>
        </p:spPr>
        <p:txBody>
          <a:bodyPr/>
          <a:lstStyle/>
          <a:p>
            <a:pPr>
              <a:buClr>
                <a:srgbClr val="FF0000"/>
              </a:buClr>
              <a:buFont typeface="Wingdings" pitchFamily="2" charset="2"/>
              <a:buChar char="q"/>
            </a:pPr>
            <a:r>
              <a:rPr lang="en-US" smtClean="0"/>
              <a:t> Đ</a:t>
            </a:r>
            <a:r>
              <a:rPr lang="vi-VN" smtClean="0"/>
              <a:t>ịnh </a:t>
            </a:r>
            <a:r>
              <a:rPr lang="vi-VN" smtClean="0"/>
              <a:t>dạng </a:t>
            </a:r>
            <a:r>
              <a:rPr lang="vi-VN" smtClean="0"/>
              <a:t>khối </a:t>
            </a:r>
            <a:r>
              <a:rPr lang="vi-VN" smtClean="0"/>
              <a:t>không</a:t>
            </a:r>
            <a:r>
              <a:rPr lang="en-US" smtClean="0"/>
              <a:t> </a:t>
            </a:r>
            <a:r>
              <a:rPr lang="vi-VN" smtClean="0"/>
              <a:t>gian </a:t>
            </a:r>
            <a:r>
              <a:rPr lang="vi-VN" smtClean="0"/>
              <a:t>bao quanh một thành phần. Nó bao gồm padding (vùng đệm), border (viền</a:t>
            </a:r>
            <a:r>
              <a:rPr lang="vi-VN" smtClean="0"/>
              <a:t>) </a:t>
            </a:r>
            <a:r>
              <a:rPr lang="vi-VN" smtClean="0"/>
              <a:t>và</a:t>
            </a:r>
            <a:r>
              <a:rPr lang="en-US" smtClean="0"/>
              <a:t> margin </a:t>
            </a:r>
            <a:r>
              <a:rPr lang="en-US" smtClean="0"/>
              <a:t>(canh lề) và các tùy chọn.</a:t>
            </a:r>
            <a:endParaRPr lang="en-US"/>
          </a:p>
        </p:txBody>
      </p:sp>
      <p:pic>
        <p:nvPicPr>
          <p:cNvPr id="1028" name="Picture 4" descr="C:\Documents and Settings\duong thi thuy van\Desktop\untitled.JPG"/>
          <p:cNvPicPr>
            <a:picLocks noChangeAspect="1" noChangeArrowheads="1"/>
          </p:cNvPicPr>
          <p:nvPr/>
        </p:nvPicPr>
        <p:blipFill>
          <a:blip r:embed="rId2"/>
          <a:srcRect/>
          <a:stretch>
            <a:fillRect/>
          </a:stretch>
        </p:blipFill>
        <p:spPr bwMode="auto">
          <a:xfrm>
            <a:off x="5638800" y="1524000"/>
            <a:ext cx="3276600" cy="3067455"/>
          </a:xfrm>
          <a:prstGeom prst="rect">
            <a:avLst/>
          </a:prstGeom>
          <a:noFill/>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Thuộc tính đóng hộp</a:t>
            </a:r>
            <a:endParaRPr lang="en-US"/>
          </a:p>
        </p:txBody>
      </p:sp>
      <p:sp>
        <p:nvSpPr>
          <p:cNvPr id="3" name="Date Placeholder 2"/>
          <p:cNvSpPr>
            <a:spLocks noGrp="1"/>
          </p:cNvSpPr>
          <p:nvPr>
            <p:ph type="dt" sz="half" idx="10"/>
          </p:nvPr>
        </p:nvSpPr>
        <p:spPr/>
        <p:txBody>
          <a:bodyPr/>
          <a:lstStyle/>
          <a:p>
            <a:fld id="{2493C354-D52E-4433-BEC0-9F389BCDFBBA}" type="datetime1">
              <a:rPr lang="en-US" smtClean="0"/>
              <a:pPr/>
              <a:t>5/16/2011</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72</a:t>
            </a:fld>
            <a:endParaRPr lang="en-US"/>
          </a:p>
        </p:txBody>
      </p:sp>
      <p:sp>
        <p:nvSpPr>
          <p:cNvPr id="6" name="Content Placeholder 5"/>
          <p:cNvSpPr>
            <a:spLocks noGrp="1"/>
          </p:cNvSpPr>
          <p:nvPr>
            <p:ph sz="quarter" idx="1"/>
          </p:nvPr>
        </p:nvSpPr>
        <p:spPr/>
        <p:txBody>
          <a:bodyPr/>
          <a:lstStyle/>
          <a:p>
            <a:pPr>
              <a:buClr>
                <a:srgbClr val="FF0000"/>
              </a:buClr>
              <a:buFont typeface="Wingdings" pitchFamily="2" charset="2"/>
              <a:buChar char="q"/>
            </a:pPr>
            <a:r>
              <a:rPr lang="en-US" smtClean="0"/>
              <a:t> Thuộc tính margin : canh lề cho văn bản. </a:t>
            </a:r>
          </a:p>
          <a:p>
            <a:pPr>
              <a:buClr>
                <a:srgbClr val="FF0000"/>
              </a:buClr>
              <a:buFont typeface="Wingdings" pitchFamily="2" charset="2"/>
              <a:buChar char="q"/>
            </a:pPr>
            <a:r>
              <a:rPr lang="en-US" smtClean="0"/>
              <a:t> Có các thuộc tính con : margin-top; margin-bottom; margin-left; margin-right;</a:t>
            </a:r>
          </a:p>
          <a:p>
            <a:pPr>
              <a:buClr>
                <a:srgbClr val="FF0000"/>
              </a:buClr>
              <a:buFont typeface="Wingdings" pitchFamily="2" charset="2"/>
              <a:buChar char="q"/>
            </a:pPr>
            <a:r>
              <a:rPr lang="en-US" smtClean="0"/>
              <a:t> </a:t>
            </a:r>
            <a:r>
              <a:rPr lang="en-US" smtClean="0"/>
              <a:t>Vd :</a:t>
            </a:r>
          </a:p>
          <a:p>
            <a:pPr lvl="1">
              <a:buClr>
                <a:srgbClr val="FF0000"/>
              </a:buClr>
              <a:buFont typeface="Wingdings" pitchFamily="2" charset="2"/>
              <a:buChar char="q"/>
            </a:pPr>
            <a:r>
              <a:rPr lang="en-US" smtClean="0"/>
              <a:t> DOAN{ margin-top : 80px; margin-bottom : 40px; margin-left : 50px; margin-right : 30px;}</a:t>
            </a:r>
          </a:p>
          <a:p>
            <a:pPr lvl="1">
              <a:buClr>
                <a:srgbClr val="FF0000"/>
              </a:buClr>
              <a:buFont typeface="Symbol"/>
              <a:buChar char="Þ"/>
            </a:pPr>
            <a:r>
              <a:rPr lang="en-US" smtClean="0"/>
              <a:t>viết gọn : DOAN{margin : 80px </a:t>
            </a:r>
            <a:r>
              <a:rPr lang="en-US" smtClean="0"/>
              <a:t>30px </a:t>
            </a:r>
            <a:r>
              <a:rPr lang="en-US" smtClean="0"/>
              <a:t>40px </a:t>
            </a:r>
            <a:r>
              <a:rPr lang="en-US" smtClean="0"/>
              <a:t>50px}</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Thuộc tính đóng hộp</a:t>
            </a:r>
            <a:endParaRPr lang="en-US"/>
          </a:p>
        </p:txBody>
      </p:sp>
      <p:sp>
        <p:nvSpPr>
          <p:cNvPr id="3" name="Date Placeholder 2"/>
          <p:cNvSpPr>
            <a:spLocks noGrp="1"/>
          </p:cNvSpPr>
          <p:nvPr>
            <p:ph type="dt" sz="half" idx="10"/>
          </p:nvPr>
        </p:nvSpPr>
        <p:spPr/>
        <p:txBody>
          <a:bodyPr/>
          <a:lstStyle/>
          <a:p>
            <a:fld id="{2493C354-D52E-4433-BEC0-9F389BCDFBBA}" type="datetime1">
              <a:rPr lang="en-US" smtClean="0"/>
              <a:pPr/>
              <a:t>5/16/2011</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73</a:t>
            </a:fld>
            <a:endParaRPr lang="en-US"/>
          </a:p>
        </p:txBody>
      </p:sp>
      <p:sp>
        <p:nvSpPr>
          <p:cNvPr id="6" name="Content Placeholder 5"/>
          <p:cNvSpPr>
            <a:spLocks noGrp="1"/>
          </p:cNvSpPr>
          <p:nvPr>
            <p:ph sz="quarter" idx="1"/>
          </p:nvPr>
        </p:nvSpPr>
        <p:spPr/>
        <p:txBody>
          <a:bodyPr>
            <a:normAutofit lnSpcReduction="10000"/>
          </a:bodyPr>
          <a:lstStyle/>
          <a:p>
            <a:pPr>
              <a:buClr>
                <a:srgbClr val="FF0000"/>
              </a:buClr>
              <a:buFont typeface="Wingdings" pitchFamily="2" charset="2"/>
              <a:buChar char="q"/>
            </a:pPr>
            <a:r>
              <a:rPr lang="en-US" smtClean="0"/>
              <a:t> </a:t>
            </a:r>
            <a:r>
              <a:rPr lang="en-US" smtClean="0"/>
              <a:t>Thuộc tính border : đường viền xung quanh văn bản.</a:t>
            </a:r>
          </a:p>
          <a:p>
            <a:pPr>
              <a:buClr>
                <a:srgbClr val="FF0000"/>
              </a:buClr>
              <a:buFont typeface="Wingdings" pitchFamily="2" charset="2"/>
              <a:buChar char="q"/>
            </a:pPr>
            <a:r>
              <a:rPr lang="en-US" smtClean="0"/>
              <a:t>Có 3 thuộc tính con : </a:t>
            </a:r>
          </a:p>
          <a:p>
            <a:pPr lvl="1">
              <a:buClr>
                <a:srgbClr val="FF0000"/>
              </a:buClr>
              <a:buFont typeface="Wingdings" pitchFamily="2" charset="2"/>
              <a:buChar char="q"/>
            </a:pPr>
            <a:r>
              <a:rPr lang="en-US" smtClean="0"/>
              <a:t>border-width (độ rộng </a:t>
            </a:r>
            <a:r>
              <a:rPr lang="en-US" smtClean="0"/>
              <a:t>đường </a:t>
            </a:r>
            <a:r>
              <a:rPr lang="en-US" smtClean="0"/>
              <a:t>viền, nhận </a:t>
            </a:r>
            <a:r>
              <a:rPr lang="en-US" smtClean="0"/>
              <a:t>giá trị : thin, medium, thick hoặc &lt;độ </a:t>
            </a:r>
            <a:r>
              <a:rPr lang="en-US" smtClean="0"/>
              <a:t>dài</a:t>
            </a:r>
            <a:r>
              <a:rPr lang="en-US" smtClean="0"/>
              <a:t>&gt;).</a:t>
            </a:r>
          </a:p>
          <a:p>
            <a:pPr marL="1062990" lvl="2" indent="-514350">
              <a:buClr>
                <a:srgbClr val="FF0000"/>
              </a:buClr>
              <a:buFont typeface="Wingdings" pitchFamily="2" charset="2"/>
              <a:buChar char="q"/>
            </a:pPr>
            <a:r>
              <a:rPr lang="en-US" smtClean="0"/>
              <a:t>border-top-width</a:t>
            </a:r>
          </a:p>
          <a:p>
            <a:pPr marL="1062990" lvl="2" indent="-514350">
              <a:buClr>
                <a:srgbClr val="FF0000"/>
              </a:buClr>
              <a:buFont typeface="Wingdings" pitchFamily="2" charset="2"/>
              <a:buChar char="q"/>
            </a:pPr>
            <a:r>
              <a:rPr lang="en-US" smtClean="0"/>
              <a:t>border-right-width</a:t>
            </a:r>
          </a:p>
          <a:p>
            <a:pPr marL="1062990" lvl="2" indent="-514350">
              <a:buClr>
                <a:srgbClr val="FF0000"/>
              </a:buClr>
              <a:buFont typeface="Wingdings" pitchFamily="2" charset="2"/>
              <a:buChar char="q"/>
            </a:pPr>
            <a:r>
              <a:rPr lang="en-US" smtClean="0"/>
              <a:t>border-bottom-width</a:t>
            </a:r>
          </a:p>
          <a:p>
            <a:pPr marL="1062990" lvl="2" indent="-514350">
              <a:buClr>
                <a:srgbClr val="FF0000"/>
              </a:buClr>
              <a:buFont typeface="Wingdings" pitchFamily="2" charset="2"/>
              <a:buChar char="q"/>
            </a:pPr>
            <a:r>
              <a:rPr lang="en-US" smtClean="0"/>
              <a:t>border-left-width</a:t>
            </a:r>
            <a:endParaRPr lang="en-US" smtClean="0"/>
          </a:p>
          <a:p>
            <a:pPr lvl="1">
              <a:buClr>
                <a:srgbClr val="FF0000"/>
              </a:buClr>
              <a:buFont typeface="Wingdings" pitchFamily="2" charset="2"/>
              <a:buChar char="q"/>
            </a:pPr>
            <a:r>
              <a:rPr lang="en-US" smtClean="0"/>
              <a:t>border-color (màu đường viền, nhận giá trị : &lt;</a:t>
            </a:r>
            <a:r>
              <a:rPr lang="en-US" smtClean="0"/>
              <a:t>màu</a:t>
            </a:r>
            <a:r>
              <a:rPr lang="en-US" smtClean="0"/>
              <a:t>&gt;).</a:t>
            </a:r>
          </a:p>
          <a:p>
            <a:pPr lvl="1">
              <a:buClr>
                <a:srgbClr val="FF0000"/>
              </a:buClr>
              <a:buFont typeface="Wingdings" pitchFamily="2" charset="2"/>
              <a:buChar char="q"/>
            </a:pPr>
            <a:r>
              <a:rPr lang="en-US" smtClean="0"/>
              <a:t>border-style </a:t>
            </a:r>
            <a:r>
              <a:rPr lang="en-US" smtClean="0"/>
              <a:t>(kiểu </a:t>
            </a:r>
            <a:r>
              <a:rPr lang="en-US" smtClean="0"/>
              <a:t>đường </a:t>
            </a:r>
            <a:r>
              <a:rPr lang="en-US" smtClean="0"/>
              <a:t>viền, nhận các giá trị : none (không viền, mặc định), hiden, dotted, dashed</a:t>
            </a:r>
            <a:r>
              <a:rPr lang="en-US" smtClean="0"/>
              <a:t>, </a:t>
            </a:r>
            <a:r>
              <a:rPr lang="en-US" smtClean="0"/>
              <a:t>solid, double</a:t>
            </a:r>
            <a:r>
              <a:rPr lang="en-US" smtClean="0"/>
              <a:t>, groove, ridge, inset và outset</a:t>
            </a:r>
            <a:r>
              <a:rPr lang="en-US" smtClean="0"/>
              <a:t>).</a:t>
            </a:r>
          </a:p>
        </p:txBody>
      </p:sp>
      <p:pic>
        <p:nvPicPr>
          <p:cNvPr id="7" name="Picture 3" descr="C:\Documents and Settings\duong thi thuy van\Desktop\untitled1.JPG"/>
          <p:cNvPicPr>
            <a:picLocks noChangeAspect="1" noChangeArrowheads="1"/>
          </p:cNvPicPr>
          <p:nvPr/>
        </p:nvPicPr>
        <p:blipFill>
          <a:blip r:embed="rId2"/>
          <a:srcRect/>
          <a:stretch>
            <a:fillRect/>
          </a:stretch>
        </p:blipFill>
        <p:spPr bwMode="auto">
          <a:xfrm>
            <a:off x="1066800" y="5791200"/>
            <a:ext cx="6667500" cy="895350"/>
          </a:xfrm>
          <a:prstGeom prst="rect">
            <a:avLst/>
          </a:prstGeom>
          <a:noFill/>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Thuộc tính đóng hộp</a:t>
            </a:r>
            <a:endParaRPr lang="en-US"/>
          </a:p>
        </p:txBody>
      </p:sp>
      <p:sp>
        <p:nvSpPr>
          <p:cNvPr id="3" name="Date Placeholder 2"/>
          <p:cNvSpPr>
            <a:spLocks noGrp="1"/>
          </p:cNvSpPr>
          <p:nvPr>
            <p:ph type="dt" sz="half" idx="10"/>
          </p:nvPr>
        </p:nvSpPr>
        <p:spPr/>
        <p:txBody>
          <a:bodyPr/>
          <a:lstStyle/>
          <a:p>
            <a:fld id="{2493C354-D52E-4433-BEC0-9F389BCDFBBA}" type="datetime1">
              <a:rPr lang="en-US" smtClean="0"/>
              <a:pPr/>
              <a:t>5/16/2011</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74</a:t>
            </a:fld>
            <a:endParaRPr lang="en-US"/>
          </a:p>
        </p:txBody>
      </p:sp>
      <p:sp>
        <p:nvSpPr>
          <p:cNvPr id="6" name="Content Placeholder 5"/>
          <p:cNvSpPr>
            <a:spLocks noGrp="1"/>
          </p:cNvSpPr>
          <p:nvPr>
            <p:ph sz="quarter" idx="1"/>
          </p:nvPr>
        </p:nvSpPr>
        <p:spPr/>
        <p:txBody>
          <a:bodyPr>
            <a:normAutofit/>
          </a:bodyPr>
          <a:lstStyle/>
          <a:p>
            <a:pPr marL="514350" indent="-514350">
              <a:buClr>
                <a:srgbClr val="FF0000"/>
              </a:buClr>
              <a:buFont typeface="Wingdings" pitchFamily="2" charset="2"/>
              <a:buChar char="q"/>
            </a:pPr>
            <a:r>
              <a:rPr lang="en-US" smtClean="0"/>
              <a:t>Vd :</a:t>
            </a:r>
          </a:p>
          <a:p>
            <a:pPr marL="788670" lvl="1" indent="-514350">
              <a:buClr>
                <a:srgbClr val="FF0000"/>
              </a:buClr>
              <a:buFont typeface="Wingdings" pitchFamily="2" charset="2"/>
              <a:buChar char="q"/>
            </a:pPr>
            <a:r>
              <a:rPr lang="en-US" smtClean="0"/>
              <a:t>DOAN{ border-style</a:t>
            </a:r>
            <a:r>
              <a:rPr lang="en-US" smtClean="0"/>
              <a:t>: </a:t>
            </a:r>
            <a:r>
              <a:rPr lang="en-US" smtClean="0"/>
              <a:t>solid; border-width</a:t>
            </a:r>
            <a:r>
              <a:rPr lang="en-US" smtClean="0"/>
              <a:t>: </a:t>
            </a:r>
            <a:r>
              <a:rPr lang="en-US" smtClean="0"/>
              <a:t>1px; border-color</a:t>
            </a:r>
            <a:r>
              <a:rPr lang="en-US" smtClean="0"/>
              <a:t>: red }</a:t>
            </a:r>
            <a:endParaRPr lang="en-US" smtClean="0"/>
          </a:p>
          <a:p>
            <a:pPr marL="788670" lvl="1" indent="-514350">
              <a:buClr>
                <a:srgbClr val="FF0000"/>
              </a:buClr>
              <a:buFont typeface="Wingdings" pitchFamily="2" charset="2"/>
              <a:buChar char="q"/>
            </a:pPr>
            <a:r>
              <a:rPr lang="en-US" smtClean="0"/>
              <a:t>DOAN{ </a:t>
            </a:r>
            <a:r>
              <a:rPr lang="en-US" smtClean="0"/>
              <a:t>border-style</a:t>
            </a:r>
            <a:r>
              <a:rPr lang="en-US" smtClean="0"/>
              <a:t>: </a:t>
            </a:r>
            <a:r>
              <a:rPr lang="en-US" smtClean="0"/>
              <a:t>solid; border-top-width</a:t>
            </a:r>
            <a:r>
              <a:rPr lang="en-US" smtClean="0"/>
              <a:t>: </a:t>
            </a:r>
            <a:r>
              <a:rPr lang="en-US" smtClean="0"/>
              <a:t>1px; border-right-width</a:t>
            </a:r>
            <a:r>
              <a:rPr lang="en-US" smtClean="0"/>
              <a:t>: </a:t>
            </a:r>
            <a:r>
              <a:rPr lang="en-US" smtClean="0"/>
              <a:t>1px; border-bottom-width</a:t>
            </a:r>
            <a:r>
              <a:rPr lang="en-US" smtClean="0"/>
              <a:t>: </a:t>
            </a:r>
            <a:r>
              <a:rPr lang="en-US" smtClean="0"/>
              <a:t>1px; border-left-width</a:t>
            </a:r>
            <a:r>
              <a:rPr lang="en-US" smtClean="0"/>
              <a:t>: </a:t>
            </a:r>
            <a:r>
              <a:rPr lang="en-US" smtClean="0"/>
              <a:t>1px </a:t>
            </a:r>
            <a:r>
              <a:rPr lang="en-US" smtClean="0"/>
              <a:t>}</a:t>
            </a:r>
          </a:p>
          <a:p>
            <a:pPr marL="788670" lvl="1" indent="-514350">
              <a:buClr>
                <a:srgbClr val="FF0000"/>
              </a:buClr>
              <a:buFont typeface="Symbol"/>
              <a:buChar char="Þ"/>
            </a:pPr>
            <a:r>
              <a:rPr lang="en-US" smtClean="0"/>
              <a:t>có </a:t>
            </a:r>
            <a:r>
              <a:rPr lang="en-US" smtClean="0"/>
              <a:t>thể viết : DOAN{border-style: solid; border-width: </a:t>
            </a:r>
            <a:r>
              <a:rPr lang="en-US" smtClean="0"/>
              <a:t>1px</a:t>
            </a:r>
            <a:r>
              <a:rPr lang="en-US" smtClean="0"/>
              <a:t>}</a:t>
            </a:r>
          </a:p>
          <a:p>
            <a:pPr marL="788670" lvl="1" indent="-514350">
              <a:buClr>
                <a:srgbClr val="FF0000"/>
              </a:buClr>
              <a:buNone/>
            </a:pPr>
            <a:r>
              <a:rPr lang="en-US" smtClean="0"/>
              <a:t>Cách dùng ngắn :</a:t>
            </a:r>
          </a:p>
          <a:p>
            <a:pPr marL="788670" lvl="1" indent="-514350">
              <a:buClr>
                <a:srgbClr val="FF0000"/>
              </a:buClr>
              <a:buFont typeface="Wingdings" pitchFamily="2" charset="2"/>
              <a:buChar char="q"/>
            </a:pPr>
            <a:r>
              <a:rPr lang="en-US" smtClean="0"/>
              <a:t>DOAN </a:t>
            </a:r>
            <a:r>
              <a:rPr lang="en-US" smtClean="0"/>
              <a:t>{ border-bottom: 2px solid blue }</a:t>
            </a:r>
            <a:endParaRPr lang="en-US" smtClean="0"/>
          </a:p>
          <a:p>
            <a:pPr marL="788670" lvl="1" indent="-514350">
              <a:buClr>
                <a:srgbClr val="FF0000"/>
              </a:buClr>
              <a:buNone/>
            </a:pPr>
            <a:endParaRPr lang="en-US"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Thuộc tính padding</a:t>
            </a:r>
            <a:endParaRPr lang="en-US"/>
          </a:p>
        </p:txBody>
      </p:sp>
      <p:sp>
        <p:nvSpPr>
          <p:cNvPr id="3" name="Date Placeholder 2"/>
          <p:cNvSpPr>
            <a:spLocks noGrp="1"/>
          </p:cNvSpPr>
          <p:nvPr>
            <p:ph type="dt" sz="half" idx="10"/>
          </p:nvPr>
        </p:nvSpPr>
        <p:spPr/>
        <p:txBody>
          <a:bodyPr/>
          <a:lstStyle/>
          <a:p>
            <a:fld id="{2493C354-D52E-4433-BEC0-9F389BCDFBBA}" type="datetime1">
              <a:rPr lang="en-US" smtClean="0"/>
              <a:pPr/>
              <a:t>5/16/2011</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75</a:t>
            </a:fld>
            <a:endParaRPr lang="en-US"/>
          </a:p>
        </p:txBody>
      </p:sp>
      <p:sp>
        <p:nvSpPr>
          <p:cNvPr id="6" name="Content Placeholder 5"/>
          <p:cNvSpPr>
            <a:spLocks noGrp="1"/>
          </p:cNvSpPr>
          <p:nvPr>
            <p:ph sz="quarter" idx="1"/>
          </p:nvPr>
        </p:nvSpPr>
        <p:spPr/>
        <p:txBody>
          <a:bodyPr>
            <a:normAutofit lnSpcReduction="10000"/>
          </a:bodyPr>
          <a:lstStyle/>
          <a:p>
            <a:pPr>
              <a:buClr>
                <a:srgbClr val="FF0000"/>
              </a:buClr>
              <a:buFont typeface="Wingdings" pitchFamily="2" charset="2"/>
              <a:buChar char="q"/>
            </a:pPr>
            <a:r>
              <a:rPr lang="en-US" smtClean="0"/>
              <a:t> Quy định khoảng cách giữa phần văn bản và phần viền của văn bản. Các thuộc tính con :</a:t>
            </a:r>
          </a:p>
          <a:p>
            <a:pPr lvl="1">
              <a:buClr>
                <a:srgbClr val="FF0000"/>
              </a:buClr>
              <a:buFont typeface="Wingdings" pitchFamily="2" charset="2"/>
              <a:buChar char="q"/>
            </a:pPr>
            <a:r>
              <a:rPr lang="en-US" smtClean="0"/>
              <a:t>padding-bottom</a:t>
            </a:r>
          </a:p>
          <a:p>
            <a:pPr lvl="1">
              <a:buClr>
                <a:srgbClr val="FF0000"/>
              </a:buClr>
              <a:buFont typeface="Wingdings" pitchFamily="2" charset="2"/>
              <a:buChar char="q"/>
            </a:pPr>
            <a:r>
              <a:rPr lang="en-US" smtClean="0"/>
              <a:t>padding-top</a:t>
            </a:r>
          </a:p>
          <a:p>
            <a:pPr lvl="1">
              <a:buClr>
                <a:srgbClr val="FF0000"/>
              </a:buClr>
              <a:buFont typeface="Wingdings" pitchFamily="2" charset="2"/>
              <a:buChar char="q"/>
            </a:pPr>
            <a:r>
              <a:rPr lang="en-US" smtClean="0"/>
              <a:t>padding-right</a:t>
            </a:r>
          </a:p>
          <a:p>
            <a:pPr lvl="1">
              <a:buClr>
                <a:srgbClr val="FF0000"/>
              </a:buClr>
              <a:buFont typeface="Wingdings" pitchFamily="2" charset="2"/>
              <a:buChar char="q"/>
            </a:pPr>
            <a:r>
              <a:rPr lang="en-US" smtClean="0"/>
              <a:t>padding-left</a:t>
            </a:r>
          </a:p>
          <a:p>
            <a:pPr>
              <a:buClr>
                <a:srgbClr val="FF0000"/>
              </a:buClr>
              <a:buFont typeface="Wingdings" pitchFamily="2" charset="2"/>
              <a:buChar char="q"/>
            </a:pPr>
            <a:r>
              <a:rPr lang="en-US" smtClean="0"/>
              <a:t> Vd :</a:t>
            </a:r>
          </a:p>
          <a:p>
            <a:pPr lvl="1">
              <a:buClr>
                <a:srgbClr val="FF0000"/>
              </a:buClr>
              <a:buFont typeface="Wingdings" pitchFamily="2" charset="2"/>
              <a:buChar char="q"/>
            </a:pPr>
            <a:r>
              <a:rPr lang="en-US" smtClean="0"/>
              <a:t>DOAN </a:t>
            </a:r>
            <a:r>
              <a:rPr lang="en-US" smtClean="0"/>
              <a:t>{ padding-bottom</a:t>
            </a:r>
            <a:r>
              <a:rPr lang="en-US" smtClean="0"/>
              <a:t>: </a:t>
            </a:r>
            <a:r>
              <a:rPr lang="en-US" smtClean="0"/>
              <a:t>1em; padding-top</a:t>
            </a:r>
            <a:r>
              <a:rPr lang="en-US" smtClean="0"/>
              <a:t>: </a:t>
            </a:r>
            <a:r>
              <a:rPr lang="en-US" smtClean="0"/>
              <a:t>1em; padding-right</a:t>
            </a:r>
            <a:r>
              <a:rPr lang="en-US" smtClean="0"/>
              <a:t>: </a:t>
            </a:r>
            <a:r>
              <a:rPr lang="en-US" smtClean="0"/>
              <a:t>1em; padding-left</a:t>
            </a:r>
            <a:r>
              <a:rPr lang="en-US" smtClean="0"/>
              <a:t>: </a:t>
            </a:r>
            <a:r>
              <a:rPr lang="en-US" smtClean="0"/>
              <a:t>1em </a:t>
            </a:r>
            <a:r>
              <a:rPr lang="en-US" smtClean="0"/>
              <a:t>}</a:t>
            </a:r>
          </a:p>
          <a:p>
            <a:pPr lvl="2">
              <a:buClr>
                <a:srgbClr val="FF0000"/>
              </a:buClr>
              <a:buFont typeface="Symbol"/>
              <a:buChar char="Þ"/>
            </a:pPr>
            <a:r>
              <a:rPr lang="en-US" smtClean="0"/>
              <a:t>DOAN </a:t>
            </a:r>
            <a:r>
              <a:rPr lang="en-US" smtClean="0"/>
              <a:t>{ padding: 1em 1em 1em </a:t>
            </a:r>
            <a:r>
              <a:rPr lang="en-US" smtClean="0"/>
              <a:t>1em </a:t>
            </a:r>
            <a:r>
              <a:rPr lang="en-US" smtClean="0"/>
              <a:t>}</a:t>
            </a:r>
          </a:p>
          <a:p>
            <a:pPr lvl="2">
              <a:buClr>
                <a:srgbClr val="FF0000"/>
              </a:buClr>
              <a:buFont typeface="Symbol"/>
              <a:buChar char="Þ"/>
            </a:pPr>
            <a:r>
              <a:rPr lang="en-US" smtClean="0"/>
              <a:t>DOAN </a:t>
            </a:r>
            <a:r>
              <a:rPr lang="en-US" smtClean="0"/>
              <a:t>{ padding</a:t>
            </a:r>
            <a:r>
              <a:rPr lang="en-US" smtClean="0"/>
              <a:t>: </a:t>
            </a:r>
            <a:r>
              <a:rPr lang="en-US" smtClean="0"/>
              <a:t>1em}</a:t>
            </a:r>
          </a:p>
          <a:p>
            <a:pPr lvl="1">
              <a:buClr>
                <a:srgbClr val="FF0000"/>
              </a:buClr>
              <a:buFont typeface="Wingdings" pitchFamily="2" charset="2"/>
              <a:buChar char="q"/>
            </a:pPr>
            <a:r>
              <a:rPr lang="en-US" smtClean="0"/>
              <a:t>DOAN </a:t>
            </a:r>
            <a:r>
              <a:rPr lang="en-US" smtClean="0"/>
              <a:t>{ padding-bottom: 1ex }</a:t>
            </a:r>
            <a:endParaRPr lang="en-US" smtClean="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Thuộc tính kích thước</a:t>
            </a:r>
            <a:endParaRPr lang="en-US"/>
          </a:p>
        </p:txBody>
      </p:sp>
      <p:sp>
        <p:nvSpPr>
          <p:cNvPr id="3" name="Date Placeholder 2"/>
          <p:cNvSpPr>
            <a:spLocks noGrp="1"/>
          </p:cNvSpPr>
          <p:nvPr>
            <p:ph type="dt" sz="half" idx="10"/>
          </p:nvPr>
        </p:nvSpPr>
        <p:spPr/>
        <p:txBody>
          <a:bodyPr/>
          <a:lstStyle/>
          <a:p>
            <a:fld id="{2493C354-D52E-4433-BEC0-9F389BCDFBBA}" type="datetime1">
              <a:rPr lang="en-US" smtClean="0"/>
              <a:pPr/>
              <a:t>5/16/2011</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76</a:t>
            </a:fld>
            <a:endParaRPr lang="en-US"/>
          </a:p>
        </p:txBody>
      </p:sp>
      <p:sp>
        <p:nvSpPr>
          <p:cNvPr id="6" name="Content Placeholder 5"/>
          <p:cNvSpPr>
            <a:spLocks noGrp="1"/>
          </p:cNvSpPr>
          <p:nvPr>
            <p:ph sz="quarter" idx="1"/>
          </p:nvPr>
        </p:nvSpPr>
        <p:spPr/>
        <p:txBody>
          <a:bodyPr/>
          <a:lstStyle/>
          <a:p>
            <a:pPr>
              <a:buClr>
                <a:srgbClr val="FF0000"/>
              </a:buClr>
              <a:buFont typeface="Wingdings" pitchFamily="2" charset="2"/>
              <a:buChar char="q"/>
            </a:pPr>
            <a:r>
              <a:rPr lang="en-US" smtClean="0"/>
              <a:t> dùng để định kích thước cho các hộp văn bản. Nhận giá trị : con số, tỉ lệ phần trăm của các yếu tố cha, hoặc giá trị defaut. Có 2 thuộc tính:</a:t>
            </a:r>
          </a:p>
          <a:p>
            <a:pPr lvl="1">
              <a:buClr>
                <a:srgbClr val="FF0000"/>
              </a:buClr>
              <a:buFont typeface="Wingdings" pitchFamily="2" charset="2"/>
              <a:buChar char="q"/>
            </a:pPr>
            <a:r>
              <a:rPr lang="en-US" smtClean="0"/>
              <a:t>Width.</a:t>
            </a:r>
          </a:p>
          <a:p>
            <a:pPr lvl="1">
              <a:buClr>
                <a:srgbClr val="FF0000"/>
              </a:buClr>
              <a:buFont typeface="Wingdings" pitchFamily="2" charset="2"/>
              <a:buChar char="q"/>
            </a:pPr>
            <a:r>
              <a:rPr lang="en-US" smtClean="0"/>
              <a:t>Height</a:t>
            </a:r>
            <a:r>
              <a:rPr lang="en-US" smtClean="0"/>
              <a:t>. </a:t>
            </a:r>
            <a:endParaRPr lang="en-US" smtClean="0"/>
          </a:p>
          <a:p>
            <a:pPr>
              <a:buClr>
                <a:srgbClr val="FF0000"/>
              </a:buClr>
              <a:buFont typeface="Wingdings" pitchFamily="2" charset="2"/>
              <a:buChar char="q"/>
            </a:pPr>
            <a:r>
              <a:rPr lang="en-US" smtClean="0"/>
              <a:t> Vd :</a:t>
            </a:r>
          </a:p>
          <a:p>
            <a:pPr lvl="1">
              <a:buClr>
                <a:srgbClr val="FF0000"/>
              </a:buClr>
              <a:buFont typeface="Wingdings" pitchFamily="2" charset="2"/>
              <a:buChar char="q"/>
            </a:pPr>
            <a:r>
              <a:rPr lang="en-US" smtClean="0"/>
              <a:t>DOAN{ </a:t>
            </a:r>
            <a:r>
              <a:rPr lang="en-US" smtClean="0"/>
              <a:t>padding: 1em; width: 3in; height: </a:t>
            </a:r>
            <a:r>
              <a:rPr lang="en-US" smtClean="0"/>
              <a:t>3in </a:t>
            </a:r>
            <a:r>
              <a:rPr lang="en-US" smtClean="0"/>
              <a:t>}</a:t>
            </a:r>
          </a:p>
          <a:p>
            <a:pPr lvl="1">
              <a:buClr>
                <a:srgbClr val="FF0000"/>
              </a:buClr>
              <a:buFont typeface="Wingdings" pitchFamily="2" charset="2"/>
              <a:buChar char="q"/>
            </a:pPr>
            <a:r>
              <a:rPr lang="en-US" smtClean="0"/>
              <a:t>Hoặc : </a:t>
            </a:r>
            <a:r>
              <a:rPr lang="en-US" smtClean="0"/>
              <a:t>DOAN{ padding: 1em; width: 3in; height</a:t>
            </a:r>
            <a:r>
              <a:rPr lang="en-US" smtClean="0"/>
              <a:t>: </a:t>
            </a:r>
            <a:r>
              <a:rPr lang="en-US" smtClean="0"/>
              <a:t>auto }</a:t>
            </a:r>
            <a:endParaRPr lang="en-US" smtClean="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Thuộc tính position</a:t>
            </a:r>
            <a:endParaRPr lang="en-US"/>
          </a:p>
        </p:txBody>
      </p:sp>
      <p:sp>
        <p:nvSpPr>
          <p:cNvPr id="3" name="Date Placeholder 2"/>
          <p:cNvSpPr>
            <a:spLocks noGrp="1"/>
          </p:cNvSpPr>
          <p:nvPr>
            <p:ph type="dt" sz="half" idx="10"/>
          </p:nvPr>
        </p:nvSpPr>
        <p:spPr/>
        <p:txBody>
          <a:bodyPr/>
          <a:lstStyle/>
          <a:p>
            <a:fld id="{2493C354-D52E-4433-BEC0-9F389BCDFBBA}" type="datetime1">
              <a:rPr lang="en-US" smtClean="0"/>
              <a:pPr/>
              <a:t>5/16/2011</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77</a:t>
            </a:fld>
            <a:endParaRPr lang="en-US"/>
          </a:p>
        </p:txBody>
      </p:sp>
      <p:sp>
        <p:nvSpPr>
          <p:cNvPr id="6" name="Content Placeholder 5"/>
          <p:cNvSpPr>
            <a:spLocks noGrp="1"/>
          </p:cNvSpPr>
          <p:nvPr>
            <p:ph sz="quarter" idx="1"/>
          </p:nvPr>
        </p:nvSpPr>
        <p:spPr/>
        <p:txBody>
          <a:bodyPr/>
          <a:lstStyle/>
          <a:p>
            <a:pPr>
              <a:buClr>
                <a:srgbClr val="FF0000"/>
              </a:buClr>
              <a:buFont typeface="Wingdings" pitchFamily="2" charset="2"/>
              <a:buChar char="q"/>
            </a:pPr>
            <a:r>
              <a:rPr lang="en-US" smtClean="0"/>
              <a:t> Định vị vị trí xuất hiện của văn bản . Nhận 2 giá trị:</a:t>
            </a:r>
          </a:p>
          <a:p>
            <a:pPr lvl="1">
              <a:buClr>
                <a:srgbClr val="FF0000"/>
              </a:buClr>
              <a:buFont typeface="Wingdings" pitchFamily="2" charset="2"/>
              <a:buChar char="q"/>
            </a:pPr>
            <a:r>
              <a:rPr lang="en-US" smtClean="0"/>
              <a:t>Absolute</a:t>
            </a:r>
            <a:r>
              <a:rPr lang="en-US" b="1" smtClean="0"/>
              <a:t> : </a:t>
            </a:r>
            <a:r>
              <a:rPr lang="en-US" smtClean="0"/>
              <a:t>Định vị tuyệt đối, không để lại bất cứ khoảng trống nào, </a:t>
            </a:r>
            <a:r>
              <a:rPr lang="vi-VN" smtClean="0"/>
              <a:t>dùng</a:t>
            </a:r>
            <a:r>
              <a:rPr lang="en-US" smtClean="0"/>
              <a:t> </a:t>
            </a:r>
            <a:r>
              <a:rPr lang="vi-VN" smtClean="0"/>
              <a:t>kết </a:t>
            </a:r>
            <a:r>
              <a:rPr lang="vi-VN" smtClean="0"/>
              <a:t>hợp với các thuộc tính top, left, right, bottom để xác định </a:t>
            </a:r>
            <a:r>
              <a:rPr lang="vi-VN" smtClean="0"/>
              <a:t>tọa </a:t>
            </a:r>
            <a:r>
              <a:rPr lang="vi-VN" smtClean="0"/>
              <a:t>độ</a:t>
            </a:r>
            <a:r>
              <a:rPr lang="en-US" smtClean="0"/>
              <a:t>.</a:t>
            </a:r>
          </a:p>
          <a:p>
            <a:pPr lvl="2">
              <a:buClr>
                <a:srgbClr val="FF0000"/>
              </a:buClr>
              <a:buFont typeface="Wingdings" pitchFamily="2" charset="2"/>
              <a:buChar char="q"/>
            </a:pPr>
            <a:r>
              <a:rPr lang="en-US" smtClean="0"/>
              <a:t>Vd : BAI{ position:absolute; top:50px; </a:t>
            </a:r>
            <a:r>
              <a:rPr lang="en-US" smtClean="0"/>
              <a:t>left:70px </a:t>
            </a:r>
            <a:r>
              <a:rPr lang="en-US" smtClean="0"/>
              <a:t>}</a:t>
            </a:r>
          </a:p>
          <a:p>
            <a:pPr lvl="1">
              <a:buClr>
                <a:srgbClr val="FF0000"/>
              </a:buClr>
              <a:buFont typeface="Wingdings" pitchFamily="2" charset="2"/>
              <a:buChar char="q"/>
            </a:pPr>
            <a:r>
              <a:rPr lang="en-US" smtClean="0"/>
              <a:t>Relative : định vị tương đối, </a:t>
            </a:r>
            <a:r>
              <a:rPr lang="vi-VN" smtClean="0"/>
              <a:t>là sự định vị được tính từ vị trí </a:t>
            </a:r>
            <a:r>
              <a:rPr lang="vi-VN" smtClean="0"/>
              <a:t>gốc </a:t>
            </a:r>
            <a:r>
              <a:rPr lang="vi-VN" smtClean="0"/>
              <a:t>trong</a:t>
            </a:r>
            <a:r>
              <a:rPr lang="en-US" smtClean="0"/>
              <a:t> tài liệu, </a:t>
            </a:r>
            <a:r>
              <a:rPr lang="vi-VN" smtClean="0"/>
              <a:t>để </a:t>
            </a:r>
            <a:r>
              <a:rPr lang="vi-VN" smtClean="0"/>
              <a:t>lại khoảng không </a:t>
            </a:r>
            <a:r>
              <a:rPr lang="vi-VN" smtClean="0"/>
              <a:t>trong </a:t>
            </a:r>
            <a:r>
              <a:rPr lang="vi-VN" smtClean="0"/>
              <a:t>tài</a:t>
            </a:r>
            <a:r>
              <a:rPr lang="en-US" smtClean="0"/>
              <a:t> liệu</a:t>
            </a:r>
            <a:r>
              <a:rPr lang="en-US" smtClean="0"/>
              <a:t>.</a:t>
            </a:r>
            <a:endParaRPr lang="en-US" smtClean="0"/>
          </a:p>
          <a:p>
            <a:endParaRPr lang="en-US" sz="24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Thuộc tính float</a:t>
            </a:r>
            <a:endParaRPr lang="en-US"/>
          </a:p>
        </p:txBody>
      </p:sp>
      <p:sp>
        <p:nvSpPr>
          <p:cNvPr id="3" name="Date Placeholder 2"/>
          <p:cNvSpPr>
            <a:spLocks noGrp="1"/>
          </p:cNvSpPr>
          <p:nvPr>
            <p:ph type="dt" sz="half" idx="10"/>
          </p:nvPr>
        </p:nvSpPr>
        <p:spPr/>
        <p:txBody>
          <a:bodyPr/>
          <a:lstStyle/>
          <a:p>
            <a:fld id="{2493C354-D52E-4433-BEC0-9F389BCDFBBA}" type="datetime1">
              <a:rPr lang="en-US" smtClean="0"/>
              <a:pPr/>
              <a:t>5/16/2011</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78</a:t>
            </a:fld>
            <a:endParaRPr lang="en-US"/>
          </a:p>
        </p:txBody>
      </p:sp>
      <p:sp>
        <p:nvSpPr>
          <p:cNvPr id="6" name="Content Placeholder 5"/>
          <p:cNvSpPr>
            <a:spLocks noGrp="1"/>
          </p:cNvSpPr>
          <p:nvPr>
            <p:ph sz="quarter" idx="1"/>
          </p:nvPr>
        </p:nvSpPr>
        <p:spPr/>
        <p:txBody>
          <a:bodyPr>
            <a:normAutofit/>
          </a:bodyPr>
          <a:lstStyle/>
          <a:p>
            <a:pPr>
              <a:buClr>
                <a:srgbClr val="FF0000"/>
              </a:buClr>
              <a:buFont typeface="Wingdings" pitchFamily="2" charset="2"/>
              <a:buChar char="q"/>
            </a:pPr>
            <a:r>
              <a:rPr lang="en-US" smtClean="0"/>
              <a:t> D</a:t>
            </a:r>
            <a:r>
              <a:rPr lang="vi-VN" smtClean="0"/>
              <a:t>ùng để cố định</a:t>
            </a:r>
            <a:r>
              <a:rPr lang="en-US" smtClean="0"/>
              <a:t> một thành phần về bên trái hay bên phải không gian bao quanh nó. Thuộc </a:t>
            </a:r>
            <a:r>
              <a:rPr lang="en-US" smtClean="0"/>
              <a:t>tính float có 3 </a:t>
            </a:r>
            <a:r>
              <a:rPr lang="en-US" smtClean="0"/>
              <a:t>giá </a:t>
            </a:r>
            <a:r>
              <a:rPr lang="en-US" smtClean="0"/>
              <a:t>trị:</a:t>
            </a:r>
          </a:p>
          <a:p>
            <a:pPr lvl="1">
              <a:buClr>
                <a:srgbClr val="FF0000"/>
              </a:buClr>
              <a:buFont typeface="Wingdings" pitchFamily="2" charset="2"/>
              <a:buChar char="q"/>
            </a:pPr>
            <a:r>
              <a:rPr lang="vi-VN" smtClean="0"/>
              <a:t>Left: Cố định phần tử về bên trái.</a:t>
            </a:r>
            <a:endParaRPr lang="en-US" smtClean="0"/>
          </a:p>
          <a:p>
            <a:pPr lvl="1">
              <a:buClr>
                <a:srgbClr val="FF0000"/>
              </a:buClr>
              <a:buFont typeface="Wingdings" pitchFamily="2" charset="2"/>
              <a:buChar char="q"/>
            </a:pPr>
            <a:r>
              <a:rPr lang="vi-VN" smtClean="0"/>
              <a:t> Right: Cố định phần tử về bên phải.</a:t>
            </a:r>
            <a:endParaRPr lang="en-US" smtClean="0"/>
          </a:p>
          <a:p>
            <a:pPr lvl="1">
              <a:buClr>
                <a:srgbClr val="FF0000"/>
              </a:buClr>
              <a:buFont typeface="Wingdings" pitchFamily="2" charset="2"/>
              <a:buChar char="q"/>
            </a:pPr>
            <a:r>
              <a:rPr lang="vi-VN" smtClean="0"/>
              <a:t> None: Bình </a:t>
            </a:r>
            <a:r>
              <a:rPr lang="vi-VN" smtClean="0"/>
              <a:t>thường</a:t>
            </a:r>
            <a:r>
              <a:rPr lang="vi-VN" smtClean="0"/>
              <a:t>.</a:t>
            </a:r>
            <a:endParaRPr lang="en-US" smtClean="0"/>
          </a:p>
          <a:p>
            <a:pPr>
              <a:buClr>
                <a:srgbClr val="FF0000"/>
              </a:buClr>
              <a:buFont typeface="Wingdings" pitchFamily="2" charset="2"/>
              <a:buChar char="q"/>
            </a:pPr>
            <a:r>
              <a:rPr lang="en-US" smtClean="0"/>
              <a:t> Vd :</a:t>
            </a:r>
          </a:p>
          <a:p>
            <a:pPr lvl="1">
              <a:buClr>
                <a:srgbClr val="FF0000"/>
              </a:buClr>
              <a:buFont typeface="Wingdings" pitchFamily="2" charset="2"/>
              <a:buChar char="q"/>
            </a:pPr>
            <a:r>
              <a:rPr lang="en-US" smtClean="0"/>
              <a:t>BAI { display:block; } </a:t>
            </a:r>
            <a:r>
              <a:rPr lang="en-US" smtClean="0">
                <a:solidFill>
                  <a:srgbClr val="0070C0"/>
                </a:solidFill>
              </a:rPr>
              <a:t>&lt;- thẻ ngoài cùng</a:t>
            </a:r>
          </a:p>
          <a:p>
            <a:pPr lvl="1">
              <a:buClr>
                <a:srgbClr val="FF0000"/>
              </a:buClr>
              <a:buFont typeface="Wingdings" pitchFamily="2" charset="2"/>
              <a:buChar char="q"/>
            </a:pPr>
            <a:r>
              <a:rPr lang="en-US" smtClean="0"/>
              <a:t>IMAGE { background: url(untitled.jpeg) no-repeat center center; width: 134px; height: 196px; float: left; } </a:t>
            </a:r>
            <a:r>
              <a:rPr lang="en-US" smtClean="0">
                <a:solidFill>
                  <a:srgbClr val="0070C0"/>
                </a:solidFill>
              </a:rPr>
              <a:t>&lt;- định vị hình chèn vào.</a:t>
            </a:r>
          </a:p>
          <a:p>
            <a:pPr lvl="1">
              <a:buClr>
                <a:srgbClr val="FF0000"/>
              </a:buClr>
              <a:buFont typeface="Wingdings" pitchFamily="2" charset="2"/>
              <a:buChar char="q"/>
            </a:pPr>
            <a:r>
              <a:rPr lang="en-US" smtClean="0"/>
              <a:t>DOAN { display: block } </a:t>
            </a:r>
            <a:r>
              <a:rPr lang="en-US" smtClean="0">
                <a:solidFill>
                  <a:srgbClr val="0070C0"/>
                </a:solidFill>
              </a:rPr>
              <a:t>&lt;- thẻ nội dung</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Thuộc tính clear</a:t>
            </a:r>
            <a:endParaRPr lang="en-US"/>
          </a:p>
        </p:txBody>
      </p:sp>
      <p:sp>
        <p:nvSpPr>
          <p:cNvPr id="3" name="Date Placeholder 2"/>
          <p:cNvSpPr>
            <a:spLocks noGrp="1"/>
          </p:cNvSpPr>
          <p:nvPr>
            <p:ph type="dt" sz="half" idx="10"/>
          </p:nvPr>
        </p:nvSpPr>
        <p:spPr/>
        <p:txBody>
          <a:bodyPr/>
          <a:lstStyle/>
          <a:p>
            <a:fld id="{2493C354-D52E-4433-BEC0-9F389BCDFBBA}" type="datetime1">
              <a:rPr lang="en-US" smtClean="0"/>
              <a:pPr/>
              <a:t>5/16/2011</a:t>
            </a:fld>
            <a:endParaRPr lang="en-US"/>
          </a:p>
        </p:txBody>
      </p:sp>
      <p:sp>
        <p:nvSpPr>
          <p:cNvPr id="4" name="Footer Placeholder 3"/>
          <p:cNvSpPr>
            <a:spLocks noGrp="1"/>
          </p:cNvSpPr>
          <p:nvPr>
            <p:ph type="ftr" sz="quarter" idx="11"/>
          </p:nvPr>
        </p:nvSpPr>
        <p:spPr/>
        <p:txBody>
          <a:bodyPr/>
          <a:lstStyle/>
          <a:p>
            <a:r>
              <a:rPr lang="en-US" smtClean="0"/>
              <a:t>Đặc tả hình thức</a:t>
            </a:r>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79</a:t>
            </a:fld>
            <a:endParaRPr lang="en-US"/>
          </a:p>
        </p:txBody>
      </p:sp>
      <p:sp>
        <p:nvSpPr>
          <p:cNvPr id="6" name="Content Placeholder 5"/>
          <p:cNvSpPr>
            <a:spLocks noGrp="1"/>
          </p:cNvSpPr>
          <p:nvPr>
            <p:ph sz="quarter" idx="1"/>
          </p:nvPr>
        </p:nvSpPr>
        <p:spPr/>
        <p:txBody>
          <a:bodyPr>
            <a:normAutofit lnSpcReduction="10000"/>
          </a:bodyPr>
          <a:lstStyle/>
          <a:p>
            <a:pPr>
              <a:buClr>
                <a:srgbClr val="FF0000"/>
              </a:buClr>
              <a:buFont typeface="Wingdings" pitchFamily="2" charset="2"/>
              <a:buChar char="q"/>
            </a:pPr>
            <a:r>
              <a:rPr lang="en-US" smtClean="0"/>
              <a:t> Đi cùng với float để quyết định các phần văn bản có được  tràn lên lấp chỗ trống không, thuộc tính clear nhận 4 giá trị :</a:t>
            </a:r>
          </a:p>
          <a:p>
            <a:pPr lvl="1">
              <a:buClr>
                <a:srgbClr val="FF0000"/>
              </a:buClr>
              <a:buFont typeface="Wingdings" pitchFamily="2" charset="2"/>
              <a:buChar char="q"/>
            </a:pPr>
            <a:r>
              <a:rPr lang="en-US" smtClean="0"/>
              <a:t>none : </a:t>
            </a:r>
            <a:r>
              <a:rPr lang="en-US" smtClean="0"/>
              <a:t>mặc định, tràn cả hai bên.</a:t>
            </a:r>
          </a:p>
          <a:p>
            <a:pPr lvl="1">
              <a:buClr>
                <a:srgbClr val="FF0000"/>
              </a:buClr>
              <a:buFont typeface="Wingdings" pitchFamily="2" charset="2"/>
              <a:buChar char="q"/>
            </a:pPr>
            <a:r>
              <a:rPr lang="en-US" smtClean="0"/>
              <a:t>left: không được tràn bên trái.</a:t>
            </a:r>
          </a:p>
          <a:p>
            <a:pPr lvl="1">
              <a:buClr>
                <a:srgbClr val="FF0000"/>
              </a:buClr>
              <a:buFont typeface="Wingdings" pitchFamily="2" charset="2"/>
              <a:buChar char="q"/>
            </a:pPr>
            <a:r>
              <a:rPr lang="en-US" smtClean="0"/>
              <a:t>right: không được tràn bên phải</a:t>
            </a:r>
          </a:p>
          <a:p>
            <a:pPr lvl="1">
              <a:buClr>
                <a:srgbClr val="FF0000"/>
              </a:buClr>
              <a:buFont typeface="Wingdings" pitchFamily="2" charset="2"/>
              <a:buChar char="q"/>
            </a:pPr>
            <a:r>
              <a:rPr lang="en-US" smtClean="0"/>
              <a:t>both: không được tràn cả hai </a:t>
            </a:r>
            <a:r>
              <a:rPr lang="en-US" smtClean="0"/>
              <a:t>bên</a:t>
            </a:r>
            <a:r>
              <a:rPr lang="en-US" smtClean="0"/>
              <a:t>.</a:t>
            </a:r>
          </a:p>
          <a:p>
            <a:pPr>
              <a:buClr>
                <a:srgbClr val="FF0000"/>
              </a:buClr>
              <a:buFont typeface="Wingdings" pitchFamily="2" charset="2"/>
              <a:buChar char="q"/>
            </a:pPr>
            <a:r>
              <a:rPr lang="en-US" smtClean="0"/>
              <a:t> Vd:</a:t>
            </a:r>
          </a:p>
          <a:p>
            <a:pPr lvl="1">
              <a:buClr>
                <a:srgbClr val="FF0000"/>
              </a:buClr>
              <a:buFont typeface="Wingdings" pitchFamily="2" charset="2"/>
              <a:buChar char="q"/>
            </a:pPr>
            <a:r>
              <a:rPr lang="en-US" smtClean="0"/>
              <a:t>BAI { display:block; } </a:t>
            </a:r>
            <a:r>
              <a:rPr lang="en-US" smtClean="0">
                <a:solidFill>
                  <a:srgbClr val="0070C0"/>
                </a:solidFill>
              </a:rPr>
              <a:t>&lt;- thẻ ngoài cùng</a:t>
            </a:r>
          </a:p>
          <a:p>
            <a:pPr lvl="1">
              <a:buClr>
                <a:srgbClr val="FF0000"/>
              </a:buClr>
              <a:buFont typeface="Wingdings" pitchFamily="2" charset="2"/>
              <a:buChar char="q"/>
            </a:pPr>
            <a:r>
              <a:rPr lang="en-US" smtClean="0"/>
              <a:t>IMAGE { background: url(untitled.jpeg) no-repeat center center; width: 134px; height: 196px; float: left; } </a:t>
            </a:r>
            <a:r>
              <a:rPr lang="en-US" smtClean="0">
                <a:solidFill>
                  <a:srgbClr val="0070C0"/>
                </a:solidFill>
              </a:rPr>
              <a:t>&lt;- định vị hình chèn vào.</a:t>
            </a:r>
          </a:p>
          <a:p>
            <a:pPr lvl="1">
              <a:buClr>
                <a:srgbClr val="FF0000"/>
              </a:buClr>
              <a:buFont typeface="Wingdings" pitchFamily="2" charset="2"/>
              <a:buChar char="q"/>
            </a:pPr>
            <a:r>
              <a:rPr lang="en-US" smtClean="0"/>
              <a:t>DOAN </a:t>
            </a:r>
            <a:r>
              <a:rPr lang="en-US" smtClean="0"/>
              <a:t>{ </a:t>
            </a:r>
            <a:r>
              <a:rPr lang="en-US" smtClean="0"/>
              <a:t>display : block;  clear : left </a:t>
            </a:r>
            <a:r>
              <a:rPr lang="en-US" smtClean="0"/>
              <a:t>} </a:t>
            </a:r>
            <a:r>
              <a:rPr lang="en-US" smtClean="0">
                <a:solidFill>
                  <a:srgbClr val="0070C0"/>
                </a:solidFill>
              </a:rPr>
              <a:t>&lt;- thẻ </a:t>
            </a:r>
            <a:r>
              <a:rPr lang="en-US" smtClean="0">
                <a:solidFill>
                  <a:srgbClr val="0070C0"/>
                </a:solidFill>
              </a:rPr>
              <a:t>nội </a:t>
            </a:r>
            <a:r>
              <a:rPr lang="en-US" smtClean="0">
                <a:solidFill>
                  <a:srgbClr val="0070C0"/>
                </a:solidFill>
              </a:rPr>
              <a:t>dung</a:t>
            </a:r>
            <a:endParaRPr lang="en-US" smtClean="0">
              <a:solidFill>
                <a:srgbClr val="0070C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Cú pháp</a:t>
            </a:r>
            <a:endParaRPr lang="en-US" dirty="0"/>
          </a:p>
        </p:txBody>
      </p:sp>
      <p:sp>
        <p:nvSpPr>
          <p:cNvPr id="2" name="Content Placeholder 1"/>
          <p:cNvSpPr>
            <a:spLocks noGrp="1"/>
          </p:cNvSpPr>
          <p:nvPr>
            <p:ph sz="quarter" idx="1"/>
          </p:nvPr>
        </p:nvSpPr>
        <p:spPr/>
        <p:txBody>
          <a:bodyPr/>
          <a:lstStyle/>
          <a:p>
            <a:pPr marL="514350" indent="-514350">
              <a:buFont typeface="+mj-lt"/>
              <a:buAutoNum type="arabicPeriod" startAt="3"/>
            </a:pPr>
            <a:r>
              <a:rPr lang="en-US" dirty="0" smtClean="0">
                <a:solidFill>
                  <a:schemeClr val="accent6">
                    <a:lumMod val="75000"/>
                  </a:schemeClr>
                </a:solidFill>
              </a:rPr>
              <a:t>Phần tử giả (pseudo-element):</a:t>
            </a:r>
          </a:p>
          <a:p>
            <a:pPr marL="514350" indent="-514350">
              <a:buFont typeface="+mj-lt"/>
              <a:buAutoNum type="arabicPeriod" startAt="3"/>
            </a:pPr>
            <a:endParaRPr lang="en-US" dirty="0" smtClean="0">
              <a:solidFill>
                <a:schemeClr val="accent6">
                  <a:lumMod val="75000"/>
                </a:schemeClr>
              </a:solidFill>
            </a:endParaRPr>
          </a:p>
          <a:p>
            <a:r>
              <a:rPr lang="en-US" dirty="0" smtClean="0"/>
              <a:t>Phần tử giả cho phép chúng ta định kiểu một phần nội dung của phần tử, như kí tự đầu tiên, dòng đầu tiên.</a:t>
            </a:r>
          </a:p>
          <a:p>
            <a:pPr lvl="1"/>
            <a:endParaRPr lang="en-US" dirty="0" smtClean="0"/>
          </a:p>
          <a:p>
            <a:pPr lvl="1"/>
            <a:r>
              <a:rPr lang="en-US" sz="2400" dirty="0" smtClean="0"/>
              <a:t>Vd1:   sach:first-letter {font-size: 30pt;}</a:t>
            </a:r>
          </a:p>
          <a:p>
            <a:pPr lvl="1"/>
            <a:r>
              <a:rPr lang="en-US" sz="2400" dirty="0" smtClean="0"/>
              <a:t>Vd2:  sach:first-line {font-style: italic;} </a:t>
            </a:r>
            <a:endParaRPr lang="en-US" sz="2400" dirty="0"/>
          </a:p>
        </p:txBody>
      </p:sp>
      <p:sp>
        <p:nvSpPr>
          <p:cNvPr id="4" name="Date Placeholder 3"/>
          <p:cNvSpPr>
            <a:spLocks noGrp="1"/>
          </p:cNvSpPr>
          <p:nvPr>
            <p:ph type="dt" sz="half" idx="10"/>
          </p:nvPr>
        </p:nvSpPr>
        <p:spPr/>
        <p:txBody>
          <a:bodyPr/>
          <a:lstStyle/>
          <a:p>
            <a:fld id="{03E6D803-279F-4857-A69F-E2E3FD3ECA98}" type="datetime1">
              <a:rPr lang="en-US" smtClean="0"/>
              <a:pPr/>
              <a:t>5/15/2011</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8</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Cú pháp</a:t>
            </a:r>
            <a:endParaRPr lang="en-US" dirty="0"/>
          </a:p>
        </p:txBody>
      </p:sp>
      <p:sp>
        <p:nvSpPr>
          <p:cNvPr id="2" name="Content Placeholder 1"/>
          <p:cNvSpPr>
            <a:spLocks noGrp="1"/>
          </p:cNvSpPr>
          <p:nvPr>
            <p:ph sz="quarter" idx="1"/>
          </p:nvPr>
        </p:nvSpPr>
        <p:spPr/>
        <p:txBody>
          <a:bodyPr/>
          <a:lstStyle/>
          <a:p>
            <a:pPr marL="514350" indent="-514350">
              <a:buFont typeface="+mj-lt"/>
              <a:buAutoNum type="arabicPeriod" startAt="4"/>
            </a:pPr>
            <a:r>
              <a:rPr lang="en-US" dirty="0" smtClean="0">
                <a:solidFill>
                  <a:schemeClr val="accent6">
                    <a:lumMod val="75000"/>
                  </a:schemeClr>
                </a:solidFill>
              </a:rPr>
              <a:t>Lớp giả (pseudo-class):</a:t>
            </a:r>
          </a:p>
          <a:p>
            <a:pPr lvl="1"/>
            <a:r>
              <a:rPr lang="en-US" dirty="0" smtClean="0"/>
              <a:t>Trong cung mot phan tu ta muon trinh bay khac nhau thi gom nhom cac thuoc tinh</a:t>
            </a:r>
          </a:p>
          <a:p>
            <a:pPr lvl="1"/>
            <a:r>
              <a:rPr lang="en-US" dirty="0" smtClean="0"/>
              <a:t>Vd1:   ten,monhoc {font-size: 16pt; display:block}</a:t>
            </a:r>
          </a:p>
          <a:p>
            <a:pPr lvl="1"/>
            <a:r>
              <a:rPr lang="en-US" dirty="0" smtClean="0"/>
              <a:t>Vd2:</a:t>
            </a:r>
            <a:r>
              <a:rPr lang="en-US" sz="2300" dirty="0" smtClean="0"/>
              <a:t> ten,monhoc,noidung{ display: block ;}</a:t>
            </a:r>
          </a:p>
          <a:p>
            <a:pPr lvl="1">
              <a:buNone/>
            </a:pPr>
            <a:r>
              <a:rPr lang="en-US" sz="2300" dirty="0" smtClean="0"/>
              <a:t>		   ten,maso{ font-style:bold;}</a:t>
            </a:r>
          </a:p>
          <a:p>
            <a:pPr lvl="1">
              <a:buNone/>
            </a:pPr>
            <a:r>
              <a:rPr lang="en-US" sz="2300" dirty="0" smtClean="0"/>
              <a:t>		   maso {font-size: 16pt; color:red;}</a:t>
            </a:r>
            <a:endParaRPr lang="en-US" dirty="0"/>
          </a:p>
        </p:txBody>
      </p:sp>
      <p:sp>
        <p:nvSpPr>
          <p:cNvPr id="4" name="Date Placeholder 3"/>
          <p:cNvSpPr>
            <a:spLocks noGrp="1"/>
          </p:cNvSpPr>
          <p:nvPr>
            <p:ph type="dt" sz="half" idx="10"/>
          </p:nvPr>
        </p:nvSpPr>
        <p:spPr/>
        <p:txBody>
          <a:bodyPr/>
          <a:lstStyle/>
          <a:p>
            <a:fld id="{03E6D803-279F-4857-A69F-E2E3FD3ECA98}" type="datetime1">
              <a:rPr lang="en-US" smtClean="0"/>
              <a:pPr/>
              <a:t>5/15/2011</a:t>
            </a:fld>
            <a:endParaRPr lang="en-US"/>
          </a:p>
        </p:txBody>
      </p:sp>
      <p:sp>
        <p:nvSpPr>
          <p:cNvPr id="5" name="Slide Number Placeholder 4"/>
          <p:cNvSpPr>
            <a:spLocks noGrp="1"/>
          </p:cNvSpPr>
          <p:nvPr>
            <p:ph type="sldNum" sz="quarter" idx="12"/>
          </p:nvPr>
        </p:nvSpPr>
        <p:spPr/>
        <p:txBody>
          <a:bodyPr/>
          <a:lstStyle/>
          <a:p>
            <a:fld id="{8703E345-E157-42A9-A99A-DC1170448EA4}"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Đặc tả hình thức</a:t>
            </a: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ustom 7">
      <a:dk1>
        <a:srgbClr val="000088"/>
      </a:dk1>
      <a:lt1>
        <a:srgbClr val="3B491D"/>
      </a:lt1>
      <a:dk2>
        <a:srgbClr val="00005F"/>
      </a:dk2>
      <a:lt2>
        <a:srgbClr val="EAF1DB"/>
      </a:lt2>
      <a:accent1>
        <a:srgbClr val="974806"/>
      </a:accent1>
      <a:accent2>
        <a:srgbClr val="C0504D"/>
      </a:accent2>
      <a:accent3>
        <a:srgbClr val="97B94F"/>
      </a:accent3>
      <a:accent4>
        <a:srgbClr val="5F0060"/>
      </a:accent4>
      <a:accent5>
        <a:srgbClr val="4BACC6"/>
      </a:accent5>
      <a:accent6>
        <a:srgbClr val="F79646"/>
      </a:accent6>
      <a:hlink>
        <a:srgbClr val="953734"/>
      </a:hlink>
      <a:folHlink>
        <a:srgbClr val="800080"/>
      </a:folHlink>
    </a:clrScheme>
    <a:fontScheme name="Constantia">
      <a:majorFont>
        <a:latin typeface="Constantia"/>
        <a:ea typeface=""/>
        <a:cs typeface=""/>
      </a:majorFont>
      <a:minorFont>
        <a:latin typeface="Constantia"/>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1984</TotalTime>
  <Words>4130</Words>
  <Application>Microsoft Office PowerPoint</Application>
  <PresentationFormat>On-screen Show (4:3)</PresentationFormat>
  <Paragraphs>916</Paragraphs>
  <Slides>79</Slides>
  <Notes>0</Notes>
  <HiddenSlides>0</HiddenSlides>
  <MMClips>0</MMClips>
  <ScaleCrop>false</ScaleCrop>
  <HeadingPairs>
    <vt:vector size="4" baseType="variant">
      <vt:variant>
        <vt:lpstr>Theme</vt:lpstr>
      </vt:variant>
      <vt:variant>
        <vt:i4>1</vt:i4>
      </vt:variant>
      <vt:variant>
        <vt:lpstr>Slide Titles</vt:lpstr>
      </vt:variant>
      <vt:variant>
        <vt:i4>79</vt:i4>
      </vt:variant>
    </vt:vector>
  </HeadingPairs>
  <TitlesOfParts>
    <vt:vector size="80" baseType="lpstr">
      <vt:lpstr>Civic</vt:lpstr>
      <vt:lpstr>Bảng Mẫu 1 (Cascading Style Sheets 1)</vt:lpstr>
      <vt:lpstr>Giới thiệu CSS.</vt:lpstr>
      <vt:lpstr>Cách gán css vào tài liệu XML</vt:lpstr>
      <vt:lpstr>Cách gán css vào tài liệu XML</vt:lpstr>
      <vt:lpstr>Cách gán css vào tài liệu XML</vt:lpstr>
      <vt:lpstr>Cú pháp</vt:lpstr>
      <vt:lpstr>Cú pháp</vt:lpstr>
      <vt:lpstr>Cú pháp</vt:lpstr>
      <vt:lpstr>Cú pháp</vt:lpstr>
      <vt:lpstr>Cú pháp</vt:lpstr>
      <vt:lpstr>Cú pháp</vt:lpstr>
      <vt:lpstr>Kế thừa</vt:lpstr>
      <vt:lpstr>Kế thừa</vt:lpstr>
      <vt:lpstr>Các ưu tiên(Cascades)</vt:lpstr>
      <vt:lpstr>Các ưu tiên(Cascades)</vt:lpstr>
      <vt:lpstr>Các ưu tiên(Cascades)</vt:lpstr>
      <vt:lpstr>Các ưu tiên(Cascades)</vt:lpstr>
      <vt:lpstr>Các ưu tiên(Cascades)</vt:lpstr>
      <vt:lpstr>Các ưu tiên(Cascades)</vt:lpstr>
      <vt:lpstr>Các ưu tiên(Cascades)</vt:lpstr>
      <vt:lpstr>Các ưu tiên(Cascades)</vt:lpstr>
      <vt:lpstr>Các ưu tiên(Cascades)</vt:lpstr>
      <vt:lpstr>Các ưu tiên(Cascades)</vt:lpstr>
      <vt:lpstr>Các ưu tiên(Cascades)</vt:lpstr>
      <vt:lpstr>Các ưu tiên(Cascades)</vt:lpstr>
      <vt:lpstr>Các ưu tiên(Cascades)</vt:lpstr>
      <vt:lpstr>Các ưu tiên(Cascades)</vt:lpstr>
      <vt:lpstr>Các ưu tiên(Cascades)</vt:lpstr>
      <vt:lpstr>Các ưu tiên(Cascades)</vt:lpstr>
      <vt:lpstr>Các ưu tiên(Cascades)</vt:lpstr>
      <vt:lpstr>Chú thích trong CSS.</vt:lpstr>
      <vt:lpstr>Đơn vị trong CSS</vt:lpstr>
      <vt:lpstr>Đơn vị trong CSS</vt:lpstr>
      <vt:lpstr>Đơn vị trong CSS</vt:lpstr>
      <vt:lpstr>Đơn vị trong CSS</vt:lpstr>
      <vt:lpstr>Đơn vị trong CSS</vt:lpstr>
      <vt:lpstr>Ví dụ:</vt:lpstr>
      <vt:lpstr>Thuộc tính biểu diễn- Display</vt:lpstr>
      <vt:lpstr>Thuộc tính biểu diễn- Display</vt:lpstr>
      <vt:lpstr>Thuộc tính biểu diễn- Display</vt:lpstr>
      <vt:lpstr>Thuộc tính biểu diễn- Display</vt:lpstr>
      <vt:lpstr>VD: Display</vt:lpstr>
      <vt:lpstr>Thuộc tính kiểu chữ- Font</vt:lpstr>
      <vt:lpstr>Thuộc tính kiểu chữ- Font</vt:lpstr>
      <vt:lpstr>Thuộc tính kiểu chữ- Font</vt:lpstr>
      <vt:lpstr>Thuộc tính kiểu chữ- Font</vt:lpstr>
      <vt:lpstr>Thuộc tính kiểu chữ- Font</vt:lpstr>
      <vt:lpstr>Thuộc tính kiểu chữ- Font</vt:lpstr>
      <vt:lpstr>Thuộc tính kiểu chữ- Font</vt:lpstr>
      <vt:lpstr>Thuộc tính kiểu chữ- Font</vt:lpstr>
      <vt:lpstr>VD: FONT</vt:lpstr>
      <vt:lpstr>Thuộc tính màu- Color</vt:lpstr>
      <vt:lpstr>Thuộc tính nền - Background</vt:lpstr>
      <vt:lpstr>Thuộc tính nền - Background</vt:lpstr>
      <vt:lpstr>Thuộc tính nền - Background</vt:lpstr>
      <vt:lpstr>Thuộc tính nền - Background</vt:lpstr>
      <vt:lpstr>Thuộc tính nền - Background</vt:lpstr>
      <vt:lpstr>Thuộc tính nền - Background</vt:lpstr>
      <vt:lpstr>Thuộc tính nền - Background</vt:lpstr>
      <vt:lpstr>Thuộc tính nền - Background</vt:lpstr>
      <vt:lpstr>VD: Background</vt:lpstr>
      <vt:lpstr>Các thuộc tính văn bản</vt:lpstr>
      <vt:lpstr>Các thuộc tính văn bản</vt:lpstr>
      <vt:lpstr>Các thuộc tính văn bản</vt:lpstr>
      <vt:lpstr>Các thuộc tính văn bản</vt:lpstr>
      <vt:lpstr>Các thuộc tính văn bản</vt:lpstr>
      <vt:lpstr>Các thuộc tính văn bản</vt:lpstr>
      <vt:lpstr>Các thuộc tính văn bản</vt:lpstr>
      <vt:lpstr>Các thuộc tính văn bản</vt:lpstr>
      <vt:lpstr>Các thuộc tính văn bản</vt:lpstr>
      <vt:lpstr>Thuộc tính đóng hộp</vt:lpstr>
      <vt:lpstr>Thuộc tính đóng hộp</vt:lpstr>
      <vt:lpstr>Thuộc tính đóng hộp</vt:lpstr>
      <vt:lpstr>Thuộc tính đóng hộp</vt:lpstr>
      <vt:lpstr>Thuộc tính padding</vt:lpstr>
      <vt:lpstr>Thuộc tính kích thước</vt:lpstr>
      <vt:lpstr>Thuộc tính position</vt:lpstr>
      <vt:lpstr>Thuộc tính float</vt:lpstr>
      <vt:lpstr>Thuộc tính clear</vt:lpstr>
    </vt:vector>
  </TitlesOfParts>
  <Company>vn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Nguyen Thanh Thuy</dc:creator>
  <cp:lastModifiedBy>chuot</cp:lastModifiedBy>
  <cp:revision>277</cp:revision>
  <dcterms:created xsi:type="dcterms:W3CDTF">2011-05-03T13:49:08Z</dcterms:created>
  <dcterms:modified xsi:type="dcterms:W3CDTF">2011-05-15T21:54:14Z</dcterms:modified>
</cp:coreProperties>
</file>