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054"/>
    <a:srgbClr val="FF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FCD2466-1A5E-4437-B146-5E021A0866B8}" type="datetimeFigureOut">
              <a:rPr lang="vi-VN" smtClean="0"/>
              <a:pPr/>
              <a:t>20/04/2009</a:t>
            </a:fld>
            <a:endParaRPr lang="vi-V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vi-V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8E9F4D4-0580-4171-ABE2-4C792BC8AFC4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D2466-1A5E-4437-B146-5E021A0866B8}" type="datetimeFigureOut">
              <a:rPr lang="vi-VN" smtClean="0"/>
              <a:pPr/>
              <a:t>20/04/2009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E9F4D4-0580-4171-ABE2-4C792BC8AFC4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FCD2466-1A5E-4437-B146-5E021A0866B8}" type="datetimeFigureOut">
              <a:rPr lang="vi-VN" smtClean="0"/>
              <a:pPr/>
              <a:t>20/04/2009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8E9F4D4-0580-4171-ABE2-4C792BC8AFC4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D2466-1A5E-4437-B146-5E021A0866B8}" type="datetimeFigureOut">
              <a:rPr lang="vi-VN" smtClean="0"/>
              <a:pPr/>
              <a:t>20/04/2009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E9F4D4-0580-4171-ABE2-4C792BC8AFC4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FCD2466-1A5E-4437-B146-5E021A0866B8}" type="datetimeFigureOut">
              <a:rPr lang="vi-VN" smtClean="0"/>
              <a:pPr/>
              <a:t>20/04/2009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8E9F4D4-0580-4171-ABE2-4C792BC8AFC4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D2466-1A5E-4437-B146-5E021A0866B8}" type="datetimeFigureOut">
              <a:rPr lang="vi-VN" smtClean="0"/>
              <a:pPr/>
              <a:t>20/04/2009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E9F4D4-0580-4171-ABE2-4C792BC8AFC4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D2466-1A5E-4437-B146-5E021A0866B8}" type="datetimeFigureOut">
              <a:rPr lang="vi-VN" smtClean="0"/>
              <a:pPr/>
              <a:t>20/04/2009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E9F4D4-0580-4171-ABE2-4C792BC8AFC4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D2466-1A5E-4437-B146-5E021A0866B8}" type="datetimeFigureOut">
              <a:rPr lang="vi-VN" smtClean="0"/>
              <a:pPr/>
              <a:t>20/04/2009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E9F4D4-0580-4171-ABE2-4C792BC8AFC4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FCD2466-1A5E-4437-B146-5E021A0866B8}" type="datetimeFigureOut">
              <a:rPr lang="vi-VN" smtClean="0"/>
              <a:pPr/>
              <a:t>20/04/2009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E9F4D4-0580-4171-ABE2-4C792BC8AFC4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D2466-1A5E-4437-B146-5E021A0866B8}" type="datetimeFigureOut">
              <a:rPr lang="vi-VN" smtClean="0"/>
              <a:pPr/>
              <a:t>20/04/2009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E9F4D4-0580-4171-ABE2-4C792BC8AFC4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D2466-1A5E-4437-B146-5E021A0866B8}" type="datetimeFigureOut">
              <a:rPr lang="vi-VN" smtClean="0"/>
              <a:pPr/>
              <a:t>20/04/2009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E9F4D4-0580-4171-ABE2-4C792BC8AFC4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FCD2466-1A5E-4437-B146-5E021A0866B8}" type="datetimeFigureOut">
              <a:rPr lang="vi-VN" smtClean="0"/>
              <a:pPr/>
              <a:t>20/04/2009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vi-V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8E9F4D4-0580-4171-ABE2-4C792BC8AFC4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10" Type="http://schemas.openxmlformats.org/officeDocument/2006/relationships/slide" Target="slide16.xml"/><Relationship Id="rId4" Type="http://schemas.openxmlformats.org/officeDocument/2006/relationships/slide" Target="slide8.xml"/><Relationship Id="rId9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785926"/>
            <a:ext cx="7772400" cy="1975104"/>
          </a:xfrm>
        </p:spPr>
        <p:txBody>
          <a:bodyPr/>
          <a:lstStyle/>
          <a:p>
            <a:pPr algn="ctr"/>
            <a:r>
              <a:rPr lang="en-US" sz="6000" dirty="0" smtClean="0"/>
              <a:t>TẠO TÀI </a:t>
            </a:r>
            <a:r>
              <a:rPr lang="en-US" sz="6000" dirty="0" err="1" smtClean="0"/>
              <a:t>LiỆU</a:t>
            </a:r>
            <a:r>
              <a:rPr lang="en-US" sz="6000" dirty="0" smtClean="0"/>
              <a:t> XML</a:t>
            </a:r>
            <a:endParaRPr lang="vi-V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4429132"/>
            <a:ext cx="7772400" cy="1508760"/>
          </a:xfrm>
        </p:spPr>
        <p:txBody>
          <a:bodyPr/>
          <a:lstStyle/>
          <a:p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2357422" y="1214422"/>
            <a:ext cx="35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CHƯƠNG 2</a:t>
            </a:r>
            <a:endParaRPr lang="vi-VN" sz="2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7239000" cy="820122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428736"/>
            <a:ext cx="8472518" cy="4846320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XML. XML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,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&lt;?xml-</a:t>
            </a:r>
            <a:r>
              <a:rPr lang="en-US" dirty="0" err="1" smtClean="0"/>
              <a:t>stylesheet</a:t>
            </a:r>
            <a:r>
              <a:rPr lang="en-US" dirty="0" smtClean="0"/>
              <a:t>?&gt; </a:t>
            </a:r>
            <a:r>
              <a:rPr lang="en-US" dirty="0" err="1" smtClean="0"/>
              <a:t>được</a:t>
            </a:r>
            <a:r>
              <a:rPr lang="en-US" dirty="0" smtClean="0"/>
              <a:t> IE5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Nescape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W3C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  <a:p>
            <a:pPr>
              <a:lnSpc>
                <a:spcPct val="130000"/>
              </a:lnSpc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>
                <a:solidFill>
                  <a:srgbClr val="FF0000"/>
                </a:solidFill>
              </a:rPr>
              <a:t> &lt;?XML?&gt; </a:t>
            </a:r>
            <a:r>
              <a:rPr lang="en-US" dirty="0" err="1" smtClean="0"/>
              <a:t>hoặc</a:t>
            </a:r>
            <a:r>
              <a:rPr lang="en-US" dirty="0" smtClean="0">
                <a:solidFill>
                  <a:srgbClr val="FF0000"/>
                </a:solidFill>
              </a:rPr>
              <a:t> &lt;?xml?&gt;</a:t>
            </a:r>
          </a:p>
          <a:p>
            <a:pPr>
              <a:lnSpc>
                <a:spcPct val="130000"/>
              </a:lnSpc>
              <a:buNone/>
            </a:pPr>
            <a:r>
              <a:rPr lang="vi-VN" sz="2400" dirty="0" smtClean="0">
                <a:solidFill>
                  <a:srgbClr val="FF0000"/>
                </a:solidFill>
              </a:rPr>
              <a:t>&lt;?xml version="1.0" encoding="UTF-8" standalone="yes"?&gt;</a:t>
            </a:r>
          </a:p>
          <a:p>
            <a:pPr>
              <a:lnSpc>
                <a:spcPct val="130000"/>
              </a:lnSpc>
              <a:buNone/>
            </a:pPr>
            <a:r>
              <a:rPr lang="vi-VN" sz="2400" dirty="0" smtClean="0">
                <a:solidFill>
                  <a:srgbClr val="0070C0"/>
                </a:solidFill>
              </a:rPr>
              <a:t>&lt;?xml-stylesheet type="text/css" href="vidu7-5.css"?&gt;</a:t>
            </a:r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8286776" y="6500834"/>
            <a:ext cx="642942" cy="357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7239000" cy="857248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00" y="2538110"/>
            <a:ext cx="2428892" cy="676576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endParaRPr lang="vi-V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7158" y="2714620"/>
            <a:ext cx="3757610" cy="6765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endParaRPr kumimoji="0" lang="vi-V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3714752"/>
            <a:ext cx="3757610" cy="6765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endParaRPr kumimoji="0" lang="vi-V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8596" y="2643182"/>
            <a:ext cx="3757610" cy="6765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endParaRPr kumimoji="0" lang="vi-V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8596" y="2571744"/>
            <a:ext cx="2786082" cy="6765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endParaRPr kumimoji="0" lang="vi-V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406" y="3323928"/>
            <a:ext cx="3071834" cy="6765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Tạo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tử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rỗng</a:t>
            </a:r>
            <a:endParaRPr kumimoji="0" lang="vi-V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1406" y="4109746"/>
            <a:ext cx="3071834" cy="6765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Tạo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tử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gốc</a:t>
            </a:r>
            <a:endParaRPr kumimoji="0" lang="vi-V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1285860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tử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trúc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XML</a:t>
            </a:r>
            <a:endParaRPr lang="vi-VN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143240" y="857232"/>
            <a:ext cx="6000760" cy="4143404"/>
          </a:xfrm>
          <a:prstGeom prst="rect">
            <a:avLst/>
          </a:prstGeom>
          <a:solidFill>
            <a:srgbClr val="040054"/>
          </a:solidFill>
          <a:ln w="38100">
            <a:solidFill>
              <a:srgbClr val="002060"/>
            </a:solidFill>
          </a:ln>
        </p:spPr>
        <p:txBody>
          <a:bodyPr vert="horz">
            <a:noAutofit/>
          </a:bodyPr>
          <a:lstStyle/>
          <a:p>
            <a:pPr lvl="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" pitchFamily="2" charset="2"/>
              <a:buChar char="Ø"/>
            </a:pPr>
            <a:r>
              <a:rPr lang="en-US" sz="2400" dirty="0" err="1" smtClean="0">
                <a:solidFill>
                  <a:schemeClr val="bg1"/>
                </a:solidFill>
              </a:rPr>
              <a:t>Tên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thẻ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bắt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đầu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bằng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chữ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hoặc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dấu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nối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dưới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các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ký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tự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tiếp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theo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có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là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chữ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số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chữ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cái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dấu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nối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dưới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dấu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chấm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hoặc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dấu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hai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chấm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</a:p>
          <a:p>
            <a:pPr lvl="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" pitchFamily="2" charset="2"/>
              <a:buChar char="Ø"/>
            </a:pPr>
            <a:r>
              <a:rPr lang="en-US" sz="2400" dirty="0" err="1" smtClean="0">
                <a:solidFill>
                  <a:schemeClr val="bg1"/>
                </a:solidFill>
              </a:rPr>
              <a:t>Tên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thẻ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phân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biệt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chữ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hoa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chữ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thường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Font typeface="Wingdings" pitchFamily="2" charset="2"/>
              <a:buChar char="Ø"/>
            </a:pPr>
            <a:r>
              <a:rPr lang="vi-VN" sz="2400" dirty="0" smtClean="0">
                <a:solidFill>
                  <a:schemeClr val="bg1"/>
                </a:solidFill>
              </a:rPr>
              <a:t>&lt;document&gt;; &lt;DOCUMENT&gt;; &lt;Bao_Cao&gt;</a:t>
            </a:r>
          </a:p>
          <a:p>
            <a:pPr>
              <a:lnSpc>
                <a:spcPct val="130000"/>
              </a:lnSpc>
              <a:buFont typeface="Wingdings" pitchFamily="2" charset="2"/>
              <a:buChar char="Ø"/>
            </a:pPr>
            <a:r>
              <a:rPr lang="vi-VN" sz="2400" dirty="0" smtClean="0">
                <a:solidFill>
                  <a:schemeClr val="bg1"/>
                </a:solidFill>
              </a:rPr>
              <a:t>&lt;message&gt;; &lt;_text&gt;; </a:t>
            </a:r>
          </a:p>
          <a:p>
            <a:pPr>
              <a:lnSpc>
                <a:spcPct val="130000"/>
              </a:lnSpc>
              <a:buFont typeface="Wingdings" pitchFamily="2" charset="2"/>
              <a:buChar char="Ø"/>
            </a:pPr>
            <a:endParaRPr lang="vi-VN" sz="2400" dirty="0" smtClean="0">
              <a:solidFill>
                <a:schemeClr val="bg1"/>
              </a:solidFill>
            </a:endParaRPr>
          </a:p>
          <a:p>
            <a:pPr lvl="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74320" lvl="0" indent="-27432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" pitchFamily="2" charset="2"/>
              <a:buChar char="Ø"/>
            </a:pPr>
            <a:endParaRPr lang="vi-VN" sz="24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143272" y="2000240"/>
            <a:ext cx="6000760" cy="3786214"/>
          </a:xfrm>
          <a:prstGeom prst="rect">
            <a:avLst/>
          </a:prstGeom>
          <a:solidFill>
            <a:srgbClr val="040054"/>
          </a:solidFill>
          <a:ln w="38100">
            <a:solidFill>
              <a:srgbClr val="002060"/>
            </a:solidFill>
          </a:ln>
        </p:spPr>
        <p:txBody>
          <a:bodyPr vert="horz">
            <a:noAutofit/>
          </a:bodyPr>
          <a:lstStyle/>
          <a:p>
            <a:pPr lvl="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" pitchFamily="2" charset="2"/>
              <a:buChar char="Ø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tử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rỗng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chỉ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có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một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thẻ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không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có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thẻ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bắt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đầu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và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thẻ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kết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thúc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Phần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tử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rỗng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không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chứa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dữ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liệu</a:t>
            </a:r>
            <a:r>
              <a:rPr lang="en-US" sz="2400" dirty="0" smtClean="0">
                <a:solidFill>
                  <a:schemeClr val="bg1"/>
                </a:solidFill>
              </a:rPr>
              <a:t> hay </a:t>
            </a:r>
            <a:r>
              <a:rPr lang="en-US" sz="2400" dirty="0" err="1" smtClean="0">
                <a:solidFill>
                  <a:schemeClr val="bg1"/>
                </a:solidFill>
              </a:rPr>
              <a:t>bất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ký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phần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tử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nào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khác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Dùng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dấu</a:t>
            </a:r>
            <a:r>
              <a:rPr lang="en-US" sz="2400" dirty="0" smtClean="0">
                <a:solidFill>
                  <a:schemeClr val="bg1"/>
                </a:solidFill>
              </a:rPr>
              <a:t> /&gt; </a:t>
            </a:r>
            <a:r>
              <a:rPr lang="en-US" sz="2400" dirty="0" err="1" smtClean="0">
                <a:solidFill>
                  <a:schemeClr val="bg1"/>
                </a:solidFill>
              </a:rPr>
              <a:t>để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đóng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phần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tử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rỗng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Phần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tử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rỗng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có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có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thuộc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tính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vi-VN" sz="2400" dirty="0" smtClean="0">
              <a:solidFill>
                <a:schemeClr val="bg1"/>
              </a:solidFill>
            </a:endParaRPr>
          </a:p>
          <a:p>
            <a:pPr lvl="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74320" lvl="0" indent="-27432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" pitchFamily="2" charset="2"/>
              <a:buChar char="Ø"/>
            </a:pP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143240" y="4071942"/>
            <a:ext cx="6000760" cy="2357454"/>
          </a:xfrm>
          <a:prstGeom prst="rect">
            <a:avLst/>
          </a:prstGeom>
          <a:solidFill>
            <a:srgbClr val="040054"/>
          </a:solidFill>
          <a:ln w="38100">
            <a:solidFill>
              <a:srgbClr val="002060"/>
            </a:solidFill>
          </a:ln>
        </p:spPr>
        <p:txBody>
          <a:bodyPr vert="horz">
            <a:noAutofit/>
          </a:bodyPr>
          <a:lstStyle/>
          <a:p>
            <a:pPr lvl="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" pitchFamily="2" charset="2"/>
              <a:buChar char="Ø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Một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tài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liệu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hợp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khuôn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dạng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phải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có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một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tử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chứa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tất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cả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tử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và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dữ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liệu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tài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liệu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gọi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là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tử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gốc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hay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là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tử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tài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liệu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vi-VN" sz="2400" dirty="0" smtClean="0">
              <a:solidFill>
                <a:schemeClr val="bg1"/>
              </a:solidFill>
            </a:endParaRPr>
          </a:p>
          <a:p>
            <a:pPr lvl="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74320" lvl="0" indent="-27432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73000"/>
            </a:pP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Left Arrow 13">
            <a:hlinkClick r:id="rId2" action="ppaction://hlinksldjump"/>
          </p:cNvPr>
          <p:cNvSpPr/>
          <p:nvPr/>
        </p:nvSpPr>
        <p:spPr>
          <a:xfrm>
            <a:off x="8358214" y="6357958"/>
            <a:ext cx="785786" cy="500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7239000" cy="820122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7239000" cy="5429288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XML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tenthuoctinh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=“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Gia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tri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thuoc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tinh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”</a:t>
            </a:r>
          </a:p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nháy</a:t>
            </a:r>
            <a:r>
              <a:rPr lang="en-US" dirty="0" smtClean="0"/>
              <a:t> </a:t>
            </a:r>
            <a:r>
              <a:rPr lang="en-US" dirty="0" err="1" smtClean="0"/>
              <a:t>kép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DTD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XML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hay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vi-VN" dirty="0" smtClean="0"/>
              <a:t>&lt;?xml version="1.0" encoding="utf-8" ?&gt;</a:t>
            </a:r>
          </a:p>
          <a:p>
            <a:pPr>
              <a:buNone/>
            </a:pPr>
            <a:r>
              <a:rPr lang="vi-VN" dirty="0" smtClean="0"/>
              <a:t>&lt;OperatorList xmlns="http://tempuri.org/OperatorList.xsd"&gt;</a:t>
            </a:r>
          </a:p>
          <a:p>
            <a:pPr>
              <a:buNone/>
            </a:pPr>
            <a:r>
              <a:rPr lang="vi-VN" dirty="0" smtClean="0"/>
              <a:t>&lt;Operator OperatorID="1" UserName="Vuong" Password=""&gt;&lt;/Operator&gt;</a:t>
            </a:r>
          </a:p>
          <a:p>
            <a:pPr>
              <a:buNone/>
            </a:pPr>
            <a:r>
              <a:rPr lang="vi-VN" dirty="0" smtClean="0"/>
              <a:t>&lt;Operator OperatorID="2" UserName="Nam" Password=""&gt;&lt;/Operator&gt;</a:t>
            </a:r>
          </a:p>
          <a:p>
            <a:pPr>
              <a:buNone/>
            </a:pPr>
            <a:r>
              <a:rPr lang="vi-VN" dirty="0" smtClean="0"/>
              <a:t>&lt;Operator OperatorID="3" UserName="Nguyen" Password="h"&gt;&lt;/Operator&gt;</a:t>
            </a:r>
          </a:p>
          <a:p>
            <a:pPr>
              <a:buNone/>
            </a:pPr>
            <a:r>
              <a:rPr lang="vi-VN" dirty="0" smtClean="0"/>
              <a:t>&lt;/OperatorList&gt;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214290"/>
            <a:ext cx="7643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</a:rPr>
              <a:t>Ví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</a:rPr>
              <a:t>dụ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</a:rPr>
              <a:t>Sử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</a:rPr>
              <a:t>dụng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</a:rPr>
              <a:t>các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</a:rPr>
              <a:t>thuộc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</a:rPr>
              <a:t>tính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OperatorID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</a:rPr>
              <a:t>và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UserName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</a:rPr>
              <a:t>cho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</a:rPr>
              <a:t>phần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</a:rPr>
              <a:t>tử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Operator</a:t>
            </a:r>
            <a:endParaRPr lang="vi-VN" sz="28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357166"/>
            <a:ext cx="7239000" cy="6357982"/>
          </a:xfrm>
        </p:spPr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vi-VN" b="1" dirty="0" smtClean="0"/>
              <a:t>Viết lại phần tử </a:t>
            </a:r>
            <a:r>
              <a:rPr lang="vi-VN" b="1" dirty="0" smtClean="0">
                <a:solidFill>
                  <a:srgbClr val="0070C0"/>
                </a:solidFill>
              </a:rPr>
              <a:t>&lt;Operator</a:t>
            </a:r>
            <a:r>
              <a:rPr lang="vi-VN" b="1" dirty="0" smtClean="0">
                <a:solidFill>
                  <a:srgbClr val="0070C0"/>
                </a:solidFill>
              </a:rPr>
              <a:t>&gt; </a:t>
            </a:r>
            <a:r>
              <a:rPr lang="vi-VN" b="1" dirty="0" smtClean="0"/>
              <a:t>như sau ta sẽ thấy tài liệu có cấu trúc rõ ràng</a:t>
            </a:r>
            <a:endParaRPr lang="vi-VN" b="1" dirty="0" smtClean="0"/>
          </a:p>
          <a:p>
            <a:pPr>
              <a:buNone/>
            </a:pPr>
            <a:r>
              <a:rPr lang="vi-VN" dirty="0" smtClean="0"/>
              <a:t>&lt;Operator&gt;</a:t>
            </a:r>
          </a:p>
          <a:p>
            <a:pPr>
              <a:buNone/>
            </a:pPr>
            <a:r>
              <a:rPr lang="vi-VN" dirty="0" smtClean="0"/>
              <a:t>	</a:t>
            </a:r>
            <a:r>
              <a:rPr lang="vi-VN" dirty="0" smtClean="0"/>
              <a:t> &lt;OperatorID&gt;1 &lt;/OperatorID&gt;</a:t>
            </a:r>
            <a:endParaRPr lang="vi-VN" dirty="0" smtClean="0"/>
          </a:p>
          <a:p>
            <a:pPr>
              <a:buNone/>
            </a:pPr>
            <a:r>
              <a:rPr lang="vi-VN" dirty="0" smtClean="0"/>
              <a:t>	&lt;UserName&gt;Nam&lt;/</a:t>
            </a:r>
            <a:r>
              <a:rPr lang="vi-VN" dirty="0" smtClean="0"/>
              <a:t>UserName</a:t>
            </a:r>
            <a:r>
              <a:rPr lang="vi-VN" dirty="0" smtClean="0"/>
              <a:t>&gt;</a:t>
            </a:r>
            <a:endParaRPr lang="vi-VN" dirty="0" smtClean="0"/>
          </a:p>
          <a:p>
            <a:pPr>
              <a:buNone/>
            </a:pPr>
            <a:r>
              <a:rPr lang="vi-VN" dirty="0" smtClean="0"/>
              <a:t>    &lt;Password&gt;"“&lt;/</a:t>
            </a:r>
            <a:r>
              <a:rPr lang="vi-VN" dirty="0" smtClean="0"/>
              <a:t> Password </a:t>
            </a:r>
            <a:r>
              <a:rPr lang="vi-VN" dirty="0" smtClean="0"/>
              <a:t>&gt;</a:t>
            </a:r>
          </a:p>
          <a:p>
            <a:pPr>
              <a:buNone/>
            </a:pPr>
            <a:r>
              <a:rPr lang="vi-VN" dirty="0" smtClean="0"/>
              <a:t>&lt;/</a:t>
            </a:r>
            <a:r>
              <a:rPr lang="vi-VN" dirty="0" smtClean="0"/>
              <a:t>Operator</a:t>
            </a:r>
            <a:r>
              <a:rPr lang="vi-VN" dirty="0" smtClean="0"/>
              <a:t>&gt;</a:t>
            </a:r>
          </a:p>
          <a:p>
            <a:pPr>
              <a:buNone/>
            </a:pPr>
            <a:r>
              <a:rPr lang="vi-VN" b="1" dirty="0" smtClean="0"/>
              <a:t>Cách đặt tên cho thuộc tính</a:t>
            </a:r>
            <a:r>
              <a:rPr lang="vi-VN" dirty="0" smtClean="0"/>
              <a:t>:  Đúng theo quy tắc đặt tên cho phần tử</a:t>
            </a:r>
          </a:p>
          <a:p>
            <a:pPr>
              <a:buNone/>
            </a:pPr>
            <a:r>
              <a:rPr lang="vi-VN" b="1" dirty="0" smtClean="0"/>
              <a:t>Gán giá trị cho thuộc tính</a:t>
            </a:r>
            <a:r>
              <a:rPr lang="vi-VN" dirty="0" smtClean="0"/>
              <a:t>: Tất cả dữ liệu trong XML đều là văn bản. Giá trị cua rthuoocj tính phải đặt trong cặp dấu “” hoặc ‘’</a:t>
            </a:r>
            <a:endParaRPr lang="vi-VN" dirty="0"/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8501090" y="6500834"/>
            <a:ext cx="642910" cy="357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80068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cdata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7715304" cy="407196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XML </a:t>
            </a:r>
            <a:r>
              <a:rPr lang="en-US" dirty="0" err="1" smtClean="0"/>
              <a:t>bỏ</a:t>
            </a:r>
            <a:r>
              <a:rPr lang="en-US" dirty="0" smtClean="0"/>
              <a:t> qua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CDATA</a:t>
            </a:r>
          </a:p>
          <a:p>
            <a:pPr>
              <a:lnSpc>
                <a:spcPct val="130000"/>
              </a:lnSpc>
            </a:pPr>
            <a:r>
              <a:rPr lang="en-US" dirty="0" err="1" smtClean="0"/>
              <a:t>Phần</a:t>
            </a:r>
            <a:r>
              <a:rPr lang="en-US" dirty="0" smtClean="0"/>
              <a:t> CDATA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&lt;![CDATA[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]]&gt;</a:t>
            </a:r>
          </a:p>
          <a:p>
            <a:pPr>
              <a:lnSpc>
                <a:spcPct val="130000"/>
              </a:lnSpc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vi-V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5720" y="1785926"/>
            <a:ext cx="8001056" cy="4071966"/>
          </a:xfrm>
          <a:prstGeom prst="rect">
            <a:avLst/>
          </a:prstGeom>
          <a:solidFill>
            <a:srgbClr val="92D050"/>
          </a:solidFill>
        </p:spPr>
        <p:txBody>
          <a:bodyPr vert="horz">
            <a:normAutofit fontScale="85000" lnSpcReduction="20000"/>
          </a:bodyPr>
          <a:lstStyle/>
          <a:p>
            <a:pPr marL="274320" lvl="0" indent="-27432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73000"/>
            </a:pPr>
            <a:r>
              <a:rPr lang="vi-VN" sz="2600" dirty="0" smtClean="0"/>
              <a:t>&lt;?xml version="1.0" encoding="utf-8" ?&gt;</a:t>
            </a:r>
          </a:p>
          <a:p>
            <a:pPr marL="274320" lvl="0" indent="-27432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73000"/>
            </a:pPr>
            <a:r>
              <a:rPr lang="vi-VN" sz="2600" dirty="0" smtClean="0"/>
              <a:t>&lt;OperatorList xmlns="http://tempuri.org/OperatorList.xsd"&gt;</a:t>
            </a:r>
          </a:p>
          <a:p>
            <a:pPr marL="274320" lvl="0" indent="-27432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73000"/>
            </a:pPr>
            <a:r>
              <a:rPr lang="vi-VN" sz="2600" dirty="0" smtClean="0">
                <a:solidFill>
                  <a:srgbClr val="C00000"/>
                </a:solidFill>
              </a:rPr>
              <a:t>&lt;![CDATA[</a:t>
            </a:r>
          </a:p>
          <a:p>
            <a:pPr marL="274320" lvl="0" indent="-27432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73000"/>
            </a:pPr>
            <a:r>
              <a:rPr lang="vi-VN" sz="2600" dirty="0" smtClean="0">
                <a:solidFill>
                  <a:srgbClr val="C00000"/>
                </a:solidFill>
              </a:rPr>
              <a:t>&lt;Operator OperatorID="x" UserName="y" Password="z"&gt;</a:t>
            </a:r>
          </a:p>
          <a:p>
            <a:pPr marL="274320" lvl="0" indent="-27432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73000"/>
            </a:pPr>
            <a:r>
              <a:rPr lang="vi-VN" sz="2600" dirty="0" smtClean="0">
                <a:solidFill>
                  <a:srgbClr val="C00000"/>
                </a:solidFill>
              </a:rPr>
              <a:t>&lt;/Operator&gt;</a:t>
            </a:r>
          </a:p>
          <a:p>
            <a:pPr marL="274320" lvl="0" indent="-27432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73000"/>
            </a:pPr>
            <a:r>
              <a:rPr lang="vi-VN" sz="2600" dirty="0" smtClean="0">
                <a:solidFill>
                  <a:srgbClr val="C00000"/>
                </a:solidFill>
              </a:rPr>
              <a:t>]]&gt;</a:t>
            </a:r>
          </a:p>
          <a:p>
            <a:pPr marL="274320" lvl="0" indent="-27432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73000"/>
            </a:pPr>
            <a:r>
              <a:rPr lang="vi-VN" sz="2600" dirty="0" smtClean="0"/>
              <a:t>&lt;Operator OperatorID="1" UserName="Vuong" Password=""&gt;</a:t>
            </a:r>
          </a:p>
          <a:p>
            <a:pPr marL="274320" lvl="0" indent="-27432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73000"/>
            </a:pPr>
            <a:r>
              <a:rPr lang="vi-VN" sz="2600" dirty="0" smtClean="0"/>
              <a:t>&lt;/Operator&gt;</a:t>
            </a:r>
          </a:p>
          <a:p>
            <a:pPr marL="274320" lvl="0" indent="-27432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73000"/>
            </a:pPr>
            <a:r>
              <a:rPr lang="vi-VN" sz="2600" dirty="0" smtClean="0"/>
              <a:t>&lt;/OperatorList&gt;</a:t>
            </a:r>
            <a:endParaRPr kumimoji="0" lang="vi-V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8215338" y="6357958"/>
            <a:ext cx="928662" cy="500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44"/>
          </a:xfrm>
        </p:spPr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615262" cy="5034294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30000"/>
              </a:lnSpc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</a:p>
          <a:p>
            <a:pPr algn="just">
              <a:lnSpc>
                <a:spcPct val="130000"/>
              </a:lnSpc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marL="900113" indent="-176213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: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vi-VN" dirty="0" smtClean="0">
                <a:solidFill>
                  <a:srgbClr val="FF0000"/>
                </a:solidFill>
              </a:rPr>
              <a:t>&amp;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;</a:t>
            </a:r>
          </a:p>
          <a:p>
            <a:pPr marL="900113" indent="-176213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%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XML,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XML</a:t>
            </a:r>
            <a:endParaRPr lang="vi-VN" dirty="0"/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8358214" y="6429396"/>
            <a:ext cx="571504" cy="428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7772400" cy="914400"/>
          </a:xfrm>
        </p:spPr>
        <p:txBody>
          <a:bodyPr/>
          <a:lstStyle/>
          <a:p>
            <a:pPr algn="ctr"/>
            <a:r>
              <a:rPr lang="en-US" dirty="0" smtClean="0"/>
              <a:t>NỘI DUNG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042" y="1500174"/>
            <a:ext cx="6572296" cy="514353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smtClean="0">
                <a:hlinkClick r:id="rId2" action="ppaction://hlinksldjump"/>
              </a:rPr>
              <a:t>=&gt;</a:t>
            </a:r>
            <a:r>
              <a:rPr lang="en-US" dirty="0" smtClean="0"/>
              <a:t>	</a:t>
            </a:r>
          </a:p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XML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XML </a:t>
            </a:r>
            <a:r>
              <a:rPr lang="en-US" dirty="0" smtClean="0">
                <a:hlinkClick r:id="rId3" action="ppaction://hlinksldjump"/>
              </a:rPr>
              <a:t>=&gt;</a:t>
            </a:r>
            <a:endParaRPr lang="en-US" dirty="0" smtClean="0"/>
          </a:p>
          <a:p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=&gt;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smtClean="0">
                <a:hlinkClick r:id="rId4" action="ppaction://hlinksldjump"/>
              </a:rPr>
              <a:t>=&gt;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XML </a:t>
            </a:r>
            <a:r>
              <a:rPr lang="en-US" dirty="0" smtClean="0">
                <a:hlinkClick r:id="rId5" action="ppaction://hlinksldjump"/>
              </a:rPr>
              <a:t>=&gt;</a:t>
            </a:r>
            <a:endParaRPr lang="en-US" dirty="0" smtClean="0"/>
          </a:p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=&gt;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smtClean="0">
                <a:hlinkClick r:id="rId6" action="ppaction://hlinksldjump"/>
              </a:rPr>
              <a:t>=&gt;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smtClean="0">
                <a:hlinkClick r:id="rId7" action="ppaction://hlinksldjump"/>
              </a:rPr>
              <a:t>=&gt;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smtClean="0">
                <a:hlinkClick r:id="rId8" action="ppaction://hlinksldjump"/>
              </a:rPr>
              <a:t>=&gt;</a:t>
            </a:r>
            <a:endParaRPr lang="en-US" dirty="0" smtClean="0"/>
          </a:p>
          <a:p>
            <a:r>
              <a:rPr lang="en-US" sz="2800" dirty="0" err="1" smtClean="0"/>
              <a:t>Tạo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CDATA </a:t>
            </a:r>
            <a:r>
              <a:rPr lang="en-US" sz="2800" dirty="0" smtClean="0">
                <a:hlinkClick r:id="rId9" action="ppaction://hlinksldjump"/>
              </a:rPr>
              <a:t>=&gt;</a:t>
            </a:r>
            <a:endParaRPr lang="en-US" sz="2800" dirty="0" smtClean="0"/>
          </a:p>
          <a:p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smtClean="0">
                <a:hlinkClick r:id="rId10" action="ppaction://hlinksldjump"/>
              </a:rPr>
              <a:t>=&gt;</a:t>
            </a:r>
            <a:endParaRPr lang="vi-VN" sz="2800" dirty="0" smtClean="0"/>
          </a:p>
          <a:p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772400" cy="9144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Bộ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kỹ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mã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hóa</a:t>
            </a:r>
            <a:endParaRPr lang="vi-VN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000108"/>
            <a:ext cx="7772400" cy="535785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XML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dưới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số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W3C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yêu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hỗ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UTF-8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UTF-16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Nếu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rõ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XML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mặc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UTF-8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Ngoài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XML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hỗ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US-ASCII; USO-10646-UCS-2; USO-10646-UCS-4 – UCS; ISO-2022-JP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…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vi-V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8715404" y="6572272"/>
            <a:ext cx="428596" cy="2857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7239000" cy="605808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Đánh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dấu</a:t>
            </a:r>
            <a:r>
              <a:rPr lang="en-US" dirty="0" smtClean="0">
                <a:solidFill>
                  <a:srgbClr val="002060"/>
                </a:solidFill>
              </a:rPr>
              <a:t> XML </a:t>
            </a:r>
            <a:r>
              <a:rPr lang="en-US" dirty="0" err="1" smtClean="0">
                <a:solidFill>
                  <a:srgbClr val="002060"/>
                </a:solidFill>
              </a:rPr>
              <a:t>và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dữ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liệu</a:t>
            </a:r>
            <a:r>
              <a:rPr lang="en-US" dirty="0" smtClean="0">
                <a:solidFill>
                  <a:srgbClr val="002060"/>
                </a:solidFill>
              </a:rPr>
              <a:t> XML</a:t>
            </a:r>
            <a:endParaRPr lang="vi-V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8072462" cy="5203510"/>
          </a:xfrm>
        </p:spPr>
        <p:txBody>
          <a:bodyPr/>
          <a:lstStyle/>
          <a:p>
            <a:pPr marL="180000">
              <a:spcAft>
                <a:spcPts val="600"/>
              </a:spcAft>
            </a:pP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XML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marL="180000">
              <a:spcAft>
                <a:spcPts val="600"/>
              </a:spcAft>
            </a:pP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180000">
              <a:spcAft>
                <a:spcPts val="600"/>
              </a:spcAft>
            </a:pP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endParaRPr lang="en-US" dirty="0" smtClean="0"/>
          </a:p>
          <a:p>
            <a:pPr marL="180000" indent="-368300"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,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,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endParaRPr lang="en-US" dirty="0" smtClean="0"/>
          </a:p>
          <a:p>
            <a:pPr marL="180000" indent="-368300"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marL="180000" indent="-368300"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,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CDATA</a:t>
            </a:r>
          </a:p>
          <a:p>
            <a:pPr marL="180000" indent="-368300"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marL="180000">
              <a:spcAft>
                <a:spcPts val="600"/>
              </a:spcAft>
            </a:pP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XML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7239000" cy="677246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Đánh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dấu</a:t>
            </a:r>
            <a:r>
              <a:rPr lang="en-US" dirty="0" smtClean="0">
                <a:solidFill>
                  <a:srgbClr val="002060"/>
                </a:solidFill>
              </a:rPr>
              <a:t> XML </a:t>
            </a:r>
            <a:r>
              <a:rPr lang="en-US" dirty="0" err="1" smtClean="0">
                <a:solidFill>
                  <a:srgbClr val="002060"/>
                </a:solidFill>
              </a:rPr>
              <a:t>và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dữ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liệu</a:t>
            </a:r>
            <a:r>
              <a:rPr lang="en-US" dirty="0" smtClean="0">
                <a:solidFill>
                  <a:srgbClr val="002060"/>
                </a:solidFill>
              </a:rPr>
              <a:t> XML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5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pPr marL="531813" indent="-176213">
              <a:buFont typeface="Wingdings" pitchFamily="2" charset="2"/>
              <a:buChar char="Ø"/>
            </a:pPr>
            <a:r>
              <a:rPr lang="en-US" dirty="0" smtClean="0">
                <a:sym typeface="Symbol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</a:t>
            </a:r>
            <a:r>
              <a:rPr lang="en-US" b="1" dirty="0" err="1" smtClean="0">
                <a:solidFill>
                  <a:srgbClr val="C00000"/>
                </a:solidFill>
                <a:sym typeface="Symbol"/>
              </a:rPr>
              <a:t>lt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;  </a:t>
            </a:r>
            <a:r>
              <a:rPr lang="en-US" dirty="0" smtClean="0"/>
              <a:t>		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&lt;</a:t>
            </a:r>
          </a:p>
          <a:p>
            <a:pPr marL="531813" indent="-176213">
              <a:buFont typeface="Wingdings" pitchFamily="2" charset="2"/>
              <a:buChar char="Ø"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</a:t>
            </a:r>
            <a:r>
              <a:rPr lang="en-US" b="1" dirty="0" err="1" smtClean="0">
                <a:solidFill>
                  <a:srgbClr val="C00000"/>
                </a:solidFill>
                <a:sym typeface="Symbol"/>
              </a:rPr>
              <a:t>gt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; </a:t>
            </a:r>
            <a:r>
              <a:rPr lang="en-US" dirty="0" smtClean="0">
                <a:sym typeface="Symbol"/>
              </a:rPr>
              <a:t>		</a:t>
            </a:r>
            <a:r>
              <a:rPr lang="en-US" dirty="0" err="1" smtClean="0">
                <a:sym typeface="Symbol"/>
              </a:rPr>
              <a:t>Thay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bằng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dấu</a:t>
            </a:r>
            <a:r>
              <a:rPr lang="en-US" dirty="0" smtClean="0">
                <a:sym typeface="Symbol"/>
              </a:rPr>
              <a:t>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&gt;</a:t>
            </a:r>
          </a:p>
          <a:p>
            <a:pPr marL="531813" indent="-176213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  <a:sym typeface="Symbol"/>
              </a:rPr>
              <a:t>  amp; </a:t>
            </a:r>
            <a:r>
              <a:rPr lang="en-US" dirty="0" smtClean="0">
                <a:sym typeface="Symbol"/>
              </a:rPr>
              <a:t>	</a:t>
            </a:r>
            <a:r>
              <a:rPr lang="en-US" dirty="0" err="1" smtClean="0">
                <a:sym typeface="Symbol"/>
              </a:rPr>
              <a:t>Thay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bằng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dấu</a:t>
            </a:r>
            <a:r>
              <a:rPr lang="en-US" dirty="0" smtClean="0">
                <a:sym typeface="Symbol"/>
              </a:rPr>
              <a:t>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</a:t>
            </a:r>
          </a:p>
          <a:p>
            <a:pPr marL="531813" indent="-176213">
              <a:buFont typeface="Wingdings" pitchFamily="2" charset="2"/>
              <a:buChar char="Ø"/>
            </a:pPr>
            <a:r>
              <a:rPr lang="en-US" dirty="0" smtClean="0">
                <a:sym typeface="Symbol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</a:t>
            </a:r>
            <a:r>
              <a:rPr lang="en-US" b="1" dirty="0" err="1" smtClean="0">
                <a:solidFill>
                  <a:srgbClr val="C00000"/>
                </a:solidFill>
                <a:sym typeface="Symbol"/>
              </a:rPr>
              <a:t>quot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; </a:t>
            </a:r>
            <a:r>
              <a:rPr lang="en-US" dirty="0" smtClean="0">
                <a:sym typeface="Symbol"/>
              </a:rPr>
              <a:t>	</a:t>
            </a:r>
            <a:r>
              <a:rPr lang="en-US" dirty="0" err="1" smtClean="0">
                <a:sym typeface="Symbol"/>
              </a:rPr>
              <a:t>Thay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bằng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dấu</a:t>
            </a:r>
            <a:r>
              <a:rPr lang="en-US" dirty="0" smtClean="0">
                <a:sym typeface="Symbol"/>
              </a:rPr>
              <a:t>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“</a:t>
            </a:r>
          </a:p>
          <a:p>
            <a:pPr marL="531813" indent="-176213">
              <a:buFont typeface="Wingdings" pitchFamily="2" charset="2"/>
              <a:buChar char="Ø"/>
            </a:pPr>
            <a:r>
              <a:rPr lang="en-US" dirty="0" smtClean="0">
                <a:sym typeface="Symbol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</a:t>
            </a:r>
            <a:r>
              <a:rPr lang="en-US" b="1" dirty="0" err="1" smtClean="0">
                <a:solidFill>
                  <a:srgbClr val="C00000"/>
                </a:solidFill>
                <a:sym typeface="Symbol"/>
              </a:rPr>
              <a:t>apos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; </a:t>
            </a:r>
            <a:r>
              <a:rPr lang="en-US" dirty="0" smtClean="0">
                <a:sym typeface="Symbol"/>
              </a:rPr>
              <a:t>	</a:t>
            </a:r>
            <a:r>
              <a:rPr lang="en-US" dirty="0" err="1" smtClean="0">
                <a:sym typeface="Symbol"/>
              </a:rPr>
              <a:t>Thay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bằng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dấu</a:t>
            </a:r>
            <a:r>
              <a:rPr lang="en-US" dirty="0" smtClean="0">
                <a:sym typeface="Symbol"/>
              </a:rPr>
              <a:t>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‘</a:t>
            </a:r>
          </a:p>
          <a:p>
            <a:pPr marL="531813" indent="-176213">
              <a:buNone/>
            </a:pPr>
            <a:r>
              <a:rPr lang="en-US" b="1" dirty="0" err="1" smtClean="0">
                <a:solidFill>
                  <a:srgbClr val="C00000"/>
                </a:solidFill>
                <a:sym typeface="Symbol"/>
              </a:rPr>
              <a:t>Ví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sym typeface="Symbol"/>
              </a:rPr>
              <a:t>dụ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928670"/>
            <a:ext cx="7239000" cy="3429024"/>
          </a:xfrm>
        </p:spPr>
        <p:txBody>
          <a:bodyPr/>
          <a:lstStyle/>
          <a:p>
            <a:pPr>
              <a:buNone/>
            </a:pPr>
            <a:r>
              <a:rPr lang="vi-VN" dirty="0" smtClean="0"/>
              <a:t>&lt;?xml version="1.0"?&gt;</a:t>
            </a:r>
          </a:p>
          <a:p>
            <a:pPr>
              <a:buNone/>
            </a:pPr>
            <a:r>
              <a:rPr lang="vi-VN" dirty="0" smtClean="0"/>
              <a:t>&lt;document&gt;</a:t>
            </a:r>
          </a:p>
          <a:p>
            <a:pPr>
              <a:buNone/>
            </a:pPr>
            <a:r>
              <a:rPr lang="vi-VN" dirty="0" smtClean="0"/>
              <a:t>	&lt;title&gt;Thơ tình&lt;/title&gt;</a:t>
            </a:r>
          </a:p>
          <a:p>
            <a:pPr>
              <a:buNone/>
            </a:pPr>
            <a:r>
              <a:rPr lang="vi-VN" dirty="0" smtClean="0"/>
              <a:t>	&lt;message&gt;</a:t>
            </a:r>
          </a:p>
          <a:p>
            <a:pPr>
              <a:buNone/>
            </a:pPr>
            <a:r>
              <a:rPr lang="vi-VN" dirty="0" smtClean="0"/>
              <a:t>	Bài thơ </a:t>
            </a:r>
            <a:r>
              <a:rPr lang="vi-VN" dirty="0" smtClean="0">
                <a:solidFill>
                  <a:srgbClr val="FF0000"/>
                </a:solidFill>
              </a:rPr>
              <a:t>&amp;quot;</a:t>
            </a:r>
            <a:r>
              <a:rPr lang="vi-VN" dirty="0" smtClean="0"/>
              <a:t>Biển</a:t>
            </a:r>
            <a:r>
              <a:rPr lang="vi-VN" dirty="0" smtClean="0">
                <a:solidFill>
                  <a:srgbClr val="FF0000"/>
                </a:solidFill>
              </a:rPr>
              <a:t>&amp;quot;</a:t>
            </a:r>
            <a:r>
              <a:rPr lang="vi-VN" dirty="0" smtClean="0"/>
              <a:t> của Xuân Diệu</a:t>
            </a:r>
          </a:p>
          <a:p>
            <a:pPr>
              <a:buNone/>
            </a:pPr>
            <a:r>
              <a:rPr lang="vi-VN" dirty="0" smtClean="0"/>
              <a:t>	&lt;/message&gt;</a:t>
            </a:r>
          </a:p>
          <a:p>
            <a:pPr>
              <a:buNone/>
            </a:pPr>
            <a:r>
              <a:rPr lang="vi-VN" dirty="0" smtClean="0"/>
              <a:t>&lt;/document&gt;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4572008"/>
            <a:ext cx="59293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/>
              <a:t>Sẽ</a:t>
            </a:r>
            <a:r>
              <a:rPr lang="en-US" sz="2600" dirty="0" smtClean="0"/>
              <a:t> </a:t>
            </a:r>
            <a:r>
              <a:rPr lang="en-US" sz="2600" dirty="0" err="1" smtClean="0"/>
              <a:t>hiển</a:t>
            </a:r>
            <a:r>
              <a:rPr lang="en-US" sz="2600" dirty="0" smtClean="0"/>
              <a:t> </a:t>
            </a:r>
            <a:r>
              <a:rPr lang="en-US" sz="2600" dirty="0" err="1" smtClean="0"/>
              <a:t>thị</a:t>
            </a:r>
            <a:r>
              <a:rPr lang="en-US" sz="2600" dirty="0" smtClean="0"/>
              <a:t> :</a:t>
            </a:r>
          </a:p>
          <a:p>
            <a:r>
              <a:rPr lang="vi-VN" sz="2600" dirty="0" smtClean="0"/>
              <a:t>Bài thơ </a:t>
            </a:r>
            <a:r>
              <a:rPr lang="vi-VN" sz="2600" dirty="0" smtClean="0">
                <a:solidFill>
                  <a:srgbClr val="FF0000"/>
                </a:solidFill>
              </a:rPr>
              <a:t>“</a:t>
            </a:r>
            <a:r>
              <a:rPr lang="vi-VN" sz="2600" dirty="0" smtClean="0"/>
              <a:t>Biển</a:t>
            </a:r>
            <a:r>
              <a:rPr lang="vi-VN" sz="2600" b="1" dirty="0" smtClean="0">
                <a:solidFill>
                  <a:srgbClr val="FF0000"/>
                </a:solidFill>
              </a:rPr>
              <a:t>”</a:t>
            </a:r>
            <a:r>
              <a:rPr lang="vi-VN" sz="2600" dirty="0" smtClean="0"/>
              <a:t> của Xuân Diệu</a:t>
            </a:r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8215338" y="6429396"/>
            <a:ext cx="928662" cy="428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8543956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Ký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tự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trắng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và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dấu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xUống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dòng</a:t>
            </a:r>
            <a:r>
              <a:rPr lang="vi-VN" dirty="0" smtClean="0">
                <a:solidFill>
                  <a:srgbClr val="002060"/>
                </a:solidFill>
              </a:rPr>
              <a:t/>
            </a:r>
            <a:br>
              <a:rPr lang="vi-VN" dirty="0" smtClean="0">
                <a:solidFill>
                  <a:srgbClr val="002060"/>
                </a:solidFill>
              </a:rPr>
            </a:br>
            <a:endParaRPr lang="vi-V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7786742" cy="48463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trắng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xuống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trở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tab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trắng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XML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vi-VN" dirty="0" smtClean="0"/>
              <a:t>&lt;?xml version="1.0"?&gt;</a:t>
            </a:r>
          </a:p>
          <a:p>
            <a:pPr>
              <a:buNone/>
            </a:pPr>
            <a:r>
              <a:rPr lang="vi-VN" dirty="0" smtClean="0"/>
              <a:t>&lt;document&gt;</a:t>
            </a:r>
          </a:p>
          <a:p>
            <a:pPr>
              <a:buNone/>
            </a:pPr>
            <a:r>
              <a:rPr lang="vi-VN" dirty="0" smtClean="0"/>
              <a:t>	&lt;message&gt;</a:t>
            </a:r>
          </a:p>
          <a:p>
            <a:pPr>
              <a:buNone/>
            </a:pPr>
            <a:r>
              <a:rPr lang="vi-VN" dirty="0" smtClean="0"/>
              <a:t>		Bài thơ </a:t>
            </a:r>
            <a:r>
              <a:rPr lang="vi-VN" dirty="0" smtClean="0">
                <a:solidFill>
                  <a:srgbClr val="FF0000"/>
                </a:solidFill>
              </a:rPr>
              <a:t>&amp;quot;</a:t>
            </a:r>
            <a:r>
              <a:rPr lang="vi-VN" dirty="0" smtClean="0"/>
              <a:t>Biển</a:t>
            </a:r>
            <a:r>
              <a:rPr lang="vi-VN" dirty="0" smtClean="0">
                <a:solidFill>
                  <a:srgbClr val="FF0000"/>
                </a:solidFill>
              </a:rPr>
              <a:t>&amp;quot;</a:t>
            </a:r>
            <a:r>
              <a:rPr lang="vi-VN" dirty="0" smtClean="0"/>
              <a:t> của Xuân Diệu</a:t>
            </a:r>
          </a:p>
          <a:p>
            <a:pPr>
              <a:buNone/>
            </a:pPr>
            <a:r>
              <a:rPr lang="vi-VN" dirty="0" smtClean="0"/>
              <a:t>	&lt;/message&gt;</a:t>
            </a:r>
          </a:p>
          <a:p>
            <a:pPr>
              <a:buNone/>
            </a:pPr>
            <a:r>
              <a:rPr lang="vi-VN" dirty="0" smtClean="0"/>
              <a:t>&lt;/document&gt;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1071546"/>
            <a:ext cx="8001056" cy="1818703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2600" dirty="0" smtClean="0"/>
              <a:t>&lt;?xml version="1.0"?&gt;&lt;document&gt;	&lt;message&gt;</a:t>
            </a:r>
          </a:p>
          <a:p>
            <a:pPr>
              <a:lnSpc>
                <a:spcPct val="150000"/>
              </a:lnSpc>
              <a:buNone/>
            </a:pPr>
            <a:r>
              <a:rPr lang="vi-VN" sz="2600" dirty="0" smtClean="0"/>
              <a:t>Bài thơ &amp;quot;Biển&amp;quot; của Xuân Diệu</a:t>
            </a:r>
          </a:p>
          <a:p>
            <a:pPr>
              <a:lnSpc>
                <a:spcPct val="150000"/>
              </a:lnSpc>
              <a:buNone/>
            </a:pPr>
            <a:r>
              <a:rPr lang="vi-VN" sz="2600" dirty="0" smtClean="0"/>
              <a:t>&lt;/message&gt;&lt;/document&gt;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4929222" cy="748684"/>
          </a:xfrm>
        </p:spPr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Tạo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phần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mở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đầu</a:t>
            </a:r>
            <a:endParaRPr lang="vi-V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3050"/>
            <a:ext cx="8072462" cy="4500594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mở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chứa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mở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báo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XML,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chú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trắng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báo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DTD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mở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bắt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buộc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nhưng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ít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báo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XML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: Phần mở đầu chứa khai báo XML,  chỉ thị xử lý DTD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vi-V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357298"/>
            <a:ext cx="9144000" cy="5723514"/>
          </a:xfrm>
          <a:prstGeom prst="rect">
            <a:avLst/>
          </a:prstGeom>
          <a:solidFill>
            <a:srgbClr val="FF66CC"/>
          </a:solidFill>
        </p:spPr>
        <p:txBody>
          <a:bodyPr wrap="square" rtlCol="0">
            <a:spAutoFit/>
          </a:bodyPr>
          <a:lstStyle/>
          <a:p>
            <a:r>
              <a:rPr lang="vi-VN" sz="2200" dirty="0" smtClean="0"/>
              <a:t>&lt;?xml version = "1.0" encoding="UTF-8" standalone="yes"?&gt;</a:t>
            </a:r>
          </a:p>
          <a:p>
            <a:r>
              <a:rPr lang="vi-VN" sz="2200" dirty="0" smtClean="0"/>
              <a:t>&lt;!DOCTYPE emp:document [</a:t>
            </a:r>
          </a:p>
          <a:p>
            <a:r>
              <a:rPr lang="vi-VN" sz="2200" dirty="0" smtClean="0"/>
              <a:t>&lt;!ELEMENT emp:document (emp:employee)*&gt;</a:t>
            </a:r>
          </a:p>
          <a:p>
            <a:r>
              <a:rPr lang="vi-VN" sz="2200" dirty="0" smtClean="0"/>
              <a:t>&lt;!ATTLIST emp:document</a:t>
            </a:r>
          </a:p>
          <a:p>
            <a:r>
              <a:rPr lang="vi-VN" sz="2200" dirty="0" smtClean="0"/>
              <a:t>    xmlns:emp CDATA #FIXED "http</a:t>
            </a:r>
            <a:r>
              <a:rPr lang="vi-VN" sz="2200" dirty="0" smtClean="0"/>
              <a:t>://www.viduxml.com/dtds</a:t>
            </a:r>
            <a:r>
              <a:rPr lang="vi-VN" sz="2200" dirty="0" smtClean="0"/>
              <a:t>/"&gt;</a:t>
            </a:r>
          </a:p>
          <a:p>
            <a:r>
              <a:rPr lang="vi-VN" sz="2200" dirty="0" smtClean="0"/>
              <a:t>&lt;!ELEMENT emp:employee (emp:name, emp:hiredate, emp:projects)&gt;</a:t>
            </a:r>
          </a:p>
          <a:p>
            <a:r>
              <a:rPr lang="vi-VN" sz="2200" dirty="0" smtClean="0"/>
              <a:t>&lt;!ELEMENT emp:name (emp:lastname, emp:firstname)&gt;</a:t>
            </a:r>
          </a:p>
          <a:p>
            <a:r>
              <a:rPr lang="vi-VN" sz="2200" dirty="0" smtClean="0"/>
              <a:t>&lt;!ELEMENT emp:lastname (#PCDATA)&gt;</a:t>
            </a:r>
          </a:p>
          <a:p>
            <a:r>
              <a:rPr lang="vi-VN" sz="2200" dirty="0" smtClean="0"/>
              <a:t>&lt;!ELEMENT emp:firstname (#PCDATA)&gt;</a:t>
            </a:r>
          </a:p>
          <a:p>
            <a:r>
              <a:rPr lang="vi-VN" sz="2200" dirty="0" smtClean="0"/>
              <a:t>&lt;!ELEMENT emp:hiredate (#PCDATA)&gt;</a:t>
            </a:r>
          </a:p>
          <a:p>
            <a:r>
              <a:rPr lang="vi-VN" sz="2200" dirty="0" smtClean="0"/>
              <a:t>&lt;!ELEMENT emp:projects (emp:project)*&gt;</a:t>
            </a:r>
          </a:p>
          <a:p>
            <a:r>
              <a:rPr lang="vi-VN" sz="2200" dirty="0" smtClean="0"/>
              <a:t>&lt;!ELEMENT emp:project (emp:product, emp:id, emp:price)&gt;</a:t>
            </a:r>
          </a:p>
          <a:p>
            <a:r>
              <a:rPr lang="vi-VN" sz="2200" dirty="0" smtClean="0"/>
              <a:t>&lt;!ELEMENT emp:product (#PCDATA)&gt;</a:t>
            </a:r>
          </a:p>
          <a:p>
            <a:r>
              <a:rPr lang="vi-VN" sz="2200" dirty="0" smtClean="0"/>
              <a:t>&lt;!ELEMENT emp:id (#PCDATA)&gt;</a:t>
            </a:r>
          </a:p>
          <a:p>
            <a:r>
              <a:rPr lang="vi-VN" sz="2200" dirty="0" smtClean="0"/>
              <a:t>&lt;!ELEMENT emp:price (#PCDATA)&gt;</a:t>
            </a:r>
          </a:p>
          <a:p>
            <a:r>
              <a:rPr lang="vi-VN" sz="2200" dirty="0" smtClean="0"/>
              <a:t>]&gt;</a:t>
            </a:r>
            <a:endParaRPr lang="vi-VN" sz="2200" dirty="0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8286776" y="6286520"/>
            <a:ext cx="571504" cy="357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28"/>
            <a:ext cx="7239000" cy="714380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xml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8572560" cy="1928826"/>
          </a:xfrm>
        </p:spPr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XML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,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…</a:t>
            </a:r>
          </a:p>
          <a:p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pPr>
              <a:buNone/>
            </a:pPr>
            <a:r>
              <a:rPr lang="vi-VN" sz="2400" dirty="0" smtClean="0"/>
              <a:t>&lt;?xml </a:t>
            </a:r>
            <a:r>
              <a:rPr lang="vi-VN" sz="2400" dirty="0" smtClean="0">
                <a:solidFill>
                  <a:srgbClr val="C00000"/>
                </a:solidFill>
              </a:rPr>
              <a:t>version = "1.0" </a:t>
            </a:r>
            <a:r>
              <a:rPr lang="vi-VN" sz="2400" dirty="0" smtClean="0">
                <a:solidFill>
                  <a:srgbClr val="0070C0"/>
                </a:solidFill>
              </a:rPr>
              <a:t>encoding="UTF-8</a:t>
            </a:r>
            <a:r>
              <a:rPr lang="vi-VN" sz="2400" dirty="0" smtClean="0"/>
              <a:t>" </a:t>
            </a:r>
            <a:r>
              <a:rPr lang="vi-VN" sz="2400" dirty="0" smtClean="0">
                <a:solidFill>
                  <a:schemeClr val="accent5">
                    <a:lumMod val="75000"/>
                  </a:schemeClr>
                </a:solidFill>
              </a:rPr>
              <a:t>standalone="yes</a:t>
            </a:r>
            <a:r>
              <a:rPr lang="vi-VN" sz="2400" dirty="0" smtClean="0"/>
              <a:t>"?&gt;</a:t>
            </a:r>
          </a:p>
          <a:p>
            <a:endParaRPr lang="vi-V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5720" y="2928934"/>
            <a:ext cx="7239000" cy="857248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all" spc="0" normalizeH="0" baseline="0" noProof="0" dirty="0" err="1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Ghi</a:t>
            </a:r>
            <a:r>
              <a:rPr kumimoji="0" lang="en-US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800" b="1" i="0" u="none" strike="noStrike" kern="1200" cap="all" spc="0" normalizeH="0" baseline="0" noProof="0" dirty="0" err="1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chú</a:t>
            </a:r>
            <a:r>
              <a:rPr kumimoji="0" lang="en-US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800" b="1" i="0" u="none" strike="noStrike" kern="1200" cap="all" spc="0" normalizeH="0" baseline="0" noProof="0" dirty="0" err="1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tài</a:t>
            </a:r>
            <a:r>
              <a:rPr kumimoji="0" lang="en-US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800" b="1" i="0" u="none" strike="noStrike" kern="1200" cap="all" spc="0" normalizeH="0" baseline="0" noProof="0" dirty="0" err="1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liệu</a:t>
            </a:r>
            <a:endParaRPr kumimoji="0" lang="vi-VN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4357694"/>
            <a:ext cx="8572560" cy="192882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Trình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xử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lý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sẽ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bỏ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qua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đoạn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văn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bản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chứa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trong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ghi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chú</a:t>
            </a:r>
            <a:endParaRPr kumimoji="0" lang="en-US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lang="en-US" sz="2600" baseline="0" dirty="0" err="1" smtClean="0"/>
              <a:t>Phần</a:t>
            </a:r>
            <a:r>
              <a:rPr lang="en-US" sz="2600" dirty="0" smtClean="0"/>
              <a:t> </a:t>
            </a:r>
            <a:r>
              <a:rPr lang="en-US" sz="2600" dirty="0" err="1" smtClean="0"/>
              <a:t>ghi</a:t>
            </a:r>
            <a:r>
              <a:rPr lang="en-US" sz="2600" dirty="0" smtClean="0"/>
              <a:t> </a:t>
            </a:r>
            <a:r>
              <a:rPr lang="en-US" sz="2600" dirty="0" err="1" smtClean="0"/>
              <a:t>chú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đặt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</a:t>
            </a:r>
            <a:r>
              <a:rPr lang="en-US" sz="2600" dirty="0" err="1" smtClean="0"/>
              <a:t>cặp</a:t>
            </a:r>
            <a:r>
              <a:rPr lang="en-US" sz="2600" dirty="0" smtClean="0"/>
              <a:t> </a:t>
            </a:r>
            <a:r>
              <a:rPr lang="en-US" sz="2600" dirty="0" err="1" smtClean="0"/>
              <a:t>dấu</a:t>
            </a:r>
            <a:r>
              <a:rPr lang="en-US" sz="2600" dirty="0" smtClean="0"/>
              <a:t> &lt;-- </a:t>
            </a:r>
            <a:r>
              <a:rPr lang="en-US" sz="2600" dirty="0" err="1" smtClean="0"/>
              <a:t>và</a:t>
            </a:r>
            <a:r>
              <a:rPr lang="en-US" sz="2600" dirty="0" smtClean="0"/>
              <a:t> --&gt;</a:t>
            </a: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en-US" sz="2600" dirty="0" smtClean="0"/>
              <a:t> 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rgbClr val="0070C0"/>
                </a:solidFill>
                <a:sym typeface="Wingdings" pitchFamily="2" charset="2"/>
              </a:rPr>
              <a:t>&lt;-- </a:t>
            </a:r>
            <a:r>
              <a:rPr lang="en-US" sz="2600" dirty="0" err="1" smtClean="0">
                <a:solidFill>
                  <a:srgbClr val="0070C0"/>
                </a:solidFill>
                <a:sym typeface="Wingdings" pitchFamily="2" charset="2"/>
              </a:rPr>
              <a:t>Phần</a:t>
            </a:r>
            <a:r>
              <a:rPr lang="en-US" sz="2600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600" dirty="0" err="1" smtClean="0">
                <a:solidFill>
                  <a:srgbClr val="0070C0"/>
                </a:solidFill>
                <a:sym typeface="Wingdings" pitchFamily="2" charset="2"/>
              </a:rPr>
              <a:t>ghi</a:t>
            </a:r>
            <a:r>
              <a:rPr lang="en-US" sz="2600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600" dirty="0" err="1" smtClean="0">
                <a:solidFill>
                  <a:srgbClr val="0070C0"/>
                </a:solidFill>
                <a:sym typeface="Wingdings" pitchFamily="2" charset="2"/>
              </a:rPr>
              <a:t>chú</a:t>
            </a:r>
            <a:r>
              <a:rPr lang="en-US" sz="2600" dirty="0" smtClean="0">
                <a:solidFill>
                  <a:srgbClr val="0070C0"/>
                </a:solidFill>
                <a:sym typeface="Wingdings" pitchFamily="2" charset="2"/>
              </a:rPr>
              <a:t> --&gt;</a:t>
            </a:r>
            <a:endParaRPr lang="en-US" sz="2600" dirty="0" smtClean="0">
              <a:solidFill>
                <a:srgbClr val="0070C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endParaRPr kumimoji="0" lang="vi-V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Left Arrow 5">
            <a:hlinkClick r:id="rId2" action="ppaction://hlinksldjump"/>
          </p:cNvPr>
          <p:cNvSpPr/>
          <p:nvPr/>
        </p:nvSpPr>
        <p:spPr>
          <a:xfrm>
            <a:off x="8358214" y="6429396"/>
            <a:ext cx="785786" cy="428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449</TotalTime>
  <Words>1286</Words>
  <Application>Microsoft Office PowerPoint</Application>
  <PresentationFormat>On-screen Show (4:3)</PresentationFormat>
  <Paragraphs>157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Opulent</vt:lpstr>
      <vt:lpstr>TẠO TÀI LiỆU XML</vt:lpstr>
      <vt:lpstr>NỘI DUNG</vt:lpstr>
      <vt:lpstr>Bộ kỹ tự mã hóa</vt:lpstr>
      <vt:lpstr>Đánh dấu XML và dữ liệu XML</vt:lpstr>
      <vt:lpstr>Đánh dấu XML và dữ liệu XML</vt:lpstr>
      <vt:lpstr>Slide 6</vt:lpstr>
      <vt:lpstr>Ký tự trắng và dấu xUống dòng </vt:lpstr>
      <vt:lpstr>Tạo phần mở đầu</vt:lpstr>
      <vt:lpstr>Tạo khai báo xml</vt:lpstr>
      <vt:lpstr>Tạo các chỉ thị xử lý</vt:lpstr>
      <vt:lpstr>Tạo thẻ và phần tử</vt:lpstr>
      <vt:lpstr>Tạo thuộc tính</vt:lpstr>
      <vt:lpstr>Slide 13</vt:lpstr>
      <vt:lpstr>Slide 14</vt:lpstr>
      <vt:lpstr>Tạo phần cdata</vt:lpstr>
      <vt:lpstr>Quản lý thực thể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TẠO TÀI LiỆU XML</dc:title>
  <dc:creator>Mrs Tam</dc:creator>
  <cp:lastModifiedBy>Mrs Tam</cp:lastModifiedBy>
  <cp:revision>64</cp:revision>
  <dcterms:created xsi:type="dcterms:W3CDTF">2009-04-15T15:54:59Z</dcterms:created>
  <dcterms:modified xsi:type="dcterms:W3CDTF">2009-04-20T17:06:20Z</dcterms:modified>
</cp:coreProperties>
</file>