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FD46382-113D-4476-87DB-E3CB49187356}" type="datetimeFigureOut">
              <a:rPr lang="vi-VN" smtClean="0"/>
              <a:pPr/>
              <a:t>23/04/2009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vi-V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24783CB-7548-41AC-9B1D-09F794E1E29E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Lap_Trinh\XML\Bai_Giang\Chuong4\xml_dtd1.d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488" y="1357298"/>
            <a:ext cx="5614780" cy="2044270"/>
          </a:xfrm>
        </p:spPr>
        <p:txBody>
          <a:bodyPr/>
          <a:lstStyle/>
          <a:p>
            <a:r>
              <a:rPr lang="en-US" dirty="0" smtClean="0"/>
              <a:t>SỬ DỤNG DTD TẠO TÀI LIỆU XML HỢP LỆ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554" y="4143380"/>
            <a:ext cx="5114778" cy="1101248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3143240" y="928670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CHƯƠNG 4</a:t>
            </a:r>
            <a:endParaRPr lang="vi-VN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214290"/>
            <a:ext cx="7239000" cy="605808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Dtd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428736"/>
            <a:ext cx="7715304" cy="5072098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dirty="0" smtClean="0"/>
              <a:t>DTD – Document Type Definition</a:t>
            </a:r>
          </a:p>
          <a:p>
            <a:pPr algn="just">
              <a:lnSpc>
                <a:spcPct val="130000"/>
              </a:lnSpc>
            </a:pPr>
            <a:r>
              <a:rPr lang="en-US" spc="-130" dirty="0" smtClean="0"/>
              <a:t>DTD </a:t>
            </a:r>
            <a:r>
              <a:rPr lang="en-US" spc="-130" dirty="0" err="1" smtClean="0"/>
              <a:t>cung</a:t>
            </a:r>
            <a:r>
              <a:rPr lang="en-US" spc="-130" dirty="0" smtClean="0"/>
              <a:t> </a:t>
            </a:r>
            <a:r>
              <a:rPr lang="en-US" spc="-130" dirty="0" err="1" smtClean="0"/>
              <a:t>cấp</a:t>
            </a:r>
            <a:r>
              <a:rPr lang="en-US" spc="-130" dirty="0" smtClean="0"/>
              <a:t> </a:t>
            </a:r>
            <a:r>
              <a:rPr lang="en-US" spc="-130" dirty="0" err="1" smtClean="0"/>
              <a:t>cách</a:t>
            </a:r>
            <a:r>
              <a:rPr lang="en-US" spc="-130" dirty="0" smtClean="0"/>
              <a:t> </a:t>
            </a:r>
            <a:r>
              <a:rPr lang="en-US" spc="-130" dirty="0" err="1" smtClean="0"/>
              <a:t>để</a:t>
            </a:r>
            <a:r>
              <a:rPr lang="en-US" spc="-130" dirty="0" smtClean="0"/>
              <a:t> </a:t>
            </a:r>
            <a:r>
              <a:rPr lang="en-US" spc="-130" dirty="0" err="1" smtClean="0"/>
              <a:t>kiểm</a:t>
            </a:r>
            <a:r>
              <a:rPr lang="en-US" spc="-130" dirty="0" smtClean="0"/>
              <a:t> </a:t>
            </a:r>
            <a:r>
              <a:rPr lang="en-US" spc="-130" dirty="0" err="1" smtClean="0"/>
              <a:t>tra</a:t>
            </a:r>
            <a:r>
              <a:rPr lang="en-US" spc="-130" dirty="0" smtClean="0"/>
              <a:t> </a:t>
            </a:r>
            <a:r>
              <a:rPr lang="en-US" spc="-130" dirty="0" err="1" smtClean="0"/>
              <a:t>sự</a:t>
            </a:r>
            <a:r>
              <a:rPr lang="en-US" spc="-130" dirty="0" smtClean="0"/>
              <a:t> </a:t>
            </a:r>
            <a:r>
              <a:rPr lang="en-US" spc="-130" dirty="0" err="1" smtClean="0"/>
              <a:t>hợp</a:t>
            </a:r>
            <a:r>
              <a:rPr lang="en-US" spc="-130" dirty="0" smtClean="0"/>
              <a:t> </a:t>
            </a:r>
            <a:r>
              <a:rPr lang="en-US" spc="-130" dirty="0" err="1" smtClean="0"/>
              <a:t>lệ</a:t>
            </a:r>
            <a:r>
              <a:rPr lang="en-US" spc="-130" dirty="0" smtClean="0"/>
              <a:t> </a:t>
            </a:r>
            <a:r>
              <a:rPr lang="en-US" spc="-130" dirty="0" err="1" smtClean="0"/>
              <a:t>của</a:t>
            </a:r>
            <a:r>
              <a:rPr lang="en-US" spc="-130" dirty="0" smtClean="0"/>
              <a:t> </a:t>
            </a:r>
            <a:r>
              <a:rPr lang="en-US" spc="-130" dirty="0" err="1" smtClean="0"/>
              <a:t>tài</a:t>
            </a:r>
            <a:r>
              <a:rPr lang="en-US" spc="-130" dirty="0" smtClean="0"/>
              <a:t> </a:t>
            </a:r>
            <a:r>
              <a:rPr lang="en-US" spc="-130" dirty="0" err="1" smtClean="0"/>
              <a:t>liệu</a:t>
            </a:r>
            <a:endParaRPr lang="en-US" spc="-130" dirty="0" smtClean="0"/>
          </a:p>
          <a:p>
            <a:pPr algn="just">
              <a:lnSpc>
                <a:spcPct val="130000"/>
              </a:lnSpc>
            </a:pPr>
            <a:r>
              <a:rPr lang="en-US" spc="-130" dirty="0" err="1" smtClean="0"/>
              <a:t>Cú</a:t>
            </a:r>
            <a:r>
              <a:rPr lang="en-US" spc="-130" dirty="0" smtClean="0"/>
              <a:t> </a:t>
            </a:r>
            <a:r>
              <a:rPr lang="en-US" spc="-130" dirty="0" err="1" smtClean="0"/>
              <a:t>pháp</a:t>
            </a:r>
            <a:r>
              <a:rPr lang="en-US" spc="-130" dirty="0" smtClean="0"/>
              <a:t> </a:t>
            </a:r>
            <a:r>
              <a:rPr lang="en-US" spc="-130" dirty="0" err="1" smtClean="0"/>
              <a:t>của</a:t>
            </a:r>
            <a:r>
              <a:rPr lang="en-US" spc="-130" dirty="0" smtClean="0"/>
              <a:t> DTD </a:t>
            </a:r>
            <a:r>
              <a:rPr lang="en-US" spc="-130" dirty="0" err="1" smtClean="0"/>
              <a:t>được</a:t>
            </a:r>
            <a:r>
              <a:rPr lang="en-US" spc="-130" dirty="0" smtClean="0"/>
              <a:t> </a:t>
            </a:r>
            <a:r>
              <a:rPr lang="en-US" spc="-130" dirty="0" err="1" smtClean="0"/>
              <a:t>xây</a:t>
            </a:r>
            <a:r>
              <a:rPr lang="en-US" spc="-130" dirty="0" smtClean="0"/>
              <a:t> </a:t>
            </a:r>
            <a:r>
              <a:rPr lang="en-US" spc="-130" dirty="0" err="1" smtClean="0"/>
              <a:t>dựng</a:t>
            </a:r>
            <a:r>
              <a:rPr lang="en-US" spc="-130" dirty="0" smtClean="0"/>
              <a:t> </a:t>
            </a:r>
            <a:r>
              <a:rPr lang="en-US" spc="-130" dirty="0" err="1" smtClean="0"/>
              <a:t>trong</a:t>
            </a:r>
            <a:r>
              <a:rPr lang="en-US" spc="-130" dirty="0" smtClean="0"/>
              <a:t> </a:t>
            </a:r>
            <a:r>
              <a:rPr lang="en-US" spc="-130" dirty="0" err="1" smtClean="0"/>
              <a:t>đặc</a:t>
            </a:r>
            <a:r>
              <a:rPr lang="en-US" spc="-130" dirty="0" smtClean="0"/>
              <a:t> </a:t>
            </a:r>
            <a:r>
              <a:rPr lang="en-US" spc="-130" dirty="0" err="1" smtClean="0"/>
              <a:t>tả</a:t>
            </a:r>
            <a:r>
              <a:rPr lang="en-US" spc="-130" dirty="0" smtClean="0"/>
              <a:t> XML 1.0</a:t>
            </a:r>
          </a:p>
          <a:p>
            <a:pPr algn="just">
              <a:lnSpc>
                <a:spcPct val="130000"/>
              </a:lnSpc>
            </a:pP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XML 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DTD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 </a:t>
            </a:r>
            <a:r>
              <a:rPr lang="en-US" dirty="0" err="1" smtClean="0"/>
              <a:t>và</a:t>
            </a:r>
            <a:r>
              <a:rPr lang="en-US" dirty="0" smtClean="0"/>
              <a:t> DTD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 smtClean="0"/>
          </a:p>
          <a:p>
            <a:pPr algn="just">
              <a:lnSpc>
                <a:spcPct val="130000"/>
              </a:lnSpc>
            </a:pPr>
            <a:r>
              <a:rPr lang="fr-FR" spc="-130" dirty="0" err="1" smtClean="0"/>
              <a:t>Mục</a:t>
            </a:r>
            <a:r>
              <a:rPr lang="fr-FR" spc="-130" dirty="0" smtClean="0"/>
              <a:t> </a:t>
            </a:r>
            <a:r>
              <a:rPr lang="fr-FR" spc="-130" dirty="0" err="1" smtClean="0"/>
              <a:t>đích</a:t>
            </a:r>
            <a:r>
              <a:rPr lang="fr-FR" spc="-130" dirty="0" smtClean="0"/>
              <a:t> </a:t>
            </a:r>
            <a:r>
              <a:rPr lang="fr-FR" spc="-130" dirty="0" err="1" smtClean="0"/>
              <a:t>của</a:t>
            </a:r>
            <a:r>
              <a:rPr lang="fr-FR" spc="-130" dirty="0" smtClean="0"/>
              <a:t> DTD là </a:t>
            </a:r>
            <a:r>
              <a:rPr lang="fr-FR" spc="-130" dirty="0" err="1" smtClean="0"/>
              <a:t>làm</a:t>
            </a:r>
            <a:r>
              <a:rPr lang="fr-FR" spc="-130" dirty="0" smtClean="0"/>
              <a:t> </a:t>
            </a:r>
            <a:r>
              <a:rPr lang="fr-FR" spc="-130" dirty="0" err="1" smtClean="0"/>
              <a:t>sao</a:t>
            </a:r>
            <a:r>
              <a:rPr lang="fr-FR" spc="-130" dirty="0" smtClean="0"/>
              <a:t> </a:t>
            </a:r>
            <a:r>
              <a:rPr lang="fr-FR" spc="-130" dirty="0" err="1" smtClean="0"/>
              <a:t>cho</a:t>
            </a:r>
            <a:r>
              <a:rPr lang="fr-FR" spc="-130" dirty="0" smtClean="0"/>
              <a:t> </a:t>
            </a:r>
            <a:r>
              <a:rPr lang="fr-FR" spc="-130" dirty="0" err="1" smtClean="0"/>
              <a:t>nhiều</a:t>
            </a:r>
            <a:r>
              <a:rPr lang="fr-FR" spc="-130" dirty="0" smtClean="0"/>
              <a:t> </a:t>
            </a:r>
            <a:r>
              <a:rPr lang="fr-FR" spc="-130" dirty="0" err="1" smtClean="0"/>
              <a:t>người</a:t>
            </a:r>
            <a:r>
              <a:rPr lang="fr-FR" spc="-130" dirty="0" smtClean="0"/>
              <a:t> </a:t>
            </a:r>
            <a:r>
              <a:rPr lang="fr-FR" spc="-130" dirty="0" err="1" smtClean="0"/>
              <a:t>hay</a:t>
            </a:r>
            <a:r>
              <a:rPr lang="fr-FR" spc="-130" dirty="0" smtClean="0"/>
              <a:t> </a:t>
            </a:r>
            <a:r>
              <a:rPr lang="fr-FR" spc="-130" dirty="0" err="1" smtClean="0"/>
              <a:t>chương</a:t>
            </a:r>
            <a:r>
              <a:rPr lang="fr-FR" spc="-130" dirty="0" smtClean="0"/>
              <a:t> </a:t>
            </a:r>
            <a:r>
              <a:rPr lang="fr-FR" spc="-130" dirty="0" err="1" smtClean="0"/>
              <a:t>trình</a:t>
            </a:r>
            <a:r>
              <a:rPr lang="fr-FR" spc="-130" dirty="0" smtClean="0"/>
              <a:t> </a:t>
            </a:r>
            <a:r>
              <a:rPr lang="fr-FR" spc="-130" dirty="0" err="1" smtClean="0"/>
              <a:t>khác</a:t>
            </a:r>
            <a:r>
              <a:rPr lang="fr-FR" spc="-130" dirty="0" smtClean="0"/>
              <a:t> </a:t>
            </a:r>
            <a:r>
              <a:rPr lang="fr-FR" spc="-130" dirty="0" err="1" smtClean="0"/>
              <a:t>nhau</a:t>
            </a:r>
            <a:r>
              <a:rPr lang="fr-FR" spc="-130" dirty="0" smtClean="0"/>
              <a:t> </a:t>
            </a:r>
            <a:r>
              <a:rPr lang="fr-FR" spc="-130" dirty="0" err="1" smtClean="0"/>
              <a:t>có</a:t>
            </a:r>
            <a:r>
              <a:rPr lang="fr-FR" spc="-130" dirty="0" smtClean="0"/>
              <a:t> </a:t>
            </a:r>
            <a:r>
              <a:rPr lang="fr-FR" spc="-130" dirty="0" err="1" smtClean="0"/>
              <a:t>thể</a:t>
            </a:r>
            <a:r>
              <a:rPr lang="fr-FR" spc="-130" dirty="0" smtClean="0"/>
              <a:t> </a:t>
            </a:r>
            <a:r>
              <a:rPr lang="fr-FR" spc="-130" dirty="0" err="1" smtClean="0"/>
              <a:t>đọc</a:t>
            </a:r>
            <a:r>
              <a:rPr lang="fr-FR" spc="-130" dirty="0" smtClean="0"/>
              <a:t> file </a:t>
            </a:r>
            <a:r>
              <a:rPr lang="fr-FR" spc="-130" dirty="0" err="1" smtClean="0"/>
              <a:t>lẫn</a:t>
            </a:r>
            <a:r>
              <a:rPr lang="fr-FR" spc="-130" dirty="0" smtClean="0"/>
              <a:t> </a:t>
            </a:r>
            <a:r>
              <a:rPr lang="fr-FR" spc="-130" dirty="0" err="1" smtClean="0"/>
              <a:t>nhau</a:t>
            </a:r>
            <a:endParaRPr lang="en-US" spc="-130" dirty="0" smtClean="0"/>
          </a:p>
          <a:p>
            <a:pPr algn="just">
              <a:lnSpc>
                <a:spcPct val="130000"/>
              </a:lnSpc>
            </a:pPr>
            <a:endParaRPr lang="vi-V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6"/>
            <a:ext cx="8472518" cy="5214974"/>
          </a:xfrm>
        </p:spPr>
        <p:txBody>
          <a:bodyPr>
            <a:norm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DTD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</a:t>
            </a: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nào</a:t>
            </a:r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con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DTD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DTD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DTD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51506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dtd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001056" cy="48463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dtd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&lt;!DOCTYPE&gt;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DTD </a:t>
            </a:r>
            <a:r>
              <a:rPr lang="en-US" dirty="0" err="1" smtClean="0"/>
              <a:t>và</a:t>
            </a:r>
            <a:r>
              <a:rPr lang="en-US" dirty="0" smtClean="0"/>
              <a:t> DTD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&lt;!DOCTYPE&gt;</a:t>
            </a:r>
          </a:p>
          <a:p>
            <a:pPr marL="273050" indent="354013">
              <a:buFont typeface="Wingdings" pitchFamily="2" charset="2"/>
              <a:buChar char="Ø"/>
              <a:tabLst>
                <a:tab pos="723900" algn="l"/>
                <a:tab pos="1077913" algn="l"/>
              </a:tabLst>
            </a:pPr>
            <a:r>
              <a:rPr lang="en-US" dirty="0" smtClean="0"/>
              <a:t>	&lt;!DOCTYPE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rootName</a:t>
            </a:r>
            <a:r>
              <a:rPr lang="en-US" dirty="0" smtClean="0"/>
              <a:t> [DTD]&gt;</a:t>
            </a:r>
          </a:p>
          <a:p>
            <a:pPr marL="273050" indent="354013">
              <a:buFont typeface="Wingdings" pitchFamily="2" charset="2"/>
              <a:buChar char="Ø"/>
              <a:tabLst>
                <a:tab pos="723900" algn="l"/>
                <a:tab pos="1077913" algn="l"/>
              </a:tabLst>
            </a:pPr>
            <a:r>
              <a:rPr lang="en-US" dirty="0" smtClean="0"/>
              <a:t> &lt;!DOCTYPE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rootName</a:t>
            </a:r>
            <a:r>
              <a:rPr lang="en-US" dirty="0" smtClean="0"/>
              <a:t> SYSTEM </a:t>
            </a:r>
            <a:r>
              <a:rPr lang="en-US" dirty="0" smtClean="0">
                <a:solidFill>
                  <a:srgbClr val="C00000"/>
                </a:solidFill>
              </a:rPr>
              <a:t>URI</a:t>
            </a:r>
            <a:r>
              <a:rPr lang="en-US" dirty="0" smtClean="0"/>
              <a:t>&gt;</a:t>
            </a:r>
          </a:p>
          <a:p>
            <a:pPr marL="273050" indent="354013">
              <a:buFont typeface="Wingdings" pitchFamily="2" charset="2"/>
              <a:buChar char="Ø"/>
              <a:tabLst>
                <a:tab pos="723900" algn="l"/>
                <a:tab pos="1077913" algn="l"/>
              </a:tabLst>
            </a:pPr>
            <a:r>
              <a:rPr lang="en-US" dirty="0" smtClean="0"/>
              <a:t> &lt;!DOCTYPE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rootName</a:t>
            </a:r>
            <a:r>
              <a:rPr lang="en-US" dirty="0" smtClean="0"/>
              <a:t> SYSTEM URI [DTD]&gt;</a:t>
            </a:r>
          </a:p>
          <a:p>
            <a:pPr marL="273050" indent="354013">
              <a:buFont typeface="Wingdings" pitchFamily="2" charset="2"/>
              <a:buChar char="Ø"/>
              <a:tabLst>
                <a:tab pos="723900" algn="l"/>
                <a:tab pos="1077913" algn="l"/>
              </a:tabLst>
            </a:pPr>
            <a:r>
              <a:rPr lang="en-US" dirty="0" smtClean="0"/>
              <a:t> &lt;!DOCTYPE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rootName</a:t>
            </a:r>
            <a:r>
              <a:rPr lang="en-US" dirty="0" smtClean="0"/>
              <a:t> PUBLIC identifier URI&gt;</a:t>
            </a:r>
          </a:p>
          <a:p>
            <a:pPr marL="273050" indent="354013">
              <a:buFont typeface="Wingdings" pitchFamily="2" charset="2"/>
              <a:buChar char="Ø"/>
              <a:tabLst>
                <a:tab pos="723900" algn="l"/>
                <a:tab pos="1077913" algn="l"/>
              </a:tabLst>
            </a:pPr>
            <a:r>
              <a:rPr lang="en-US" dirty="0" smtClean="0"/>
              <a:t> &lt;!DOCTYPE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rootName</a:t>
            </a:r>
            <a:r>
              <a:rPr lang="en-US" dirty="0" smtClean="0"/>
              <a:t> PUBLIC identifier URI [DTD]&gt;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vi-VN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071802" y="2071678"/>
            <a:ext cx="2143140" cy="928694"/>
          </a:xfrm>
          <a:prstGeom prst="wedgeRoundRectCallout">
            <a:avLst>
              <a:gd name="adj1" fmla="val -37936"/>
              <a:gd name="adj2" fmla="val 162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gốc</a:t>
            </a:r>
            <a:endParaRPr lang="vi-VN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286380" y="1357298"/>
            <a:ext cx="3286148" cy="2071702"/>
          </a:xfrm>
          <a:prstGeom prst="wedgeRoundRectCallout">
            <a:avLst>
              <a:gd name="adj1" fmla="val -45578"/>
              <a:gd name="adj2" fmla="val 992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DTD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XML </a:t>
            </a:r>
            <a:r>
              <a:rPr lang="en-US" sz="2400" dirty="0" err="1" smtClean="0"/>
              <a:t>hiên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internet</a:t>
            </a:r>
            <a:endParaRPr lang="vi-VN" sz="2400" dirty="0"/>
          </a:p>
        </p:txBody>
      </p:sp>
      <p:sp>
        <p:nvSpPr>
          <p:cNvPr id="8" name="Right Arrow 7">
            <a:hlinkClick r:id="rId2" action="ppaction://hlinkfile"/>
          </p:cNvPr>
          <p:cNvSpPr/>
          <p:nvPr/>
        </p:nvSpPr>
        <p:spPr>
          <a:xfrm>
            <a:off x="1428728" y="5857892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7239000" cy="785810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664"/>
            <a:ext cx="7239000" cy="1533832"/>
          </a:xfrm>
        </p:spPr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DTD,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&lt;!ELEMENT&gt;,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&lt;!ELEMENT </a:t>
            </a:r>
            <a:r>
              <a:rPr lang="en-US" b="1" dirty="0" smtClean="0">
                <a:solidFill>
                  <a:srgbClr val="002060"/>
                </a:solidFill>
              </a:rPr>
              <a:t>name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content_model</a:t>
            </a:r>
            <a:r>
              <a:rPr lang="en-US" dirty="0" smtClean="0"/>
              <a:t>&gt;</a:t>
            </a:r>
            <a:endParaRPr lang="vi-VN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928926" y="642918"/>
            <a:ext cx="1857388" cy="1214446"/>
          </a:xfrm>
          <a:prstGeom prst="wedgeRoundRectCallout">
            <a:avLst>
              <a:gd name="adj1" fmla="val -53311"/>
              <a:gd name="adj2" fmla="val 94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endParaRPr lang="vi-VN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14876" y="642918"/>
            <a:ext cx="3857652" cy="1214446"/>
          </a:xfrm>
          <a:prstGeom prst="wedgeRoundRectCallout">
            <a:avLst>
              <a:gd name="adj1" fmla="val -53311"/>
              <a:gd name="adj2" fmla="val 94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,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endParaRPr lang="vi-V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643182"/>
            <a:ext cx="8501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Ví dụ</a:t>
            </a:r>
          </a:p>
          <a:p>
            <a:r>
              <a:rPr lang="vi-VN" sz="2400" dirty="0" smtClean="0"/>
              <a:t>&lt;!DOCTYPE document [</a:t>
            </a:r>
          </a:p>
          <a:p>
            <a:r>
              <a:rPr lang="vi-VN" sz="2400" dirty="0" smtClean="0"/>
              <a:t>&lt;!ELEMENT document (employee)*&gt;</a:t>
            </a:r>
          </a:p>
          <a:p>
            <a:r>
              <a:rPr lang="vi-VN" sz="2400" dirty="0" smtClean="0"/>
              <a:t>  ...</a:t>
            </a:r>
          </a:p>
          <a:p>
            <a:r>
              <a:rPr lang="vi-VN" sz="2400" dirty="0" smtClean="0"/>
              <a:t>] &gt; Phần tử &lt;document&gt; có thể chứa phần tử &lt;employee&gt; </a:t>
            </a:r>
            <a:endParaRPr lang="vi-V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572008"/>
            <a:ext cx="71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Để tạo phần tử rỗng dùng từ khóa EMPTY</a:t>
            </a:r>
          </a:p>
          <a:p>
            <a:r>
              <a:rPr lang="vi-VN" sz="2400" dirty="0"/>
              <a:t>	</a:t>
            </a:r>
            <a:r>
              <a:rPr lang="vi-VN" sz="2400" b="1" dirty="0" smtClean="0">
                <a:solidFill>
                  <a:srgbClr val="002060"/>
                </a:solidFill>
              </a:rPr>
              <a:t>&lt;!ELEMENT document EMPTY&gt;</a:t>
            </a:r>
          </a:p>
          <a:p>
            <a:r>
              <a:rPr lang="vi-VN" sz="2400" dirty="0" smtClean="0"/>
              <a:t>Phần tử có thể chứa bất kỳ nội dung nào thì dùng từ khóa ANY</a:t>
            </a:r>
          </a:p>
          <a:p>
            <a:r>
              <a:rPr lang="vi-VN" sz="2400" dirty="0" smtClean="0"/>
              <a:t>	</a:t>
            </a:r>
            <a:r>
              <a:rPr lang="vi-VN" sz="2400" b="1" dirty="0">
                <a:solidFill>
                  <a:srgbClr val="002060"/>
                </a:solidFill>
              </a:rPr>
              <a:t>&lt;!ELEMENT document ANY&gt;</a:t>
            </a:r>
          </a:p>
          <a:p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7239000" cy="677246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143932" cy="538419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kê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cặp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đơn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&lt;!ELEMENT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employee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name, 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hiredate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projects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)&gt;</a:t>
            </a:r>
          </a:p>
          <a:p>
            <a:pPr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DTD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đánh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DTD,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#PCDATA,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DTD,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nói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Aft>
                <a:spcPts val="600"/>
              </a:spcAft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  <a:buNone/>
            </a:pPr>
            <a:endParaRPr lang="vi-V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52" y="190192"/>
            <a:ext cx="8715404" cy="62540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/>
              <a:t>&lt;!DOCTYPE document [</a:t>
            </a:r>
            <a:br>
              <a:rPr lang="en-US" sz="2200" dirty="0"/>
            </a:br>
            <a:r>
              <a:rPr lang="en-US" sz="2200" dirty="0"/>
              <a:t>   &lt;!ELEMENT document (title, </a:t>
            </a:r>
            <a:r>
              <a:rPr lang="en-US" sz="2200" dirty="0" err="1"/>
              <a:t>publisher_list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     &lt;!ELEMENT title (</a:t>
            </a:r>
            <a:r>
              <a:rPr lang="en-US" sz="2200" b="1" dirty="0">
                <a:solidFill>
                  <a:srgbClr val="0070C0"/>
                </a:solidFill>
              </a:rPr>
              <a:t>#PCDATA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   &lt;!ELEMENT </a:t>
            </a:r>
            <a:r>
              <a:rPr lang="en-US" sz="2200" dirty="0" err="1"/>
              <a:t>publisher_list</a:t>
            </a:r>
            <a:r>
              <a:rPr lang="en-US" sz="2200" dirty="0"/>
              <a:t> (publisher*)&gt;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000" spc="-40" dirty="0"/>
              <a:t>&lt;!ELEMENT publisher (name, email?, homepage?, address?, voice?, fax?)&gt;</a:t>
            </a:r>
            <a:r>
              <a:rPr lang="en-US" sz="2200" dirty="0"/>
              <a:t>   </a:t>
            </a:r>
            <a:br>
              <a:rPr lang="en-US" sz="2200" dirty="0"/>
            </a:br>
            <a:r>
              <a:rPr lang="en-US" sz="2200" dirty="0"/>
              <a:t>   &lt;!ELEMENT name </a:t>
            </a:r>
            <a:r>
              <a:rPr lang="en-US" sz="2200" b="1" dirty="0">
                <a:solidFill>
                  <a:srgbClr val="0070C0"/>
                </a:solidFill>
              </a:rPr>
              <a:t>(#PCDATA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   &lt;!ELEMENT email </a:t>
            </a:r>
            <a:r>
              <a:rPr lang="en-US" sz="2200" b="1" dirty="0">
                <a:solidFill>
                  <a:srgbClr val="0070C0"/>
                </a:solidFill>
              </a:rPr>
              <a:t>(#PCDATA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   &lt;!ELEMENT homepage </a:t>
            </a:r>
            <a:r>
              <a:rPr lang="en-US" sz="2200" b="1" dirty="0">
                <a:solidFill>
                  <a:srgbClr val="0070C0"/>
                </a:solidFill>
              </a:rPr>
              <a:t>(#PCDATA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   &lt;!ELEMENT address </a:t>
            </a:r>
            <a:r>
              <a:rPr lang="en-US" sz="2200" b="1" dirty="0">
                <a:solidFill>
                  <a:srgbClr val="0070C0"/>
                </a:solidFill>
              </a:rPr>
              <a:t>(#PCDATA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   &lt;!ELEMENT voice </a:t>
            </a:r>
            <a:r>
              <a:rPr lang="en-US" sz="2200" b="1" dirty="0">
                <a:solidFill>
                  <a:srgbClr val="0070C0"/>
                </a:solidFill>
              </a:rPr>
              <a:t>(#PCDATA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   &lt;!ELEMENT fax </a:t>
            </a:r>
            <a:r>
              <a:rPr lang="en-US" sz="2200" b="1" dirty="0">
                <a:solidFill>
                  <a:srgbClr val="0070C0"/>
                </a:solidFill>
              </a:rPr>
              <a:t>(#PCDATA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 </a:t>
            </a:r>
            <a:r>
              <a:rPr lang="en-US" sz="2200" dirty="0" smtClean="0"/>
              <a:t>]&gt;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&lt;document&gt;…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&lt;/document&gt;</a:t>
            </a:r>
            <a:endParaRPr lang="vi-V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239000" cy="677246"/>
          </a:xfrm>
        </p:spPr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7858180" cy="2428892"/>
          </a:xfrm>
        </p:spPr>
        <p:txBody>
          <a:bodyPr>
            <a:normAutofit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con: </a:t>
            </a:r>
            <a:r>
              <a:rPr lang="en-US" sz="28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&lt;!ELEMENT document (title)&gt;</a:t>
            </a: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con: </a:t>
            </a:r>
            <a:r>
              <a:rPr lang="en-US" sz="2400" dirty="0" smtClean="0">
                <a:solidFill>
                  <a:srgbClr val="C00000"/>
                </a:solidFill>
              </a:rPr>
              <a:t>&lt;!ELEMENT document (title, </a:t>
            </a:r>
            <a:r>
              <a:rPr lang="en-US" sz="2400" dirty="0" err="1" smtClean="0">
                <a:solidFill>
                  <a:srgbClr val="C00000"/>
                </a:solidFill>
              </a:rPr>
              <a:t>publisher_list</a:t>
            </a:r>
            <a:r>
              <a:rPr lang="en-US" sz="2400" dirty="0" smtClean="0">
                <a:solidFill>
                  <a:srgbClr val="C00000"/>
                </a:solidFill>
              </a:rPr>
              <a:t>)&gt;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endParaRPr lang="vi-V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44" y="3368012"/>
          <a:ext cx="7970549" cy="321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041855"/>
              </a:tblGrid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Ý </a:t>
                      </a:r>
                      <a:r>
                        <a:rPr lang="en-US" dirty="0" err="1" smtClean="0"/>
                        <a:t>nghĩa</a:t>
                      </a:r>
                      <a:endParaRPr lang="vi-VN" dirty="0"/>
                    </a:p>
                  </a:txBody>
                  <a:tcPr/>
                </a:tc>
              </a:tr>
              <a:tr h="5143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X+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Phần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tử</a:t>
                      </a:r>
                      <a:r>
                        <a:rPr lang="en-US" sz="2400" baseline="0" dirty="0" smtClean="0"/>
                        <a:t> X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1 </a:t>
                      </a:r>
                      <a:r>
                        <a:rPr lang="en-US" sz="2400" baseline="0" dirty="0" err="1" smtClean="0"/>
                        <a:t>hoặc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lần</a:t>
                      </a:r>
                      <a:endParaRPr lang="vi-VN" sz="2400" dirty="0"/>
                    </a:p>
                  </a:txBody>
                  <a:tcPr/>
                </a:tc>
              </a:tr>
              <a:tr h="5143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X*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Phần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tử</a:t>
                      </a:r>
                      <a:r>
                        <a:rPr lang="en-US" sz="2400" baseline="0" dirty="0" smtClean="0"/>
                        <a:t> X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hoặc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lần</a:t>
                      </a:r>
                      <a:endParaRPr lang="vi-VN" sz="2400" dirty="0" smtClean="0"/>
                    </a:p>
                  </a:txBody>
                  <a:tcPr/>
                </a:tc>
              </a:tr>
              <a:tr h="5143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X?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Phần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tử</a:t>
                      </a:r>
                      <a:r>
                        <a:rPr lang="en-US" sz="2400" baseline="0" dirty="0" smtClean="0"/>
                        <a:t> X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1 </a:t>
                      </a:r>
                      <a:r>
                        <a:rPr lang="en-US" sz="2400" baseline="0" dirty="0" err="1" smtClean="0"/>
                        <a:t>hoặc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lần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nào</a:t>
                      </a:r>
                      <a:endParaRPr lang="vi-VN" sz="2400" dirty="0" smtClean="0"/>
                    </a:p>
                  </a:txBody>
                  <a:tcPr/>
                </a:tc>
              </a:tr>
              <a:tr h="5143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X,Y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Phần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tử</a:t>
                      </a:r>
                      <a:r>
                        <a:rPr lang="en-US" sz="2400" baseline="0" dirty="0" smtClean="0"/>
                        <a:t> Y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sau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phần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tử</a:t>
                      </a:r>
                      <a:r>
                        <a:rPr lang="en-US" sz="2400" baseline="0" dirty="0" smtClean="0"/>
                        <a:t> X</a:t>
                      </a:r>
                      <a:endParaRPr lang="vi-VN" sz="2400" dirty="0"/>
                    </a:p>
                  </a:txBody>
                  <a:tcPr/>
                </a:tc>
              </a:tr>
              <a:tr h="5143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X|Y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phần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tử</a:t>
                      </a:r>
                      <a:r>
                        <a:rPr lang="en-US" sz="2400" baseline="0" dirty="0" smtClean="0"/>
                        <a:t> X </a:t>
                      </a:r>
                      <a:r>
                        <a:rPr lang="en-US" sz="2400" baseline="0" dirty="0" err="1" smtClean="0"/>
                        <a:t>hoặc</a:t>
                      </a:r>
                      <a:r>
                        <a:rPr lang="en-US" sz="2400" baseline="0" dirty="0" smtClean="0"/>
                        <a:t> Y,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thể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cả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hai</a:t>
                      </a:r>
                      <a:endParaRPr lang="vi-V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552" y="190192"/>
            <a:ext cx="8715404" cy="62540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/>
              <a:t>&lt;!DOCTYPE document [</a:t>
            </a:r>
            <a:br>
              <a:rPr lang="en-US" sz="2200" dirty="0"/>
            </a:br>
            <a:r>
              <a:rPr lang="en-US" sz="2200" dirty="0"/>
              <a:t>   &lt;!ELEMENT document (title, </a:t>
            </a:r>
            <a:r>
              <a:rPr lang="en-US" sz="2200" dirty="0" err="1"/>
              <a:t>publisher_list</a:t>
            </a:r>
            <a:r>
              <a:rPr lang="en-US" sz="2200" dirty="0"/>
              <a:t>)&gt;</a:t>
            </a:r>
            <a:br>
              <a:rPr lang="en-US" sz="2200" dirty="0"/>
            </a:br>
            <a:r>
              <a:rPr lang="en-US" sz="2200" dirty="0"/>
              <a:t>   &lt;!ELEMENT title (#PCDATA)&gt;</a:t>
            </a:r>
            <a:br>
              <a:rPr lang="en-US" sz="2200" dirty="0"/>
            </a:br>
            <a:r>
              <a:rPr lang="en-US" sz="2200" dirty="0"/>
              <a:t>   &lt;!ELEMENT </a:t>
            </a:r>
            <a:r>
              <a:rPr lang="en-US" sz="2200" dirty="0" err="1"/>
              <a:t>publisher_list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smtClean="0">
                <a:solidFill>
                  <a:srgbClr val="FF0000"/>
                </a:solidFill>
              </a:rPr>
              <a:t>publisher)*</a:t>
            </a:r>
            <a:r>
              <a:rPr lang="en-US" sz="2200" dirty="0" smtClean="0"/>
              <a:t>&gt;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000" spc="-40" dirty="0"/>
              <a:t>&lt;!ELEMENT publisher (name, </a:t>
            </a:r>
            <a:r>
              <a:rPr lang="en-US" sz="2000" spc="-40" dirty="0">
                <a:solidFill>
                  <a:srgbClr val="C00000"/>
                </a:solidFill>
              </a:rPr>
              <a:t>email?, homepage?, address?, voice?, fax?)&gt;</a:t>
            </a:r>
            <a:r>
              <a:rPr lang="en-US" sz="2200" dirty="0"/>
              <a:t>   </a:t>
            </a:r>
            <a:br>
              <a:rPr lang="en-US" sz="2200" dirty="0"/>
            </a:br>
            <a:r>
              <a:rPr lang="en-US" sz="2200" dirty="0"/>
              <a:t>   &lt;!ELEMENT name (#PCDATA)&gt;</a:t>
            </a:r>
            <a:br>
              <a:rPr lang="en-US" sz="2200" dirty="0"/>
            </a:br>
            <a:r>
              <a:rPr lang="en-US" sz="2200" dirty="0"/>
              <a:t>   &lt;!ELEMENT email (#PCDATA)&gt;</a:t>
            </a:r>
            <a:br>
              <a:rPr lang="en-US" sz="2200" dirty="0"/>
            </a:br>
            <a:r>
              <a:rPr lang="en-US" sz="2200" dirty="0"/>
              <a:t>   &lt;!ELEMENT homepage (#PCDATA)&gt;</a:t>
            </a:r>
            <a:br>
              <a:rPr lang="en-US" sz="2200" dirty="0"/>
            </a:br>
            <a:r>
              <a:rPr lang="en-US" sz="2200" dirty="0"/>
              <a:t>   &lt;!ELEMENT address (#PCDATA)&gt;</a:t>
            </a:r>
            <a:br>
              <a:rPr lang="en-US" sz="2200" dirty="0"/>
            </a:br>
            <a:r>
              <a:rPr lang="en-US" sz="2200" dirty="0"/>
              <a:t>   &lt;!ELEMENT voice (#PCDATA)&gt;</a:t>
            </a:r>
            <a:br>
              <a:rPr lang="en-US" sz="2200" dirty="0"/>
            </a:br>
            <a:r>
              <a:rPr lang="en-US" sz="2200" dirty="0"/>
              <a:t>   &lt;!ELEMENT fax (#PCDATA)&gt;</a:t>
            </a:r>
            <a:br>
              <a:rPr lang="en-US" sz="2200" dirty="0"/>
            </a:br>
            <a:r>
              <a:rPr lang="en-US" sz="2200" dirty="0"/>
              <a:t> </a:t>
            </a:r>
            <a:r>
              <a:rPr lang="en-US" sz="2200" dirty="0" smtClean="0"/>
              <a:t>]&gt;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&lt;document&gt;…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&lt;/document&gt;</a:t>
            </a:r>
            <a:endParaRPr lang="vi-V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dtd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7543824" cy="5098438"/>
          </a:xfrm>
        </p:spPr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DTD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tin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.</a:t>
            </a:r>
            <a:r>
              <a:rPr lang="en-US" dirty="0" err="1" smtClean="0"/>
              <a:t>dtd</a:t>
            </a:r>
            <a:endParaRPr lang="en-US" dirty="0" smtClean="0"/>
          </a:p>
          <a:p>
            <a:r>
              <a:rPr lang="en-US" dirty="0" smtClean="0"/>
              <a:t>DTD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DTD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SYSTEM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&lt;!DOCTYPE&gt;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&lt;!DOCTYPE DOCUMENT SYSTEM “order.dtd”&gt;</a:t>
            </a:r>
            <a:endParaRPr lang="vi-V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err="1" smtClean="0"/>
              <a:t>Nếu</a:t>
            </a:r>
            <a:r>
              <a:rPr lang="en-US" dirty="0" smtClean="0"/>
              <a:t> 2 </a:t>
            </a:r>
            <a:r>
              <a:rPr lang="en-US" dirty="0" err="1" smtClean="0"/>
              <a:t>tệp</a:t>
            </a:r>
            <a:r>
              <a:rPr lang="en-US" dirty="0" smtClean="0"/>
              <a:t> DTD </a:t>
            </a:r>
            <a:r>
              <a:rPr lang="en-US" dirty="0" err="1" smtClean="0"/>
              <a:t>và</a:t>
            </a:r>
            <a:r>
              <a:rPr lang="en-US" dirty="0" smtClean="0"/>
              <a:t> XML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380</TotalTime>
  <Words>573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SỬ DỤNG DTD TẠO TÀI LIỆU XML HỢP LỆ</vt:lpstr>
      <vt:lpstr>Giới thiệu về Dtd</vt:lpstr>
      <vt:lpstr>NỘI DUNG</vt:lpstr>
      <vt:lpstr>Tạo dtd</vt:lpstr>
      <vt:lpstr>Tạo cú pháp cho phần tử</vt:lpstr>
      <vt:lpstr>Tạo cú pháp cho phần tử</vt:lpstr>
      <vt:lpstr>Chỉ ra nhiều phần tử con</vt:lpstr>
      <vt:lpstr>Dùng dtd bên ngoài tài liệu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SỬ DỤNG DTD TẠO TÀI LIỆU XML HỢP LỆ</dc:title>
  <dc:creator>Mrs Tam</dc:creator>
  <cp:lastModifiedBy>Mrs Tam</cp:lastModifiedBy>
  <cp:revision>50</cp:revision>
  <dcterms:created xsi:type="dcterms:W3CDTF">2009-04-21T09:11:36Z</dcterms:created>
  <dcterms:modified xsi:type="dcterms:W3CDTF">2009-04-23T07:56:32Z</dcterms:modified>
</cp:coreProperties>
</file>