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17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275" r:id="rId47"/>
    <p:sldId id="278" r:id="rId48"/>
    <p:sldId id="279" r:id="rId49"/>
    <p:sldId id="289" r:id="rId50"/>
    <p:sldId id="280" r:id="rId51"/>
    <p:sldId id="281" r:id="rId52"/>
    <p:sldId id="290" r:id="rId53"/>
    <p:sldId id="282" r:id="rId54"/>
    <p:sldId id="283" r:id="rId55"/>
    <p:sldId id="284" r:id="rId56"/>
    <p:sldId id="286" r:id="rId57"/>
    <p:sldId id="287" r:id="rId58"/>
    <p:sldId id="321" r:id="rId59"/>
    <p:sldId id="322" r:id="rId60"/>
    <p:sldId id="319" r:id="rId61"/>
    <p:sldId id="32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99BF2-872F-49C9-8BA9-99A4E53FE287}" type="datetimeFigureOut">
              <a:rPr lang="en-US" smtClean="0"/>
              <a:pPr/>
              <a:t>21/05/11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8541-EF37-46B5-9956-DE7E957C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505D-F5F8-4E05-B641-9358C7F49EFB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431-83D7-4279-9A6E-848873C4C236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A64A-4954-4FF4-8BE0-B3B6D067D3CA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FCF9-9C3C-485B-B0E7-13012DAAB4D2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4B3-CC13-4D42-A9A6-00BC5D5D5B89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BCC0-8309-436D-B9D3-7BCE02E2C0A8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873-761F-472F-A22D-306A46489240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DC2-64B3-409F-8C12-35DC25DE3DF9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62DB-BE3C-4BED-9591-7CBF05ABF931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4C6-1587-441A-A352-9CF14E894828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6-C6DF-4C86-8A92-F0D986415DA4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1845-74DD-4072-8C8F-678250296634}" type="datetime1">
              <a:rPr lang="en-US" smtClean="0"/>
              <a:pPr/>
              <a:t>21/05/11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C524-9270-4CDB-92DA-B294C6897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hyperlink" Target="Axes.doc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Tr</a:t>
            </a:r>
            <a:r>
              <a:rPr lang="vi-VN" sz="3600" dirty="0" smtClean="0">
                <a:solidFill>
                  <a:srgbClr val="0070C0"/>
                </a:solidFill>
              </a:rPr>
              <a:t>ường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ĐH</a:t>
            </a:r>
            <a:r>
              <a:rPr lang="en-US" sz="3600" dirty="0" smtClean="0">
                <a:solidFill>
                  <a:srgbClr val="0070C0"/>
                </a:solidFill>
              </a:rPr>
              <a:t> S</a:t>
            </a:r>
            <a:r>
              <a:rPr lang="vi-VN" sz="3600" dirty="0" smtClean="0">
                <a:solidFill>
                  <a:srgbClr val="0070C0"/>
                </a:solidFill>
              </a:rPr>
              <a:t>ư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Phạm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Kỹ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Thuật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TP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HCM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620000" cy="1219200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solidFill>
                  <a:srgbClr val="FF0000"/>
                </a:solidFill>
              </a:rPr>
              <a:t>XSL</a:t>
            </a:r>
            <a:r>
              <a:rPr lang="en-US" sz="7200" dirty="0" smtClean="0">
                <a:solidFill>
                  <a:srgbClr val="FF0000"/>
                </a:solidFill>
              </a:rPr>
              <a:t> Transformation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609600" y="3352800"/>
            <a:ext cx="5791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err="1" smtClean="0">
                <a:solidFill>
                  <a:srgbClr val="0070C0"/>
                </a:solidFill>
              </a:rPr>
              <a:t>GVHD:Nguyễn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Trần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Thi</a:t>
            </a:r>
            <a:r>
              <a:rPr lang="en-US" sz="3200" dirty="0" smtClean="0">
                <a:solidFill>
                  <a:srgbClr val="0070C0"/>
                </a:solidFill>
              </a:rPr>
              <a:t> V</a:t>
            </a:r>
            <a:r>
              <a:rPr lang="vi-VN" sz="3200" dirty="0" smtClean="0">
                <a:solidFill>
                  <a:srgbClr val="0070C0"/>
                </a:solidFill>
              </a:rPr>
              <a:t>ăn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838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Khoa</a:t>
            </a:r>
            <a:r>
              <a:rPr lang="en-US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Nghệ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Tin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3716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noProof="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Môn:Đặc</a:t>
            </a:r>
            <a:r>
              <a:rPr lang="en-US" sz="2800" noProof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noProof="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800" noProof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noProof="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800" noProof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noProof="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Thức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1524000" y="4038600"/>
            <a:ext cx="67818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ct val="20000"/>
              </a:spcBef>
            </a:pPr>
            <a:r>
              <a:rPr lang="en-US" sz="3200" dirty="0" err="1" smtClean="0">
                <a:solidFill>
                  <a:schemeClr val="accent1"/>
                </a:solidFill>
              </a:rPr>
              <a:t>Nhóm</a:t>
            </a:r>
            <a:r>
              <a:rPr lang="en-US" sz="3200" dirty="0" smtClean="0">
                <a:solidFill>
                  <a:schemeClr val="accent1"/>
                </a:solidFill>
              </a:rPr>
              <a:t> 9:</a:t>
            </a:r>
          </a:p>
          <a:p>
            <a:pPr lvl="0">
              <a:spcBef>
                <a:spcPct val="20000"/>
              </a:spcBef>
            </a:pPr>
            <a:r>
              <a:rPr lang="en-US" sz="3200" dirty="0" err="1" smtClean="0">
                <a:solidFill>
                  <a:schemeClr val="accent1"/>
                </a:solidFill>
              </a:rPr>
              <a:t>1.Nguyễn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Hoàng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Tuấn</a:t>
            </a:r>
            <a:r>
              <a:rPr lang="en-US" sz="3200" dirty="0" smtClean="0">
                <a:solidFill>
                  <a:schemeClr val="accent1"/>
                </a:solidFill>
              </a:rPr>
              <a:t> D</a:t>
            </a:r>
            <a:r>
              <a:rPr lang="vi-VN" sz="3200" dirty="0" smtClean="0">
                <a:solidFill>
                  <a:schemeClr val="accent1"/>
                </a:solidFill>
              </a:rPr>
              <a:t>ương</a:t>
            </a:r>
            <a:r>
              <a:rPr lang="en-US" sz="3200" dirty="0" smtClean="0">
                <a:solidFill>
                  <a:schemeClr val="accent1"/>
                </a:solidFill>
              </a:rPr>
              <a:t>   08110022</a:t>
            </a:r>
          </a:p>
          <a:p>
            <a:pPr lvl="0">
              <a:spcBef>
                <a:spcPct val="20000"/>
              </a:spcBef>
            </a:pPr>
            <a:r>
              <a:rPr lang="en-US" sz="3200" dirty="0" err="1" smtClean="0">
                <a:solidFill>
                  <a:schemeClr val="accent1"/>
                </a:solidFill>
              </a:rPr>
              <a:t>2.Lê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Lâm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Bằng</a:t>
            </a:r>
            <a:r>
              <a:rPr lang="en-US" sz="3200" dirty="0" smtClean="0">
                <a:solidFill>
                  <a:schemeClr val="accent1"/>
                </a:solidFill>
              </a:rPr>
              <a:t>		    	    08110006</a:t>
            </a:r>
          </a:p>
          <a:p>
            <a:pPr lvl="0">
              <a:spcBef>
                <a:spcPct val="20000"/>
              </a:spcBef>
            </a:pPr>
            <a:r>
              <a:rPr lang="en-US" sz="3200" dirty="0" err="1" smtClean="0">
                <a:solidFill>
                  <a:schemeClr val="accent1"/>
                </a:solidFill>
              </a:rPr>
              <a:t>3.Nguyễn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Hoàng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Hiện</a:t>
            </a:r>
            <a:r>
              <a:rPr lang="en-US" sz="3200" dirty="0" smtClean="0">
                <a:solidFill>
                  <a:schemeClr val="accent1"/>
                </a:solidFill>
              </a:rPr>
              <a:t>		    08110040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391400" y="6248400"/>
            <a:ext cx="1295400" cy="473075"/>
          </a:xfrm>
        </p:spPr>
        <p:txBody>
          <a:bodyPr/>
          <a:lstStyle/>
          <a:p>
            <a:fld id="{E119C524-9270-4CDB-92DA-B294C689797C}" type="slidenum">
              <a:rPr lang="en-US" sz="1800" smtClean="0"/>
              <a:pPr/>
              <a:t>1</a:t>
            </a:fld>
            <a:endParaRPr lang="en-US" sz="18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Thuộc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tính</a:t>
            </a:r>
            <a:r>
              <a:rPr lang="en-US" sz="6000" dirty="0" smtClean="0">
                <a:solidFill>
                  <a:srgbClr val="FF0000"/>
                </a:solidFill>
              </a:rPr>
              <a:t> select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accent1"/>
                </a:solidFill>
                <a:latin typeface="Calibri (Body)"/>
              </a:rPr>
              <a:t>Thuộc</a:t>
            </a: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alibri (Body)"/>
              </a:rPr>
              <a:t>tính</a:t>
            </a: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select </a:t>
            </a:r>
            <a:r>
              <a:rPr lang="en-US" sz="2400" dirty="0" err="1" smtClean="0">
                <a:solidFill>
                  <a:schemeClr val="accent1"/>
                </a:solidFill>
                <a:latin typeface="Calibri (Body)"/>
              </a:rPr>
              <a:t>chọn</a:t>
            </a: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PLANETS ở d</a:t>
            </a:r>
            <a:r>
              <a:rPr lang="vi-VN" sz="2400" dirty="0" smtClean="0">
                <a:solidFill>
                  <a:schemeClr val="accent1"/>
                </a:solidFill>
                <a:latin typeface="Calibri (Body)"/>
              </a:rPr>
              <a:t>ưới</a:t>
            </a: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vi-VN" sz="2400" dirty="0" smtClean="0">
                <a:solidFill>
                  <a:schemeClr val="accent1"/>
                </a:solidFill>
                <a:latin typeface="Calibri (Body)"/>
              </a:rPr>
              <a:t>đưa</a:t>
            </a: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alibri (Body)"/>
              </a:rPr>
              <a:t>vào</a:t>
            </a: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alibri (Body)"/>
              </a:rPr>
              <a:t>tài</a:t>
            </a: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alibri (Body)"/>
              </a:rPr>
              <a:t>liệu</a:t>
            </a:r>
            <a:endParaRPr lang="en-US" sz="2400" dirty="0" smtClean="0">
              <a:solidFill>
                <a:schemeClr val="accent1"/>
              </a:solidFill>
              <a:latin typeface="Calibri (Body)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VD:</a:t>
            </a:r>
          </a:p>
          <a:p>
            <a:pPr marL="0" indent="0">
              <a:buNone/>
            </a:pPr>
            <a:r>
              <a:rPr lang="vi-VN" sz="2400" dirty="0" smtClean="0">
                <a:solidFill>
                  <a:schemeClr val="accent1"/>
                </a:solidFill>
                <a:latin typeface="Calibri (Body)"/>
              </a:rPr>
              <a:t>&lt;xsl:template match="/"&gt;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    </a:t>
            </a:r>
            <a:r>
              <a:rPr lang="vi-VN" sz="2400" dirty="0" smtClean="0">
                <a:solidFill>
                  <a:schemeClr val="accent1"/>
                </a:solidFill>
                <a:latin typeface="Calibri (Body)"/>
              </a:rPr>
              <a:t>&lt;html&gt;</a:t>
            </a:r>
          </a:p>
          <a:p>
            <a:pPr marL="0" indent="0">
              <a:buNone/>
            </a:pPr>
            <a:r>
              <a:rPr lang="vi-VN" sz="2400" dirty="0" smtClean="0">
                <a:solidFill>
                  <a:schemeClr val="accent1"/>
                </a:solidFill>
                <a:latin typeface="Calibri (Body)"/>
              </a:rPr>
              <a:t>	</a:t>
            </a: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 </a:t>
            </a:r>
            <a:r>
              <a:rPr lang="vi-VN" sz="2400" dirty="0" smtClean="0">
                <a:solidFill>
                  <a:srgbClr val="00B050"/>
                </a:solidFill>
                <a:latin typeface="Calibri (Body)"/>
              </a:rPr>
              <a:t>&lt;xsl:apply-templates</a:t>
            </a:r>
            <a:r>
              <a:rPr lang="en-US" sz="2400" dirty="0" smtClean="0">
                <a:solidFill>
                  <a:srgbClr val="00B050"/>
                </a:solidFill>
                <a:latin typeface="Calibri (Body)"/>
              </a:rPr>
              <a:t> </a:t>
            </a:r>
            <a:r>
              <a:rPr lang="vi-VN" sz="2400" dirty="0" smtClean="0">
                <a:solidFill>
                  <a:srgbClr val="00B050"/>
                </a:solidFill>
                <a:latin typeface="Calibri (Body)"/>
              </a:rPr>
              <a:t>select="PLANETS"/&gt;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alibri (Body)"/>
              </a:rPr>
              <a:t>    </a:t>
            </a:r>
            <a:r>
              <a:rPr lang="vi-VN" sz="2400" dirty="0" smtClean="0">
                <a:solidFill>
                  <a:schemeClr val="accent1"/>
                </a:solidFill>
                <a:latin typeface="Calibri (Body)"/>
              </a:rPr>
              <a:t>&lt;/html&gt;</a:t>
            </a:r>
          </a:p>
          <a:p>
            <a:pPr marL="0" indent="0">
              <a:buNone/>
            </a:pPr>
            <a:r>
              <a:rPr lang="vi-VN" sz="2400" dirty="0" smtClean="0">
                <a:solidFill>
                  <a:schemeClr val="accent1"/>
                </a:solidFill>
                <a:latin typeface="Calibri (Body)"/>
              </a:rPr>
              <a:t>&lt;/xsl:template&gt;</a:t>
            </a:r>
          </a:p>
          <a:p>
            <a:pPr marL="0" indent="0">
              <a:buNone/>
            </a:pPr>
            <a:r>
              <a:rPr lang="vi-VN" sz="2400" dirty="0" smtClean="0">
                <a:solidFill>
                  <a:srgbClr val="00B050"/>
                </a:solidFill>
                <a:latin typeface="Calibri (Body)"/>
              </a:rPr>
              <a:t>&lt;xsl:template match="PLANETS"&gt;</a:t>
            </a:r>
          </a:p>
          <a:p>
            <a:pPr marL="0" indent="0">
              <a:buNone/>
            </a:pPr>
            <a:r>
              <a:rPr lang="vi-VN" sz="2400" dirty="0" smtClean="0">
                <a:solidFill>
                  <a:srgbClr val="00B050"/>
                </a:solidFill>
                <a:latin typeface="Calibri (Body)"/>
              </a:rPr>
              <a:t>	Planets found...</a:t>
            </a:r>
          </a:p>
          <a:p>
            <a:pPr marL="0" indent="0">
              <a:buNone/>
            </a:pPr>
            <a:r>
              <a:rPr lang="vi-VN" sz="2400" dirty="0" smtClean="0">
                <a:solidFill>
                  <a:srgbClr val="00B050"/>
                </a:solidFill>
                <a:latin typeface="Calibri (Body)"/>
              </a:rPr>
              <a:t>&lt;/xsl:template&gt;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Chọn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giá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trị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một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nút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accent1"/>
                </a:solidFill>
              </a:rPr>
              <a:t>Thẻ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xsl:value</a:t>
            </a:r>
            <a:r>
              <a:rPr lang="en-US" dirty="0" smtClean="0">
                <a:solidFill>
                  <a:srgbClr val="00B050"/>
                </a:solidFill>
              </a:rPr>
              <a:t>-of select=“NAME”/&gt; </a:t>
            </a:r>
            <a:r>
              <a:rPr lang="en-US" dirty="0" err="1" smtClean="0">
                <a:solidFill>
                  <a:schemeClr val="accent1"/>
                </a:solidFill>
              </a:rPr>
              <a:t>cho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phép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chọn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giá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trị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một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nút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vi-VN" dirty="0" smtClean="0">
                <a:solidFill>
                  <a:schemeClr val="accent1"/>
                </a:solidFill>
              </a:rPr>
              <a:t>đưa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vi-VN" dirty="0" smtClean="0">
                <a:solidFill>
                  <a:schemeClr val="accent1"/>
                </a:solidFill>
              </a:rPr>
              <a:t>đích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VD: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&lt;xsl:template match="PLANET"&gt;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	&lt;p&gt;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		</a:t>
            </a:r>
            <a:r>
              <a:rPr lang="vi-VN" dirty="0" smtClean="0">
                <a:solidFill>
                  <a:srgbClr val="00B050"/>
                </a:solidFill>
              </a:rPr>
              <a:t>&lt;xsl:value-of select="NAME"/&gt;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	&lt;/p&gt;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&lt;/xsl:template&gt;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Lấy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phần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tử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trùng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tên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accent1"/>
                </a:solidFill>
              </a:rPr>
              <a:t>Để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lấy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những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tử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thẻ</a:t>
            </a:r>
            <a:r>
              <a:rPr lang="en-US" dirty="0" smtClean="0">
                <a:solidFill>
                  <a:schemeClr val="accent1"/>
                </a:solidFill>
              </a:rPr>
              <a:t> &lt;</a:t>
            </a:r>
            <a:r>
              <a:rPr lang="en-US" dirty="0" err="1" smtClean="0">
                <a:solidFill>
                  <a:schemeClr val="accent1"/>
                </a:solidFill>
              </a:rPr>
              <a:t>xsl:for</a:t>
            </a:r>
            <a:r>
              <a:rPr lang="en-US" dirty="0" smtClean="0">
                <a:solidFill>
                  <a:schemeClr val="accent1"/>
                </a:solidFill>
              </a:rPr>
              <a:t>-each&gt;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VD: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&lt;xsl:template match="PLANET"&gt;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	</a:t>
            </a:r>
            <a:r>
              <a:rPr lang="vi-VN" dirty="0" smtClean="0">
                <a:solidFill>
                  <a:srgbClr val="00B050"/>
                </a:solidFill>
              </a:rPr>
              <a:t>&lt;xsl:for-each select="NAME"&gt;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00B050"/>
                </a:solidFill>
              </a:rPr>
              <a:t>		&lt;p&gt;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00B050"/>
                </a:solidFill>
              </a:rPr>
              <a:t>			&lt;xsl:value-of select="."/&gt;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00B050"/>
                </a:solidFill>
              </a:rPr>
              <a:t>		&lt;/p&gt;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00B050"/>
                </a:solidFill>
              </a:rPr>
              <a:t>	&lt;/xsl:for-each&gt;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&lt;/xsl:template&gt;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Kiểu</a:t>
            </a:r>
            <a:r>
              <a:rPr lang="en-US" sz="6000" dirty="0" smtClean="0">
                <a:solidFill>
                  <a:srgbClr val="FF0000"/>
                </a:solidFill>
              </a:rPr>
              <a:t> so </a:t>
            </a:r>
            <a:r>
              <a:rPr lang="en-US" sz="6000" dirty="0" err="1" smtClean="0">
                <a:solidFill>
                  <a:srgbClr val="FF0000"/>
                </a:solidFill>
              </a:rPr>
              <a:t>khớp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nút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dirty="0" err="1" smtClean="0">
                <a:solidFill>
                  <a:schemeClr val="accent1"/>
                </a:solidFill>
              </a:rPr>
              <a:t>khớp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nút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gốc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dirty="0" err="1" smtClean="0">
                <a:solidFill>
                  <a:schemeClr val="accent1"/>
                </a:solidFill>
              </a:rPr>
              <a:t>khớp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yếu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tố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tên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dirty="0" err="1" smtClean="0">
                <a:solidFill>
                  <a:schemeClr val="accent1"/>
                </a:solidFill>
              </a:rPr>
              <a:t>khớp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nút</a:t>
            </a:r>
            <a:r>
              <a:rPr lang="en-US" dirty="0" smtClean="0">
                <a:solidFill>
                  <a:schemeClr val="accent1"/>
                </a:solidFill>
              </a:rPr>
              <a:t> con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/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dirty="0" err="1" smtClean="0">
                <a:solidFill>
                  <a:schemeClr val="accent1"/>
                </a:solidFill>
              </a:rPr>
              <a:t>khớp</a:t>
            </a:r>
            <a:r>
              <a:rPr lang="en-US" dirty="0" smtClean="0">
                <a:solidFill>
                  <a:schemeClr val="accent1"/>
                </a:solidFill>
              </a:rPr>
              <a:t> con </a:t>
            </a:r>
            <a:r>
              <a:rPr lang="en-US" dirty="0" err="1" smtClean="0">
                <a:solidFill>
                  <a:schemeClr val="accent1"/>
                </a:solidFill>
              </a:rPr>
              <a:t>cháu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//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dirty="0" err="1" smtClean="0">
                <a:solidFill>
                  <a:schemeClr val="accent1"/>
                </a:solidFill>
              </a:rPr>
              <a:t>khớp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bằng</a:t>
            </a:r>
            <a:r>
              <a:rPr lang="en-US" dirty="0" smtClean="0">
                <a:solidFill>
                  <a:schemeClr val="accent1"/>
                </a:solidFill>
              </a:rPr>
              <a:t> ID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dirty="0" err="1" smtClean="0">
                <a:solidFill>
                  <a:schemeClr val="accent1"/>
                </a:solidFill>
              </a:rPr>
              <a:t>khớp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thuộc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tính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@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dirty="0" err="1" smtClean="0">
                <a:solidFill>
                  <a:schemeClr val="accent1"/>
                </a:solidFill>
              </a:rPr>
              <a:t>khớp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chú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thích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comment()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dirty="0" err="1" smtClean="0">
                <a:solidFill>
                  <a:schemeClr val="accent1"/>
                </a:solidFill>
              </a:rPr>
              <a:t>khớp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chỉ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thị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xử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lí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pi()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dirty="0" err="1" smtClean="0">
                <a:solidFill>
                  <a:schemeClr val="accent1"/>
                </a:solidFill>
              </a:rPr>
              <a:t>khớp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nút</a:t>
            </a:r>
            <a:r>
              <a:rPr lang="en-US" dirty="0" smtClean="0">
                <a:solidFill>
                  <a:schemeClr val="accent1"/>
                </a:solidFill>
              </a:rPr>
              <a:t> v</a:t>
            </a:r>
            <a:r>
              <a:rPr lang="vi-VN" dirty="0" smtClean="0">
                <a:solidFill>
                  <a:schemeClr val="accent1"/>
                </a:solidFill>
              </a:rPr>
              <a:t>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text()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So </a:t>
            </a:r>
            <a:r>
              <a:rPr lang="en-US" sz="6000" dirty="0" err="1" smtClean="0">
                <a:solidFill>
                  <a:srgbClr val="FF0000"/>
                </a:solidFill>
              </a:rPr>
              <a:t>kh</a:t>
            </a:r>
            <a:r>
              <a:rPr lang="vi-VN" sz="6000" dirty="0" smtClean="0">
                <a:solidFill>
                  <a:srgbClr val="FF0000"/>
                </a:solidFill>
              </a:rPr>
              <a:t>ớp </a:t>
            </a:r>
            <a:r>
              <a:rPr lang="en-US" sz="6000" dirty="0" err="1" smtClean="0">
                <a:solidFill>
                  <a:srgbClr val="FF0000"/>
                </a:solidFill>
              </a:rPr>
              <a:t>nút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gốc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Khi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nhận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được</a:t>
            </a:r>
            <a:r>
              <a:rPr lang="en-US" sz="3600" dirty="0" smtClean="0">
                <a:solidFill>
                  <a:schemeClr val="accent1"/>
                </a:solidFill>
              </a:rPr>
              <a:t> / </a:t>
            </a:r>
            <a:r>
              <a:rPr lang="en-US" sz="3600" dirty="0" err="1" smtClean="0">
                <a:solidFill>
                  <a:schemeClr val="accent1"/>
                </a:solidFill>
              </a:rPr>
              <a:t>thì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trình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duyệt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bắt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đầu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duyệt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vào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gốc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tài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liệu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đầu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vào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VD ở </a:t>
            </a:r>
            <a:r>
              <a:rPr lang="en-US" sz="3600" dirty="0" err="1" smtClean="0">
                <a:solidFill>
                  <a:schemeClr val="accent1"/>
                </a:solidFill>
              </a:rPr>
              <a:t>trên</a:t>
            </a:r>
            <a:r>
              <a:rPr lang="en-US" sz="3600" dirty="0" smtClean="0">
                <a:solidFill>
                  <a:schemeClr val="accent1"/>
                </a:solidFill>
              </a:rPr>
              <a:t>: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&lt;</a:t>
            </a:r>
            <a:r>
              <a:rPr lang="en-US" sz="36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match=“/”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&lt;HTML&gt; 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	this is my root 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&lt;/HTML&gt;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&lt;/</a:t>
            </a:r>
            <a:r>
              <a:rPr lang="en-US" sz="36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</a:rPr>
              <a:t>So </a:t>
            </a:r>
            <a:r>
              <a:rPr lang="en-US" sz="6000" dirty="0" err="1" smtClean="0">
                <a:solidFill>
                  <a:srgbClr val="FF0000"/>
                </a:solidFill>
              </a:rPr>
              <a:t>kh</a:t>
            </a:r>
            <a:r>
              <a:rPr lang="vi-VN" sz="6000" dirty="0" smtClean="0">
                <a:solidFill>
                  <a:srgbClr val="FF0000"/>
                </a:solidFill>
              </a:rPr>
              <a:t>ớp </a:t>
            </a:r>
            <a:r>
              <a:rPr lang="en-US" sz="6000" dirty="0" err="1" smtClean="0">
                <a:solidFill>
                  <a:srgbClr val="FF0000"/>
                </a:solidFill>
              </a:rPr>
              <a:t>yếu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tố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900" dirty="0" err="1" smtClean="0">
                <a:solidFill>
                  <a:schemeClr val="accent1"/>
                </a:solidFill>
              </a:rPr>
              <a:t>Bạn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có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thể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tìm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và</a:t>
            </a:r>
            <a:r>
              <a:rPr lang="en-US" sz="3900" dirty="0" smtClean="0">
                <a:solidFill>
                  <a:schemeClr val="accent1"/>
                </a:solidFill>
              </a:rPr>
              <a:t> so </a:t>
            </a:r>
            <a:r>
              <a:rPr lang="en-US" sz="3900" dirty="0" err="1" smtClean="0">
                <a:solidFill>
                  <a:schemeClr val="accent1"/>
                </a:solidFill>
              </a:rPr>
              <a:t>khớp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một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nút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bất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kì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bằng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cách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chỉ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vi-VN" sz="3900" dirty="0" smtClean="0">
                <a:solidFill>
                  <a:schemeClr val="accent1"/>
                </a:solidFill>
              </a:rPr>
              <a:t>định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tên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của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nút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vi-VN" sz="3900" dirty="0" smtClean="0">
                <a:solidFill>
                  <a:schemeClr val="accent1"/>
                </a:solidFill>
              </a:rPr>
              <a:t>đó</a:t>
            </a:r>
            <a:r>
              <a:rPr lang="en-US" sz="3900" dirty="0" smtClean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3900" dirty="0" err="1" smtClean="0">
                <a:solidFill>
                  <a:schemeClr val="accent1"/>
                </a:solidFill>
              </a:rPr>
              <a:t>VD:chỉ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vi-VN" sz="3900" dirty="0" smtClean="0">
                <a:solidFill>
                  <a:schemeClr val="accent1"/>
                </a:solidFill>
              </a:rPr>
              <a:t>định</a:t>
            </a:r>
            <a:r>
              <a:rPr lang="en-US" sz="3900" dirty="0" smtClean="0">
                <a:solidFill>
                  <a:schemeClr val="accent1"/>
                </a:solidFill>
              </a:rPr>
              <a:t> </a:t>
            </a:r>
            <a:r>
              <a:rPr lang="en-US" sz="3900" dirty="0" err="1" smtClean="0">
                <a:solidFill>
                  <a:schemeClr val="accent1"/>
                </a:solidFill>
              </a:rPr>
              <a:t>tên</a:t>
            </a:r>
            <a:r>
              <a:rPr lang="en-US" sz="3900" dirty="0" smtClean="0">
                <a:solidFill>
                  <a:schemeClr val="accent1"/>
                </a:solidFill>
              </a:rPr>
              <a:t> PLANET</a:t>
            </a:r>
          </a:p>
          <a:p>
            <a:pPr marL="0" indent="0">
              <a:buNone/>
            </a:pPr>
            <a:r>
              <a:rPr lang="en-US" sz="3900" dirty="0" smtClean="0">
                <a:solidFill>
                  <a:schemeClr val="accent1"/>
                </a:solidFill>
              </a:rPr>
              <a:t>	</a:t>
            </a:r>
            <a:r>
              <a:rPr lang="vi-VN" sz="3000" dirty="0" smtClean="0">
                <a:solidFill>
                  <a:schemeClr val="accent1"/>
                </a:solidFill>
              </a:rPr>
              <a:t>&lt;xsl:template </a:t>
            </a:r>
            <a:r>
              <a:rPr lang="vi-VN" sz="3000" dirty="0" smtClean="0">
                <a:solidFill>
                  <a:srgbClr val="00B050"/>
                </a:solidFill>
              </a:rPr>
              <a:t>match="PLANET</a:t>
            </a:r>
            <a:r>
              <a:rPr lang="en-US" sz="3000" dirty="0" smtClean="0">
                <a:solidFill>
                  <a:srgbClr val="00B050"/>
                </a:solidFill>
              </a:rPr>
              <a:t>”</a:t>
            </a:r>
            <a:r>
              <a:rPr lang="vi-VN" sz="3000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vi-VN" sz="3000" dirty="0" smtClean="0">
                <a:solidFill>
                  <a:schemeClr val="accent1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	</a:t>
            </a:r>
            <a:r>
              <a:rPr lang="vi-VN" sz="3000" dirty="0" smtClean="0">
                <a:solidFill>
                  <a:schemeClr val="accent1"/>
                </a:solidFill>
              </a:rPr>
              <a:t>&lt;p&gt;</a:t>
            </a:r>
          </a:p>
          <a:p>
            <a:pPr marL="0" indent="0">
              <a:buNone/>
            </a:pPr>
            <a:r>
              <a:rPr lang="vi-VN" sz="3000" dirty="0" smtClean="0">
                <a:solidFill>
                  <a:schemeClr val="accent1"/>
                </a:solidFill>
              </a:rPr>
              <a:t>		</a:t>
            </a:r>
            <a:r>
              <a:rPr lang="en-US" sz="3000" dirty="0" smtClean="0">
                <a:solidFill>
                  <a:schemeClr val="accent1"/>
                </a:solidFill>
              </a:rPr>
              <a:t>	</a:t>
            </a:r>
            <a:r>
              <a:rPr lang="vi-VN" sz="3000" dirty="0" smtClean="0">
                <a:solidFill>
                  <a:schemeClr val="accent1"/>
                </a:solidFill>
              </a:rPr>
              <a:t>&lt;xsl:value-of </a:t>
            </a:r>
            <a:r>
              <a:rPr lang="en-US" sz="3000" dirty="0" smtClean="0">
                <a:solidFill>
                  <a:schemeClr val="accent1"/>
                </a:solidFill>
              </a:rPr>
              <a:t>S</a:t>
            </a:r>
            <a:r>
              <a:rPr lang="vi-VN" sz="3000" dirty="0" smtClean="0">
                <a:solidFill>
                  <a:schemeClr val="accent1"/>
                </a:solidFill>
              </a:rPr>
              <a:t>elect="NAME"/&gt;</a:t>
            </a:r>
          </a:p>
          <a:p>
            <a:pPr marL="0" indent="0">
              <a:buNone/>
            </a:pPr>
            <a:r>
              <a:rPr lang="vi-VN" sz="3000" dirty="0" smtClean="0">
                <a:solidFill>
                  <a:schemeClr val="accent1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	</a:t>
            </a:r>
            <a:r>
              <a:rPr lang="vi-VN" sz="3000" dirty="0" smtClean="0">
                <a:solidFill>
                  <a:schemeClr val="accent1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	</a:t>
            </a:r>
            <a:r>
              <a:rPr lang="vi-VN" sz="3000" dirty="0" smtClean="0">
                <a:solidFill>
                  <a:schemeClr val="accent1"/>
                </a:solidFill>
              </a:rPr>
              <a:t>&lt;/xsl:template&gt;</a:t>
            </a:r>
            <a:endParaRPr lang="en-US" sz="30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So </a:t>
            </a:r>
            <a:r>
              <a:rPr lang="en-US" sz="6000" dirty="0" err="1" smtClean="0">
                <a:solidFill>
                  <a:srgbClr val="FF0000"/>
                </a:solidFill>
              </a:rPr>
              <a:t>kh</a:t>
            </a:r>
            <a:r>
              <a:rPr lang="vi-VN" sz="6000" dirty="0" smtClean="0">
                <a:solidFill>
                  <a:srgbClr val="FF0000"/>
                </a:solidFill>
              </a:rPr>
              <a:t>ớp </a:t>
            </a:r>
            <a:r>
              <a:rPr lang="en-US" sz="6000" dirty="0" err="1" smtClean="0">
                <a:solidFill>
                  <a:srgbClr val="FF0000"/>
                </a:solidFill>
                <a:latin typeface="+mn-lt"/>
              </a:rPr>
              <a:t>nút</a:t>
            </a:r>
            <a:r>
              <a:rPr lang="en-US" sz="6000" dirty="0" smtClean="0">
                <a:solidFill>
                  <a:srgbClr val="FF0000"/>
                </a:solidFill>
                <a:latin typeface="+mn-lt"/>
              </a:rPr>
              <a:t> con </a:t>
            </a:r>
            <a:r>
              <a:rPr lang="en-US" sz="6000" dirty="0" err="1" smtClean="0">
                <a:solidFill>
                  <a:srgbClr val="FF0000"/>
                </a:solidFill>
                <a:latin typeface="+mn-lt"/>
              </a:rPr>
              <a:t>với</a:t>
            </a:r>
            <a:r>
              <a:rPr lang="en-US" sz="6000" dirty="0" smtClean="0">
                <a:solidFill>
                  <a:srgbClr val="FF0000"/>
                </a:solidFill>
                <a:latin typeface="+mn-lt"/>
              </a:rPr>
              <a:t> /</a:t>
            </a:r>
            <a:endParaRPr lang="en-US" sz="6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vi-VN" sz="3600" dirty="0" smtClean="0">
                <a:solidFill>
                  <a:schemeClr val="accent1"/>
                </a:solidFill>
                <a:latin typeface="Calibri (Body)"/>
              </a:rPr>
              <a:t>Để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chọn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tử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con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một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tử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khác</a:t>
            </a:r>
            <a:endParaRPr lang="en-US" sz="3600" dirty="0" smtClean="0">
              <a:solidFill>
                <a:schemeClr val="accent1"/>
              </a:solidFill>
              <a:latin typeface="Calibri (Body)"/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VD:chọn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NAME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là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con </a:t>
            </a:r>
            <a:r>
              <a:rPr lang="en-US" sz="3600" dirty="0" err="1" smtClean="0">
                <a:solidFill>
                  <a:schemeClr val="accent1"/>
                </a:solidFill>
                <a:latin typeface="Calibri (Body)"/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 PLANET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  <a:latin typeface="Calibri (Body)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xsl:template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match = “PLANET</a:t>
            </a:r>
            <a:r>
              <a:rPr lang="en-US" b="1" dirty="0" smtClean="0">
                <a:solidFill>
                  <a:srgbClr val="00B050"/>
                </a:solidFill>
                <a:latin typeface="Calibri (Body)"/>
              </a:rPr>
              <a:t>/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NAME”&gt;</a:t>
            </a:r>
            <a:endParaRPr lang="vi-VN" dirty="0" smtClean="0">
              <a:solidFill>
                <a:schemeClr val="accent1"/>
              </a:solidFill>
              <a:latin typeface="Calibri (Body)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		&lt;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H3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			&lt;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xsl:value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-of select = “.”/&gt;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		&lt;/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H3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&gt;</a:t>
            </a:r>
            <a:endParaRPr lang="vi-VN" dirty="0" smtClean="0">
              <a:solidFill>
                <a:schemeClr val="accent1"/>
              </a:solidFill>
              <a:latin typeface="Calibri (Body)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	&lt;/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xsl:template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&gt;</a:t>
            </a:r>
            <a:endParaRPr lang="vi-VN" dirty="0" smtClean="0">
              <a:solidFill>
                <a:schemeClr val="accent1"/>
              </a:solidFill>
              <a:latin typeface="Calibri (Body)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So </a:t>
            </a:r>
            <a:r>
              <a:rPr lang="en-US" sz="5400" dirty="0" err="1" smtClean="0">
                <a:solidFill>
                  <a:srgbClr val="FF0000"/>
                </a:solidFill>
              </a:rPr>
              <a:t>kh</a:t>
            </a:r>
            <a:r>
              <a:rPr lang="vi-VN" sz="5400" dirty="0" smtClean="0">
                <a:solidFill>
                  <a:srgbClr val="FF0000"/>
                </a:solidFill>
              </a:rPr>
              <a:t>ớp </a:t>
            </a:r>
            <a:r>
              <a:rPr lang="en-US" sz="5400" dirty="0" err="1" smtClean="0">
                <a:solidFill>
                  <a:srgbClr val="FF0000"/>
                </a:solidFill>
              </a:rPr>
              <a:t>nút</a:t>
            </a:r>
            <a:r>
              <a:rPr lang="en-US" sz="5400" dirty="0" smtClean="0">
                <a:solidFill>
                  <a:srgbClr val="FF0000"/>
                </a:solidFill>
              </a:rPr>
              <a:t> con </a:t>
            </a:r>
            <a:r>
              <a:rPr lang="en-US" sz="5400" dirty="0" err="1" smtClean="0">
                <a:solidFill>
                  <a:srgbClr val="FF0000"/>
                </a:solidFill>
              </a:rPr>
              <a:t>cháu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với</a:t>
            </a:r>
            <a:r>
              <a:rPr lang="en-US" sz="5400" dirty="0" smtClean="0">
                <a:solidFill>
                  <a:srgbClr val="FF0000"/>
                </a:solidFill>
              </a:rPr>
              <a:t> //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Chọn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mỗi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tử</a:t>
            </a:r>
            <a:r>
              <a:rPr lang="en-US" sz="3600" dirty="0" smtClean="0">
                <a:solidFill>
                  <a:schemeClr val="accent1"/>
                </a:solidFill>
              </a:rPr>
              <a:t> con </a:t>
            </a:r>
            <a:r>
              <a:rPr lang="en-US" sz="3600" dirty="0" err="1" smtClean="0">
                <a:solidFill>
                  <a:schemeClr val="accent1"/>
                </a:solidFill>
              </a:rPr>
              <a:t>cháu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một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tử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khác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VD:chọn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mọi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tử</a:t>
            </a:r>
            <a:r>
              <a:rPr lang="en-US" sz="3600" dirty="0" smtClean="0">
                <a:solidFill>
                  <a:schemeClr val="accent1"/>
                </a:solidFill>
              </a:rPr>
              <a:t> NAME </a:t>
            </a:r>
            <a:r>
              <a:rPr lang="en-US" sz="3600" dirty="0" err="1" smtClean="0">
                <a:solidFill>
                  <a:schemeClr val="accent1"/>
                </a:solidFill>
              </a:rPr>
              <a:t>bên</a:t>
            </a:r>
            <a:r>
              <a:rPr lang="en-US" sz="3600" dirty="0" smtClean="0">
                <a:solidFill>
                  <a:schemeClr val="accent1"/>
                </a:solidFill>
              </a:rPr>
              <a:t> d</a:t>
            </a:r>
            <a:r>
              <a:rPr lang="vi-VN" sz="3600" dirty="0" smtClean="0">
                <a:solidFill>
                  <a:schemeClr val="accent1"/>
                </a:solidFill>
              </a:rPr>
              <a:t>ưới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PALNETS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không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phân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biệt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mức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độ</a:t>
            </a:r>
            <a:r>
              <a:rPr lang="en-US" sz="3600" dirty="0" smtClean="0">
                <a:solidFill>
                  <a:schemeClr val="accent1"/>
                </a:solidFill>
              </a:rPr>
              <a:t>  </a:t>
            </a:r>
            <a:r>
              <a:rPr lang="en-US" sz="3600" dirty="0" err="1" smtClean="0">
                <a:solidFill>
                  <a:schemeClr val="accent1"/>
                </a:solidFill>
              </a:rPr>
              <a:t>lồng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nhau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</a:t>
            </a:r>
            <a:r>
              <a:rPr lang="en-US" sz="3500" dirty="0" smtClean="0">
                <a:solidFill>
                  <a:schemeClr val="accent1"/>
                </a:solidFill>
              </a:rPr>
              <a:t>&lt;</a:t>
            </a:r>
            <a:r>
              <a:rPr lang="en-US" sz="35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500" dirty="0" smtClean="0">
                <a:solidFill>
                  <a:schemeClr val="accent1"/>
                </a:solidFill>
              </a:rPr>
              <a:t> match=”PLANETS</a:t>
            </a:r>
            <a:r>
              <a:rPr lang="en-US" sz="3500" b="1" dirty="0" smtClean="0">
                <a:solidFill>
                  <a:schemeClr val="accent1"/>
                </a:solidFill>
              </a:rPr>
              <a:t>//</a:t>
            </a:r>
            <a:r>
              <a:rPr lang="en-US" sz="3500" dirty="0" smtClean="0">
                <a:solidFill>
                  <a:schemeClr val="accent1"/>
                </a:solidFill>
              </a:rPr>
              <a:t>NAME”&gt;</a:t>
            </a:r>
          </a:p>
          <a:p>
            <a:pPr marL="0" indent="0">
              <a:buNone/>
            </a:pPr>
            <a:r>
              <a:rPr lang="en-US" sz="3500" dirty="0" smtClean="0">
                <a:solidFill>
                  <a:schemeClr val="accent1"/>
                </a:solidFill>
              </a:rPr>
              <a:t>		&lt;</a:t>
            </a:r>
            <a:r>
              <a:rPr lang="en-US" sz="3500" dirty="0" err="1" smtClean="0">
                <a:solidFill>
                  <a:schemeClr val="accent1"/>
                </a:solidFill>
              </a:rPr>
              <a:t>xsl:value</a:t>
            </a:r>
            <a:r>
              <a:rPr lang="en-US" sz="3500" dirty="0" smtClean="0">
                <a:solidFill>
                  <a:schemeClr val="accent1"/>
                </a:solidFill>
              </a:rPr>
              <a:t>-of select=”.”/&gt;</a:t>
            </a:r>
          </a:p>
          <a:p>
            <a:pPr marL="0" indent="0">
              <a:buNone/>
            </a:pPr>
            <a:r>
              <a:rPr lang="en-US" sz="3500" dirty="0" smtClean="0">
                <a:solidFill>
                  <a:schemeClr val="accent1"/>
                </a:solidFill>
              </a:rPr>
              <a:t>	&lt;/</a:t>
            </a:r>
            <a:r>
              <a:rPr lang="en-US" sz="35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500" dirty="0" smtClean="0">
                <a:solidFill>
                  <a:schemeClr val="accent1"/>
                </a:solidFill>
              </a:rPr>
              <a:t>&gt;</a:t>
            </a:r>
          </a:p>
          <a:p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So </a:t>
            </a:r>
            <a:r>
              <a:rPr lang="en-US" sz="6000" dirty="0" err="1" smtClean="0">
                <a:solidFill>
                  <a:srgbClr val="FF0000"/>
                </a:solidFill>
              </a:rPr>
              <a:t>kh</a:t>
            </a:r>
            <a:r>
              <a:rPr lang="vi-VN" sz="6000" dirty="0" smtClean="0">
                <a:solidFill>
                  <a:srgbClr val="FF0000"/>
                </a:solidFill>
              </a:rPr>
              <a:t>ớp </a:t>
            </a:r>
            <a:r>
              <a:rPr lang="en-US" sz="6000" dirty="0" err="1" smtClean="0">
                <a:solidFill>
                  <a:srgbClr val="FF0000"/>
                </a:solidFill>
              </a:rPr>
              <a:t>bởi</a:t>
            </a:r>
            <a:r>
              <a:rPr lang="en-US" sz="6000" dirty="0" smtClean="0">
                <a:solidFill>
                  <a:srgbClr val="FF0000"/>
                </a:solidFill>
              </a:rPr>
              <a:t> ID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err="1" smtClean="0">
                <a:solidFill>
                  <a:schemeClr val="accent1"/>
                </a:solidFill>
              </a:rPr>
              <a:t>Mỗi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phần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tử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trong</a:t>
            </a:r>
            <a:r>
              <a:rPr lang="en-US" sz="4000" dirty="0" smtClean="0">
                <a:solidFill>
                  <a:schemeClr val="accent1"/>
                </a:solidFill>
              </a:rPr>
              <a:t> XML </a:t>
            </a:r>
            <a:r>
              <a:rPr lang="en-US" sz="4000" dirty="0" err="1" smtClean="0">
                <a:solidFill>
                  <a:schemeClr val="accent1"/>
                </a:solidFill>
              </a:rPr>
              <a:t>có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thể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mang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một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thuộc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tính</a:t>
            </a:r>
            <a:r>
              <a:rPr lang="en-US" sz="4000" dirty="0" smtClean="0">
                <a:solidFill>
                  <a:schemeClr val="accent1"/>
                </a:solidFill>
              </a:rPr>
              <a:t> ID </a:t>
            </a:r>
            <a:r>
              <a:rPr lang="en-US" sz="4000" dirty="0" err="1" smtClean="0">
                <a:solidFill>
                  <a:schemeClr val="accent1"/>
                </a:solidFill>
              </a:rPr>
              <a:t>duy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nhất</a:t>
            </a:r>
            <a:endParaRPr lang="en-US" sz="40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err="1" smtClean="0">
                <a:solidFill>
                  <a:schemeClr val="accent1"/>
                </a:solidFill>
              </a:rPr>
              <a:t>Chúng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ta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có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thể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dựa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vào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nó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vi-VN" sz="4000" dirty="0" smtClean="0">
                <a:solidFill>
                  <a:schemeClr val="accent1"/>
                </a:solidFill>
              </a:rPr>
              <a:t>để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xác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vi-VN" sz="4000" dirty="0" smtClean="0">
                <a:solidFill>
                  <a:schemeClr val="accent1"/>
                </a:solidFill>
              </a:rPr>
              <a:t>định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và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chọn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ra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phần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tử</a:t>
            </a:r>
            <a:endParaRPr lang="en-US" sz="40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VD: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sz="3900" dirty="0" smtClean="0">
                <a:solidFill>
                  <a:schemeClr val="accent1"/>
                </a:solidFill>
              </a:rPr>
              <a:t>&lt;</a:t>
            </a:r>
            <a:r>
              <a:rPr lang="en-US" sz="39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900" dirty="0" smtClean="0">
                <a:solidFill>
                  <a:schemeClr val="accent1"/>
                </a:solidFill>
              </a:rPr>
              <a:t> match=”id(‘21’)”&gt;</a:t>
            </a:r>
          </a:p>
          <a:p>
            <a:pPr marL="0" indent="0">
              <a:buNone/>
            </a:pPr>
            <a:r>
              <a:rPr lang="en-US" sz="3900" dirty="0" smtClean="0">
                <a:solidFill>
                  <a:schemeClr val="accent1"/>
                </a:solidFill>
              </a:rPr>
              <a:t>		&lt;</a:t>
            </a:r>
            <a:r>
              <a:rPr lang="en-US" sz="3900" dirty="0" err="1" smtClean="0">
                <a:solidFill>
                  <a:schemeClr val="accent1"/>
                </a:solidFill>
              </a:rPr>
              <a:t>xsl:value</a:t>
            </a:r>
            <a:r>
              <a:rPr lang="en-US" sz="3900" dirty="0" smtClean="0">
                <a:solidFill>
                  <a:schemeClr val="accent1"/>
                </a:solidFill>
              </a:rPr>
              <a:t>-of select=”.”/&gt;</a:t>
            </a:r>
          </a:p>
          <a:p>
            <a:pPr marL="0" indent="0">
              <a:buNone/>
            </a:pPr>
            <a:r>
              <a:rPr lang="en-US" sz="3900" dirty="0" smtClean="0">
                <a:solidFill>
                  <a:schemeClr val="accent1"/>
                </a:solidFill>
              </a:rPr>
              <a:t>	&lt;/</a:t>
            </a:r>
            <a:r>
              <a:rPr lang="en-US" sz="39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900" dirty="0" smtClean="0">
                <a:solidFill>
                  <a:schemeClr val="accent1"/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So </a:t>
            </a:r>
            <a:r>
              <a:rPr lang="en-US" sz="6000" dirty="0" err="1" smtClean="0">
                <a:solidFill>
                  <a:srgbClr val="FF0000"/>
                </a:solidFill>
              </a:rPr>
              <a:t>kh</a:t>
            </a:r>
            <a:r>
              <a:rPr lang="vi-VN" sz="6000" dirty="0" smtClean="0">
                <a:solidFill>
                  <a:srgbClr val="FF0000"/>
                </a:solidFill>
              </a:rPr>
              <a:t>ớp </a:t>
            </a:r>
            <a:r>
              <a:rPr lang="en-US" sz="6000" dirty="0" err="1" smtClean="0">
                <a:solidFill>
                  <a:srgbClr val="FF0000"/>
                </a:solidFill>
              </a:rPr>
              <a:t>thuộc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tính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với</a:t>
            </a:r>
            <a:r>
              <a:rPr lang="en-US" sz="6000" dirty="0" smtClean="0">
                <a:solidFill>
                  <a:srgbClr val="FF0000"/>
                </a:solidFill>
              </a:rPr>
              <a:t> @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Sử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dụng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ký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hiệu</a:t>
            </a:r>
            <a:r>
              <a:rPr lang="en-US" sz="3600" dirty="0" smtClean="0">
                <a:solidFill>
                  <a:schemeClr val="accent1"/>
                </a:solidFill>
              </a:rPr>
              <a:t> so </a:t>
            </a:r>
            <a:r>
              <a:rPr lang="en-US" sz="3600" dirty="0" err="1" smtClean="0">
                <a:solidFill>
                  <a:schemeClr val="accent1"/>
                </a:solidFill>
              </a:rPr>
              <a:t>khớp</a:t>
            </a:r>
            <a:r>
              <a:rPr lang="en-US" sz="3600" dirty="0" smtClean="0">
                <a:solidFill>
                  <a:schemeClr val="accent1"/>
                </a:solidFill>
              </a:rPr>
              <a:t> @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VD: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</a:t>
            </a:r>
            <a:r>
              <a:rPr lang="vi-VN" dirty="0" smtClean="0">
                <a:solidFill>
                  <a:schemeClr val="accent1"/>
                </a:solidFill>
              </a:rPr>
              <a:t>&lt;xsl:template match="RADIUS"&gt;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vi-VN" dirty="0" smtClean="0">
                <a:solidFill>
                  <a:schemeClr val="accent1"/>
                </a:solidFill>
              </a:rPr>
              <a:t>&lt;xsl:value-of select="."/&gt;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vi-VN" dirty="0" smtClean="0">
                <a:solidFill>
                  <a:schemeClr val="accent1"/>
                </a:solidFill>
              </a:rPr>
              <a:t>&lt;xsl:value-of select="</a:t>
            </a:r>
            <a:r>
              <a:rPr lang="vi-VN" dirty="0" smtClean="0">
                <a:solidFill>
                  <a:srgbClr val="00B050"/>
                </a:solidFill>
              </a:rPr>
              <a:t>@</a:t>
            </a:r>
            <a:r>
              <a:rPr lang="vi-VN" dirty="0" smtClean="0">
                <a:solidFill>
                  <a:schemeClr val="accent1"/>
                </a:solidFill>
              </a:rPr>
              <a:t>UNITS"/&gt;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vi-VN" dirty="0" smtClean="0">
                <a:solidFill>
                  <a:schemeClr val="accent1"/>
                </a:solidFill>
              </a:rPr>
              <a:t>&lt;/xsl:template&gt;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XSL</a:t>
            </a:r>
            <a:r>
              <a:rPr lang="en-US" sz="6000" dirty="0" smtClean="0">
                <a:solidFill>
                  <a:srgbClr val="FF0000"/>
                </a:solidFill>
              </a:rPr>
              <a:t> 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XSL:The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Extensible Style Language</a:t>
            </a:r>
          </a:p>
          <a:p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Bao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gồm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2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ngôn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ngữ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Ngôn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ngữ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chuyển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đổi</a:t>
            </a:r>
            <a:endParaRPr lang="en-US" sz="4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Ngôn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ngữ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định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dạng</a:t>
            </a:r>
            <a:endParaRPr lang="en-US" sz="4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Hoạt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động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độc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lập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với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nhau</a:t>
            </a:r>
            <a:endParaRPr lang="en-US" sz="4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comment()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  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Dùng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để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trả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về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các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chú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thích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  VD: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Kết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quả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xuất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văn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bản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trong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mọi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chú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giải</a:t>
            </a:r>
            <a:endParaRPr lang="en-US" sz="3600" dirty="0" smtClean="0">
              <a:solidFill>
                <a:schemeClr val="accent1"/>
              </a:solidFill>
              <a:highlight>
                <a:srgbClr val="FFFFFF"/>
              </a:highlight>
              <a:latin typeface="Arial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match="comment()"&gt;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xsl:value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-of select="." /&gt;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&lt;/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 </a:t>
            </a:r>
            <a:endParaRPr lang="en-US" sz="3600" dirty="0" smtClean="0">
              <a:solidFill>
                <a:schemeClr val="accent1"/>
              </a:solidFill>
              <a:highlight>
                <a:srgbClr val="FFFFFF"/>
              </a:highlight>
              <a:latin typeface="Arial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  Demo </a:t>
            </a:r>
            <a:endParaRPr 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0389204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processing-instruction()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olidFill>
                  <a:schemeClr val="accent1"/>
                </a:solidFill>
              </a:rPr>
              <a:t>Chỉ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thị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xử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lý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đặt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đầu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tài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liệu</a:t>
            </a:r>
            <a:r>
              <a:rPr lang="en-US" b="1" dirty="0">
                <a:solidFill>
                  <a:schemeClr val="accent1"/>
                </a:solidFill>
              </a:rPr>
              <a:t> XML </a:t>
            </a:r>
            <a:r>
              <a:rPr lang="en-US" b="1" dirty="0" err="1">
                <a:solidFill>
                  <a:schemeClr val="accent1"/>
                </a:solidFill>
              </a:rPr>
              <a:t>cũng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có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thể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được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XSL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lấy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về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thông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qua </a:t>
            </a:r>
            <a:r>
              <a:rPr lang="en-US" b="1" dirty="0" err="1" smtClean="0">
                <a:solidFill>
                  <a:schemeClr val="accent1"/>
                </a:solidFill>
              </a:rPr>
              <a:t>hàm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processing-instruction</a:t>
            </a:r>
            <a:r>
              <a:rPr lang="en-US" b="1" dirty="0" smtClean="0">
                <a:solidFill>
                  <a:schemeClr val="accent1"/>
                </a:solidFill>
              </a:rPr>
              <a:t>().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   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match="/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processing-  instruction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('xml-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stylesheet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')"&gt;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     &lt;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p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i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xsl:value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-of select="."/&gt;&lt;/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i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&gt;&lt;/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p&gt;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   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Demo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1194905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text()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 err="1" smtClean="0">
                <a:solidFill>
                  <a:schemeClr val="accent1"/>
                </a:solidFill>
              </a:rPr>
              <a:t>Xuất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ra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phần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văn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bản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của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nút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đang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truy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xuất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bằng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hàm</a:t>
            </a:r>
            <a:r>
              <a:rPr lang="en-US" sz="3600" b="1" dirty="0">
                <a:solidFill>
                  <a:schemeClr val="accent1"/>
                </a:solidFill>
              </a:rPr>
              <a:t> text</a:t>
            </a:r>
            <a:r>
              <a:rPr lang="en-US" sz="3600" b="1" dirty="0" smtClean="0">
                <a:solidFill>
                  <a:schemeClr val="accent1"/>
                </a:solidFill>
              </a:rPr>
              <a:t>().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sz="3600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match=”text()”&gt;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xsl:value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-of select=”.”/&gt;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&lt;/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endParaRPr lang="en-US" sz="3600" b="1" dirty="0">
              <a:solidFill>
                <a:schemeClr val="accent1"/>
              </a:solidFill>
              <a:highlight>
                <a:srgbClr val="FFFFFF"/>
              </a:highlight>
              <a:latin typeface="Arial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Demo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4556076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Or Operator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 err="1" smtClean="0">
                <a:solidFill>
                  <a:schemeClr val="accent1"/>
                </a:solidFill>
              </a:rPr>
              <a:t>Dùng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toán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tử</a:t>
            </a:r>
            <a:r>
              <a:rPr lang="en-US" sz="3600" b="1" dirty="0">
                <a:solidFill>
                  <a:schemeClr val="accent1"/>
                </a:solidFill>
              </a:rPr>
              <a:t> or </a:t>
            </a:r>
            <a:r>
              <a:rPr lang="en-US" sz="3600" b="1" dirty="0" err="1">
                <a:solidFill>
                  <a:schemeClr val="accent1"/>
                </a:solidFill>
              </a:rPr>
              <a:t>để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chỉ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điều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kiện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hợp</a:t>
            </a:r>
            <a:r>
              <a:rPr lang="en-US" sz="3600" b="1" dirty="0">
                <a:solidFill>
                  <a:schemeClr val="accent1"/>
                </a:solidFill>
              </a:rPr>
              <a:t>. </a:t>
            </a:r>
            <a:r>
              <a:rPr lang="en-US" sz="3600" b="1" dirty="0" err="1">
                <a:solidFill>
                  <a:schemeClr val="accent1"/>
                </a:solidFill>
              </a:rPr>
              <a:t>Ví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dụ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để</a:t>
            </a:r>
            <a:r>
              <a:rPr lang="en-US" sz="3600" b="1" dirty="0">
                <a:solidFill>
                  <a:schemeClr val="accent1"/>
                </a:solidFill>
              </a:rPr>
              <a:t> so </a:t>
            </a:r>
            <a:r>
              <a:rPr lang="en-US" sz="3600" b="1" dirty="0" err="1">
                <a:solidFill>
                  <a:schemeClr val="accent1"/>
                </a:solidFill>
              </a:rPr>
              <a:t>khớp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phần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tử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mang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tên</a:t>
            </a:r>
            <a:r>
              <a:rPr lang="en-US" sz="3600" b="1" dirty="0" smtClean="0">
                <a:solidFill>
                  <a:schemeClr val="accent1"/>
                </a:solidFill>
              </a:rPr>
              <a:t> NAME </a:t>
            </a:r>
            <a:r>
              <a:rPr lang="en-US" sz="3600" b="1" dirty="0" err="1">
                <a:solidFill>
                  <a:schemeClr val="accent1"/>
                </a:solidFill>
              </a:rPr>
              <a:t>hoặc</a:t>
            </a:r>
            <a:r>
              <a:rPr lang="en-US" sz="3600" b="1" dirty="0">
                <a:solidFill>
                  <a:schemeClr val="accent1"/>
                </a:solidFill>
              </a:rPr>
              <a:t> MASS </a:t>
            </a:r>
            <a:r>
              <a:rPr lang="en-US" sz="3600" b="1" dirty="0" err="1">
                <a:solidFill>
                  <a:schemeClr val="accent1"/>
                </a:solidFill>
              </a:rPr>
              <a:t>bạn</a:t>
            </a:r>
            <a:r>
              <a:rPr lang="en-US" sz="3600" b="1" dirty="0">
                <a:solidFill>
                  <a:schemeClr val="accent1"/>
                </a:solidFill>
              </a:rPr>
              <a:t> so </a:t>
            </a:r>
            <a:r>
              <a:rPr lang="en-US" sz="3600" b="1" dirty="0" err="1">
                <a:solidFill>
                  <a:schemeClr val="accent1"/>
                </a:solidFill>
              </a:rPr>
              <a:t>khớp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bằng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toán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tử</a:t>
            </a:r>
            <a:r>
              <a:rPr lang="en-US" sz="3600" b="1" dirty="0">
                <a:solidFill>
                  <a:schemeClr val="accent1"/>
                </a:solidFill>
              </a:rPr>
              <a:t> or ( | ) </a:t>
            </a:r>
            <a:r>
              <a:rPr lang="en-US" sz="3600" b="1" dirty="0" err="1">
                <a:solidFill>
                  <a:schemeClr val="accent1"/>
                </a:solidFill>
              </a:rPr>
              <a:t>như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sau</a:t>
            </a:r>
            <a:r>
              <a:rPr lang="en-US" sz="3600" b="1" dirty="0" smtClean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match=”NAME | MASS”&gt;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&lt;p</a:t>
            </a: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xsl:apply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-templates</a:t>
            </a: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/&gt;&lt;/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p&gt;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Demo</a:t>
            </a:r>
            <a:endParaRPr lang="en-US" sz="3600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8922289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Testing with [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 err="1" smtClean="0">
                <a:solidFill>
                  <a:schemeClr val="accent1"/>
                </a:solidFill>
              </a:rPr>
              <a:t>Dùng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biểu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thức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chứa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trong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ngoặc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vuông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“[]” </a:t>
            </a:r>
            <a:r>
              <a:rPr lang="en-US" sz="3600" b="1" dirty="0" err="1" smtClean="0">
                <a:solidFill>
                  <a:schemeClr val="accent1"/>
                </a:solidFill>
              </a:rPr>
              <a:t>để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kiểm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tra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xem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một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điều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kiện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nào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đó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là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true hay false.</a:t>
            </a:r>
            <a:endParaRPr lang="vi-VN" sz="3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match="PLANET[AB='5']"&gt;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   &lt;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p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h1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xsl:apply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-templates/&gt;&lt;/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h1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&gt;&lt;/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p&gt;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Demo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934257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906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Expressions for Selecting Nodes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(</a:t>
            </a:r>
            <a:r>
              <a:rPr lang="vi-VN" sz="4800" dirty="0">
                <a:solidFill>
                  <a:srgbClr val="FF0000"/>
                </a:solidFill>
                <a:latin typeface="arial"/>
              </a:rPr>
              <a:t>Biểu thức để chọn các nút</a:t>
            </a:r>
            <a:r>
              <a:rPr lang="en-US" sz="4800" dirty="0" smtClean="0">
                <a:solidFill>
                  <a:srgbClr val="FF0000"/>
                </a:solidFill>
              </a:rPr>
              <a:t>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819400"/>
            <a:ext cx="8229600" cy="3306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>
                <a:solidFill>
                  <a:schemeClr val="accent1"/>
                </a:solidFill>
              </a:rPr>
              <a:t>Node </a:t>
            </a:r>
            <a:r>
              <a:rPr lang="en-US" sz="3600" dirty="0" smtClean="0">
                <a:solidFill>
                  <a:schemeClr val="accent1"/>
                </a:solidFill>
              </a:rPr>
              <a:t>Axes</a:t>
            </a:r>
          </a:p>
          <a:p>
            <a:pPr>
              <a:buFont typeface="Wingdings" pitchFamily="2" charset="2"/>
              <a:buChar char="q"/>
            </a:pPr>
            <a:endParaRPr lang="en-US" sz="3600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>
                <a:solidFill>
                  <a:schemeClr val="accent1"/>
                </a:solidFill>
              </a:rPr>
              <a:t>Expression </a:t>
            </a:r>
            <a:r>
              <a:rPr lang="en-US" sz="3600" dirty="0" smtClean="0">
                <a:solidFill>
                  <a:schemeClr val="accent1"/>
                </a:solidFill>
              </a:rPr>
              <a:t>Types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079818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hlinkClick r:id="rId4" action="ppaction://hlinkfile"/>
              </a:rPr>
              <a:t>Node Axes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 err="1">
                <a:solidFill>
                  <a:schemeClr val="accent1"/>
                </a:solidFill>
              </a:rPr>
              <a:t>Khoanh</a:t>
            </a:r>
            <a:r>
              <a:rPr lang="en-US" sz="3100" b="1" dirty="0">
                <a:solidFill>
                  <a:schemeClr val="accent1"/>
                </a:solidFill>
              </a:rPr>
              <a:t> </a:t>
            </a:r>
            <a:r>
              <a:rPr lang="en-US" sz="3100" b="1" dirty="0" err="1">
                <a:solidFill>
                  <a:schemeClr val="accent1"/>
                </a:solidFill>
              </a:rPr>
              <a:t>vùng</a:t>
            </a:r>
            <a:r>
              <a:rPr lang="en-US" sz="3100" b="1" dirty="0">
                <a:solidFill>
                  <a:schemeClr val="accent1"/>
                </a:solidFill>
              </a:rPr>
              <a:t> </a:t>
            </a:r>
            <a:r>
              <a:rPr lang="en-US" sz="3100" b="1" dirty="0" err="1">
                <a:solidFill>
                  <a:schemeClr val="accent1"/>
                </a:solidFill>
              </a:rPr>
              <a:t>tìm</a:t>
            </a:r>
            <a:r>
              <a:rPr lang="en-US" sz="3100" b="1" dirty="0">
                <a:solidFill>
                  <a:schemeClr val="accent1"/>
                </a:solidFill>
              </a:rPr>
              <a:t> </a:t>
            </a:r>
            <a:r>
              <a:rPr lang="en-US" sz="3100" b="1" dirty="0" err="1" smtClean="0">
                <a:solidFill>
                  <a:schemeClr val="accent1"/>
                </a:solidFill>
              </a:rPr>
              <a:t>kiếm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b="1" dirty="0" err="1" smtClean="0">
                <a:solidFill>
                  <a:schemeClr val="accent1"/>
                </a:solidFill>
              </a:rPr>
              <a:t>các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b="1" dirty="0" err="1" smtClean="0">
                <a:solidFill>
                  <a:schemeClr val="accent1"/>
                </a:solidFill>
              </a:rPr>
              <a:t>nút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b="1" dirty="0" err="1" smtClean="0">
                <a:solidFill>
                  <a:schemeClr val="accent1"/>
                </a:solidFill>
              </a:rPr>
              <a:t>bằng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b="1" dirty="0" err="1" smtClean="0">
                <a:solidFill>
                  <a:schemeClr val="accent1"/>
                </a:solidFill>
              </a:rPr>
              <a:t>các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b="1" dirty="0" err="1" smtClean="0">
                <a:solidFill>
                  <a:schemeClr val="accent1"/>
                </a:solidFill>
              </a:rPr>
              <a:t>hàm</a:t>
            </a:r>
            <a:r>
              <a:rPr lang="en-US" sz="3100" b="1" dirty="0" smtClean="0">
                <a:solidFill>
                  <a:schemeClr val="accent1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from-ancestors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from-ancestors-or-self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from-attributes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from-children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from-descendants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from-descendants-or-self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from-following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from-following-siblings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from-parent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from-preceding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from-preceding-siblings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from-self</a:t>
            </a:r>
            <a:r>
              <a:rPr lang="en-US" sz="3100" dirty="0">
                <a:solidFill>
                  <a:schemeClr val="accent1"/>
                </a:solidFill>
              </a:rPr>
              <a:t>()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8995877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Expression </a:t>
            </a:r>
            <a:r>
              <a:rPr lang="en-US" sz="5400" b="1" dirty="0" smtClean="0">
                <a:solidFill>
                  <a:srgbClr val="FF0000"/>
                </a:solidFill>
              </a:rPr>
              <a:t>Types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(</a:t>
            </a:r>
            <a:r>
              <a:rPr lang="en-US" sz="5400" b="1" dirty="0" err="1">
                <a:solidFill>
                  <a:srgbClr val="FF0000"/>
                </a:solidFill>
              </a:rPr>
              <a:t>Các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dạng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biểu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thức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xử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 smtClean="0">
                <a:solidFill>
                  <a:srgbClr val="FF0000"/>
                </a:solidFill>
              </a:rPr>
              <a:t>lý</a:t>
            </a:r>
            <a:r>
              <a:rPr lang="en-US" sz="5400" b="1" dirty="0" smtClean="0">
                <a:solidFill>
                  <a:srgbClr val="FF0000"/>
                </a:solidFill>
              </a:rPr>
              <a:t>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Node-sets</a:t>
            </a:r>
            <a:endParaRPr lang="en-US" sz="3600" dirty="0">
              <a:solidFill>
                <a:schemeClr val="accent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600" b="1" dirty="0" err="1">
                <a:solidFill>
                  <a:schemeClr val="accent1"/>
                </a:solidFill>
              </a:rPr>
              <a:t>Bolleans</a:t>
            </a:r>
            <a:endParaRPr lang="en-US" sz="3600" dirty="0">
              <a:solidFill>
                <a:schemeClr val="accent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1"/>
                </a:solidFill>
              </a:rPr>
              <a:t>Numbers</a:t>
            </a:r>
            <a:endParaRPr lang="en-US" sz="3600" dirty="0">
              <a:solidFill>
                <a:schemeClr val="accent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1"/>
                </a:solidFill>
              </a:rPr>
              <a:t>Strings</a:t>
            </a:r>
            <a:endParaRPr lang="en-US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0395938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914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Functions That Operate on Node </a:t>
            </a:r>
            <a:r>
              <a:rPr lang="en-US" sz="4000" b="1" dirty="0" smtClean="0">
                <a:solidFill>
                  <a:srgbClr val="FF0000"/>
                </a:solidFill>
              </a:rPr>
              <a:t>Sets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(</a:t>
            </a:r>
            <a:r>
              <a:rPr lang="en-US" sz="4000" b="1" dirty="0" err="1">
                <a:solidFill>
                  <a:srgbClr val="FF0000"/>
                </a:solidFill>
              </a:rPr>
              <a:t>Các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hàm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thao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tác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trên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một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tập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hợp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nhiều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nút</a:t>
            </a:r>
            <a:r>
              <a:rPr lang="en-US" sz="4000" b="1" dirty="0" smtClean="0">
                <a:solidFill>
                  <a:srgbClr val="FF0000"/>
                </a:solidFill>
              </a:rPr>
              <a:t>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accent1"/>
                </a:solidFill>
              </a:rPr>
              <a:t>Vị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trí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của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nút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hiện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tại</a:t>
            </a:r>
            <a:r>
              <a:rPr lang="en-US" sz="3600" dirty="0" smtClean="0">
                <a:solidFill>
                  <a:schemeClr val="accent1"/>
                </a:solidFill>
              </a:rPr>
              <a:t> 	position()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accent1"/>
                </a:solidFill>
              </a:rPr>
              <a:t>Nút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cuối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cùng</a:t>
            </a:r>
            <a:r>
              <a:rPr lang="en-US" sz="3600" dirty="0" smtClean="0">
                <a:solidFill>
                  <a:schemeClr val="accent1"/>
                </a:solidFill>
              </a:rPr>
              <a:t>		last()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accent1"/>
                </a:solidFill>
              </a:rPr>
              <a:t>Đếm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số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lượng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nút</a:t>
            </a:r>
            <a:r>
              <a:rPr lang="en-US" sz="3600" dirty="0" smtClean="0">
                <a:solidFill>
                  <a:schemeClr val="accent1"/>
                </a:solidFill>
              </a:rPr>
              <a:t>	count(node-set</a:t>
            </a:r>
            <a:r>
              <a:rPr lang="en-US" sz="36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9364134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600" b="1" dirty="0" err="1">
                <a:solidFill>
                  <a:schemeClr val="accent1"/>
                </a:solidFill>
              </a:rPr>
              <a:t>Các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phép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toán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có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thể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sử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dụng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trong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biểu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thức</a:t>
            </a:r>
            <a:r>
              <a:rPr lang="en-US" sz="3600" b="1" dirty="0">
                <a:solidFill>
                  <a:schemeClr val="accent1"/>
                </a:solidFill>
              </a:rPr>
              <a:t> Booleans</a:t>
            </a:r>
            <a:r>
              <a:rPr lang="en-US" sz="3600" b="1" dirty="0" smtClean="0">
                <a:solidFill>
                  <a:schemeClr val="accent1"/>
                </a:solidFill>
              </a:rPr>
              <a:t>: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</a:rPr>
              <a:t>	=  </a:t>
            </a:r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</a:rPr>
              <a:t>&lt;  &gt;  &lt;=  &gt;= </a:t>
            </a:r>
            <a:endParaRPr lang="en-US" sz="3600" dirty="0" smtClean="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&lt;  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&amp;</a:t>
            </a:r>
            <a:r>
              <a:rPr lang="en-US" sz="3600" b="1" dirty="0" err="1"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lt</a:t>
            </a:r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;</a:t>
            </a:r>
            <a:endParaRPr lang="en-US" sz="36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	&lt;=  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&amp;</a:t>
            </a:r>
            <a:r>
              <a:rPr lang="en-US" sz="3600" b="1" dirty="0" err="1"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lt</a:t>
            </a:r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;=</a:t>
            </a:r>
            <a:endParaRPr lang="en-US" sz="3600" b="1" dirty="0"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078580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Tổng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quan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4000" dirty="0" err="1" smtClean="0">
                <a:solidFill>
                  <a:schemeClr val="accent1"/>
                </a:solidFill>
              </a:rPr>
              <a:t>Cây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XSL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có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những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loại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nút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sau</a:t>
            </a:r>
            <a:r>
              <a:rPr lang="en-US" sz="4000" dirty="0" smtClean="0">
                <a:solidFill>
                  <a:schemeClr val="accent1"/>
                </a:solidFill>
              </a:rPr>
              <a:t>:</a:t>
            </a:r>
          </a:p>
          <a:p>
            <a:pPr marL="2000250" lvl="3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chemeClr val="accent1"/>
                </a:solidFill>
              </a:rPr>
              <a:t>Gốc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tài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liệu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2000250" lvl="3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chemeClr val="accent1"/>
                </a:solidFill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tử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2000250" lvl="3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chemeClr val="accent1"/>
                </a:solidFill>
              </a:rPr>
              <a:t>Thuộc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tính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2000250" lvl="3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chemeClr val="accent1"/>
                </a:solidFill>
              </a:rPr>
              <a:t>Không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gian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tên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2000250" lvl="3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chemeClr val="accent1"/>
                </a:solidFill>
              </a:rPr>
              <a:t>Chỉ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thị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xử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lý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2000250" lvl="3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chemeClr val="accent1"/>
                </a:solidFill>
              </a:rPr>
              <a:t>Chú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thích</a:t>
            </a:r>
            <a:endParaRPr lang="en-US" sz="3600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Booleans (</a:t>
            </a:r>
            <a:r>
              <a:rPr lang="en-US" sz="6000" dirty="0" err="1" smtClean="0">
                <a:solidFill>
                  <a:srgbClr val="FF0000"/>
                </a:solidFill>
              </a:rPr>
              <a:t>tt</a:t>
            </a:r>
            <a:r>
              <a:rPr lang="en-US" sz="6000" dirty="0" smtClean="0">
                <a:solidFill>
                  <a:srgbClr val="FF0000"/>
                </a:solidFill>
              </a:rPr>
              <a:t>)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u="sng" dirty="0" err="1" smtClean="0">
                <a:solidFill>
                  <a:schemeClr val="accent1"/>
                </a:solidFill>
              </a:rPr>
              <a:t>Ví</a:t>
            </a:r>
            <a:r>
              <a:rPr lang="en-US" sz="3600" b="1" u="sng" dirty="0" smtClean="0">
                <a:solidFill>
                  <a:schemeClr val="accent1"/>
                </a:solidFill>
              </a:rPr>
              <a:t> </a:t>
            </a:r>
            <a:r>
              <a:rPr lang="en-US" sz="3600" b="1" u="sng" dirty="0" err="1" smtClean="0">
                <a:solidFill>
                  <a:schemeClr val="accent1"/>
                </a:solidFill>
              </a:rPr>
              <a:t>dụ</a:t>
            </a:r>
            <a:r>
              <a:rPr lang="en-US" sz="3600" b="1" u="sng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In </a:t>
            </a:r>
            <a:r>
              <a:rPr lang="en-US" sz="3600" dirty="0" err="1">
                <a:solidFill>
                  <a:schemeClr val="accent1"/>
                </a:solidFill>
              </a:rPr>
              <a:t>ra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nút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nằm</a:t>
            </a:r>
            <a:r>
              <a:rPr lang="en-US" sz="3600" dirty="0">
                <a:solidFill>
                  <a:schemeClr val="accent1"/>
                </a:solidFill>
              </a:rPr>
              <a:t> ở </a:t>
            </a:r>
            <a:r>
              <a:rPr lang="en-US" sz="3600" dirty="0" err="1">
                <a:solidFill>
                  <a:schemeClr val="accent1"/>
                </a:solidFill>
              </a:rPr>
              <a:t>vị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trí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đầu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tiên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và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nút</a:t>
            </a:r>
            <a:r>
              <a:rPr lang="en-US" sz="3600" dirty="0">
                <a:solidFill>
                  <a:schemeClr val="accent1"/>
                </a:solidFill>
              </a:rPr>
              <a:t> ở </a:t>
            </a:r>
            <a:r>
              <a:rPr lang="en-US" sz="3600" dirty="0" err="1">
                <a:solidFill>
                  <a:schemeClr val="accent1"/>
                </a:solidFill>
              </a:rPr>
              <a:t>vị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trí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cuối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cùng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&lt;</a:t>
            </a:r>
            <a:r>
              <a:rPr lang="en-US" sz="36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600" dirty="0" smtClean="0">
                <a:solidFill>
                  <a:schemeClr val="accent1"/>
                </a:solidFill>
              </a:rPr>
              <a:t> match</a:t>
            </a:r>
            <a:r>
              <a:rPr lang="en-US" sz="3600" dirty="0">
                <a:solidFill>
                  <a:schemeClr val="accent1"/>
                </a:solidFill>
              </a:rPr>
              <a:t>=”</a:t>
            </a:r>
            <a:r>
              <a:rPr lang="en-US" sz="3600" dirty="0" err="1">
                <a:solidFill>
                  <a:schemeClr val="accent1"/>
                </a:solidFill>
              </a:rPr>
              <a:t>ATOMIC_NUMBER</a:t>
            </a:r>
            <a:r>
              <a:rPr lang="en-US" sz="3600" dirty="0">
                <a:solidFill>
                  <a:schemeClr val="accent1"/>
                </a:solidFill>
              </a:rPr>
              <a:t>[position()=1 or position()=last()]”&gt;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	&lt;</a:t>
            </a:r>
            <a:r>
              <a:rPr lang="en-US" sz="3600" dirty="0" err="1">
                <a:solidFill>
                  <a:schemeClr val="accent1"/>
                </a:solidFill>
              </a:rPr>
              <a:t>xsl:value</a:t>
            </a:r>
            <a:r>
              <a:rPr lang="en-US" sz="3600" dirty="0">
                <a:solidFill>
                  <a:schemeClr val="accent1"/>
                </a:solidFill>
              </a:rPr>
              <a:t>-of select=”.”/&gt;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&lt;/</a:t>
            </a:r>
            <a:r>
              <a:rPr lang="en-US" sz="3600" dirty="0" err="1">
                <a:solidFill>
                  <a:schemeClr val="accent1"/>
                </a:solidFill>
              </a:rPr>
              <a:t>xsl:template</a:t>
            </a:r>
            <a:r>
              <a:rPr lang="en-US" sz="3600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547897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u="sng" dirty="0" err="1">
                <a:solidFill>
                  <a:schemeClr val="accent1"/>
                </a:solidFill>
              </a:rPr>
              <a:t>Các</a:t>
            </a:r>
            <a:r>
              <a:rPr lang="en-US" sz="3600" b="1" u="sng" dirty="0">
                <a:solidFill>
                  <a:schemeClr val="accent1"/>
                </a:solidFill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</a:rPr>
              <a:t>phép</a:t>
            </a:r>
            <a:r>
              <a:rPr lang="en-US" sz="3600" b="1" u="sng" dirty="0">
                <a:solidFill>
                  <a:schemeClr val="accent1"/>
                </a:solidFill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</a:rPr>
              <a:t>toán</a:t>
            </a:r>
            <a:r>
              <a:rPr lang="en-US" sz="3600" b="1" u="sng" dirty="0">
                <a:solidFill>
                  <a:schemeClr val="accent1"/>
                </a:solidFill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</a:rPr>
              <a:t>và</a:t>
            </a:r>
            <a:r>
              <a:rPr lang="en-US" sz="3600" b="1" u="sng" dirty="0">
                <a:solidFill>
                  <a:schemeClr val="accent1"/>
                </a:solidFill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</a:rPr>
              <a:t>hàm</a:t>
            </a:r>
            <a:r>
              <a:rPr lang="en-US" sz="3600" b="1" u="sng" dirty="0">
                <a:solidFill>
                  <a:schemeClr val="accent1"/>
                </a:solidFill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</a:rPr>
              <a:t>toán</a:t>
            </a:r>
            <a:r>
              <a:rPr lang="en-US" sz="3600" b="1" u="sng" dirty="0">
                <a:solidFill>
                  <a:schemeClr val="accent1"/>
                </a:solidFill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</a:rPr>
              <a:t>xử</a:t>
            </a:r>
            <a:r>
              <a:rPr lang="en-US" sz="3600" b="1" u="sng" dirty="0">
                <a:solidFill>
                  <a:schemeClr val="accent1"/>
                </a:solidFill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</a:rPr>
              <a:t>lý</a:t>
            </a:r>
            <a:r>
              <a:rPr lang="en-US" sz="3600" b="1" u="sng" dirty="0">
                <a:solidFill>
                  <a:schemeClr val="accent1"/>
                </a:solidFill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</a:rPr>
              <a:t>trên</a:t>
            </a:r>
            <a:r>
              <a:rPr lang="en-US" sz="3600" b="1" u="sng" dirty="0">
                <a:solidFill>
                  <a:schemeClr val="accent1"/>
                </a:solidFill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</a:rPr>
              <a:t>số</a:t>
            </a:r>
            <a:r>
              <a:rPr lang="en-US" sz="3600" b="1" u="sng" dirty="0" smtClean="0">
                <a:solidFill>
                  <a:schemeClr val="accent1"/>
                </a:solidFill>
              </a:rPr>
              <a:t>: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pPr marL="1543050" lvl="2" indent="-742950">
              <a:buFont typeface="+mj-lt"/>
              <a:buAutoNum type="arabicPeriod"/>
            </a:pP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+  -  *  </a:t>
            </a:r>
            <a:r>
              <a:rPr lang="en-US" sz="28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div </a:t>
            </a:r>
            <a:r>
              <a:rPr lang="en-US" sz="28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mod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543050" lvl="2" indent="-7429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floor</a:t>
            </a:r>
            <a:r>
              <a:rPr lang="en-US" sz="2800" dirty="0" smtClean="0">
                <a:solidFill>
                  <a:schemeClr val="accent1"/>
                </a:solidFill>
              </a:rPr>
              <a:t>()</a:t>
            </a:r>
            <a:r>
              <a:rPr lang="vi-VN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	T</a:t>
            </a:r>
            <a:r>
              <a:rPr lang="vi-VN" sz="2800" dirty="0" smtClean="0">
                <a:solidFill>
                  <a:schemeClr val="accent1"/>
                </a:solidFill>
              </a:rPr>
              <a:t>rả </a:t>
            </a:r>
            <a:r>
              <a:rPr lang="vi-VN" sz="2800" dirty="0">
                <a:solidFill>
                  <a:schemeClr val="accent1"/>
                </a:solidFill>
              </a:rPr>
              <a:t>về số nguyên lớn nhất nhỏ </a:t>
            </a:r>
            <a:r>
              <a:rPr lang="vi-VN" sz="2800" dirty="0" smtClean="0">
                <a:solidFill>
                  <a:schemeClr val="accent1"/>
                </a:solidFill>
              </a:rPr>
              <a:t>hơn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số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đó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  <a:p>
            <a:pPr marL="1543050" lvl="2" indent="-7429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 smtClean="0">
                <a:solidFill>
                  <a:schemeClr val="accent1"/>
                </a:solidFill>
              </a:rPr>
              <a:t>()</a:t>
            </a:r>
            <a:r>
              <a:rPr lang="vi-VN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	T</a:t>
            </a:r>
            <a:r>
              <a:rPr lang="vi-VN" sz="2800" dirty="0" smtClean="0">
                <a:solidFill>
                  <a:schemeClr val="accent1"/>
                </a:solidFill>
              </a:rPr>
              <a:t>rả </a:t>
            </a:r>
            <a:r>
              <a:rPr lang="vi-VN" sz="2800" dirty="0">
                <a:solidFill>
                  <a:schemeClr val="accent1"/>
                </a:solidFill>
              </a:rPr>
              <a:t>về số nguyên nhỏ nhất lớn </a:t>
            </a:r>
            <a:r>
              <a:rPr lang="vi-VN" sz="2800" dirty="0" smtClean="0">
                <a:solidFill>
                  <a:schemeClr val="accent1"/>
                </a:solidFill>
              </a:rPr>
              <a:t>hơn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số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đó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  <a:p>
            <a:pPr marL="1543050" lvl="2" indent="-7429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round</a:t>
            </a:r>
            <a:r>
              <a:rPr lang="en-US" sz="2800" dirty="0" smtClean="0">
                <a:solidFill>
                  <a:schemeClr val="accent1"/>
                </a:solidFill>
              </a:rPr>
              <a:t>()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r>
              <a:rPr lang="en-US" sz="2800" dirty="0" err="1" smtClean="0">
                <a:solidFill>
                  <a:schemeClr val="accent1"/>
                </a:solidFill>
              </a:rPr>
              <a:t>Làm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tròn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  <a:p>
            <a:pPr marL="1543050" lvl="2" indent="-7429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sum</a:t>
            </a:r>
            <a:r>
              <a:rPr lang="en-US" sz="2800" dirty="0" smtClean="0">
                <a:solidFill>
                  <a:schemeClr val="accent1"/>
                </a:solidFill>
              </a:rPr>
              <a:t>() 	</a:t>
            </a:r>
            <a:r>
              <a:rPr lang="en-US" sz="2800" dirty="0" err="1" smtClean="0">
                <a:solidFill>
                  <a:schemeClr val="accent1"/>
                </a:solidFill>
              </a:rPr>
              <a:t>Cộng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504942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Numbers (</a:t>
            </a:r>
            <a:r>
              <a:rPr lang="en-US" sz="6000" b="1" dirty="0" err="1" smtClean="0">
                <a:solidFill>
                  <a:srgbClr val="FF0000"/>
                </a:solidFill>
              </a:rPr>
              <a:t>tt</a:t>
            </a:r>
            <a:r>
              <a:rPr lang="en-US" sz="6000" b="1" dirty="0" smtClean="0">
                <a:solidFill>
                  <a:srgbClr val="FF0000"/>
                </a:solidFill>
              </a:rPr>
              <a:t>)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</a:rPr>
              <a:t>Chọn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nút</a:t>
            </a:r>
            <a:r>
              <a:rPr lang="en-US" sz="3600" b="1" dirty="0">
                <a:solidFill>
                  <a:schemeClr val="accent1"/>
                </a:solidFill>
              </a:rPr>
              <a:t> ATOM </a:t>
            </a:r>
            <a:r>
              <a:rPr lang="en-US" sz="3600" b="1" dirty="0" err="1">
                <a:solidFill>
                  <a:schemeClr val="accent1"/>
                </a:solidFill>
              </a:rPr>
              <a:t>có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thuộc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tính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ATOMIC_NUMBER</a:t>
            </a:r>
            <a:r>
              <a:rPr lang="en-US" sz="3600" b="1" dirty="0" smtClean="0">
                <a:solidFill>
                  <a:schemeClr val="accent1"/>
                </a:solidFill>
              </a:rPr>
              <a:t>  &gt;  92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match=”/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PERIODIC_TABLE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  &lt;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HTML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xsl:apply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-templates select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=”ATOM[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ATOMIC_NUMBER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&gt;92]”/&gt;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  &lt;/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HTML&gt;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1028258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rgbClr val="FF0000"/>
                </a:solidFill>
              </a:rPr>
              <a:t>Strings</a:t>
            </a:r>
            <a:br>
              <a:rPr lang="en-US" sz="5300" b="1" dirty="0" smtClean="0">
                <a:solidFill>
                  <a:srgbClr val="FF0000"/>
                </a:solidFill>
              </a:rPr>
            </a:br>
            <a:r>
              <a:rPr lang="en-US" sz="5300" dirty="0" smtClean="0">
                <a:solidFill>
                  <a:srgbClr val="FF0000"/>
                </a:solidFill>
              </a:rPr>
              <a:t>(</a:t>
            </a:r>
            <a:r>
              <a:rPr lang="en-US" sz="5300" b="1" dirty="0" err="1" smtClean="0">
                <a:solidFill>
                  <a:srgbClr val="FF0000"/>
                </a:solidFill>
              </a:rPr>
              <a:t>Các</a:t>
            </a:r>
            <a:r>
              <a:rPr lang="en-US" sz="5300" b="1" dirty="0" smtClean="0">
                <a:solidFill>
                  <a:srgbClr val="FF0000"/>
                </a:solidFill>
              </a:rPr>
              <a:t> </a:t>
            </a:r>
            <a:r>
              <a:rPr lang="en-US" sz="5300" b="1" dirty="0" err="1">
                <a:solidFill>
                  <a:srgbClr val="FF0000"/>
                </a:solidFill>
              </a:rPr>
              <a:t>hàm</a:t>
            </a:r>
            <a:r>
              <a:rPr lang="en-US" sz="5300" b="1" dirty="0">
                <a:solidFill>
                  <a:srgbClr val="FF0000"/>
                </a:solidFill>
              </a:rPr>
              <a:t> </a:t>
            </a:r>
            <a:r>
              <a:rPr lang="en-US" sz="5300" b="1" dirty="0" err="1">
                <a:solidFill>
                  <a:srgbClr val="FF0000"/>
                </a:solidFill>
              </a:rPr>
              <a:t>xử</a:t>
            </a:r>
            <a:r>
              <a:rPr lang="en-US" sz="5300" b="1" dirty="0">
                <a:solidFill>
                  <a:srgbClr val="FF0000"/>
                </a:solidFill>
              </a:rPr>
              <a:t> </a:t>
            </a:r>
            <a:r>
              <a:rPr lang="en-US" sz="5300" b="1" dirty="0" err="1">
                <a:solidFill>
                  <a:srgbClr val="FF0000"/>
                </a:solidFill>
              </a:rPr>
              <a:t>lý</a:t>
            </a:r>
            <a:r>
              <a:rPr lang="en-US" sz="5300" b="1" dirty="0">
                <a:solidFill>
                  <a:srgbClr val="FF0000"/>
                </a:solidFill>
              </a:rPr>
              <a:t> </a:t>
            </a:r>
            <a:r>
              <a:rPr lang="en-US" sz="5300" b="1" dirty="0" err="1" smtClean="0">
                <a:solidFill>
                  <a:srgbClr val="FF0000"/>
                </a:solidFill>
              </a:rPr>
              <a:t>chuỗi</a:t>
            </a:r>
            <a:r>
              <a:rPr lang="en-US" sz="5300" b="1" dirty="0" smtClean="0">
                <a:solidFill>
                  <a:srgbClr val="FF0000"/>
                </a:solidFill>
              </a:rPr>
              <a:t>)</a:t>
            </a:r>
            <a:r>
              <a:rPr lang="en-US" b="1" u="sng" dirty="0">
                <a:solidFill>
                  <a:srgbClr val="FF0000"/>
                </a:solidFill>
              </a:rPr>
              <a:t/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52400" y="1904999"/>
            <a:ext cx="8839200" cy="4929187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starts-with(</a:t>
            </a:r>
            <a:r>
              <a:rPr lang="en-US" sz="3600" dirty="0" err="1" smtClean="0">
                <a:solidFill>
                  <a:schemeClr val="accent1"/>
                </a:solidFill>
              </a:rPr>
              <a:t>s1</a:t>
            </a:r>
            <a:r>
              <a:rPr lang="en-US" sz="3600" dirty="0">
                <a:solidFill>
                  <a:schemeClr val="accent1"/>
                </a:solidFill>
              </a:rPr>
              <a:t>, </a:t>
            </a:r>
            <a:r>
              <a:rPr lang="en-US" sz="3600" dirty="0" err="1">
                <a:solidFill>
                  <a:schemeClr val="accent1"/>
                </a:solidFill>
              </a:rPr>
              <a:t>s2</a:t>
            </a:r>
            <a:r>
              <a:rPr lang="en-US" sz="3600" dirty="0">
                <a:solidFill>
                  <a:schemeClr val="accent1"/>
                </a:solidFill>
              </a:rPr>
              <a:t>) </a:t>
            </a:r>
            <a:r>
              <a:rPr lang="en-US" sz="3600" dirty="0" smtClean="0">
                <a:solidFill>
                  <a:schemeClr val="accent1"/>
                </a:solidFill>
              </a:rPr>
              <a:t>= True </a:t>
            </a:r>
            <a:r>
              <a:rPr lang="en-US" sz="3600" dirty="0" err="1" smtClean="0">
                <a:solidFill>
                  <a:schemeClr val="accent1"/>
                </a:solidFill>
              </a:rPr>
              <a:t>nếu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s1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bắt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đầu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bằng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s2</a:t>
            </a:r>
            <a:r>
              <a:rPr lang="en-US" sz="3600" dirty="0" smtClean="0">
                <a:solidFill>
                  <a:schemeClr val="accent1"/>
                </a:solidFill>
              </a:rPr>
              <a:t> &amp; </a:t>
            </a:r>
            <a:r>
              <a:rPr lang="en-US" sz="3600" dirty="0" err="1" smtClean="0">
                <a:solidFill>
                  <a:schemeClr val="accent1"/>
                </a:solidFill>
              </a:rPr>
              <a:t>ngược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lại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contains(</a:t>
            </a:r>
            <a:r>
              <a:rPr lang="en-US" sz="3600" dirty="0" err="1" smtClean="0">
                <a:solidFill>
                  <a:schemeClr val="accent1"/>
                </a:solidFill>
              </a:rPr>
              <a:t>s1</a:t>
            </a:r>
            <a:r>
              <a:rPr lang="en-US" sz="3600" dirty="0">
                <a:solidFill>
                  <a:schemeClr val="accent1"/>
                </a:solidFill>
              </a:rPr>
              <a:t>, </a:t>
            </a:r>
            <a:r>
              <a:rPr lang="en-US" sz="3600" dirty="0" err="1">
                <a:solidFill>
                  <a:schemeClr val="accent1"/>
                </a:solidFill>
              </a:rPr>
              <a:t>s2</a:t>
            </a:r>
            <a:r>
              <a:rPr lang="en-US" sz="3600" dirty="0" smtClean="0">
                <a:solidFill>
                  <a:schemeClr val="accent1"/>
                </a:solidFill>
              </a:rPr>
              <a:t>) = True </a:t>
            </a:r>
            <a:r>
              <a:rPr lang="en-US" sz="3600" dirty="0" err="1" smtClean="0">
                <a:solidFill>
                  <a:schemeClr val="accent1"/>
                </a:solidFill>
              </a:rPr>
              <a:t>nếu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s1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chứa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s2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&amp; </a:t>
            </a:r>
            <a:r>
              <a:rPr lang="en-US" sz="3600" dirty="0" err="1">
                <a:solidFill>
                  <a:schemeClr val="accent1"/>
                </a:solidFill>
              </a:rPr>
              <a:t>ngược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lại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  <a:endParaRPr lang="en-US" sz="3600" dirty="0">
              <a:solidFill>
                <a:schemeClr val="accent1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3600" dirty="0">
                <a:solidFill>
                  <a:schemeClr val="accent1"/>
                </a:solidFill>
              </a:rPr>
              <a:t>substring-before(</a:t>
            </a:r>
            <a:r>
              <a:rPr lang="en-US" sz="3600" dirty="0" err="1">
                <a:solidFill>
                  <a:schemeClr val="accent1"/>
                </a:solidFill>
              </a:rPr>
              <a:t>s1</a:t>
            </a:r>
            <a:r>
              <a:rPr lang="en-US" sz="3600" dirty="0">
                <a:solidFill>
                  <a:schemeClr val="accent1"/>
                </a:solidFill>
              </a:rPr>
              <a:t>, </a:t>
            </a:r>
            <a:r>
              <a:rPr lang="en-US" sz="3600" dirty="0" err="1">
                <a:solidFill>
                  <a:schemeClr val="accent1"/>
                </a:solidFill>
              </a:rPr>
              <a:t>s2</a:t>
            </a:r>
            <a:r>
              <a:rPr lang="en-US" sz="3600" dirty="0" smtClean="0">
                <a:solidFill>
                  <a:schemeClr val="accent1"/>
                </a:solidFill>
              </a:rPr>
              <a:t>) </a:t>
            </a:r>
            <a:r>
              <a:rPr lang="en-US" sz="3600" dirty="0" err="1" smtClean="0">
                <a:solidFill>
                  <a:schemeClr val="accent1"/>
                </a:solidFill>
              </a:rPr>
              <a:t>xuất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ra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chuỗi</a:t>
            </a:r>
            <a:r>
              <a:rPr lang="en-US" sz="3600" dirty="0" smtClean="0">
                <a:solidFill>
                  <a:schemeClr val="accent1"/>
                </a:solidFill>
              </a:rPr>
              <a:t> con  </a:t>
            </a:r>
            <a:r>
              <a:rPr lang="en-US" sz="3600" dirty="0" err="1" smtClean="0">
                <a:solidFill>
                  <a:schemeClr val="accent1"/>
                </a:solidFill>
              </a:rPr>
              <a:t>từ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đầu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đến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trước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gặp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s2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567567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Strings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(</a:t>
            </a:r>
            <a:r>
              <a:rPr lang="en-US" sz="4800" b="1" dirty="0" err="1" smtClean="0">
                <a:solidFill>
                  <a:srgbClr val="FF0000"/>
                </a:solidFill>
              </a:rPr>
              <a:t>Các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</a:rPr>
              <a:t>hàm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</a:rPr>
              <a:t>xử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</a:rPr>
              <a:t>lý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</a:rPr>
              <a:t>chuỗi</a:t>
            </a:r>
            <a:r>
              <a:rPr lang="en-US" sz="4800" b="1" dirty="0" smtClean="0">
                <a:solidFill>
                  <a:srgbClr val="FF0000"/>
                </a:solidFill>
              </a:rPr>
              <a:t>)(</a:t>
            </a:r>
            <a:r>
              <a:rPr lang="en-US" sz="4800" b="1" dirty="0" err="1" smtClean="0">
                <a:solidFill>
                  <a:srgbClr val="FF0000"/>
                </a:solidFill>
              </a:rPr>
              <a:t>tt</a:t>
            </a:r>
            <a:r>
              <a:rPr lang="en-US" sz="4800" b="1" dirty="0" smtClean="0">
                <a:solidFill>
                  <a:srgbClr val="FF0000"/>
                </a:solidFill>
              </a:rPr>
              <a:t>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substring-after(</a:t>
            </a:r>
            <a:r>
              <a:rPr lang="en-US" sz="3600" dirty="0" err="1" smtClean="0">
                <a:solidFill>
                  <a:schemeClr val="accent1"/>
                </a:solidFill>
              </a:rPr>
              <a:t>s1</a:t>
            </a:r>
            <a:r>
              <a:rPr lang="en-US" sz="3600" dirty="0" smtClean="0">
                <a:solidFill>
                  <a:schemeClr val="accent1"/>
                </a:solidFill>
              </a:rPr>
              <a:t>, </a:t>
            </a:r>
            <a:r>
              <a:rPr lang="en-US" sz="3600" dirty="0" err="1" smtClean="0">
                <a:solidFill>
                  <a:schemeClr val="accent1"/>
                </a:solidFill>
              </a:rPr>
              <a:t>s2</a:t>
            </a:r>
            <a:r>
              <a:rPr lang="en-US" sz="3600" dirty="0" smtClean="0">
                <a:solidFill>
                  <a:schemeClr val="accent1"/>
                </a:solidFill>
              </a:rPr>
              <a:t>) </a:t>
            </a:r>
            <a:r>
              <a:rPr lang="en-US" sz="3600" dirty="0" err="1" smtClean="0">
                <a:solidFill>
                  <a:schemeClr val="accent1"/>
                </a:solidFill>
              </a:rPr>
              <a:t>xuất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ra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chuỗi</a:t>
            </a:r>
            <a:r>
              <a:rPr lang="en-US" sz="3600" dirty="0" smtClean="0">
                <a:solidFill>
                  <a:schemeClr val="accent1"/>
                </a:solidFill>
              </a:rPr>
              <a:t> con  </a:t>
            </a:r>
            <a:r>
              <a:rPr lang="en-US" sz="3600" dirty="0" err="1" smtClean="0">
                <a:solidFill>
                  <a:schemeClr val="accent1"/>
                </a:solidFill>
              </a:rPr>
              <a:t>từ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sau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gặp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s2</a:t>
            </a:r>
            <a:r>
              <a:rPr lang="en-US" sz="3600" dirty="0" smtClean="0">
                <a:solidFill>
                  <a:schemeClr val="accent1"/>
                </a:solidFill>
              </a:rPr>
              <a:t> -&gt; </a:t>
            </a:r>
            <a:r>
              <a:rPr lang="en-US" sz="3600" dirty="0" err="1" smtClean="0">
                <a:solidFill>
                  <a:schemeClr val="accent1"/>
                </a:solidFill>
              </a:rPr>
              <a:t>hết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</a:p>
          <a:p>
            <a:pPr lvl="0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normalize(s) </a:t>
            </a:r>
            <a:r>
              <a:rPr lang="en-US" sz="3600" dirty="0" err="1" smtClean="0">
                <a:solidFill>
                  <a:schemeClr val="accent1"/>
                </a:solidFill>
              </a:rPr>
              <a:t>xóa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khoảng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trắng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chỉ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để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duy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nhất</a:t>
            </a:r>
            <a:r>
              <a:rPr lang="en-US" sz="3600" dirty="0" smtClean="0">
                <a:solidFill>
                  <a:schemeClr val="accent1"/>
                </a:solidFill>
              </a:rPr>
              <a:t> 1 </a:t>
            </a:r>
            <a:r>
              <a:rPr lang="en-US" sz="3600" dirty="0" err="1" smtClean="0">
                <a:solidFill>
                  <a:schemeClr val="accent1"/>
                </a:solidFill>
              </a:rPr>
              <a:t>khoảng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trắng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giữa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các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từ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</a:p>
          <a:p>
            <a:pPr lvl="0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translate(s, </a:t>
            </a:r>
            <a:r>
              <a:rPr lang="en-US" sz="3600" dirty="0" err="1" smtClean="0">
                <a:solidFill>
                  <a:schemeClr val="accent1"/>
                </a:solidFill>
              </a:rPr>
              <a:t>t1</a:t>
            </a:r>
            <a:r>
              <a:rPr lang="en-US" sz="3600" dirty="0" smtClean="0">
                <a:solidFill>
                  <a:schemeClr val="accent1"/>
                </a:solidFill>
              </a:rPr>
              <a:t>, </a:t>
            </a:r>
            <a:r>
              <a:rPr lang="en-US" sz="3600" dirty="0" err="1" smtClean="0">
                <a:solidFill>
                  <a:schemeClr val="accent1"/>
                </a:solidFill>
              </a:rPr>
              <a:t>t2</a:t>
            </a:r>
            <a:r>
              <a:rPr lang="en-US" sz="3600" dirty="0" smtClean="0">
                <a:solidFill>
                  <a:schemeClr val="accent1"/>
                </a:solidFill>
              </a:rPr>
              <a:t>) </a:t>
            </a:r>
            <a:r>
              <a:rPr lang="en-US" sz="3600" dirty="0" err="1" smtClean="0">
                <a:solidFill>
                  <a:schemeClr val="accent1"/>
                </a:solidFill>
              </a:rPr>
              <a:t>Sửa</a:t>
            </a:r>
            <a:r>
              <a:rPr lang="en-US" sz="3600" dirty="0" smtClean="0">
                <a:solidFill>
                  <a:schemeClr val="accent1"/>
                </a:solidFill>
              </a:rPr>
              <a:t> s. </a:t>
            </a:r>
            <a:r>
              <a:rPr lang="en-US" sz="3600" dirty="0" err="1" smtClean="0">
                <a:solidFill>
                  <a:schemeClr val="accent1"/>
                </a:solidFill>
              </a:rPr>
              <a:t>thay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các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t1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bằng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t2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concat</a:t>
            </a:r>
            <a:r>
              <a:rPr lang="en-US" sz="3600" dirty="0" smtClean="0">
                <a:solidFill>
                  <a:schemeClr val="accent1"/>
                </a:solidFill>
              </a:rPr>
              <a:t>(</a:t>
            </a:r>
            <a:r>
              <a:rPr lang="en-US" sz="3600" dirty="0" err="1" smtClean="0">
                <a:solidFill>
                  <a:schemeClr val="accent1"/>
                </a:solidFill>
              </a:rPr>
              <a:t>s1</a:t>
            </a:r>
            <a:r>
              <a:rPr lang="en-US" sz="3600" dirty="0" smtClean="0">
                <a:solidFill>
                  <a:schemeClr val="accent1"/>
                </a:solidFill>
              </a:rPr>
              <a:t>, </a:t>
            </a:r>
            <a:r>
              <a:rPr lang="en-US" sz="3600" dirty="0" err="1" smtClean="0">
                <a:solidFill>
                  <a:schemeClr val="accent1"/>
                </a:solidFill>
              </a:rPr>
              <a:t>s2</a:t>
            </a:r>
            <a:r>
              <a:rPr lang="en-US" sz="3600" dirty="0" smtClean="0">
                <a:solidFill>
                  <a:schemeClr val="accent1"/>
                </a:solidFill>
              </a:rPr>
              <a:t>, …) </a:t>
            </a:r>
            <a:r>
              <a:rPr lang="en-US" sz="3600" dirty="0" err="1" smtClean="0">
                <a:solidFill>
                  <a:schemeClr val="accent1"/>
                </a:solidFill>
              </a:rPr>
              <a:t>ghép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chuỗi</a:t>
            </a:r>
            <a:endParaRPr lang="en-US" sz="36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The Default Template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/>
                </a:solidFill>
              </a:rPr>
              <a:t>The Default Rule for Elements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/>
                </a:solidFill>
              </a:rPr>
              <a:t>The Default Rule for Text Nodes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078358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1.The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>
                <a:solidFill>
                  <a:srgbClr val="FF0000"/>
                </a:solidFill>
              </a:rPr>
              <a:t>Default Rule for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209800"/>
            <a:ext cx="8229600" cy="4068763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</a:rPr>
              <a:t>Ký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tự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“*|/” </a:t>
            </a:r>
            <a:r>
              <a:rPr lang="en-US" sz="3600" b="1" dirty="0" err="1">
                <a:solidFill>
                  <a:schemeClr val="accent1"/>
                </a:solidFill>
              </a:rPr>
              <a:t>đại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diện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cho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tất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cả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các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loại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nút</a:t>
            </a:r>
            <a:r>
              <a:rPr lang="en-US" sz="3600" b="1" dirty="0" smtClean="0">
                <a:solidFill>
                  <a:schemeClr val="accent1"/>
                </a:solidFill>
              </a:rPr>
              <a:t>:</a:t>
            </a:r>
            <a:endParaRPr lang="en-US" sz="3600" dirty="0" smtClean="0">
              <a:solidFill>
                <a:schemeClr val="accent1"/>
              </a:solidFill>
              <a:highlight>
                <a:srgbClr val="FFFFFF"/>
              </a:highlight>
              <a:latin typeface="Arial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match=”*|/”&gt;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 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xsl:apply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-templates/&gt;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553951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The Default Rule for Text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 err="1">
                <a:solidFill>
                  <a:schemeClr val="accent1"/>
                </a:solidFill>
              </a:rPr>
              <a:t>Hàm</a:t>
            </a:r>
            <a:r>
              <a:rPr lang="en-US" sz="3600" b="1" dirty="0">
                <a:solidFill>
                  <a:schemeClr val="accent1"/>
                </a:solidFill>
              </a:rPr>
              <a:t> “text()” </a:t>
            </a:r>
            <a:r>
              <a:rPr lang="en-US" sz="3600" b="1" dirty="0" err="1">
                <a:solidFill>
                  <a:schemeClr val="accent1"/>
                </a:solidFill>
              </a:rPr>
              <a:t>đại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diện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cho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tất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cả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các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loại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nút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dạng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văn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bản</a:t>
            </a:r>
            <a:r>
              <a:rPr lang="en-US" sz="3600" b="1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Wingdings" pitchFamily="2" charset="2"/>
              <a:buChar char="q"/>
            </a:pPr>
            <a:endParaRPr lang="en-US" sz="3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match=”text()”&gt;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 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xsl:value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-of select=”.”/&gt;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68914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Deciding What Output to </a:t>
            </a:r>
            <a:r>
              <a:rPr lang="en-US" dirty="0" smtClean="0">
                <a:solidFill>
                  <a:srgbClr val="FF0000"/>
                </a:solidFill>
              </a:rPr>
              <a:t>Include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Quyết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xuất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gồm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gì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Using Attribute Value Templates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Inserting Elements into the Output with </a:t>
            </a:r>
            <a:r>
              <a:rPr lang="en-US" dirty="0" err="1">
                <a:solidFill>
                  <a:schemeClr val="accent1"/>
                </a:solidFill>
              </a:rPr>
              <a:t>xsl:element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Inserting Attributes into the Output with </a:t>
            </a:r>
            <a:r>
              <a:rPr lang="en-US" dirty="0" err="1">
                <a:solidFill>
                  <a:schemeClr val="accent1"/>
                </a:solidFill>
              </a:rPr>
              <a:t>xsl:attribute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Generating Processing Instructions with </a:t>
            </a:r>
            <a:r>
              <a:rPr lang="en-US" dirty="0" err="1">
                <a:solidFill>
                  <a:schemeClr val="accent1"/>
                </a:solidFill>
              </a:rPr>
              <a:t>xsl:pi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Generating Comments with </a:t>
            </a:r>
            <a:r>
              <a:rPr lang="en-US" dirty="0" err="1">
                <a:solidFill>
                  <a:schemeClr val="accent1"/>
                </a:solidFill>
              </a:rPr>
              <a:t>xsl:comment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Generating Text with </a:t>
            </a:r>
            <a:r>
              <a:rPr lang="en-US" dirty="0" err="1">
                <a:solidFill>
                  <a:schemeClr val="accent1"/>
                </a:solidFill>
              </a:rPr>
              <a:t>xsl:text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4435584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solidFill>
                  <a:srgbClr val="FF0000"/>
                </a:solidFill>
              </a:rPr>
              <a:t>1.Using</a:t>
            </a:r>
            <a:r>
              <a:rPr lang="en-US" sz="5400" b="1" dirty="0" smtClean="0">
                <a:solidFill>
                  <a:srgbClr val="FF0000"/>
                </a:solidFill>
              </a:rPr>
              <a:t> </a:t>
            </a:r>
            <a:r>
              <a:rPr lang="en-US" sz="5400" b="1" dirty="0">
                <a:solidFill>
                  <a:srgbClr val="FF0000"/>
                </a:solidFill>
              </a:rPr>
              <a:t>Attribute Value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9271679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Ví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Dụ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121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0" y="1295400"/>
            <a:ext cx="3505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&lt;?xml-</a:t>
            </a:r>
            <a:r>
              <a:rPr lang="en-US" dirty="0" err="1" smtClean="0"/>
              <a:t>stylesheet</a:t>
            </a:r>
            <a:r>
              <a:rPr lang="en-US" dirty="0" smtClean="0"/>
              <a:t> type="text/</a:t>
            </a:r>
            <a:r>
              <a:rPr lang="en-US" dirty="0" err="1" smtClean="0"/>
              <a:t>xsl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planets.xsl</a:t>
            </a:r>
            <a:r>
              <a:rPr lang="en-US" dirty="0" smtClean="0"/>
              <a:t>" ?&gt;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24600" y="13716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2400" y="2057400"/>
            <a:ext cx="1143000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  <a:endCxn id="7" idx="3"/>
          </p:cNvCxnSpPr>
          <p:nvPr/>
        </p:nvCxnSpPr>
        <p:spPr>
          <a:xfrm rot="10800000" flipV="1">
            <a:off x="3505200" y="14097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5334000" y="14097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5581650" y="781050"/>
            <a:ext cx="2286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0" y="3048000"/>
            <a:ext cx="8229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371600" y="3048000"/>
            <a:ext cx="8229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048000" y="3048000"/>
            <a:ext cx="8229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419600" y="3048000"/>
            <a:ext cx="11277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0" y="5562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Mercury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04800" y="41910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UNITS=“(Earth=1)”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438400" y="4191000"/>
            <a:ext cx="100615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.0553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600200" y="55626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UNITS="days"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581400" y="55626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58.65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733800" y="4191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UNITS="miles"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029200" y="4191000"/>
            <a:ext cx="83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1516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943600" y="30480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</a:t>
            </a:r>
            <a:r>
              <a:rPr lang="en-US" dirty="0" err="1" smtClean="0"/>
              <a:t>ENSITY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620000" y="30480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</a:t>
            </a:r>
            <a:r>
              <a:rPr lang="en-US" dirty="0" err="1" smtClean="0"/>
              <a:t>ISTANCE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0" idx="2"/>
            <a:endCxn id="35" idx="0"/>
          </p:cNvCxnSpPr>
          <p:nvPr/>
        </p:nvCxnSpPr>
        <p:spPr>
          <a:xfrm rot="16200000" flipH="1">
            <a:off x="-537210" y="4453890"/>
            <a:ext cx="2057400" cy="16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105400" y="54864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UNITS="(Earth=1)"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315200" y="54864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.983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172200" y="41910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UNITS="million miles"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01000" y="4191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43.4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1" idx="2"/>
            <a:endCxn id="36" idx="0"/>
          </p:cNvCxnSpPr>
          <p:nvPr/>
        </p:nvCxnSpPr>
        <p:spPr>
          <a:xfrm rot="5400000">
            <a:off x="1215390" y="3623310"/>
            <a:ext cx="685800" cy="44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2"/>
            <a:endCxn id="37" idx="0"/>
          </p:cNvCxnSpPr>
          <p:nvPr/>
        </p:nvCxnSpPr>
        <p:spPr>
          <a:xfrm rot="16200000" flipH="1">
            <a:off x="2019378" y="3268902"/>
            <a:ext cx="685800" cy="1158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30" idx="0"/>
          </p:cNvCxnSpPr>
          <p:nvPr/>
        </p:nvCxnSpPr>
        <p:spPr>
          <a:xfrm rot="5400000">
            <a:off x="2173333" y="687433"/>
            <a:ext cx="598714" cy="412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31" idx="0"/>
          </p:cNvCxnSpPr>
          <p:nvPr/>
        </p:nvCxnSpPr>
        <p:spPr>
          <a:xfrm rot="5400000">
            <a:off x="2859133" y="1373233"/>
            <a:ext cx="598714" cy="275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2"/>
          </p:cNvCxnSpPr>
          <p:nvPr/>
        </p:nvCxnSpPr>
        <p:spPr>
          <a:xfrm rot="5400000">
            <a:off x="3772947" y="2249533"/>
            <a:ext cx="561200" cy="960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" idx="2"/>
            <a:endCxn id="33" idx="0"/>
          </p:cNvCxnSpPr>
          <p:nvPr/>
        </p:nvCxnSpPr>
        <p:spPr>
          <a:xfrm rot="16200000" flipH="1">
            <a:off x="4459333" y="2523853"/>
            <a:ext cx="598714" cy="44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42" idx="0"/>
          </p:cNvCxnSpPr>
          <p:nvPr/>
        </p:nvCxnSpPr>
        <p:spPr>
          <a:xfrm rot="16200000" flipH="1">
            <a:off x="5263243" y="1719943"/>
            <a:ext cx="598714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2"/>
          </p:cNvCxnSpPr>
          <p:nvPr/>
        </p:nvCxnSpPr>
        <p:spPr>
          <a:xfrm rot="16200000" flipH="1">
            <a:off x="6044293" y="938893"/>
            <a:ext cx="598714" cy="361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2" idx="2"/>
            <a:endCxn id="38" idx="0"/>
          </p:cNvCxnSpPr>
          <p:nvPr/>
        </p:nvCxnSpPr>
        <p:spPr>
          <a:xfrm rot="5400000">
            <a:off x="1920240" y="4023360"/>
            <a:ext cx="2057400" cy="102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2"/>
            <a:endCxn id="39" idx="0"/>
          </p:cNvCxnSpPr>
          <p:nvPr/>
        </p:nvCxnSpPr>
        <p:spPr>
          <a:xfrm rot="16200000" flipH="1">
            <a:off x="2758440" y="4206240"/>
            <a:ext cx="2057400" cy="65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2"/>
            <a:endCxn id="40" idx="0"/>
          </p:cNvCxnSpPr>
          <p:nvPr/>
        </p:nvCxnSpPr>
        <p:spPr>
          <a:xfrm rot="5400000">
            <a:off x="4301490" y="3509010"/>
            <a:ext cx="685800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3" idx="2"/>
            <a:endCxn id="41" idx="0"/>
          </p:cNvCxnSpPr>
          <p:nvPr/>
        </p:nvCxnSpPr>
        <p:spPr>
          <a:xfrm rot="16200000" flipH="1">
            <a:off x="4872990" y="3615690"/>
            <a:ext cx="685800" cy="46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</p:cNvCxnSpPr>
          <p:nvPr/>
        </p:nvCxnSpPr>
        <p:spPr>
          <a:xfrm rot="5400000">
            <a:off x="5353050" y="424815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2"/>
            <a:endCxn id="47" idx="0"/>
          </p:cNvCxnSpPr>
          <p:nvPr/>
        </p:nvCxnSpPr>
        <p:spPr>
          <a:xfrm rot="16200000" flipH="1">
            <a:off x="6248400" y="38481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3" idx="2"/>
            <a:endCxn id="48" idx="0"/>
          </p:cNvCxnSpPr>
          <p:nvPr/>
        </p:nvCxnSpPr>
        <p:spPr>
          <a:xfrm rot="5400000">
            <a:off x="7315200" y="3238500"/>
            <a:ext cx="685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3" idx="2"/>
            <a:endCxn id="49" idx="0"/>
          </p:cNvCxnSpPr>
          <p:nvPr/>
        </p:nvCxnSpPr>
        <p:spPr>
          <a:xfrm rot="16200000" flipH="1">
            <a:off x="8077200" y="3695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447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2. Inserting </a:t>
            </a:r>
            <a:r>
              <a:rPr lang="en-US" sz="3200" b="1" dirty="0">
                <a:solidFill>
                  <a:srgbClr val="FF0000"/>
                </a:solidFill>
              </a:rPr>
              <a:t>Elements into the Output w</a:t>
            </a:r>
            <a:r>
              <a:rPr lang="en-US" sz="3200" b="1" dirty="0" smtClean="0">
                <a:solidFill>
                  <a:srgbClr val="FF0000"/>
                </a:solidFill>
              </a:rPr>
              <a:t>ith </a:t>
            </a:r>
            <a:r>
              <a:rPr lang="en-US" sz="3200" b="1" dirty="0" err="1" smtClean="0">
                <a:solidFill>
                  <a:srgbClr val="FF0000"/>
                </a:solidFill>
              </a:rPr>
              <a:t>xsl:element</a:t>
            </a: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Tạo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thêm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phần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mới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với</a:t>
            </a:r>
            <a:r>
              <a:rPr lang="en-US" sz="3200" dirty="0" smtClean="0">
                <a:solidFill>
                  <a:srgbClr val="FF0000"/>
                </a:solidFill>
              </a:rPr>
              <a:t> element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match=”ATOM”&gt;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xsl:element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name=”{@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STATESTATE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}”&gt;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	&lt;NAME&gt;&lt;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xsl:value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-of 					select=”NAME”/&gt;&lt;/NAME&gt;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	&lt;!— rules for other children —&gt;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xsl:element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0399012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Inserting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into the Output with 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xsl:attribute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 b="1" dirty="0" err="1" smtClean="0">
                <a:solidFill>
                  <a:srgbClr val="FF0000"/>
                </a:solidFill>
              </a:rPr>
              <a:t>Thêm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thuộc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tính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mới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cho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phần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tử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với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match=”ATOM”&gt;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xsl:attribute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name=”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HREF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xsl:value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-of select=”SYMBOL”/&gt;.html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xsl:attribute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xsl:value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-of select=”NAME”/&gt;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67326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Generating Attribute </a:t>
            </a:r>
            <a:r>
              <a:rPr lang="en-US" b="1" dirty="0" smtClean="0">
                <a:solidFill>
                  <a:srgbClr val="FF0000"/>
                </a:solidFill>
              </a:rPr>
              <a:t>Sets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</a:rPr>
              <a:t>Thiết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lập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một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tập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hợp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các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thuộc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tính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xsl:attribute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-set name=”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cellstyle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xsl:attribute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name=”font-family”&gt;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New York, Times New Roman, Times, serif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xsl:attribute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xsl:attribute</a:t>
            </a:r>
            <a:r>
              <a:rPr lang="fr-FR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=”font-size”&gt;</a:t>
            </a:r>
            <a:r>
              <a:rPr lang="fr-FR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12pt</a:t>
            </a:r>
            <a:r>
              <a:rPr lang="fr-FR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xsl:attribute</a:t>
            </a:r>
            <a:r>
              <a:rPr lang="fr-FR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xsl:attribute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-set&gt;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121668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vi-VN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Generating Attribute Sets</a:t>
            </a: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en-US" sz="4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tt</a:t>
            </a: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4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olidFill>
                  <a:schemeClr val="accent1"/>
                </a:solidFill>
              </a:rPr>
              <a:t>Cách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sử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dụng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tập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thuộc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tính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match=”ATOM”&gt;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tr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&gt;&lt;td&gt;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	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xsl:use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attribute-set=”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cellstyle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”/&gt;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	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xsl:value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-of select=”NAME”/&gt;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       &lt;/td&gt;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        &lt;td&gt;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	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xsl:use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attribute-set=”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cellstyle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”/&gt;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	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xsl:value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-of select=”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ATOMIC_NUMBER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”/&gt;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	&lt;/td&gt;&lt;/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tr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6330759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98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Generating Processing Instructions with </a:t>
            </a:r>
            <a:r>
              <a:rPr lang="en-US" sz="3600" b="1" dirty="0" err="1" smtClean="0">
                <a:solidFill>
                  <a:srgbClr val="FF0000"/>
                </a:solidFill>
              </a:rPr>
              <a:t>xsl:pi</a:t>
            </a: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</a:rPr>
              <a:t>Chèn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thêm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chỉ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thị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xử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lý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vào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xlm</a:t>
            </a:r>
            <a:r>
              <a:rPr lang="en-US" sz="3600" b="1" dirty="0" smtClean="0">
                <a:solidFill>
                  <a:srgbClr val="FF0000"/>
                </a:solidFill>
              </a:rPr>
              <a:t> v</a:t>
            </a:r>
            <a:r>
              <a:rPr lang="vi-VN" sz="3600" b="1" dirty="0" smtClean="0">
                <a:solidFill>
                  <a:srgbClr val="FF0000"/>
                </a:solidFill>
              </a:rPr>
              <a:t>ới</a:t>
            </a:r>
            <a:r>
              <a:rPr lang="en-US" sz="3600" b="1" dirty="0" smtClean="0">
                <a:solidFill>
                  <a:srgbClr val="FF0000"/>
                </a:solidFill>
              </a:rPr>
              <a:t> pi)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xsl:pi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name=”xml”&gt;version=”1.0” standalone=”yes”&lt;/</a:t>
            </a:r>
            <a:r>
              <a:rPr lang="en-US" sz="3600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xsl:pi</a:t>
            </a:r>
            <a:r>
              <a:rPr lang="en-US" sz="36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2875411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8589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Generating Comments with </a:t>
            </a:r>
            <a:r>
              <a:rPr lang="en-US" sz="4000" b="1" dirty="0" err="1" smtClean="0">
                <a:solidFill>
                  <a:srgbClr val="FF0000"/>
                </a:solidFill>
              </a:rPr>
              <a:t>xsl:comment</a:t>
            </a:r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(</a:t>
            </a:r>
            <a:r>
              <a:rPr lang="en-US" sz="4000" b="1" dirty="0" err="1">
                <a:solidFill>
                  <a:srgbClr val="FF0000"/>
                </a:solidFill>
              </a:rPr>
              <a:t>Chèn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thêm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chú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thích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vào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xml)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select=”ATOM”&gt;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xsl:comment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&gt;There was an atom here once.&lt;/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xsl:comment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xsl:template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59766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0" name="Rectangle 54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solidFill>
                  <a:srgbClr val="FF0000"/>
                </a:solidFill>
              </a:rPr>
              <a:t>Element </a:t>
            </a:r>
            <a:r>
              <a:rPr lang="en-US" sz="6700" b="1" dirty="0" smtClean="0">
                <a:solidFill>
                  <a:srgbClr val="FF0000"/>
                </a:solidFill>
              </a:rPr>
              <a:t>&lt;</a:t>
            </a:r>
            <a:r>
              <a:rPr lang="en-US" sz="6700" b="1" dirty="0" err="1" smtClean="0">
                <a:solidFill>
                  <a:srgbClr val="FF0000"/>
                </a:solidFill>
              </a:rPr>
              <a:t>xsl:text</a:t>
            </a:r>
            <a:r>
              <a:rPr lang="en-US" sz="6700" b="1" dirty="0" smtClean="0">
                <a:solidFill>
                  <a:srgbClr val="FF0000"/>
                </a:solidFill>
              </a:rPr>
              <a:t>&gt;</a:t>
            </a:r>
            <a:r>
              <a:rPr lang="en-US" sz="4000" b="1" dirty="0" smtClean="0">
                <a:solidFill>
                  <a:schemeClr val="accent1"/>
                </a:solidFill>
              </a:rPr>
              <a:t/>
            </a:r>
            <a:br>
              <a:rPr lang="en-US" sz="4000" b="1" dirty="0" smtClean="0">
                <a:solidFill>
                  <a:schemeClr val="accent1"/>
                </a:solidFill>
              </a:rPr>
            </a:br>
            <a:endParaRPr lang="en-US" sz="4000" dirty="0" smtClean="0"/>
          </a:p>
        </p:txBody>
      </p:sp>
      <p:sp>
        <p:nvSpPr>
          <p:cNvPr id="14391" name="Rectangle 5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06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	Cho </a:t>
            </a:r>
            <a:r>
              <a:rPr lang="en-US" sz="3600" dirty="0" err="1" smtClean="0">
                <a:solidFill>
                  <a:schemeClr val="accent1"/>
                </a:solidFill>
              </a:rPr>
              <a:t>phép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sinh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ra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chuỗi</a:t>
            </a:r>
            <a:r>
              <a:rPr lang="en-US" sz="3600" dirty="0" smtClean="0">
                <a:solidFill>
                  <a:schemeClr val="accent1"/>
                </a:solidFill>
              </a:rPr>
              <a:t> text, </a:t>
            </a:r>
            <a:r>
              <a:rPr lang="en-US" sz="3600" dirty="0" err="1" smtClean="0">
                <a:solidFill>
                  <a:schemeClr val="accent1"/>
                </a:solidFill>
              </a:rPr>
              <a:t>có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thể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dùng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để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hiển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thị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nhãn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</a:p>
          <a:p>
            <a:pPr>
              <a:buNone/>
            </a:pPr>
            <a:endParaRPr lang="en-US" sz="36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Ví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dụ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để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hiển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thị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nhãn</a:t>
            </a:r>
            <a:r>
              <a:rPr lang="en-US" sz="3600" dirty="0" smtClean="0">
                <a:solidFill>
                  <a:schemeClr val="accent1"/>
                </a:solidFill>
              </a:rPr>
              <a:t> “Product Name”, </a:t>
            </a:r>
            <a:r>
              <a:rPr lang="en-US" sz="3600" dirty="0" err="1" smtClean="0">
                <a:solidFill>
                  <a:schemeClr val="accent1"/>
                </a:solidFill>
              </a:rPr>
              <a:t>dùng</a:t>
            </a:r>
            <a:r>
              <a:rPr lang="en-US" sz="3600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 </a:t>
            </a:r>
            <a:r>
              <a:rPr lang="en-US" sz="3600" b="1" dirty="0" smtClean="0">
                <a:solidFill>
                  <a:schemeClr val="accent1"/>
                </a:solidFill>
              </a:rPr>
              <a:t>&lt;</a:t>
            </a:r>
            <a:r>
              <a:rPr lang="en-US" sz="3600" b="1" dirty="0" err="1" smtClean="0">
                <a:solidFill>
                  <a:schemeClr val="accent1"/>
                </a:solidFill>
              </a:rPr>
              <a:t>xsl:text</a:t>
            </a:r>
            <a:r>
              <a:rPr lang="en-US" sz="3600" b="1" dirty="0" smtClean="0">
                <a:solidFill>
                  <a:schemeClr val="accent1"/>
                </a:solidFill>
              </a:rPr>
              <a:t>&gt;Product Name: &lt;/</a:t>
            </a:r>
            <a:r>
              <a:rPr lang="en-US" sz="3600" b="1" dirty="0" err="1" smtClean="0">
                <a:solidFill>
                  <a:schemeClr val="accent1"/>
                </a:solidFill>
              </a:rPr>
              <a:t>xsl:text</a:t>
            </a:r>
            <a:r>
              <a:rPr lang="en-US" sz="3600" b="1" dirty="0" smtClean="0">
                <a:solidFill>
                  <a:schemeClr val="accent1"/>
                </a:solidFill>
              </a:rPr>
              <a:t>&gt;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rgbClr val="FF0000"/>
                </a:solidFill>
              </a:rPr>
              <a:t>Element </a:t>
            </a:r>
            <a:r>
              <a:rPr lang="en-US" sz="5300" b="1" dirty="0" smtClean="0">
                <a:solidFill>
                  <a:srgbClr val="FF0000"/>
                </a:solidFill>
              </a:rPr>
              <a:t>&lt;</a:t>
            </a:r>
            <a:r>
              <a:rPr lang="en-US" sz="5300" b="1" dirty="0" err="1" smtClean="0">
                <a:solidFill>
                  <a:srgbClr val="FF0000"/>
                </a:solidFill>
              </a:rPr>
              <a:t>xsl:copy</a:t>
            </a:r>
            <a:r>
              <a:rPr lang="en-US" sz="5300" b="1" dirty="0" smtClean="0">
                <a:solidFill>
                  <a:srgbClr val="FF0000"/>
                </a:solidFill>
              </a:rPr>
              <a:t>&gt; </a:t>
            </a:r>
            <a:r>
              <a:rPr lang="en-US" sz="5300" b="1" dirty="0" err="1" smtClean="0">
                <a:solidFill>
                  <a:srgbClr val="FF0000"/>
                </a:solidFill>
              </a:rPr>
              <a:t>va</a:t>
            </a:r>
            <a:r>
              <a:rPr lang="en-US" sz="5300" b="1" dirty="0" smtClean="0">
                <a:solidFill>
                  <a:srgbClr val="FF0000"/>
                </a:solidFill>
              </a:rPr>
              <a:t> </a:t>
            </a:r>
            <a:br>
              <a:rPr lang="en-US" sz="5300" b="1" dirty="0" smtClean="0">
                <a:solidFill>
                  <a:srgbClr val="FF0000"/>
                </a:solidFill>
              </a:rPr>
            </a:br>
            <a:r>
              <a:rPr lang="en-US" sz="5300" dirty="0" smtClean="0">
                <a:solidFill>
                  <a:srgbClr val="FF0000"/>
                </a:solidFill>
              </a:rPr>
              <a:t>Element </a:t>
            </a:r>
            <a:r>
              <a:rPr lang="en-US" sz="5300" b="1" dirty="0" smtClean="0">
                <a:solidFill>
                  <a:srgbClr val="FF0000"/>
                </a:solidFill>
              </a:rPr>
              <a:t>&lt;</a:t>
            </a:r>
            <a:r>
              <a:rPr lang="en-US" sz="5300" b="1" dirty="0" err="1" smtClean="0">
                <a:solidFill>
                  <a:srgbClr val="FF0000"/>
                </a:solidFill>
              </a:rPr>
              <a:t>xsl:copy</a:t>
            </a:r>
            <a:r>
              <a:rPr lang="en-US" sz="5300" b="1" dirty="0" smtClean="0">
                <a:solidFill>
                  <a:srgbClr val="FF0000"/>
                </a:solidFill>
              </a:rPr>
              <a:t>-of&gt; </a:t>
            </a:r>
            <a:r>
              <a:rPr lang="en-US" sz="4000" b="1" dirty="0" smtClean="0">
                <a:solidFill>
                  <a:schemeClr val="accent1"/>
                </a:solidFill>
              </a:rPr>
              <a:t/>
            </a:r>
            <a:br>
              <a:rPr lang="en-US" sz="4000" b="1" dirty="0" smtClean="0">
                <a:solidFill>
                  <a:schemeClr val="accent1"/>
                </a:solidFill>
              </a:rPr>
            </a:br>
            <a:endParaRPr lang="en-US" sz="4000" dirty="0" smtClean="0"/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800" dirty="0" smtClean="0">
                <a:solidFill>
                  <a:schemeClr val="accent1"/>
                </a:solidFill>
              </a:rPr>
              <a:t>Cho </a:t>
            </a:r>
            <a:r>
              <a:rPr lang="en-US" sz="3800" dirty="0" err="1" smtClean="0">
                <a:solidFill>
                  <a:schemeClr val="accent1"/>
                </a:solidFill>
              </a:rPr>
              <a:t>phép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sao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chép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dữ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liệu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của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một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nút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trong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tài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liệu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đầu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vào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sử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dụng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cho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mục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đích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chuyên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dụng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nào</a:t>
            </a:r>
            <a:r>
              <a:rPr lang="en-US" sz="3800" dirty="0" smtClean="0">
                <a:solidFill>
                  <a:schemeClr val="accent1"/>
                </a:solidFill>
              </a:rPr>
              <a:t> </a:t>
            </a:r>
            <a:r>
              <a:rPr lang="en-US" sz="3800" dirty="0" err="1" smtClean="0">
                <a:solidFill>
                  <a:schemeClr val="accent1"/>
                </a:solidFill>
              </a:rPr>
              <a:t>đó</a:t>
            </a:r>
            <a:r>
              <a:rPr lang="en-US" sz="3800" dirty="0" smtClean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800" dirty="0" err="1" smtClean="0">
                <a:solidFill>
                  <a:schemeClr val="accent1"/>
                </a:solidFill>
              </a:rPr>
              <a:t>Vd</a:t>
            </a:r>
            <a:r>
              <a:rPr lang="en-US" sz="3800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800" dirty="0" smtClean="0">
                <a:solidFill>
                  <a:schemeClr val="accent1"/>
                </a:solidFill>
              </a:rPr>
              <a:t>		&lt;</a:t>
            </a:r>
            <a:r>
              <a:rPr lang="en-US" sz="38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800" dirty="0" smtClean="0">
                <a:solidFill>
                  <a:schemeClr val="accent1"/>
                </a:solidFill>
              </a:rPr>
              <a:t> match=”ATOM”&gt;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800" dirty="0" smtClean="0">
                <a:solidFill>
                  <a:schemeClr val="accent1"/>
                </a:solidFill>
              </a:rPr>
              <a:t>		    &lt;</a:t>
            </a:r>
            <a:r>
              <a:rPr lang="en-US" sz="3800" dirty="0" err="1" smtClean="0">
                <a:solidFill>
                  <a:schemeClr val="accent1"/>
                </a:solidFill>
              </a:rPr>
              <a:t>xsl:copy</a:t>
            </a:r>
            <a:r>
              <a:rPr lang="en-US" sz="3800" dirty="0" smtClean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800" dirty="0" smtClean="0">
                <a:solidFill>
                  <a:schemeClr val="accent1"/>
                </a:solidFill>
              </a:rPr>
              <a:t>		          &lt;</a:t>
            </a:r>
            <a:r>
              <a:rPr lang="en-US" sz="3800" dirty="0" err="1" smtClean="0">
                <a:solidFill>
                  <a:schemeClr val="accent1"/>
                </a:solidFill>
              </a:rPr>
              <a:t>xsl:apply</a:t>
            </a:r>
            <a:r>
              <a:rPr lang="en-US" sz="3800" dirty="0" smtClean="0">
                <a:solidFill>
                  <a:schemeClr val="accent1"/>
                </a:solidFill>
              </a:rPr>
              <a:t>-templates/&gt;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800" dirty="0" smtClean="0">
                <a:solidFill>
                  <a:schemeClr val="accent1"/>
                </a:solidFill>
              </a:rPr>
              <a:t>		    &lt;/</a:t>
            </a:r>
            <a:r>
              <a:rPr lang="en-US" sz="3800" dirty="0" err="1" smtClean="0">
                <a:solidFill>
                  <a:schemeClr val="accent1"/>
                </a:solidFill>
              </a:rPr>
              <a:t>xsl:copy</a:t>
            </a:r>
            <a:r>
              <a:rPr lang="en-US" sz="3800" dirty="0" smtClean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800" dirty="0" smtClean="0">
                <a:solidFill>
                  <a:schemeClr val="accent1"/>
                </a:solidFill>
              </a:rPr>
              <a:t>		&lt;/</a:t>
            </a:r>
            <a:r>
              <a:rPr lang="en-US" sz="38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800" dirty="0" smtClean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800" dirty="0" err="1" smtClean="0">
                <a:solidFill>
                  <a:schemeClr val="accent1"/>
                </a:solidFill>
              </a:rPr>
              <a:t>Vd</a:t>
            </a:r>
            <a:r>
              <a:rPr lang="en-US" sz="3800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800" dirty="0" smtClean="0">
                <a:solidFill>
                  <a:schemeClr val="accent1"/>
                </a:solidFill>
              </a:rPr>
              <a:t> 		&lt;</a:t>
            </a:r>
            <a:r>
              <a:rPr lang="en-US" sz="3800" dirty="0" err="1" smtClean="0">
                <a:solidFill>
                  <a:schemeClr val="accent1"/>
                </a:solidFill>
              </a:rPr>
              <a:t>xsl:copy</a:t>
            </a:r>
            <a:r>
              <a:rPr lang="en-US" sz="3800" dirty="0" smtClean="0">
                <a:solidFill>
                  <a:schemeClr val="accent1"/>
                </a:solidFill>
              </a:rPr>
              <a:t>-of select =“.”/&gt;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solidFill>
                  <a:srgbClr val="FF0000"/>
                </a:solidFill>
              </a:rPr>
              <a:t>Element </a:t>
            </a:r>
            <a:r>
              <a:rPr lang="en-US" sz="6700" b="1" dirty="0" smtClean="0">
                <a:solidFill>
                  <a:srgbClr val="FF0000"/>
                </a:solidFill>
              </a:rPr>
              <a:t>&lt;</a:t>
            </a:r>
            <a:r>
              <a:rPr lang="en-US" sz="6700" b="1" dirty="0" err="1" smtClean="0">
                <a:solidFill>
                  <a:srgbClr val="FF0000"/>
                </a:solidFill>
              </a:rPr>
              <a:t>xsl:sort</a:t>
            </a:r>
            <a:r>
              <a:rPr lang="en-US" sz="6700" b="1" dirty="0" smtClean="0">
                <a:solidFill>
                  <a:srgbClr val="FF0000"/>
                </a:solidFill>
              </a:rPr>
              <a:t>&gt;</a:t>
            </a:r>
            <a:r>
              <a:rPr lang="en-US" sz="4000" b="1" dirty="0" smtClean="0">
                <a:solidFill>
                  <a:schemeClr val="accent1"/>
                </a:solidFill>
              </a:rPr>
              <a:t/>
            </a:r>
            <a:br>
              <a:rPr lang="en-US" sz="4000" b="1" dirty="0" smtClean="0">
                <a:solidFill>
                  <a:schemeClr val="accent1"/>
                </a:solidFill>
              </a:rPr>
            </a:br>
            <a:endParaRPr lang="en-US" sz="4000" dirty="0" smtClean="0"/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b="1" dirty="0" smtClean="0">
                <a:solidFill>
                  <a:schemeClr val="accent1"/>
                </a:solidFill>
              </a:rPr>
              <a:t>	</a:t>
            </a:r>
            <a:r>
              <a:rPr lang="en-US" sz="3600" dirty="0" smtClean="0">
                <a:solidFill>
                  <a:schemeClr val="accent1"/>
                </a:solidFill>
              </a:rPr>
              <a:t>Cho </a:t>
            </a:r>
            <a:r>
              <a:rPr lang="en-US" sz="3600" dirty="0" err="1" smtClean="0">
                <a:solidFill>
                  <a:schemeClr val="accent1"/>
                </a:solidFill>
              </a:rPr>
              <a:t>phép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chọn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mục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dữ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liệu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để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sắp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xếp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thông</a:t>
            </a:r>
            <a:r>
              <a:rPr lang="en-US" sz="3600" dirty="0" smtClean="0">
                <a:solidFill>
                  <a:schemeClr val="accent1"/>
                </a:solidFill>
              </a:rPr>
              <a:t> qua </a:t>
            </a:r>
            <a:r>
              <a:rPr lang="en-US" sz="3600" dirty="0" err="1" smtClean="0">
                <a:solidFill>
                  <a:schemeClr val="accent1"/>
                </a:solidFill>
              </a:rPr>
              <a:t>thuộc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tính</a:t>
            </a:r>
            <a:r>
              <a:rPr lang="en-US" sz="3600" dirty="0" smtClean="0">
                <a:solidFill>
                  <a:schemeClr val="accent1"/>
                </a:solidFill>
              </a:rPr>
              <a:t> select: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	</a:t>
            </a:r>
            <a:r>
              <a:rPr lang="en-US" sz="3600" dirty="0" err="1" smtClean="0">
                <a:solidFill>
                  <a:schemeClr val="accent1"/>
                </a:solidFill>
              </a:rPr>
              <a:t>Cú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Pháp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&lt;</a:t>
            </a:r>
            <a:r>
              <a:rPr lang="en-US" sz="3600" dirty="0" err="1" smtClean="0">
                <a:solidFill>
                  <a:schemeClr val="accent1"/>
                </a:solidFill>
              </a:rPr>
              <a:t>xsl:sort</a:t>
            </a:r>
            <a:r>
              <a:rPr lang="en-US" sz="3600" dirty="0" smtClean="0">
                <a:solidFill>
                  <a:schemeClr val="accent1"/>
                </a:solidFill>
              </a:rPr>
              <a:t>  select="</a:t>
            </a:r>
            <a:r>
              <a:rPr lang="en-US" sz="3600" i="1" dirty="0" smtClean="0">
                <a:solidFill>
                  <a:schemeClr val="accent1"/>
                </a:solidFill>
              </a:rPr>
              <a:t>expression</a:t>
            </a:r>
            <a:r>
              <a:rPr lang="en-US" sz="3600" dirty="0" smtClean="0">
                <a:solidFill>
                  <a:schemeClr val="accent1"/>
                </a:solidFill>
              </a:rPr>
              <a:t>" 		order="</a:t>
            </a:r>
            <a:r>
              <a:rPr lang="en-US" sz="3600" dirty="0" err="1" smtClean="0">
                <a:solidFill>
                  <a:schemeClr val="accent1"/>
                </a:solidFill>
              </a:rPr>
              <a:t>ascending|descending</a:t>
            </a:r>
            <a:r>
              <a:rPr lang="en-US" sz="3600" dirty="0" smtClean="0">
                <a:solidFill>
                  <a:schemeClr val="accent1"/>
                </a:solidFill>
              </a:rPr>
              <a:t>"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case-order="upper-</a:t>
            </a:r>
            <a:r>
              <a:rPr lang="en-US" sz="3600" dirty="0" err="1" smtClean="0">
                <a:solidFill>
                  <a:schemeClr val="accent1"/>
                </a:solidFill>
              </a:rPr>
              <a:t>first|lower</a:t>
            </a:r>
            <a:r>
              <a:rPr lang="en-US" sz="3600" dirty="0" smtClean="0">
                <a:solidFill>
                  <a:schemeClr val="accent1"/>
                </a:solidFill>
              </a:rPr>
              <a:t>-first”	data-type="</a:t>
            </a:r>
            <a:r>
              <a:rPr lang="en-US" sz="3600" dirty="0" err="1" smtClean="0">
                <a:solidFill>
                  <a:schemeClr val="accent1"/>
                </a:solidFill>
              </a:rPr>
              <a:t>text|number|qname</a:t>
            </a:r>
            <a:r>
              <a:rPr lang="en-US" sz="3600" dirty="0" smtClean="0">
                <a:solidFill>
                  <a:schemeClr val="accent1"/>
                </a:solidFill>
              </a:rPr>
              <a:t>" /&gt;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vd</a:t>
            </a:r>
            <a:r>
              <a:rPr lang="en-US" sz="3600" dirty="0" smtClean="0">
                <a:solidFill>
                  <a:schemeClr val="accent1"/>
                </a:solidFill>
              </a:rPr>
              <a:t>:	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sz="3600" dirty="0" smtClean="0">
                <a:solidFill>
                  <a:schemeClr val="accent1"/>
                </a:solidFill>
              </a:rPr>
              <a:t>&lt;</a:t>
            </a:r>
            <a:r>
              <a:rPr lang="en-US" sz="3600" dirty="0" err="1" smtClean="0">
                <a:solidFill>
                  <a:schemeClr val="accent1"/>
                </a:solidFill>
              </a:rPr>
              <a:t>xsl:for</a:t>
            </a:r>
            <a:r>
              <a:rPr lang="en-US" sz="3600" dirty="0" smtClean="0">
                <a:solidFill>
                  <a:schemeClr val="accent1"/>
                </a:solidFill>
              </a:rPr>
              <a:t>-each select="product"&gt;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xsl:sort</a:t>
            </a:r>
            <a:r>
              <a:rPr lang="en-US" sz="3600" dirty="0" smtClean="0">
                <a:solidFill>
                  <a:schemeClr val="accent1"/>
                </a:solidFill>
              </a:rPr>
              <a:t> select="price" data-type="number" 	order="descending" /&gt;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xsl:value</a:t>
            </a:r>
            <a:r>
              <a:rPr lang="en-US" sz="3600" dirty="0" smtClean="0">
                <a:solidFill>
                  <a:schemeClr val="accent1"/>
                </a:solidFill>
              </a:rPr>
              <a:t>-of select="</a:t>
            </a:r>
            <a:r>
              <a:rPr lang="en-US" sz="3600" dirty="0" err="1" smtClean="0">
                <a:solidFill>
                  <a:schemeClr val="accent1"/>
                </a:solidFill>
              </a:rPr>
              <a:t>productname</a:t>
            </a:r>
            <a:r>
              <a:rPr lang="en-US" sz="3600" dirty="0" smtClean="0">
                <a:solidFill>
                  <a:schemeClr val="accent1"/>
                </a:solidFill>
              </a:rPr>
              <a:t>"&gt;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xsl:value</a:t>
            </a:r>
            <a:r>
              <a:rPr lang="en-US" sz="3600" dirty="0" smtClean="0">
                <a:solidFill>
                  <a:schemeClr val="accent1"/>
                </a:solidFill>
              </a:rPr>
              <a:t>-of select="</a:t>
            </a:r>
            <a:r>
              <a:rPr lang="en-US" sz="3600" dirty="0" err="1" smtClean="0">
                <a:solidFill>
                  <a:schemeClr val="accent1"/>
                </a:solidFill>
              </a:rPr>
              <a:t>cover_color</a:t>
            </a:r>
            <a:r>
              <a:rPr lang="en-US" sz="3600" dirty="0" smtClean="0">
                <a:solidFill>
                  <a:schemeClr val="accent1"/>
                </a:solidFill>
              </a:rPr>
              <a:t>"&gt;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&lt;/</a:t>
            </a:r>
            <a:r>
              <a:rPr lang="en-US" sz="3600" dirty="0" err="1" smtClean="0">
                <a:solidFill>
                  <a:schemeClr val="accent1"/>
                </a:solidFill>
              </a:rPr>
              <a:t>xsl:for</a:t>
            </a:r>
            <a:r>
              <a:rPr lang="en-US" sz="3600" dirty="0" smtClean="0">
                <a:solidFill>
                  <a:schemeClr val="accent1"/>
                </a:solidFill>
              </a:rPr>
              <a:t>-each&gt;</a:t>
            </a:r>
            <a:r>
              <a:rPr lang="en-US" sz="3600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Tài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Liệu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XSLT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/>
                </a:solidFill>
              </a:rPr>
              <a:t>Đầu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vào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và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đầu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ra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có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cấu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trúc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cây</a:t>
            </a:r>
            <a:endParaRPr lang="en-US" sz="3600" dirty="0" smtClean="0">
              <a:solidFill>
                <a:schemeClr val="accent1"/>
              </a:solidFill>
            </a:endParaRPr>
          </a:p>
          <a:p>
            <a:r>
              <a:rPr lang="vi-VN" sz="3600" dirty="0" smtClean="0">
                <a:solidFill>
                  <a:schemeClr val="accent1"/>
                </a:solidFill>
              </a:rPr>
              <a:t>Được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trình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bày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nh</a:t>
            </a:r>
            <a:r>
              <a:rPr lang="vi-VN" sz="3600" dirty="0" smtClean="0">
                <a:solidFill>
                  <a:schemeClr val="accent1"/>
                </a:solidFill>
              </a:rPr>
              <a:t>ư</a:t>
            </a:r>
            <a:r>
              <a:rPr lang="en-US" sz="3600" dirty="0" smtClean="0">
                <a:solidFill>
                  <a:schemeClr val="accent1"/>
                </a:solidFill>
              </a:rPr>
              <a:t> XML</a:t>
            </a:r>
          </a:p>
          <a:p>
            <a:r>
              <a:rPr lang="en-US" sz="3600" dirty="0" err="1" smtClean="0">
                <a:solidFill>
                  <a:schemeClr val="accent1"/>
                </a:solidFill>
              </a:rPr>
              <a:t>Không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thể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định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dạng</a:t>
            </a:r>
            <a:r>
              <a:rPr lang="en-US" sz="3600" dirty="0" smtClean="0">
                <a:solidFill>
                  <a:schemeClr val="accent1"/>
                </a:solidFill>
              </a:rPr>
              <a:t> file </a:t>
            </a:r>
            <a:r>
              <a:rPr lang="en-US" sz="3600" dirty="0" err="1" smtClean="0">
                <a:solidFill>
                  <a:schemeClr val="accent1"/>
                </a:solidFill>
              </a:rPr>
              <a:t>dạngtxt,pdf</a:t>
            </a:r>
            <a:r>
              <a:rPr lang="en-US" sz="3600" dirty="0" smtClean="0">
                <a:solidFill>
                  <a:schemeClr val="accent1"/>
                </a:solidFill>
              </a:rPr>
              <a:t>,</a:t>
            </a:r>
            <a:r>
              <a:rPr lang="vi-VN" sz="3600" dirty="0" smtClean="0">
                <a:solidFill>
                  <a:schemeClr val="accent1"/>
                </a:solidFill>
              </a:rPr>
              <a:t>w</a:t>
            </a:r>
            <a:r>
              <a:rPr lang="en-US" sz="3600" dirty="0" err="1" smtClean="0">
                <a:solidFill>
                  <a:schemeClr val="accent1"/>
                </a:solidFill>
              </a:rPr>
              <a:t>ord</a:t>
            </a:r>
            <a:r>
              <a:rPr lang="en-US" sz="3600" dirty="0" smtClean="0">
                <a:solidFill>
                  <a:schemeClr val="accent1"/>
                </a:solidFill>
              </a:rPr>
              <a:t>,..</a:t>
            </a:r>
          </a:p>
          <a:p>
            <a:r>
              <a:rPr lang="en-US" sz="3600" dirty="0" err="1" smtClean="0">
                <a:solidFill>
                  <a:schemeClr val="accent1"/>
                </a:solidFill>
              </a:rPr>
              <a:t>Tài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liệu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XSL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phải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được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vi-VN" sz="3600" dirty="0" smtClean="0">
                <a:solidFill>
                  <a:schemeClr val="accent1"/>
                </a:solidFill>
              </a:rPr>
              <a:t>đặt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trong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thẻ</a:t>
            </a:r>
            <a:r>
              <a:rPr lang="en-US" sz="3600" dirty="0" smtClean="0">
                <a:solidFill>
                  <a:schemeClr val="accent1"/>
                </a:solidFill>
              </a:rPr>
              <a:t> &lt;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sz="3600" dirty="0" err="1" smtClean="0">
                <a:solidFill>
                  <a:schemeClr val="accent1"/>
                </a:solidFill>
              </a:rPr>
              <a:t>Sử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dụng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khôn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gian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tên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xsl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solidFill>
                  <a:srgbClr val="FF0000"/>
                </a:solidFill>
              </a:rPr>
              <a:t>Element </a:t>
            </a:r>
            <a:r>
              <a:rPr lang="en-US" sz="6700" b="1" dirty="0" smtClean="0">
                <a:solidFill>
                  <a:srgbClr val="FF0000"/>
                </a:solidFill>
              </a:rPr>
              <a:t>&lt;</a:t>
            </a:r>
            <a:r>
              <a:rPr lang="en-US" sz="6700" b="1" dirty="0" err="1" smtClean="0">
                <a:solidFill>
                  <a:srgbClr val="FF0000"/>
                </a:solidFill>
              </a:rPr>
              <a:t>xsl:if</a:t>
            </a:r>
            <a:r>
              <a:rPr lang="en-US" sz="6700" b="1" dirty="0" smtClean="0">
                <a:solidFill>
                  <a:srgbClr val="FF0000"/>
                </a:solidFill>
              </a:rPr>
              <a:t>&gt;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endParaRPr lang="en-US" dirty="0" smtClean="0"/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 smtClean="0">
                <a:solidFill>
                  <a:schemeClr val="accent1"/>
                </a:solidFill>
              </a:rPr>
              <a:t>	</a:t>
            </a:r>
            <a:r>
              <a:rPr lang="en-US" sz="3600" dirty="0" err="1" smtClean="0">
                <a:solidFill>
                  <a:schemeClr val="accent1"/>
                </a:solidFill>
              </a:rPr>
              <a:t>Khi</a:t>
            </a:r>
            <a:r>
              <a:rPr lang="en-US" sz="3600" dirty="0" smtClean="0">
                <a:solidFill>
                  <a:schemeClr val="accent1"/>
                </a:solidFill>
              </a:rPr>
              <a:t>  </a:t>
            </a:r>
            <a:r>
              <a:rPr lang="en-US" sz="3600" dirty="0" err="1" smtClean="0">
                <a:solidFill>
                  <a:schemeClr val="accent1"/>
                </a:solidFill>
              </a:rPr>
              <a:t>điều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kiện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là</a:t>
            </a:r>
            <a:r>
              <a:rPr lang="en-US" sz="3600" dirty="0" smtClean="0">
                <a:solidFill>
                  <a:schemeClr val="accent1"/>
                </a:solidFill>
              </a:rPr>
              <a:t> True </a:t>
            </a:r>
            <a:r>
              <a:rPr lang="en-US" sz="3600" dirty="0" err="1" smtClean="0">
                <a:solidFill>
                  <a:schemeClr val="accent1"/>
                </a:solidFill>
              </a:rPr>
              <a:t>thì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thực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hiện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3600" b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b="1" dirty="0" smtClean="0">
                <a:solidFill>
                  <a:schemeClr val="accent1"/>
                </a:solidFill>
              </a:rPr>
              <a:t>	</a:t>
            </a:r>
            <a:r>
              <a:rPr lang="en-US" sz="3600" dirty="0" err="1" smtClean="0">
                <a:solidFill>
                  <a:schemeClr val="accent1"/>
                </a:solidFill>
              </a:rPr>
              <a:t>Cú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Pháp</a:t>
            </a:r>
            <a:r>
              <a:rPr lang="en-US" sz="3600" b="1" dirty="0" smtClean="0">
                <a:solidFill>
                  <a:schemeClr val="accent1"/>
                </a:solidFill>
              </a:rPr>
              <a:t>	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xsl:if</a:t>
            </a:r>
            <a:r>
              <a:rPr lang="en-US" sz="3600" dirty="0" smtClean="0">
                <a:solidFill>
                  <a:schemeClr val="accent1"/>
                </a:solidFill>
              </a:rPr>
              <a:t> test=“</a:t>
            </a:r>
            <a:r>
              <a:rPr lang="en-US" sz="3600" dirty="0" err="1" smtClean="0">
                <a:solidFill>
                  <a:schemeClr val="accent1"/>
                </a:solidFill>
              </a:rPr>
              <a:t>biểu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thức</a:t>
            </a:r>
            <a:r>
              <a:rPr lang="en-US" sz="3600" dirty="0" smtClean="0">
                <a:solidFill>
                  <a:schemeClr val="accent1"/>
                </a:solidFill>
              </a:rPr>
              <a:t>”&gt;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	</a:t>
            </a:r>
            <a:r>
              <a:rPr lang="en-US" sz="3600" dirty="0" err="1" smtClean="0">
                <a:solidFill>
                  <a:schemeClr val="accent1"/>
                </a:solidFill>
              </a:rPr>
              <a:t>Khối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lệnh</a:t>
            </a:r>
            <a:r>
              <a:rPr lang="en-US" sz="3600" dirty="0" smtClean="0">
                <a:solidFill>
                  <a:schemeClr val="accent1"/>
                </a:solidFill>
              </a:rPr>
              <a:t>	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&lt;/</a:t>
            </a:r>
            <a:r>
              <a:rPr lang="en-US" sz="3600" dirty="0" err="1" smtClean="0">
                <a:solidFill>
                  <a:schemeClr val="accent1"/>
                </a:solidFill>
              </a:rPr>
              <a:t>xsl:if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Element </a:t>
            </a:r>
            <a:r>
              <a:rPr lang="en-US" sz="6000" b="1" dirty="0" smtClean="0">
                <a:solidFill>
                  <a:srgbClr val="FF0000"/>
                </a:solidFill>
              </a:rPr>
              <a:t>&lt;</a:t>
            </a:r>
            <a:r>
              <a:rPr lang="en-US" sz="6000" b="1" dirty="0" err="1" smtClean="0">
                <a:solidFill>
                  <a:srgbClr val="FF0000"/>
                </a:solidFill>
              </a:rPr>
              <a:t>xsl:choose</a:t>
            </a:r>
            <a:r>
              <a:rPr lang="en-US" sz="6000" b="1" dirty="0" smtClean="0">
                <a:solidFill>
                  <a:srgbClr val="FF0000"/>
                </a:solidFill>
              </a:rPr>
              <a:t>&gt;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4000" b="1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4000" b="1" dirty="0" smtClean="0">
                <a:solidFill>
                  <a:schemeClr val="accent1"/>
                </a:solidFill>
              </a:rPr>
              <a:t>	 </a:t>
            </a:r>
            <a:r>
              <a:rPr lang="en-US" sz="3600" dirty="0" smtClean="0">
                <a:solidFill>
                  <a:schemeClr val="accent1"/>
                </a:solidFill>
              </a:rPr>
              <a:t>Cho </a:t>
            </a:r>
            <a:r>
              <a:rPr lang="en-US" sz="3600" dirty="0" err="1" smtClean="0">
                <a:solidFill>
                  <a:schemeClr val="accent1"/>
                </a:solidFill>
              </a:rPr>
              <a:t>phép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có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nhiều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lựa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chọn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		</a:t>
            </a:r>
            <a:r>
              <a:rPr lang="en-US" sz="3600" dirty="0" err="1" smtClean="0">
                <a:solidFill>
                  <a:schemeClr val="accent1"/>
                </a:solidFill>
              </a:rPr>
              <a:t>Nếu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tất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cả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các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điều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kiện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đều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không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thỏa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sẽ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thực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hiện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trong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xsl:otherwise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endParaRPr lang="en-US" sz="3600" b="1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3600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Cú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pháp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xsl:choose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xsl:when</a:t>
            </a:r>
            <a:r>
              <a:rPr lang="en-US" sz="3600" dirty="0" smtClean="0">
                <a:solidFill>
                  <a:schemeClr val="accent1"/>
                </a:solidFill>
              </a:rPr>
              <a:t> test=“</a:t>
            </a:r>
            <a:r>
              <a:rPr lang="en-US" sz="3600" dirty="0" err="1" smtClean="0">
                <a:solidFill>
                  <a:schemeClr val="accent1"/>
                </a:solidFill>
              </a:rPr>
              <a:t>biểu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thức</a:t>
            </a:r>
            <a:r>
              <a:rPr lang="en-US" sz="3600" dirty="0" smtClean="0">
                <a:solidFill>
                  <a:schemeClr val="accent1"/>
                </a:solidFill>
              </a:rPr>
              <a:t>”&gt;….&lt;/</a:t>
            </a:r>
            <a:r>
              <a:rPr lang="en-US" sz="3600" dirty="0" err="1" smtClean="0">
                <a:solidFill>
                  <a:schemeClr val="accent1"/>
                </a:solidFill>
              </a:rPr>
              <a:t>xsl:when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xsl:when</a:t>
            </a:r>
            <a:r>
              <a:rPr lang="en-US" sz="3600" dirty="0" smtClean="0">
                <a:solidFill>
                  <a:schemeClr val="accent1"/>
                </a:solidFill>
              </a:rPr>
              <a:t> test=“</a:t>
            </a:r>
            <a:r>
              <a:rPr lang="en-US" sz="3600" dirty="0" err="1" smtClean="0">
                <a:solidFill>
                  <a:schemeClr val="accent1"/>
                </a:solidFill>
              </a:rPr>
              <a:t>biểu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thức</a:t>
            </a:r>
            <a:r>
              <a:rPr lang="en-US" sz="3600" dirty="0" smtClean="0">
                <a:solidFill>
                  <a:schemeClr val="accent1"/>
                </a:solidFill>
              </a:rPr>
              <a:t>”&gt;….&lt;/</a:t>
            </a:r>
            <a:r>
              <a:rPr lang="en-US" sz="3600" dirty="0" err="1" smtClean="0">
                <a:solidFill>
                  <a:schemeClr val="accent1"/>
                </a:solidFill>
              </a:rPr>
              <a:t>xsl:when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…….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xsl:otherwise</a:t>
            </a:r>
            <a:r>
              <a:rPr lang="en-US" sz="3600" dirty="0" smtClean="0">
                <a:solidFill>
                  <a:schemeClr val="accent1"/>
                </a:solidFill>
              </a:rPr>
              <a:t>&gt;…&lt;/otherwise&gt;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&lt;/</a:t>
            </a:r>
            <a:r>
              <a:rPr lang="en-US" sz="3600" dirty="0" err="1" smtClean="0">
                <a:solidFill>
                  <a:schemeClr val="accent1"/>
                </a:solidFill>
              </a:rPr>
              <a:t>xsl:choose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solidFill>
                  <a:srgbClr val="FF0000"/>
                </a:solidFill>
              </a:rPr>
              <a:t>Element </a:t>
            </a:r>
            <a:r>
              <a:rPr lang="en-US" sz="6700" b="1" dirty="0" smtClean="0">
                <a:solidFill>
                  <a:srgbClr val="FF0000"/>
                </a:solidFill>
              </a:rPr>
              <a:t>&lt;</a:t>
            </a:r>
            <a:r>
              <a:rPr lang="en-US" sz="6700" b="1" dirty="0" err="1" smtClean="0">
                <a:solidFill>
                  <a:srgbClr val="FF0000"/>
                </a:solidFill>
              </a:rPr>
              <a:t>xsl:varible</a:t>
            </a:r>
            <a:r>
              <a:rPr lang="en-US" sz="6700" b="1" dirty="0" smtClean="0">
                <a:solidFill>
                  <a:srgbClr val="FF0000"/>
                </a:solidFill>
              </a:rPr>
              <a:t>&gt;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endParaRPr lang="en-US" dirty="0" smtClean="0"/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	</a:t>
            </a:r>
            <a:r>
              <a:rPr lang="en-US" sz="3600" dirty="0" err="1" smtClean="0">
                <a:solidFill>
                  <a:schemeClr val="accent1"/>
                </a:solidFill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tử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này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dùng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để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khai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báo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một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biến</a:t>
            </a:r>
            <a:r>
              <a:rPr lang="en-US" sz="3600" dirty="0" smtClean="0">
                <a:solidFill>
                  <a:schemeClr val="accent1"/>
                </a:solidFill>
              </a:rPr>
              <a:t>. C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      </a:t>
            </a:r>
            <a:r>
              <a:rPr lang="en-US" sz="3600" dirty="0" err="1" smtClean="0">
                <a:solidFill>
                  <a:schemeClr val="accent1"/>
                </a:solidFill>
              </a:rPr>
              <a:t>Có</a:t>
            </a:r>
            <a:r>
              <a:rPr lang="en-US" sz="3600" dirty="0" smtClean="0">
                <a:solidFill>
                  <a:schemeClr val="accent1"/>
                </a:solidFill>
              </a:rPr>
              <a:t> 2 </a:t>
            </a:r>
            <a:r>
              <a:rPr lang="en-US" sz="3600" dirty="0" err="1" smtClean="0">
                <a:solidFill>
                  <a:schemeClr val="accent1"/>
                </a:solidFill>
              </a:rPr>
              <a:t>cách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khai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báo</a:t>
            </a:r>
            <a:r>
              <a:rPr lang="en-US" sz="3600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 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xsl:variable</a:t>
            </a:r>
            <a:r>
              <a:rPr lang="en-US" sz="3600" dirty="0" smtClean="0">
                <a:solidFill>
                  <a:schemeClr val="accent1"/>
                </a:solidFill>
              </a:rPr>
              <a:t> name=”</a:t>
            </a:r>
            <a:r>
              <a:rPr lang="en-US" sz="3600" dirty="0" err="1" smtClean="0">
                <a:solidFill>
                  <a:schemeClr val="accent1"/>
                </a:solidFill>
              </a:rPr>
              <a:t>tên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biến</a:t>
            </a:r>
            <a:r>
              <a:rPr lang="en-US" sz="3600" dirty="0" smtClean="0">
                <a:solidFill>
                  <a:schemeClr val="accent1"/>
                </a:solidFill>
              </a:rPr>
              <a:t>” select=”</a:t>
            </a:r>
            <a:r>
              <a:rPr lang="en-US" sz="3600" dirty="0" err="1" smtClean="0">
                <a:solidFill>
                  <a:schemeClr val="accent1"/>
                </a:solidFill>
              </a:rPr>
              <a:t>giá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trị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gán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cho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biến</a:t>
            </a:r>
            <a:r>
              <a:rPr lang="en-US" sz="3600" dirty="0" smtClean="0">
                <a:solidFill>
                  <a:schemeClr val="accent1"/>
                </a:solidFill>
              </a:rPr>
              <a:t>” /&gt;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xsl:variable</a:t>
            </a:r>
            <a:r>
              <a:rPr lang="en-US" sz="3600" dirty="0" smtClean="0">
                <a:solidFill>
                  <a:schemeClr val="accent1"/>
                </a:solidFill>
              </a:rPr>
              <a:t> name=”</a:t>
            </a:r>
            <a:r>
              <a:rPr lang="en-US" sz="3600" dirty="0" err="1" smtClean="0">
                <a:solidFill>
                  <a:schemeClr val="accent1"/>
                </a:solidFill>
              </a:rPr>
              <a:t>tên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biến</a:t>
            </a:r>
            <a:r>
              <a:rPr lang="en-US" sz="3600" dirty="0" smtClean="0">
                <a:solidFill>
                  <a:schemeClr val="accent1"/>
                </a:solidFill>
              </a:rPr>
              <a:t>” &gt;</a:t>
            </a:r>
            <a:r>
              <a:rPr lang="en-US" sz="3600" dirty="0" err="1" smtClean="0">
                <a:solidFill>
                  <a:schemeClr val="accent1"/>
                </a:solidFill>
              </a:rPr>
              <a:t>Giá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trị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gián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cho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biến</a:t>
            </a:r>
            <a:r>
              <a:rPr lang="en-US" sz="3600" dirty="0" smtClean="0">
                <a:solidFill>
                  <a:schemeClr val="accent1"/>
                </a:solidFill>
              </a:rPr>
              <a:t>&lt;/</a:t>
            </a:r>
            <a:r>
              <a:rPr lang="en-US" sz="3600" dirty="0" err="1" smtClean="0">
                <a:solidFill>
                  <a:schemeClr val="accent1"/>
                </a:solidFill>
              </a:rPr>
              <a:t>xsl:variable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Một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biến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có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thể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được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khai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báo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mà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không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có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giá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trị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khởi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tạo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Lấy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giá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trị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biến</a:t>
            </a:r>
            <a:r>
              <a:rPr lang="en-US" sz="3600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xsl:copy</a:t>
            </a:r>
            <a:r>
              <a:rPr lang="en-US" sz="3600" dirty="0" smtClean="0">
                <a:solidFill>
                  <a:schemeClr val="accent1"/>
                </a:solidFill>
              </a:rPr>
              <a:t>-of select=“$</a:t>
            </a:r>
            <a:r>
              <a:rPr lang="en-US" sz="3600" dirty="0" err="1" smtClean="0">
                <a:solidFill>
                  <a:schemeClr val="accent1"/>
                </a:solidFill>
              </a:rPr>
              <a:t>varName</a:t>
            </a:r>
            <a:r>
              <a:rPr lang="en-US" sz="3600" dirty="0" smtClean="0">
                <a:solidFill>
                  <a:schemeClr val="accent1"/>
                </a:solidFill>
              </a:rPr>
              <a:t>”/&gt;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xsl:value</a:t>
            </a:r>
            <a:r>
              <a:rPr lang="en-US" sz="3600" dirty="0" smtClean="0">
                <a:solidFill>
                  <a:schemeClr val="accent1"/>
                </a:solidFill>
              </a:rPr>
              <a:t>-of select=“$</a:t>
            </a:r>
            <a:r>
              <a:rPr lang="en-US" sz="3600" dirty="0" err="1" smtClean="0">
                <a:solidFill>
                  <a:schemeClr val="accent1"/>
                </a:solidFill>
              </a:rPr>
              <a:t>varName</a:t>
            </a:r>
            <a:r>
              <a:rPr lang="en-US" sz="3600" dirty="0" smtClean="0">
                <a:solidFill>
                  <a:schemeClr val="accent1"/>
                </a:solidFill>
              </a:rPr>
              <a:t>”/&gt;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Name Template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Tạo</a:t>
            </a:r>
            <a:r>
              <a:rPr lang="en-US" sz="3600" dirty="0" smtClean="0">
                <a:solidFill>
                  <a:schemeClr val="accent1"/>
                </a:solidFill>
              </a:rPr>
              <a:t>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&lt;</a:t>
            </a:r>
            <a:r>
              <a:rPr lang="en-US" sz="36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600" dirty="0" smtClean="0">
                <a:solidFill>
                  <a:schemeClr val="accent1"/>
                </a:solidFill>
              </a:rPr>
              <a:t> name=“</a:t>
            </a:r>
            <a:r>
              <a:rPr lang="en-US" sz="3600" dirty="0" err="1" smtClean="0">
                <a:solidFill>
                  <a:schemeClr val="accent1"/>
                </a:solidFill>
              </a:rPr>
              <a:t>TempName</a:t>
            </a:r>
            <a:r>
              <a:rPr lang="en-US" sz="3600" dirty="0" smtClean="0">
                <a:solidFill>
                  <a:schemeClr val="accent1"/>
                </a:solidFill>
              </a:rPr>
              <a:t>”&gt;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</a:t>
            </a:r>
            <a:r>
              <a:rPr lang="en-US" sz="3600" dirty="0" err="1" smtClean="0">
                <a:solidFill>
                  <a:schemeClr val="accent1"/>
                </a:solidFill>
              </a:rPr>
              <a:t>Nội</a:t>
            </a:r>
            <a:r>
              <a:rPr lang="en-US" sz="3600" dirty="0" smtClean="0">
                <a:solidFill>
                  <a:schemeClr val="accent1"/>
                </a:solidFill>
              </a:rPr>
              <a:t> dung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&lt;/</a:t>
            </a:r>
            <a:r>
              <a:rPr lang="en-US" sz="36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</a:rPr>
              <a:t>Sử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dụng</a:t>
            </a:r>
            <a:r>
              <a:rPr lang="en-US" sz="3600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&lt;</a:t>
            </a:r>
            <a:r>
              <a:rPr lang="en-US" sz="3600" dirty="0" err="1" smtClean="0">
                <a:solidFill>
                  <a:schemeClr val="accent1"/>
                </a:solidFill>
              </a:rPr>
              <a:t>xsl:call</a:t>
            </a:r>
            <a:r>
              <a:rPr lang="en-US" sz="3600" dirty="0" smtClean="0">
                <a:solidFill>
                  <a:schemeClr val="accent1"/>
                </a:solidFill>
              </a:rPr>
              <a:t>-template name=“</a:t>
            </a:r>
            <a:r>
              <a:rPr lang="en-US" sz="3600" dirty="0" err="1" smtClean="0">
                <a:solidFill>
                  <a:schemeClr val="accent1"/>
                </a:solidFill>
              </a:rPr>
              <a:t>TempName</a:t>
            </a:r>
            <a:r>
              <a:rPr lang="en-US" sz="3600" dirty="0" smtClean="0">
                <a:solidFill>
                  <a:schemeClr val="accent1"/>
                </a:solidFill>
              </a:rPr>
              <a:t>”/&gt;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</a:rPr>
              <a:t>Ý </a:t>
            </a:r>
            <a:r>
              <a:rPr lang="en-US" sz="3600" dirty="0" err="1" smtClean="0">
                <a:solidFill>
                  <a:schemeClr val="accent1"/>
                </a:solidFill>
              </a:rPr>
              <a:t>nghĩa</a:t>
            </a:r>
            <a:r>
              <a:rPr lang="en-US" sz="3600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	</a:t>
            </a:r>
            <a:r>
              <a:rPr lang="en-US" sz="3600" dirty="0" err="1" smtClean="0">
                <a:solidFill>
                  <a:schemeClr val="accent1"/>
                </a:solidFill>
              </a:rPr>
              <a:t>Chèn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nội</a:t>
            </a:r>
            <a:r>
              <a:rPr lang="en-US" sz="3600" dirty="0" smtClean="0">
                <a:solidFill>
                  <a:schemeClr val="accent1"/>
                </a:solidFill>
              </a:rPr>
              <a:t> dung </a:t>
            </a:r>
            <a:r>
              <a:rPr lang="en-US" sz="3600" dirty="0" err="1" smtClean="0">
                <a:solidFill>
                  <a:schemeClr val="accent1"/>
                </a:solidFill>
              </a:rPr>
              <a:t>vào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lời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gọi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1"/>
                </a:solidFill>
              </a:rPr>
              <a:t>Khai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báo</a:t>
            </a:r>
            <a:r>
              <a:rPr lang="en-US" sz="3600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&lt;</a:t>
            </a:r>
            <a:r>
              <a:rPr lang="en-US" sz="3600" dirty="0" err="1" smtClean="0">
                <a:solidFill>
                  <a:schemeClr val="accent1"/>
                </a:solidFill>
              </a:rPr>
              <a:t>xsl:param</a:t>
            </a:r>
            <a:r>
              <a:rPr lang="en-US" sz="3600" dirty="0" smtClean="0">
                <a:solidFill>
                  <a:schemeClr val="accent1"/>
                </a:solidFill>
              </a:rPr>
              <a:t> name=“</a:t>
            </a:r>
            <a:r>
              <a:rPr lang="en-US" sz="3600" dirty="0" err="1" smtClean="0">
                <a:solidFill>
                  <a:schemeClr val="accent1"/>
                </a:solidFill>
              </a:rPr>
              <a:t>PaName</a:t>
            </a:r>
            <a:r>
              <a:rPr lang="en-US" sz="3600" dirty="0" smtClean="0">
                <a:solidFill>
                  <a:schemeClr val="accent1"/>
                </a:solidFill>
              </a:rPr>
              <a:t>”&gt;Value</a:t>
            </a:r>
          </a:p>
          <a:p>
            <a:pPr>
              <a:buFont typeface="Arial" charset="0"/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&lt;/</a:t>
            </a:r>
            <a:r>
              <a:rPr lang="en-US" sz="3600" dirty="0" err="1" smtClean="0">
                <a:solidFill>
                  <a:schemeClr val="accent1"/>
                </a:solidFill>
              </a:rPr>
              <a:t>xsl:param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Ví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Dụ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	&lt;</a:t>
            </a:r>
            <a:r>
              <a:rPr lang="en-US" dirty="0" err="1" smtClean="0">
                <a:solidFill>
                  <a:schemeClr val="accent1"/>
                </a:solidFill>
              </a:rPr>
              <a:t>xsl:template</a:t>
            </a:r>
            <a:r>
              <a:rPr lang="en-US" dirty="0" smtClean="0">
                <a:solidFill>
                  <a:schemeClr val="accent1"/>
                </a:solidFill>
              </a:rPr>
              <a:t> name="name"&gt;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	  &lt;</a:t>
            </a:r>
            <a:r>
              <a:rPr lang="en-US" dirty="0" err="1" smtClean="0">
                <a:solidFill>
                  <a:schemeClr val="accent1"/>
                </a:solidFill>
              </a:rPr>
              <a:t>xsl:param</a:t>
            </a:r>
            <a:r>
              <a:rPr lang="en-US" dirty="0" smtClean="0">
                <a:solidFill>
                  <a:schemeClr val="accent1"/>
                </a:solidFill>
              </a:rPr>
              <a:t> name="first"&gt; &lt;</a:t>
            </a:r>
            <a:r>
              <a:rPr lang="en-US" dirty="0" err="1" smtClean="0">
                <a:solidFill>
                  <a:schemeClr val="accent1"/>
                </a:solidFill>
              </a:rPr>
              <a:t>xsl:value</a:t>
            </a:r>
            <a:r>
              <a:rPr lang="en-US" dirty="0" smtClean="0">
                <a:solidFill>
                  <a:schemeClr val="accent1"/>
                </a:solidFill>
              </a:rPr>
              <a:t>-of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	  select="first"/&gt;&lt;/</a:t>
            </a:r>
            <a:r>
              <a:rPr lang="en-US" dirty="0" err="1" smtClean="0">
                <a:solidFill>
                  <a:schemeClr val="accent1"/>
                </a:solidFill>
              </a:rPr>
              <a:t>xsl:param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	  &lt;</a:t>
            </a:r>
            <a:r>
              <a:rPr lang="en-US" dirty="0" err="1" smtClean="0">
                <a:solidFill>
                  <a:schemeClr val="accent1"/>
                </a:solidFill>
              </a:rPr>
              <a:t>xsl:param</a:t>
            </a:r>
            <a:r>
              <a:rPr lang="en-US" dirty="0" smtClean="0">
                <a:solidFill>
                  <a:schemeClr val="accent1"/>
                </a:solidFill>
              </a:rPr>
              <a:t> name="last"&gt; &lt;</a:t>
            </a:r>
            <a:r>
              <a:rPr lang="en-US" dirty="0" err="1" smtClean="0">
                <a:solidFill>
                  <a:schemeClr val="accent1"/>
                </a:solidFill>
              </a:rPr>
              <a:t>xsl:value</a:t>
            </a:r>
            <a:r>
              <a:rPr lang="en-US" dirty="0" smtClean="0">
                <a:solidFill>
                  <a:schemeClr val="accent1"/>
                </a:solidFill>
              </a:rPr>
              <a:t>-of                 select="last"/&gt;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	 &lt;/</a:t>
            </a:r>
            <a:r>
              <a:rPr lang="en-US" dirty="0" err="1" smtClean="0">
                <a:solidFill>
                  <a:schemeClr val="accent1"/>
                </a:solidFill>
              </a:rPr>
              <a:t>xsl:param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	 First name: &lt;</a:t>
            </a:r>
            <a:r>
              <a:rPr lang="en-US" dirty="0" err="1" smtClean="0">
                <a:solidFill>
                  <a:schemeClr val="accent1"/>
                </a:solidFill>
              </a:rPr>
              <a:t>xsl:value</a:t>
            </a:r>
            <a:r>
              <a:rPr lang="en-US" dirty="0" smtClean="0">
                <a:solidFill>
                  <a:schemeClr val="accent1"/>
                </a:solidFill>
              </a:rPr>
              <a:t>-of select="$first"/&gt;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	 Last name: &lt;</a:t>
            </a:r>
            <a:r>
              <a:rPr lang="en-US" dirty="0" err="1" smtClean="0">
                <a:solidFill>
                  <a:schemeClr val="accent1"/>
                </a:solidFill>
              </a:rPr>
              <a:t>xsl:value</a:t>
            </a:r>
            <a:r>
              <a:rPr lang="en-US" dirty="0" smtClean="0">
                <a:solidFill>
                  <a:schemeClr val="accent1"/>
                </a:solidFill>
              </a:rPr>
              <a:t>-of select="$last"/&gt;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	 &lt;/</a:t>
            </a:r>
            <a:r>
              <a:rPr lang="en-US" dirty="0" err="1" smtClean="0">
                <a:solidFill>
                  <a:schemeClr val="accent1"/>
                </a:solidFill>
              </a:rPr>
              <a:t>xsl:template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BCA8-34D6-4684-98E7-EDB05151990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Merging Multiple Style Sheets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2954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FF0000"/>
                </a:solidFill>
              </a:rPr>
              <a:t>Xsl:import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057400"/>
            <a:ext cx="7139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accent1"/>
                </a:solidFill>
              </a:rPr>
              <a:t>Tham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chiếu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đến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một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&lt;</a:t>
            </a:r>
            <a:r>
              <a:rPr lang="en-US" sz="3600" dirty="0" err="1" smtClean="0">
                <a:solidFill>
                  <a:schemeClr val="accent1"/>
                </a:solidFill>
              </a:rPr>
              <a:t>xsl:stylesheet</a:t>
            </a:r>
            <a:endParaRPr lang="en-US" sz="3600" dirty="0" smtClean="0">
              <a:solidFill>
                <a:schemeClr val="accent1"/>
              </a:solidFill>
            </a:endParaRPr>
          </a:p>
          <a:p>
            <a:r>
              <a:rPr lang="en-US" sz="3600" dirty="0" err="1" smtClean="0">
                <a:solidFill>
                  <a:schemeClr val="accent1"/>
                </a:solidFill>
              </a:rPr>
              <a:t>xmlns:xsl</a:t>
            </a:r>
            <a:r>
              <a:rPr lang="en-US" sz="3600" dirty="0" smtClean="0">
                <a:solidFill>
                  <a:schemeClr val="accent1"/>
                </a:solidFill>
              </a:rPr>
              <a:t>=”http://www.w3.org/XSL/Transform/1.0”&gt;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&lt;</a:t>
            </a:r>
            <a:r>
              <a:rPr lang="en-US" sz="3600" dirty="0" err="1" smtClean="0">
                <a:solidFill>
                  <a:schemeClr val="accent1"/>
                </a:solidFill>
              </a:rPr>
              <a:t>xsl:import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href</a:t>
            </a:r>
            <a:r>
              <a:rPr lang="en-US" sz="3600" dirty="0" smtClean="0">
                <a:solidFill>
                  <a:schemeClr val="accent1"/>
                </a:solidFill>
              </a:rPr>
              <a:t>=”genealogy.xsl”/&gt;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&lt;</a:t>
            </a:r>
            <a:r>
              <a:rPr lang="en-US" sz="3600" dirty="0" err="1" smtClean="0">
                <a:solidFill>
                  <a:schemeClr val="accent1"/>
                </a:solidFill>
              </a:rPr>
              <a:t>xsl:import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href</a:t>
            </a:r>
            <a:r>
              <a:rPr lang="en-US" sz="3600" dirty="0" smtClean="0">
                <a:solidFill>
                  <a:schemeClr val="accent1"/>
                </a:solidFill>
              </a:rPr>
              <a:t>=”standards.xsl”/&gt;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&lt;!— other child elements follow —&gt;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&lt;/</a:t>
            </a:r>
            <a:r>
              <a:rPr lang="en-US" sz="3600" dirty="0" err="1" smtClean="0">
                <a:solidFill>
                  <a:schemeClr val="accent1"/>
                </a:solidFill>
              </a:rPr>
              <a:t>xsl:stylesheet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588295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BCA8-34D6-4684-98E7-EDB05151990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Merging Multiple Style Sheets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54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FF0000"/>
                </a:solidFill>
              </a:rPr>
              <a:t>Xsl:import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057400"/>
            <a:ext cx="8363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err="1" smtClean="0">
                <a:solidFill>
                  <a:schemeClr val="accent1"/>
                </a:solidFill>
              </a:rPr>
              <a:t>Nếu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luật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được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gọi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trái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với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luật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gọi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thì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phải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tuân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theo</a:t>
            </a:r>
            <a:endParaRPr lang="en-US" sz="3600" dirty="0" smtClean="0">
              <a:solidFill>
                <a:schemeClr val="accent1"/>
              </a:solidFill>
            </a:endParaRPr>
          </a:p>
          <a:p>
            <a:r>
              <a:rPr lang="en-US" sz="3600" dirty="0" err="1" smtClean="0">
                <a:solidFill>
                  <a:schemeClr val="accent1"/>
                </a:solidFill>
              </a:rPr>
              <a:t>luật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gọi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err="1" smtClean="0">
                <a:solidFill>
                  <a:schemeClr val="accent1"/>
                </a:solidFill>
              </a:rPr>
              <a:t>Nếu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luật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được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gọi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trước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trái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với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luật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được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gọi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sau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thì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phải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tuân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theo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luật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được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gọi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sau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1588295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Sự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chuyển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vi-VN" sz="6000" dirty="0" smtClean="0">
                <a:solidFill>
                  <a:srgbClr val="FF0000"/>
                </a:solidFill>
              </a:rPr>
              <a:t>đổi</a:t>
            </a:r>
            <a:r>
              <a:rPr lang="en-US" sz="6000" dirty="0" smtClean="0">
                <a:solidFill>
                  <a:srgbClr val="FF0000"/>
                </a:solidFill>
              </a:rPr>
              <a:t> XML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err="1" smtClean="0">
                <a:solidFill>
                  <a:schemeClr val="accent1"/>
                </a:solidFill>
              </a:rPr>
              <a:t>Diễn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ra</a:t>
            </a:r>
            <a:r>
              <a:rPr lang="en-US" sz="3600" dirty="0" smtClean="0">
                <a:solidFill>
                  <a:schemeClr val="accent1"/>
                </a:solidFill>
              </a:rPr>
              <a:t> ở 3 n</a:t>
            </a:r>
            <a:r>
              <a:rPr lang="vi-VN" sz="3600" dirty="0" smtClean="0">
                <a:solidFill>
                  <a:schemeClr val="accent1"/>
                </a:solidFill>
              </a:rPr>
              <a:t>ơi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chính</a:t>
            </a:r>
            <a:r>
              <a:rPr lang="en-US" sz="3600" dirty="0" smtClean="0">
                <a:solidFill>
                  <a:schemeClr val="accent1"/>
                </a:solidFill>
              </a:rPr>
              <a:t>:</a:t>
            </a:r>
          </a:p>
          <a:p>
            <a:pPr marL="2000250" lvl="3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accent1"/>
                </a:solidFill>
              </a:rPr>
              <a:t>Server</a:t>
            </a:r>
          </a:p>
          <a:p>
            <a:pPr marL="2000250" lvl="3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accent1"/>
                </a:solidFill>
              </a:rPr>
              <a:t>Client</a:t>
            </a:r>
          </a:p>
          <a:p>
            <a:pPr marL="2000250" lvl="3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accent1"/>
                </a:solidFill>
              </a:rPr>
              <a:t>Program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BCA8-34D6-4684-98E7-EDB05151990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Merging Multiple Style Sheets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13716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FF0000"/>
                </a:solidFill>
              </a:rPr>
              <a:t>Xsl:include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714" y="2590800"/>
            <a:ext cx="8291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&lt;</a:t>
            </a:r>
            <a:r>
              <a:rPr lang="en-US" sz="3600" dirty="0" err="1" smtClean="0">
                <a:solidFill>
                  <a:schemeClr val="accent1"/>
                </a:solidFill>
              </a:rPr>
              <a:t>xsl:stylesheet</a:t>
            </a:r>
            <a:endParaRPr lang="en-US" sz="3600" dirty="0" smtClean="0">
              <a:solidFill>
                <a:schemeClr val="accent1"/>
              </a:solidFill>
            </a:endParaRPr>
          </a:p>
          <a:p>
            <a:r>
              <a:rPr lang="en-US" sz="3600" dirty="0" err="1" smtClean="0">
                <a:solidFill>
                  <a:schemeClr val="accent1"/>
                </a:solidFill>
              </a:rPr>
              <a:t>xmlns:xsl</a:t>
            </a:r>
            <a:r>
              <a:rPr lang="en-US" sz="3600" dirty="0" smtClean="0">
                <a:solidFill>
                  <a:schemeClr val="accent1"/>
                </a:solidFill>
              </a:rPr>
              <a:t>=”</a:t>
            </a:r>
            <a:r>
              <a:rPr lang="en-US" sz="3600" dirty="0" err="1" smtClean="0">
                <a:solidFill>
                  <a:schemeClr val="accent1"/>
                </a:solidFill>
              </a:rPr>
              <a:t>http://www.w3.org/XSL/Transform/1.0</a:t>
            </a:r>
            <a:r>
              <a:rPr lang="en-US" sz="3600" dirty="0" smtClean="0">
                <a:solidFill>
                  <a:schemeClr val="accent1"/>
                </a:solidFill>
              </a:rPr>
              <a:t>”&gt;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&lt;</a:t>
            </a:r>
            <a:r>
              <a:rPr lang="en-US" sz="3600" dirty="0" err="1" smtClean="0">
                <a:solidFill>
                  <a:schemeClr val="accent1"/>
                </a:solidFill>
              </a:rPr>
              <a:t>xsl:import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href</a:t>
            </a:r>
            <a:r>
              <a:rPr lang="en-US" sz="3600" dirty="0" smtClean="0">
                <a:solidFill>
                  <a:schemeClr val="accent1"/>
                </a:solidFill>
              </a:rPr>
              <a:t>=”genealogy.xsl”/&gt;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&lt;</a:t>
            </a:r>
            <a:r>
              <a:rPr lang="en-US" sz="3600" dirty="0" err="1" smtClean="0">
                <a:solidFill>
                  <a:schemeClr val="accent1"/>
                </a:solidFill>
              </a:rPr>
              <a:t>xsl:include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href</a:t>
            </a:r>
            <a:r>
              <a:rPr lang="en-US" sz="3600" dirty="0" smtClean="0">
                <a:solidFill>
                  <a:schemeClr val="accent1"/>
                </a:solidFill>
              </a:rPr>
              <a:t>=”genealogy.xsl”/&gt; 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&lt;/</a:t>
            </a:r>
            <a:r>
              <a:rPr lang="en-US" sz="3600" dirty="0" err="1" smtClean="0">
                <a:solidFill>
                  <a:schemeClr val="accent1"/>
                </a:solidFill>
              </a:rPr>
              <a:t>xsl:stylesheet</a:t>
            </a:r>
            <a:r>
              <a:rPr lang="en-US" sz="3600" dirty="0" smtClean="0">
                <a:solidFill>
                  <a:schemeClr val="accent1"/>
                </a:solidFill>
              </a:rPr>
              <a:t>&gt;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588295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BCA8-34D6-4684-98E7-EDB05151990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Merging Multiple Style Sheets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02193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FF0000"/>
                </a:solidFill>
              </a:rPr>
              <a:t>Xsl:include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4293096"/>
            <a:ext cx="6779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accent1"/>
                </a:solidFill>
              </a:rPr>
              <a:t>Luật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được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gọi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phải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tuân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thủ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luật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của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gọi</a:t>
            </a:r>
            <a:r>
              <a:rPr lang="en-US" sz="3600" dirty="0" smtClean="0">
                <a:solidFill>
                  <a:schemeClr val="accent1"/>
                </a:solidFill>
              </a:rPr>
              <a:t>.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588295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Khai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Báo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Khai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báo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trong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file XML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VD: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	&lt;?xml-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stylesheet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 type=“text/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xsl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”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href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=“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vd.xsl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”?&gt;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	&lt;</a:t>
            </a:r>
            <a:r>
              <a:rPr lang="en-US" sz="3600" dirty="0" err="1" smtClean="0">
                <a:solidFill>
                  <a:schemeClr val="accent1"/>
                </a:solidFill>
              </a:rPr>
              <a:t>xsl:stylesheet</a:t>
            </a:r>
            <a:r>
              <a:rPr lang="en-US" sz="3600" dirty="0" smtClean="0">
                <a:solidFill>
                  <a:schemeClr val="accent1"/>
                </a:solidFill>
              </a:rPr>
              <a:t>  </a:t>
            </a:r>
            <a:r>
              <a:rPr lang="en-US" sz="3600" dirty="0" err="1" smtClean="0">
                <a:solidFill>
                  <a:schemeClr val="accent1"/>
                </a:solidFill>
              </a:rPr>
              <a:t>xmlns:xsl</a:t>
            </a:r>
            <a:r>
              <a:rPr lang="en-US" sz="3600" dirty="0" smtClean="0">
                <a:solidFill>
                  <a:schemeClr val="accent1"/>
                </a:solidFill>
              </a:rPr>
              <a:t>=”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	</a:t>
            </a:r>
            <a:r>
              <a:rPr lang="en-US" sz="3600" dirty="0" err="1" smtClean="0">
                <a:solidFill>
                  <a:schemeClr val="accent1"/>
                </a:solidFill>
              </a:rPr>
              <a:t>http://www.w3.org/TR/</a:t>
            </a:r>
            <a:r>
              <a:rPr lang="en-US" sz="3600" dirty="0" smtClean="0">
                <a:solidFill>
                  <a:schemeClr val="accent1"/>
                </a:solidFill>
              </a:rPr>
              <a:t> WD-</a:t>
            </a:r>
            <a:r>
              <a:rPr lang="en-US" sz="3600" dirty="0" err="1" smtClean="0">
                <a:solidFill>
                  <a:schemeClr val="accent1"/>
                </a:solidFill>
              </a:rPr>
              <a:t>xsl</a:t>
            </a:r>
            <a:r>
              <a:rPr lang="en-US" sz="3600" dirty="0" smtClean="0">
                <a:solidFill>
                  <a:schemeClr val="accent1"/>
                </a:solidFill>
              </a:rPr>
              <a:t>”&gt;</a:t>
            </a:r>
            <a:endParaRPr lang="en-US" sz="3600" dirty="0" smtClean="0">
              <a:solidFill>
                <a:schemeClr val="accent1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	Type=“text/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xsl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”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hoặc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type=“text/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css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” 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	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Href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là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vi-VN" sz="3600" dirty="0" smtClean="0">
                <a:solidFill>
                  <a:schemeClr val="accent1"/>
                </a:solidFill>
                <a:latin typeface="+mj-lt"/>
              </a:rPr>
              <a:t>đường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dẫn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vi-VN" sz="3600" dirty="0" smtClean="0">
                <a:solidFill>
                  <a:schemeClr val="accent1"/>
                </a:solidFill>
                <a:latin typeface="+mj-lt"/>
              </a:rPr>
              <a:t>đến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 file </a:t>
            </a:r>
            <a:r>
              <a:rPr lang="en-US" sz="3600" dirty="0" err="1" smtClean="0">
                <a:solidFill>
                  <a:schemeClr val="accent1"/>
                </a:solidFill>
                <a:latin typeface="+mj-lt"/>
              </a:rPr>
              <a:t>xsl</a:t>
            </a:r>
            <a:endParaRPr 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Thẻ</a:t>
            </a:r>
            <a:r>
              <a:rPr lang="en-US" sz="4800" dirty="0" smtClean="0">
                <a:solidFill>
                  <a:srgbClr val="FF0000"/>
                </a:solidFill>
              </a:rPr>
              <a:t> &lt;</a:t>
            </a:r>
            <a:r>
              <a:rPr lang="en-US" sz="4800" dirty="0" err="1" smtClean="0">
                <a:solidFill>
                  <a:srgbClr val="FF0000"/>
                </a:solidFill>
              </a:rPr>
              <a:t>xsl:template</a:t>
            </a:r>
            <a:r>
              <a:rPr lang="en-US" sz="4800" dirty="0" smtClean="0">
                <a:solidFill>
                  <a:srgbClr val="FF0000"/>
                </a:solidFill>
              </a:rPr>
              <a:t> match=“”&gt;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err="1" smtClean="0">
                <a:solidFill>
                  <a:schemeClr val="accent1"/>
                </a:solidFill>
              </a:rPr>
              <a:t>Tìm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một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nút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trong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cây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tài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liệu</a:t>
            </a:r>
            <a:r>
              <a:rPr lang="en-US" sz="4000" dirty="0" smtClean="0">
                <a:solidFill>
                  <a:schemeClr val="accent1"/>
                </a:solidFill>
              </a:rPr>
              <a:t> XML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accent1"/>
                </a:solidFill>
              </a:rPr>
              <a:t>VD: </a:t>
            </a:r>
            <a:r>
              <a:rPr lang="en-US" sz="4000" dirty="0" err="1" smtClean="0">
                <a:solidFill>
                  <a:schemeClr val="accent1"/>
                </a:solidFill>
              </a:rPr>
              <a:t>muốn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tìm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nút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gốc</a:t>
            </a:r>
            <a:endParaRPr lang="en-US" sz="4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	&lt;</a:t>
            </a:r>
            <a:r>
              <a:rPr lang="en-US" sz="40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4000" dirty="0" smtClean="0">
                <a:solidFill>
                  <a:schemeClr val="accent1"/>
                </a:solidFill>
              </a:rPr>
              <a:t> match=“/”&gt;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	&lt;HTML&gt; this is my root &lt;/HTML&gt;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	&lt;/</a:t>
            </a:r>
            <a:r>
              <a:rPr lang="en-US" sz="4000" dirty="0" err="1" smtClean="0">
                <a:solidFill>
                  <a:schemeClr val="accent1"/>
                </a:solidFill>
              </a:rPr>
              <a:t>xsl:template</a:t>
            </a:r>
            <a:r>
              <a:rPr lang="en-US" sz="4000" dirty="0" smtClean="0">
                <a:solidFill>
                  <a:schemeClr val="accent1"/>
                </a:solidFill>
              </a:rPr>
              <a:t>&gt;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Thẻ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xsl:apply</a:t>
            </a:r>
            <a:r>
              <a:rPr lang="en-US" sz="6000" dirty="0" smtClean="0">
                <a:solidFill>
                  <a:srgbClr val="FF0000"/>
                </a:solidFill>
              </a:rPr>
              <a:t>-template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Thế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chỗ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cho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n</a:t>
            </a:r>
            <a:r>
              <a:rPr lang="vi-VN" dirty="0" smtClean="0">
                <a:solidFill>
                  <a:schemeClr val="accent1"/>
                </a:solidFill>
                <a:latin typeface="Calibri (Body)"/>
              </a:rPr>
              <a:t>ơi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dữ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liệu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XML 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sẽ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vi-VN" dirty="0" smtClean="0">
                <a:solidFill>
                  <a:schemeClr val="accent1"/>
                </a:solidFill>
                <a:latin typeface="Calibri (Body)"/>
              </a:rPr>
              <a:t>được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vi-VN" dirty="0" smtClean="0">
                <a:solidFill>
                  <a:schemeClr val="accent1"/>
                </a:solidFill>
                <a:latin typeface="Calibri (Body)"/>
              </a:rPr>
              <a:t>đặt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vào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tài</a:t>
            </a: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 (Body)"/>
              </a:rPr>
              <a:t>liệu</a:t>
            </a:r>
            <a:endParaRPr lang="en-US" dirty="0" smtClean="0">
              <a:solidFill>
                <a:schemeClr val="accent1"/>
              </a:solidFill>
              <a:latin typeface="Calibri (Body)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  <a:latin typeface="Calibri (Body)"/>
              </a:rPr>
              <a:t>VD: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xsl:template</a:t>
            </a:r>
            <a:r>
              <a:rPr lang="en-US" dirty="0" smtClean="0">
                <a:solidFill>
                  <a:schemeClr val="accent1"/>
                </a:solidFill>
              </a:rPr>
              <a:t> match=“/”&gt;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xsl:apply</a:t>
            </a:r>
            <a:r>
              <a:rPr lang="en-US" dirty="0" smtClean="0">
                <a:solidFill>
                  <a:srgbClr val="00B050"/>
                </a:solidFill>
              </a:rPr>
              <a:t>-templates/&gt;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	&lt;/</a:t>
            </a:r>
            <a:r>
              <a:rPr lang="en-US" dirty="0" err="1" smtClean="0">
                <a:solidFill>
                  <a:schemeClr val="accent1"/>
                </a:solidFill>
              </a:rPr>
              <a:t>xsl:template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xsl:template</a:t>
            </a:r>
            <a:r>
              <a:rPr lang="en-US" dirty="0" smtClean="0">
                <a:solidFill>
                  <a:srgbClr val="00B050"/>
                </a:solidFill>
              </a:rPr>
              <a:t> match=“PLANETS”&gt;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	planets found…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&lt;/</a:t>
            </a:r>
            <a:r>
              <a:rPr lang="en-US" dirty="0" err="1" smtClean="0">
                <a:solidFill>
                  <a:srgbClr val="00B050"/>
                </a:solidFill>
              </a:rPr>
              <a:t>xsl:template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C524-9270-4CDB-92DA-B294C68979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Ms6DhwEwPfCE1W9ee3Y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5f7Qxg58Ytr24gYpjX3d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4jw9dLT9VWjzMzxqdOt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RwtHpkcEJ0jcRQXBbZx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H27ikwhLsyhbmd8v3vRr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nWEovzRJ6uZpr0GwmyW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fAIGtCDuwcVn9w20ODM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bWMG5YVeR0SRy5JfWyRd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droXVFCYjrg4G4GO5f5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t4Q9tlKjvcormgiwHYR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LSTKgOUxlzI8QawDqiPd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2Z8Ic0yZ7SzpzXCaywf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75PYkZxwUiQqYk6Lbge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jvF3LNziAixjaTMkH7kj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AWiYqVMAkSx4pzgVtYY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xYnlrGgtfXKAFL7x9Dl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8peyJi7znMauzo5d26Y2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0rRlJe5gM0vw9pjA4t5k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jPUuNVPkrplwwvZHsac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Aw0CQ6AHToBZmgPd4gb0U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3vmNX49fOemRxwPJhlX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7NSN45LDaDbC5Mo80YLb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kCiOCLPS0Jr2CFyzdI1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9Gjofu5elCkIOHy6r1YF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9EXtSISRviaVIt0SYnC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fsKqBhmbtSvGI86CTUh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SA2PoO2HRYvPnjisQ5CF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UQGEZ5MNzXvYpvJr6Bu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q1LRMmuHmPwUyTKXhh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FDr7FXP91eRmOJmq6gbD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bKIBTrOGglwCpFS7jqj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suWPH9jdV7YSP19at3T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dYjeNZbT3eJTUong94SI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0T1ySxKyTA7rL0UKVS9LZ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oVt549YYnrWvidE3JEn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ExPRY8XfYV6h61lC59f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Y0vz6pZmtpfjptNq9QY8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WjJVvpjeivKZhWfcbP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o06DI7zdOtE7Bv83DxW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DUOX3Q67L1pX0iJeSLUG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w7KomSYqUD3UUIORGcF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l9lJ48btaJoNtZTjKHf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DBYUsJU2KO4knAK8m9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3GApeLRK4xUgLA3CNQe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dCbZ5KUrcTAgs4hikBo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w7eOYmrXPiHk6E8ETqC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TEuIRjymFIPOLwBf5UeQz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da1Hje8I3UfN8tDsn29fj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MpMbxQe1j1SzqjG90jeX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yXn8BDwbGk0CoCU7Hht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Vz2jLd2Q0lWQQPOpfBv7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zOV4fSCXtCkk2O5iRi8Qj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FxL5ih2RxtTnZdnHYae3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vwM0jWKcZueU9oi9zkUC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x1Gv4TLJnvOZNVHyFOZ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5stglBLWAu1DYRX3ofc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ssuGUXcevSjhdZ9nncI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FV9uKoKqpEqGwrX2Z4xz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1550</Words>
  <Application>Microsoft Office PowerPoint</Application>
  <PresentationFormat>On-screen Show (4:3)</PresentationFormat>
  <Paragraphs>481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Trường ĐH Sư Phạm Kỹ Thuật TP HCM</vt:lpstr>
      <vt:lpstr>XSL ?</vt:lpstr>
      <vt:lpstr>Tổng quan</vt:lpstr>
      <vt:lpstr>Ví Dụ</vt:lpstr>
      <vt:lpstr>Tài Liệu XSLT </vt:lpstr>
      <vt:lpstr>Sự chuyển đổi XML </vt:lpstr>
      <vt:lpstr>Khai Báo</vt:lpstr>
      <vt:lpstr>Thẻ &lt;xsl:template match=“”&gt;</vt:lpstr>
      <vt:lpstr>Thẻ xsl:apply-template</vt:lpstr>
      <vt:lpstr>Thuộc tính select</vt:lpstr>
      <vt:lpstr>Chọn giá trị một nút</vt:lpstr>
      <vt:lpstr>Lấy phần tử trùng tên</vt:lpstr>
      <vt:lpstr>Kiểu so khớp nút</vt:lpstr>
      <vt:lpstr>So khớp nút gốc</vt:lpstr>
      <vt:lpstr>So khớp yếu tố tên </vt:lpstr>
      <vt:lpstr>So khớp nút con với /</vt:lpstr>
      <vt:lpstr>So khớp nút con cháu với //</vt:lpstr>
      <vt:lpstr>So khớp bởi ID</vt:lpstr>
      <vt:lpstr>So khớp thuộc tính với @</vt:lpstr>
      <vt:lpstr>comment()</vt:lpstr>
      <vt:lpstr>processing-instruction()</vt:lpstr>
      <vt:lpstr>text()</vt:lpstr>
      <vt:lpstr>Or Operator |</vt:lpstr>
      <vt:lpstr>Testing with [ ]</vt:lpstr>
      <vt:lpstr>Expressions for Selecting Nodes (Biểu thức để chọn các nút)</vt:lpstr>
      <vt:lpstr>Node Axes</vt:lpstr>
      <vt:lpstr>Expression Types (Các dạng biểu thức xử lý)</vt:lpstr>
      <vt:lpstr>Functions That Operate on Node Sets (Các hàm thao tác trên một tập hợp nhiều nút)</vt:lpstr>
      <vt:lpstr>Booleans</vt:lpstr>
      <vt:lpstr>Booleans (tt)</vt:lpstr>
      <vt:lpstr>Numbers</vt:lpstr>
      <vt:lpstr>Numbers (tt)</vt:lpstr>
      <vt:lpstr>Strings (Các hàm xử lý chuỗi) </vt:lpstr>
      <vt:lpstr>Strings (Các hàm xử lý chuỗi)(tt)</vt:lpstr>
      <vt:lpstr>The Default Template Rules</vt:lpstr>
      <vt:lpstr>1.The Default Rule for Elements</vt:lpstr>
      <vt:lpstr>The Default Rule for Text Nodes</vt:lpstr>
      <vt:lpstr>Deciding What Output to Include (Quyết định xuất ra bao gồm gì)</vt:lpstr>
      <vt:lpstr>1.Using Attribute Value Templates</vt:lpstr>
      <vt:lpstr>2. Inserting Elements into the Output with xsl:element (Tạo thêm phần tử mới với element)</vt:lpstr>
      <vt:lpstr>3. Inserting Attributes into the Output with xsl:attribute  (Thêm thuộc tính mới cho phần tử với attribute )</vt:lpstr>
      <vt:lpstr>Generating Attribute Sets  (Thiết lập một tập hợp các thuộc tính)</vt:lpstr>
      <vt:lpstr>Generating Attribute Sets (tt)</vt:lpstr>
      <vt:lpstr>Generating Processing Instructions with xsl:pi (Chèn thêm chỉ thị xử lý vào xlm với pi)</vt:lpstr>
      <vt:lpstr>Generating Comments with xsl:comment (Chèn thêm chú thích vào xml)</vt:lpstr>
      <vt:lpstr>Element &lt;xsl:text&gt; </vt:lpstr>
      <vt:lpstr>Element &lt;xsl:copy&gt; va  Element &lt;xsl:copy-of&gt;  </vt:lpstr>
      <vt:lpstr>Element &lt;xsl:sort&gt; </vt:lpstr>
      <vt:lpstr>Slide 49</vt:lpstr>
      <vt:lpstr>Element &lt;xsl:if&gt; </vt:lpstr>
      <vt:lpstr>Element &lt;xsl:choose&gt;</vt:lpstr>
      <vt:lpstr>Slide 52</vt:lpstr>
      <vt:lpstr>Element &lt;xsl:varible&gt; </vt:lpstr>
      <vt:lpstr>Slide 54</vt:lpstr>
      <vt:lpstr>Name Template</vt:lpstr>
      <vt:lpstr>Parameters</vt:lpstr>
      <vt:lpstr>Ví Dụ</vt:lpstr>
      <vt:lpstr>Merging Multiple Style Sheets </vt:lpstr>
      <vt:lpstr>Merging Multiple Style Sheets </vt:lpstr>
      <vt:lpstr>Merging Multiple Style Sheets </vt:lpstr>
      <vt:lpstr>Merging Multiple Style Sheets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Sư Phạm Kỹ Thuật TP HCM</dc:title>
  <dc:creator>USER</dc:creator>
  <cp:lastModifiedBy>USER</cp:lastModifiedBy>
  <cp:revision>138</cp:revision>
  <dcterms:created xsi:type="dcterms:W3CDTF">2011-05-09T14:25:31Z</dcterms:created>
  <dcterms:modified xsi:type="dcterms:W3CDTF">2011-05-21T08:25:54Z</dcterms:modified>
</cp:coreProperties>
</file>