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10" r:id="rId2"/>
    <p:sldId id="312" r:id="rId3"/>
    <p:sldId id="314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15" r:id="rId12"/>
    <p:sldId id="324" r:id="rId13"/>
    <p:sldId id="269" r:id="rId14"/>
    <p:sldId id="264" r:id="rId15"/>
    <p:sldId id="270" r:id="rId16"/>
    <p:sldId id="296" r:id="rId17"/>
    <p:sldId id="297" r:id="rId18"/>
    <p:sldId id="298" r:id="rId19"/>
    <p:sldId id="299" r:id="rId20"/>
    <p:sldId id="319" r:id="rId21"/>
    <p:sldId id="271" r:id="rId22"/>
    <p:sldId id="273" r:id="rId23"/>
    <p:sldId id="274" r:id="rId24"/>
    <p:sldId id="275" r:id="rId25"/>
    <p:sldId id="272" r:id="rId26"/>
    <p:sldId id="276" r:id="rId27"/>
    <p:sldId id="321" r:id="rId28"/>
    <p:sldId id="290" r:id="rId29"/>
    <p:sldId id="291" r:id="rId30"/>
    <p:sldId id="292" r:id="rId31"/>
    <p:sldId id="293" r:id="rId32"/>
    <p:sldId id="294" r:id="rId33"/>
    <p:sldId id="295" r:id="rId34"/>
    <p:sldId id="323" r:id="rId35"/>
    <p:sldId id="300" r:id="rId36"/>
    <p:sldId id="311" r:id="rId37"/>
    <p:sldId id="302" r:id="rId38"/>
    <p:sldId id="303" r:id="rId39"/>
    <p:sldId id="301" r:id="rId40"/>
    <p:sldId id="304" r:id="rId41"/>
    <p:sldId id="305" r:id="rId42"/>
    <p:sldId id="306" r:id="rId43"/>
    <p:sldId id="307" r:id="rId44"/>
    <p:sldId id="308" r:id="rId45"/>
    <p:sldId id="309" r:id="rId46"/>
    <p:sldId id="259" r:id="rId4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514" autoAdjust="0"/>
  </p:normalViewPr>
  <p:slideViewPr>
    <p:cSldViewPr>
      <p:cViewPr varScale="1">
        <p:scale>
          <a:sx n="87" d="100"/>
          <a:sy n="8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AC4D-6CB1-444F-8E32-541FFAA9C04A}" type="datetimeFigureOut">
              <a:rPr lang="vi-VN" smtClean="0"/>
              <a:t>24/05/2011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E411-A4F8-417C-A7EC-5B19893273E3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879F8-54D7-4079-A286-1504C03663A8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5B20-83B3-498F-BE94-6222C984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5B20-83B3-498F-BE94-6222C984C36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825F513-C16E-4848-AB73-5CE558E24155}" type="datetime1">
              <a:rPr lang="en-US" smtClean="0"/>
              <a:t>5/24/2011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203D2-9A13-4725-B50D-6220B5EF7287}" type="slidenum">
              <a:rPr lang="vi-VN" smtClean="0"/>
              <a:pPr/>
              <a:t>12</a:t>
            </a:fld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778816F-F1DC-4DE2-ABCD-9C351BC11F52}" type="datetime1">
              <a:rPr lang="en-US" smtClean="0"/>
              <a:t>5/24/2011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066800" y="4648200"/>
            <a:ext cx="7543800" cy="8382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429000" y="4267200"/>
            <a:ext cx="518160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1371600" cy="152400"/>
          </a:xfrm>
        </p:spPr>
        <p:txBody>
          <a:bodyPr/>
          <a:lstStyle>
            <a:lvl1pPr>
              <a:defRPr/>
            </a:lvl1pPr>
          </a:lstStyle>
          <a:p>
            <a:fld id="{A7AEE4DC-7589-49AE-9C7F-3B200479B5AC}" type="datetime1">
              <a:rPr lang="vi-VN" smtClean="0"/>
              <a:t>24/05/2011</a:t>
            </a:fld>
            <a:endParaRPr lang="vi-V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828800" y="6477000"/>
            <a:ext cx="838200" cy="152400"/>
          </a:xfrm>
        </p:spPr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gray">
          <a:xfrm>
            <a:off x="7391400" y="60960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/>
              <a:t>LOGO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5257800" y="6229350"/>
            <a:ext cx="220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/>
              <a:t>www.themegallery.com </a:t>
            </a:r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gray">
          <a:xfrm>
            <a:off x="444500" y="6375400"/>
            <a:ext cx="5257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B713F-07A5-40CF-A339-E65019F645B7}" type="datetime1">
              <a:rPr lang="vi-VN" smtClean="0"/>
              <a:t>24/05/2011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6700"/>
            <a:ext cx="2057400" cy="613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6700"/>
            <a:ext cx="6019800" cy="613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08288-1EFE-4064-99BB-22224E797673}" type="datetime1">
              <a:rPr lang="vi-VN" smtClean="0"/>
              <a:t>24/05/2011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C1A2DB-BDF7-4860-B34D-1052D03A9DF5}" type="datetime1">
              <a:rPr lang="vi-VN" smtClean="0"/>
              <a:t>24/05/2011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XML Schema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46666-CEA3-49FA-80C8-012D4E1ADE34}" type="datetime1">
              <a:rPr lang="vi-VN" smtClean="0"/>
              <a:t>24/05/2011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CDCB17-10BA-4A53-8DF6-0B46619B0808}" type="datetime1">
              <a:rPr lang="vi-VN" smtClean="0"/>
              <a:t>24/05/2011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98C18-7B4F-4228-A5EE-7DB2B065F91C}" type="datetime1">
              <a:rPr lang="vi-VN" smtClean="0"/>
              <a:t>24/05/2011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188BA-DD93-4831-B29B-1C75C1CEE960}" type="datetime1">
              <a:rPr lang="vi-VN" smtClean="0"/>
              <a:t>24/05/2011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A3BF53-E87C-46FF-B4C5-7C8307C9B53C}" type="datetime1">
              <a:rPr lang="vi-VN" smtClean="0"/>
              <a:t>24/05/2011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24681-DDE7-49F0-B6BA-132C78293B4E}" type="datetime1">
              <a:rPr lang="vi-VN" smtClean="0"/>
              <a:t>24/05/2011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ABC57-1F21-4BF5-96B4-28BB726C3A8C}" type="datetime1">
              <a:rPr lang="vi-VN" smtClean="0"/>
              <a:t>24/05/2011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66700"/>
            <a:ext cx="727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9400" y="6515100"/>
            <a:ext cx="121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77F262-7427-4F2F-87E7-E00C2AC07793}" type="datetime1">
              <a:rPr lang="vi-VN" smtClean="0"/>
              <a:t>24/05/2011</a:t>
            </a:fld>
            <a:endParaRPr lang="vi-V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3300" y="6397625"/>
            <a:ext cx="1790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vi-VN" smtClean="0"/>
              <a:t>XML Schema</a:t>
            </a:r>
            <a:endParaRPr lang="vi-V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8600" y="65151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A01989-B1F3-4A0D-949C-007EE9C2511A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4" name="Text Box 30"/>
          <p:cNvSpPr txBox="1">
            <a:spLocks noChangeArrowheads="1"/>
          </p:cNvSpPr>
          <p:nvPr/>
        </p:nvSpPr>
        <p:spPr bwMode="black">
          <a:xfrm>
            <a:off x="7381875" y="6324600"/>
            <a:ext cx="1384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200" b="1" i="1"/>
              <a:t>LOGO</a:t>
            </a: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520" y="5301208"/>
            <a:ext cx="4974704" cy="838200"/>
          </a:xfrm>
        </p:spPr>
        <p:txBody>
          <a:bodyPr/>
          <a:lstStyle/>
          <a:p>
            <a:pPr algn="l"/>
            <a:r>
              <a:rPr lang="en-US" sz="20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11</a:t>
            </a:r>
            <a: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				ID	</a:t>
            </a:r>
            <a:b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Phạm Ngọc Minh		08110073 </a:t>
            </a:r>
            <a:b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Hoàng Tuấn Đức		08110032</a:t>
            </a:r>
            <a:b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Nguyễn Công Tâm	08110104</a:t>
            </a:r>
            <a:b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endParaRPr lang="en-US" sz="1800" b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564904"/>
            <a:ext cx="7488832" cy="1152128"/>
          </a:xfrm>
        </p:spPr>
        <p:txBody>
          <a:bodyPr/>
          <a:lstStyle/>
          <a:p>
            <a:pPr algn="ctr"/>
            <a:r>
              <a:rPr lang="en-US" sz="6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XML Schema</a:t>
            </a:r>
            <a:endParaRPr lang="en-US" sz="6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221088"/>
            <a:ext cx="36724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Lecturer: Nguyễn Trần Thi Văn</a:t>
            </a:r>
          </a:p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539552" y="404664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</a:pP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University of Technical Education HCMC</a:t>
            </a:r>
            <a:b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Faculty of Information Technology</a:t>
            </a:r>
            <a:b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----o0o----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A01989-B1F3-4A0D-949C-007EE9C2511A}" type="slidenum">
              <a:rPr lang="vi-VN" smtClean="0"/>
              <a:pPr/>
              <a:t>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XML Schema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000108"/>
            <a:ext cx="7572428" cy="550072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8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&lt;?xml version="1.0"?&gt;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sz="2000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xs:schema</a:t>
            </a:r>
            <a:r>
              <a:rPr lang="en-US" sz="200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xmlns:xs=“http://www.w3.org/2001/XMLSchema</a:t>
            </a:r>
            <a:r>
              <a:rPr lang="en-US" sz="200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”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targetNamespace=“http://www.w3schools.com”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		xmlns=“http://www.w3schools.com”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		elementFormDefault="qualified"&gt;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sz="2000" smtClean="0">
                <a:solidFill>
                  <a:srgbClr val="D60093"/>
                </a:solidFill>
                <a:ea typeface="Arial Unicode MS" pitchFamily="34" charset="-128"/>
                <a:cs typeface="Arial Unicode MS" pitchFamily="34" charset="-128"/>
              </a:rPr>
              <a:t>xs:element name="note"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  &lt;</a:t>
            </a:r>
            <a:r>
              <a:rPr lang="en-US" sz="2000" smtClean="0">
                <a:solidFill>
                  <a:srgbClr val="008000"/>
                </a:solidFill>
                <a:ea typeface="Arial Unicode MS" pitchFamily="34" charset="-128"/>
                <a:cs typeface="Arial Unicode MS" pitchFamily="34" charset="-128"/>
              </a:rPr>
              <a:t>xs:complexType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    &lt;</a:t>
            </a:r>
            <a:r>
              <a:rPr lang="en-US" sz="2000" smtClean="0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xs:sequence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&lt;xs:element name="to" type="xs:string"/&gt;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		&lt;xs:element name="from" type="xs:string"/&gt;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		&lt;xs:element name="heading" type="xs:string"/&gt;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		&lt;xs:element name="body" type="xs:string"/&gt;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sz="2000" smtClean="0">
                <a:solidFill>
                  <a:srgbClr val="CC3300"/>
                </a:solidFill>
                <a:ea typeface="Arial Unicode MS" pitchFamily="34" charset="-128"/>
                <a:cs typeface="Arial Unicode MS" pitchFamily="34" charset="-128"/>
              </a:rPr>
              <a:t>/xs:sequence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  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sz="2000" smtClean="0">
                <a:solidFill>
                  <a:srgbClr val="008000"/>
                </a:solidFill>
                <a:ea typeface="Arial Unicode MS" pitchFamily="34" charset="-128"/>
                <a:cs typeface="Arial Unicode MS" pitchFamily="34" charset="-128"/>
              </a:rPr>
              <a:t>/xs:complexType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sz="2000" smtClean="0">
                <a:solidFill>
                  <a:srgbClr val="D60093"/>
                </a:solidFill>
                <a:ea typeface="Arial Unicode MS" pitchFamily="34" charset="-128"/>
                <a:cs typeface="Arial Unicode MS" pitchFamily="34" charset="-128"/>
              </a:rPr>
              <a:t>/xs:element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solidFill>
                  <a:schemeClr val="tx1"/>
                </a:solidFill>
                <a:cs typeface="Times New Roman" pitchFamily="18" charset="0"/>
              </a:rPr>
              <a:t>&lt;</a:t>
            </a:r>
            <a:r>
              <a:rPr lang="en-US" sz="2000" smtClean="0">
                <a:solidFill>
                  <a:srgbClr val="0000FF"/>
                </a:solidFill>
                <a:cs typeface="Times New Roman" pitchFamily="18" charset="0"/>
              </a:rPr>
              <a:t>/xs:schema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</a:rPr>
              <a:t>&gt;</a:t>
            </a:r>
            <a:r>
              <a:rPr lang="en-US" sz="2000" smtClean="0"/>
              <a:t> </a:t>
            </a:r>
          </a:p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vi-VN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ltGray">
          <a:xfrm rot="5400000" flipH="1">
            <a:off x="-2016125" y="204043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gray">
          <a:xfrm>
            <a:off x="1822450" y="52514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Other attributes</a:t>
            </a:r>
            <a:endParaRPr lang="en-US" b="1"/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Indicators</a:t>
            </a:r>
            <a:endParaRPr lang="en-US" b="1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gray">
          <a:xfrm>
            <a:off x="2438400" y="36115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Restrictions for datatype</a:t>
            </a:r>
            <a:endParaRPr lang="en-US" b="1"/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gray">
          <a:xfrm>
            <a:off x="2286000" y="270892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Why Use XML Schemas?</a:t>
            </a:r>
            <a:endParaRPr lang="vi-VN" b="1"/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gray">
          <a:xfrm>
            <a:off x="1765300" y="19732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/>
              <a:t>Introduction to XML </a:t>
            </a:r>
            <a:r>
              <a:rPr lang="en-US" b="1" smtClean="0"/>
              <a:t>Schema</a:t>
            </a:r>
            <a:endParaRPr lang="vi-VN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8705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8706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8707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8708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6429388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115328" cy="457200"/>
          </a:xfrm>
        </p:spPr>
        <p:txBody>
          <a:bodyPr/>
          <a:lstStyle/>
          <a:p>
            <a:r>
              <a:rPr lang="en-US" sz="2800" smtClean="0"/>
              <a:t>Difference Between XML Schema and DTD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14422"/>
            <a:ext cx="8072494" cy="5000660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marL="514350" indent="-514350">
              <a:lnSpc>
                <a:spcPts val="3700"/>
              </a:lnSpc>
            </a:pPr>
            <a:r>
              <a:rPr lang="en-US" sz="240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XML Schema support namespaces, while DTD is not.</a:t>
            </a:r>
          </a:p>
          <a:p>
            <a:pPr marL="514350" indent="-514350">
              <a:lnSpc>
                <a:spcPts val="3700"/>
              </a:lnSpc>
            </a:pPr>
            <a:r>
              <a:rPr lang="en-US" sz="240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XML Schemas are written in XML, while DTDs are not.</a:t>
            </a:r>
          </a:p>
          <a:p>
            <a:pPr marL="514350" lvl="0" indent="-514350">
              <a:lnSpc>
                <a:spcPts val="3700"/>
              </a:lnSpc>
            </a:pPr>
            <a:r>
              <a:rPr lang="en-US" sz="240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XML Schemas are richer and more powerful than DTDs</a:t>
            </a:r>
            <a:endParaRPr lang="vi-VN" sz="2400" smtClean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marL="514350" indent="-514350">
              <a:lnSpc>
                <a:spcPts val="3700"/>
              </a:lnSpc>
            </a:pPr>
            <a:r>
              <a:rPr lang="en-US" sz="240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XML Schema support data types that’s not available in DTD.</a:t>
            </a:r>
          </a:p>
          <a:p>
            <a:pPr marL="514350" lvl="0" indent="-514350">
              <a:lnSpc>
                <a:spcPts val="3700"/>
              </a:lnSpc>
            </a:pPr>
            <a:r>
              <a:rPr lang="en-US" sz="240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XML Schemas are extensible to future additions</a:t>
            </a:r>
          </a:p>
          <a:p>
            <a:pPr marL="514350" indent="-514350">
              <a:lnSpc>
                <a:spcPts val="3700"/>
              </a:lnSpc>
            </a:pPr>
            <a:r>
              <a:rPr lang="en-US" sz="240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XML Schema does not allow inline definitions, while DTD does.</a:t>
            </a:r>
          </a:p>
          <a:p>
            <a:pPr marL="514350" lvl="0" indent="-514350">
              <a:lnSpc>
                <a:spcPts val="3700"/>
              </a:lnSpc>
            </a:pPr>
            <a:endParaRPr lang="vi-VN" sz="240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ts val="3700"/>
              </a:lnSpc>
            </a:pPr>
            <a:endParaRPr lang="en-US" sz="240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mtClean="0"/>
              <a:t/>
            </a:r>
            <a:br>
              <a:rPr lang="en-US" smtClean="0"/>
            </a:b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Simple Elements?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0174"/>
            <a:ext cx="8153400" cy="4900626"/>
          </a:xfrm>
        </p:spPr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 simple element is an XML element that can contain only </a:t>
            </a:r>
            <a:r>
              <a:rPr lang="en-US" sz="3600" smtClean="0">
                <a:solidFill>
                  <a:schemeClr val="tx1"/>
                </a:solidFill>
              </a:rPr>
              <a:t>text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. It cannot contain any other elements or attributes.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3200" smtClean="0">
                <a:solidFill>
                  <a:schemeClr val="tx1"/>
                </a:solidFill>
              </a:rPr>
              <a:t>text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can be of many different types. It can be one of the types included in the XML Schema definition (boolean, string, date, etc.), or it can be a custom type that you can define yourself.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29388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Simple Elements?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47290" cy="5181600"/>
          </a:xfrm>
        </p:spPr>
        <p:txBody>
          <a:bodyPr/>
          <a:lstStyle/>
          <a:p>
            <a:endParaRPr lang="en-US" smtClean="0"/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&lt;xs:element name="xxx" type="yyy"/&gt;</a:t>
            </a:r>
          </a:p>
          <a:p>
            <a:pPr lvl="1"/>
            <a:r>
              <a:rPr lang="en-US" smtClean="0"/>
              <a:t>where xxx is the name of the element and yyy is the data type of the element.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chemeClr val="tx1"/>
                </a:solidFill>
              </a:rPr>
              <a:t>&lt;xs:element name="lastname“ </a:t>
            </a:r>
            <a:r>
              <a:rPr lang="en-US" smtClean="0">
                <a:solidFill>
                  <a:schemeClr val="tx1"/>
                </a:solidFill>
              </a:rPr>
              <a:t>type</a:t>
            </a:r>
            <a:r>
              <a:rPr lang="en-US" smtClean="0">
                <a:solidFill>
                  <a:schemeClr val="tx1"/>
                </a:solidFill>
              </a:rPr>
              <a:t>="xs:string"/&gt;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&lt;xs:element name="age" type="xs:integer"/&gt;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&lt;xs:element name="dateborn" type="xs:date"/&gt;</a:t>
            </a:r>
          </a:p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29388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829576" cy="714380"/>
          </a:xfrm>
        </p:spPr>
        <p:txBody>
          <a:bodyPr/>
          <a:lstStyle/>
          <a:p>
            <a:r>
              <a:rPr lang="en-US" smtClean="0"/>
              <a:t>Default and Fixed Values 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Simple elements may have a default value OR a fixed value specified.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 default value is automatically assigned to the element when no other value is specified.</a:t>
            </a:r>
          </a:p>
          <a:p>
            <a:r>
              <a:rPr lang="en-US" smtClean="0">
                <a:solidFill>
                  <a:schemeClr val="tx1"/>
                </a:solidFill>
              </a:rPr>
              <a:t>&lt;xs:element name="color" type="xs:string" default="red"/&gt;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 fixed value is also automatically assigned to the element, and you cannot specify another value.</a:t>
            </a:r>
          </a:p>
          <a:p>
            <a:r>
              <a:rPr lang="en-US" smtClean="0">
                <a:solidFill>
                  <a:schemeClr val="tx1"/>
                </a:solidFill>
              </a:rPr>
              <a:t>&lt;xs:element name="color" type="xs:string" fixed="red"/&gt;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Complex Element?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tx2">
                    <a:lumMod val="75000"/>
                  </a:schemeClr>
                </a:solidFill>
              </a:rPr>
              <a:t>A complex element is an XML element that contains other elements and/or attributes.</a:t>
            </a:r>
          </a:p>
          <a:p>
            <a:r>
              <a:rPr lang="en-US" sz="2800" smtClean="0">
                <a:solidFill>
                  <a:schemeClr val="tx2">
                    <a:lumMod val="75000"/>
                  </a:schemeClr>
                </a:solidFill>
              </a:rPr>
              <a:t>There are four kinds of complex elements:</a:t>
            </a:r>
          </a:p>
          <a:p>
            <a:pPr lvl="1"/>
            <a:r>
              <a:rPr lang="en-US" sz="2800" smtClean="0"/>
              <a:t>empty elements</a:t>
            </a:r>
          </a:p>
          <a:p>
            <a:pPr lvl="1"/>
            <a:r>
              <a:rPr lang="en-US" sz="2800" smtClean="0"/>
              <a:t>elements that contain only other elements</a:t>
            </a:r>
          </a:p>
          <a:p>
            <a:pPr lvl="1"/>
            <a:r>
              <a:rPr lang="en-US" sz="2800" smtClean="0"/>
              <a:t>elements that contain only text</a:t>
            </a:r>
          </a:p>
          <a:p>
            <a:pPr lvl="1"/>
            <a:r>
              <a:rPr lang="en-US" sz="2800" smtClean="0"/>
              <a:t>elements that contain both other elements and text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Complex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 complex XML element, "product", which is empty:</a:t>
            </a:r>
          </a:p>
          <a:p>
            <a:r>
              <a:rPr lang="en-US" smtClean="0">
                <a:solidFill>
                  <a:schemeClr val="tx1"/>
                </a:solidFill>
              </a:rPr>
              <a:t>         &lt;product pid="1345"/&gt;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 complex XML element, "employee", which contains only other elements:</a:t>
            </a:r>
          </a:p>
          <a:p>
            <a:r>
              <a:rPr lang="en-US" smtClean="0">
                <a:solidFill>
                  <a:schemeClr val="tx1"/>
                </a:solidFill>
              </a:rPr>
              <a:t>&lt;employee&gt;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&lt;firstname&gt;John&lt;/firstname&gt;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&lt;lastname&gt;Smith&lt;/lastname&gt;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&lt;/employee&gt;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Complex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 complex XML element, "food", which contains only text:</a:t>
            </a:r>
          </a:p>
          <a:p>
            <a:r>
              <a:rPr lang="en-US" smtClean="0">
                <a:solidFill>
                  <a:schemeClr val="tx1"/>
                </a:solidFill>
              </a:rPr>
              <a:t>&lt;food type="dessert"&gt;Ice cream&lt;/food&gt;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 complex XML element, "description", which contains both elements and text:</a:t>
            </a:r>
          </a:p>
          <a:p>
            <a:r>
              <a:rPr lang="en-US" smtClean="0">
                <a:solidFill>
                  <a:schemeClr val="tx1"/>
                </a:solidFill>
              </a:rPr>
              <a:t>&lt;description&gt; It happened on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	&lt;date lang="norwegian"&gt;03.03.99&lt;/date&gt;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&lt;/description&gt;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Attribute?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syntax for defining an attribute is:</a:t>
            </a:r>
          </a:p>
          <a:p>
            <a:r>
              <a:rPr lang="en-US" smtClean="0">
                <a:solidFill>
                  <a:schemeClr val="tx1"/>
                </a:solidFill>
              </a:rPr>
              <a:t>&lt;xs:attribute name="xxx" type="yyy"/&gt;</a:t>
            </a:r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where xxx is the name of the attribute and yyy specifies the data type of the attribute.</a:t>
            </a:r>
          </a:p>
          <a:p>
            <a:endParaRPr lang="en-US" b="1" smtClean="0"/>
          </a:p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&lt;lastname lang="EN"&gt;Smith&lt;/lastname&gt;</a:t>
            </a:r>
          </a:p>
          <a:p>
            <a:r>
              <a:rPr lang="en-US" smtClean="0"/>
              <a:t> 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vi-VN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ltGray">
          <a:xfrm rot="5400000" flipH="1">
            <a:off x="-2016125" y="204043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gray">
          <a:xfrm>
            <a:off x="1822450" y="52514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Other attributes</a:t>
            </a:r>
            <a:endParaRPr lang="en-US" b="1"/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Indicators</a:t>
            </a:r>
            <a:endParaRPr lang="en-US" b="1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gray">
          <a:xfrm>
            <a:off x="2438400" y="36115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Restrictions for datatype</a:t>
            </a:r>
            <a:endParaRPr lang="en-US" b="1"/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Why Use XML Schemas?</a:t>
            </a:r>
            <a:endParaRPr lang="vi-VN" b="1"/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gray">
          <a:xfrm>
            <a:off x="1765300" y="19732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/>
              <a:t>Introduction to XML </a:t>
            </a:r>
            <a:r>
              <a:rPr lang="en-US" b="1" smtClean="0"/>
              <a:t>Schema</a:t>
            </a:r>
            <a:endParaRPr lang="vi-VN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8705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8706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8707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8708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vi-VN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ltGray">
          <a:xfrm rot="5400000" flipH="1">
            <a:off x="-2016125" y="204043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gray">
          <a:xfrm>
            <a:off x="1822450" y="52514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Other attributes</a:t>
            </a:r>
            <a:endParaRPr lang="en-US" b="1"/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Indicators</a:t>
            </a:r>
            <a:endParaRPr lang="en-US" b="1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gray">
          <a:xfrm>
            <a:off x="2438400" y="36115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Restrictions for datatype</a:t>
            </a:r>
            <a:endParaRPr lang="en-US" b="1"/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Why Use XML Schemas?</a:t>
            </a:r>
            <a:endParaRPr lang="vi-VN" b="1"/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gray">
          <a:xfrm>
            <a:off x="1765300" y="19732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/>
              <a:t>Introduction to XML </a:t>
            </a:r>
            <a:r>
              <a:rPr lang="en-US" b="1" smtClean="0"/>
              <a:t>Schema</a:t>
            </a:r>
            <a:endParaRPr lang="vi-VN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8705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8706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8707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8708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571480"/>
            <a:ext cx="7277100" cy="457200"/>
          </a:xfrm>
        </p:spPr>
        <p:txBody>
          <a:bodyPr/>
          <a:lstStyle/>
          <a:p>
            <a:r>
              <a:rPr lang="en-US" smtClean="0"/>
              <a:t>Restrictions for Datatypes</a:t>
            </a:r>
            <a:br>
              <a:rPr lang="en-US" smtClean="0"/>
            </a:br>
            <a:endParaRPr 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ph/>
          </p:nvPr>
        </p:nvGraphicFramePr>
        <p:xfrm>
          <a:off x="142844" y="1285861"/>
          <a:ext cx="8786874" cy="5143534"/>
        </p:xfrm>
        <a:graphic>
          <a:graphicData uri="http://schemas.openxmlformats.org/drawingml/2006/table">
            <a:tbl>
              <a:tblPr/>
              <a:tblGrid>
                <a:gridCol w="1836868"/>
                <a:gridCol w="6950006"/>
              </a:tblGrid>
              <a:tr h="771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Constraint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enumeration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Defines a list of acceptable values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fractionDigits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maximum number of decimal places allowed. Must be equal to or greater than zero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length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exact number of characters or list items allowed. Must be equal to or greater than zero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maxExclusive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upper bounds for numeric values (the value must be less than this value)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maxInclusive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upper bounds for numeric values (the value must be less than or equal to this value)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maxLength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maximum number of characters or list items allowed. Must be equal to or greater than zero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571480"/>
            <a:ext cx="7277100" cy="457200"/>
          </a:xfrm>
        </p:spPr>
        <p:txBody>
          <a:bodyPr/>
          <a:lstStyle/>
          <a:p>
            <a:r>
              <a:rPr lang="en-US" smtClean="0"/>
              <a:t>Restrictions for Datatypes</a:t>
            </a:r>
            <a:br>
              <a:rPr lang="en-US" smtClean="0"/>
            </a:br>
            <a:endParaRPr 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ph/>
          </p:nvPr>
        </p:nvGraphicFramePr>
        <p:xfrm>
          <a:off x="142844" y="1214423"/>
          <a:ext cx="8786874" cy="5072097"/>
        </p:xfrm>
        <a:graphic>
          <a:graphicData uri="http://schemas.openxmlformats.org/drawingml/2006/table">
            <a:tbl>
              <a:tblPr/>
              <a:tblGrid>
                <a:gridCol w="1857388"/>
                <a:gridCol w="6929486"/>
              </a:tblGrid>
              <a:tr h="57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Constraint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minExclusive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lower bounds for numeric values (the value must be greater than this value)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minInclusive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lower bounds for numeric values (the value must be greater than or equal to this value)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minLength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minimum number of characters or list items allowed. Must be equal to or greater than zero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pattern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Defines the exact sequence of characters that are acceptable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totalDigits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the exact number of digits allowed. Must be greater than zero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White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how white space (line feeds, tabs, spaces, and carriage returns) is handled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15074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Restrictions on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value of age cannot be lower than 0 or greater than 120: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&lt;xs:element name="age"&gt;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&lt;xs:simpleType&gt;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 &lt;xs:restriction base="xs:integer"&gt;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   &lt;xs:minInclusive value="0"/&gt;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   &lt;xs:maxInclusive value="120"/&gt;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 &lt;/xs:restriction&gt;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&lt;/xs:simpleType&gt;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&lt;/xs:element&gt;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266700"/>
            <a:ext cx="7277100" cy="457200"/>
          </a:xfrm>
        </p:spPr>
        <p:txBody>
          <a:bodyPr/>
          <a:lstStyle/>
          <a:p>
            <a:r>
              <a:rPr lang="en-US" smtClean="0"/>
              <a:t>Restrictions on a Set of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example below defines an element called "car" with a restriction. The only acceptable values are: Audi, Golf, BMW:</a:t>
            </a:r>
          </a:p>
          <a:p>
            <a:r>
              <a:rPr lang="en-US" smtClean="0">
                <a:solidFill>
                  <a:schemeClr val="tx1"/>
                </a:solidFill>
              </a:rPr>
              <a:t>&lt;xs:element name="car"&gt;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&lt;xs:simpleType&gt;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 &lt;xs:restriction base="xs:string"&gt;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   &lt;xs:enumeration value="Audi"/&gt;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   &lt;xs:enumeration value="Golf"/&gt;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   &lt;xs:enumeration value="BMW"/&gt;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 &lt;/xs:restriction&gt;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&lt;/xs:simpleType&gt;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&lt;/xs:element&gt;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500834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7715200" cy="457200"/>
          </a:xfrm>
        </p:spPr>
        <p:txBody>
          <a:bodyPr/>
          <a:lstStyle/>
          <a:p>
            <a:r>
              <a:rPr lang="en-US" smtClean="0"/>
              <a:t>Restrictions on a Series of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example below that only acceptable value is ONE of the LOWERCASE letters from a to z:</a:t>
            </a:r>
          </a:p>
          <a:p>
            <a:r>
              <a:rPr lang="en-US" smtClean="0">
                <a:solidFill>
                  <a:schemeClr val="tx1"/>
                </a:solidFill>
              </a:rPr>
              <a:t>&lt;xs:element name="letter"&gt;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&lt;xs:simpleType&gt;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 &lt;xs:restriction base="xs:string"&gt;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   &lt;xs:pattern value="[a-z]"/&gt;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 &lt;/xs:restriction&gt;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&lt;/xs:simpleType&gt;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&lt;/xs:element&gt;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15074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Restrictions on Length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value must be minimum five characters and maximum eight characters:</a:t>
            </a:r>
            <a:endParaRPr lang="en-US" smtClean="0"/>
          </a:p>
          <a:p>
            <a:r>
              <a:rPr lang="en-US" smtClean="0">
                <a:solidFill>
                  <a:schemeClr val="tx1"/>
                </a:solidFill>
              </a:rPr>
              <a:t>&lt;xs:element name="password"&gt;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&lt;xs:simpleType&gt;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 &lt;xs:restriction base="xs:string"&gt;</a:t>
            </a:r>
          </a:p>
          <a:p>
            <a:pPr lvl="1"/>
            <a:r>
              <a:rPr lang="en-US" smtClean="0"/>
              <a:t>     &lt;xs:minLength value="5"/&gt; 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   &lt;xs:length value="8"/&gt;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   &lt;/xs:restriction&gt;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  &lt;/xs:simpleType&gt;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&lt;/xs:element&gt;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vi-VN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ltGray">
          <a:xfrm rot="5400000" flipH="1">
            <a:off x="-2016125" y="204043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gray">
          <a:xfrm>
            <a:off x="1822450" y="52514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Other attributes</a:t>
            </a:r>
            <a:endParaRPr lang="en-US" b="1"/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Indicators</a:t>
            </a:r>
            <a:endParaRPr lang="en-US" b="1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gray">
          <a:xfrm>
            <a:off x="2438400" y="36115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Restrictions for datatype</a:t>
            </a:r>
            <a:endParaRPr lang="en-US" b="1"/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Why Use XML Schemas?</a:t>
            </a:r>
            <a:endParaRPr lang="vi-VN" b="1"/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gray">
          <a:xfrm>
            <a:off x="1765300" y="19732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/>
              <a:t>Introduction to XML </a:t>
            </a:r>
            <a:r>
              <a:rPr lang="en-US" b="1" smtClean="0"/>
              <a:t>Schema</a:t>
            </a:r>
            <a:endParaRPr lang="vi-VN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8705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8706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8707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8708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Indicators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Order indicators:</a:t>
            </a:r>
          </a:p>
          <a:p>
            <a:pPr lvl="0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          All</a:t>
            </a:r>
          </a:p>
          <a:p>
            <a:pPr lvl="0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          Choice</a:t>
            </a:r>
          </a:p>
          <a:p>
            <a:pPr lvl="0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          Sequence</a:t>
            </a:r>
          </a:p>
          <a:p>
            <a:r>
              <a:rPr lang="en-US" b="1" smtClean="0">
                <a:solidFill>
                  <a:schemeClr val="tx1"/>
                </a:solidFill>
              </a:rPr>
              <a:t>Occurrence indicators:</a:t>
            </a:r>
          </a:p>
          <a:p>
            <a:pPr lvl="0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          maxOccurs</a:t>
            </a:r>
          </a:p>
          <a:p>
            <a:pPr lvl="0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          minOccurs</a:t>
            </a:r>
          </a:p>
          <a:p>
            <a:r>
              <a:rPr lang="en-US" b="1" smtClean="0">
                <a:solidFill>
                  <a:schemeClr val="tx1"/>
                </a:solidFill>
              </a:rPr>
              <a:t>Group indicators:</a:t>
            </a:r>
          </a:p>
          <a:p>
            <a:pPr lvl="0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          Group name</a:t>
            </a:r>
          </a:p>
          <a:p>
            <a:pPr lvl="0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          attributeGroup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15074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Indicators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 </a:t>
            </a:r>
            <a:r>
              <a:rPr lang="en-US" b="1" smtClean="0">
                <a:solidFill>
                  <a:schemeClr val="tx1"/>
                </a:solidFill>
              </a:rPr>
              <a:t>All  </a:t>
            </a:r>
            <a:r>
              <a:rPr lang="en-US" smtClean="0"/>
              <a:t> 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&lt;all&gt; indicator specifies that the child elements can appear in any order, and that each child element must occur only once:.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When using the &lt;all&gt; indicator you can set the </a:t>
            </a:r>
            <a:r>
              <a:rPr lang="en-US" smtClean="0">
                <a:solidFill>
                  <a:schemeClr val="tx1"/>
                </a:solidFill>
              </a:rPr>
              <a:t>&lt;minOccurs&gt;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indicator to 0 or 1 and the </a:t>
            </a:r>
            <a:r>
              <a:rPr lang="en-US" smtClean="0">
                <a:solidFill>
                  <a:schemeClr val="tx1"/>
                </a:solidFill>
              </a:rPr>
              <a:t>&lt;maxOccurs&gt;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indicator can only be set to 1 (the </a:t>
            </a:r>
            <a:r>
              <a:rPr lang="en-US" smtClean="0">
                <a:solidFill>
                  <a:schemeClr val="tx1"/>
                </a:solidFill>
              </a:rPr>
              <a:t>&lt;minOccurs&gt;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mtClean="0">
                <a:solidFill>
                  <a:schemeClr val="tx1"/>
                </a:solidFill>
              </a:rPr>
              <a:t>&lt;maxOccurs&gt;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are described later).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vi-VN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ltGray">
          <a:xfrm rot="5400000" flipH="1">
            <a:off x="-2016125" y="204043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gray">
          <a:xfrm>
            <a:off x="1822450" y="52514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Other attributes</a:t>
            </a:r>
            <a:endParaRPr lang="en-US" b="1"/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Indicators</a:t>
            </a:r>
            <a:endParaRPr lang="en-US" b="1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gray">
          <a:xfrm>
            <a:off x="2438400" y="36115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Restrictions for datatype</a:t>
            </a:r>
            <a:endParaRPr lang="en-US" b="1"/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Why Use XML Schemas?</a:t>
            </a:r>
            <a:endParaRPr lang="vi-VN" b="1"/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gray">
          <a:xfrm>
            <a:off x="1765300" y="19732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/>
              <a:t>Introduction to XML </a:t>
            </a:r>
            <a:r>
              <a:rPr lang="en-US" b="1" smtClean="0"/>
              <a:t>Schema</a:t>
            </a:r>
            <a:endParaRPr lang="vi-VN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8705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8706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8707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8708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6143636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Indicators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Choice Indicator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&lt;choice&gt; indicator specifies that either one child element or another can occur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en-US" smtClean="0"/>
          </a:p>
          <a:p>
            <a:r>
              <a:rPr lang="en-US" b="1" smtClean="0">
                <a:solidFill>
                  <a:schemeClr val="tx1"/>
                </a:solidFill>
              </a:rPr>
              <a:t>Sequence Indicator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&lt;sequence&gt; indicator specifies that the child elements must appear in a specific order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320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Occurrence Indicators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maxOccurs Indicator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&lt;maxOccurs&gt; indicator specifies the maximum number of times an element can occur.</a:t>
            </a:r>
          </a:p>
          <a:p>
            <a:r>
              <a:rPr lang="en-US" b="1" smtClean="0">
                <a:solidFill>
                  <a:schemeClr val="tx1"/>
                </a:solidFill>
              </a:rPr>
              <a:t>minOccurs Indicator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&lt;minOccurs&gt; indicator specifies the minimum number of times an element can occur.</a:t>
            </a:r>
          </a:p>
          <a:p>
            <a:r>
              <a:rPr lang="en-US" b="1" smtClean="0">
                <a:solidFill>
                  <a:srgbClr val="FFFF00"/>
                </a:solidFill>
              </a:rPr>
              <a:t>Tip:</a:t>
            </a:r>
            <a:r>
              <a:rPr lang="en-US" smtClean="0">
                <a:solidFill>
                  <a:srgbClr val="FFFF00"/>
                </a:solidFill>
              </a:rPr>
              <a:t> To allow an element to appear an unlimited number of times, use the maxOccurs="unbounded" statement: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Indicators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smtClean="0">
              <a:solidFill>
                <a:schemeClr val="tx1"/>
              </a:solidFill>
            </a:endParaRPr>
          </a:p>
          <a:p>
            <a:r>
              <a:rPr lang="en-US" b="1" smtClean="0">
                <a:solidFill>
                  <a:schemeClr val="tx1"/>
                </a:solidFill>
              </a:rPr>
              <a:t>Element Groups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Element groups are defined with the group declaration, like this:</a:t>
            </a:r>
          </a:p>
          <a:p>
            <a:r>
              <a:rPr lang="en-US" smtClean="0">
                <a:solidFill>
                  <a:schemeClr val="tx1"/>
                </a:solidFill>
              </a:rPr>
              <a:t>&lt;xs:group name="groupname"&gt;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...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&lt;/xs:group&gt;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You must define an all, choice, or sequence element inside the group declaration.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Indicators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smtClean="0">
              <a:solidFill>
                <a:schemeClr val="tx1"/>
              </a:solidFill>
            </a:endParaRPr>
          </a:p>
          <a:p>
            <a:r>
              <a:rPr lang="en-US" b="1" smtClean="0">
                <a:solidFill>
                  <a:schemeClr val="tx1"/>
                </a:solidFill>
              </a:rPr>
              <a:t>Attribute Groups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Attribute groups are defined with the attributeGroup declaration, like this:</a:t>
            </a:r>
          </a:p>
          <a:p>
            <a:r>
              <a:rPr lang="en-US" smtClean="0">
                <a:solidFill>
                  <a:schemeClr val="tx1"/>
                </a:solidFill>
              </a:rPr>
              <a:t>&lt;xs:attributeGroup name="groupname"&gt;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...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&lt;/xs:attributeGroup&gt;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mtClean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43636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vi-VN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ltGray">
          <a:xfrm rot="5400000" flipH="1">
            <a:off x="-2016125" y="204043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gray">
          <a:xfrm>
            <a:off x="1822450" y="525145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Other attributes</a:t>
            </a:r>
            <a:endParaRPr lang="en-US" b="1"/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Indicators</a:t>
            </a:r>
            <a:endParaRPr lang="en-US" b="1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gray">
          <a:xfrm>
            <a:off x="2438400" y="36115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/>
              <a:t>Restrictions for datatype</a:t>
            </a:r>
            <a:endParaRPr lang="en-US" b="1"/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Why Use XML Schemas?</a:t>
            </a:r>
            <a:endParaRPr lang="vi-VN" b="1"/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gray">
          <a:xfrm>
            <a:off x="1765300" y="19732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/>
              <a:t>Introduction to XML </a:t>
            </a:r>
            <a:r>
              <a:rPr lang="en-US" b="1" smtClean="0"/>
              <a:t>Schema</a:t>
            </a:r>
            <a:endParaRPr lang="vi-VN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8705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8706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8707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8708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9512"/>
            <a:ext cx="9144000" cy="457200"/>
          </a:xfrm>
        </p:spPr>
        <p:txBody>
          <a:bodyPr/>
          <a:lstStyle/>
          <a:p>
            <a:r>
              <a:rPr lang="en-US" sz="3200" smtClean="0"/>
              <a:t>The &lt;any&gt; and  &lt;anyAttribute&gt; Element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&lt;any&gt; and &lt;anyAttribute&gt; elements are used to make </a:t>
            </a:r>
            <a:r>
              <a:rPr lang="en-US" smtClean="0">
                <a:solidFill>
                  <a:schemeClr val="tx1"/>
                </a:solidFill>
              </a:rPr>
              <a:t>EXTENSIBLE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documents!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They allow documents to contain additional elements that are not declared in the main XML schema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en-US" smtClean="0"/>
          </a:p>
          <a:p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the Schema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example below is based on defining all elements and attributes first, and then referring to them using the ref attribute.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Data Types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512" y="1214422"/>
          <a:ext cx="8678768" cy="5143535"/>
        </p:xfrm>
        <a:graphic>
          <a:graphicData uri="http://schemas.openxmlformats.org/drawingml/2006/table">
            <a:tbl>
              <a:tblPr/>
              <a:tblGrid>
                <a:gridCol w="2022890"/>
                <a:gridCol w="6655878"/>
              </a:tblGrid>
              <a:tr h="53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ENTITIES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ENTITY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9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ID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 string that represents the ID attribute in XML (only used with schema attributes)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9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IDREF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 string that represents the IDREF attribute in XML (only used with schema attributes)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IDREFS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6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Language</a:t>
                      </a: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 string that contains a valid language </a:t>
                      </a: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id</a:t>
                      </a:r>
                      <a:endParaRPr lang="en-US" sz="240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15074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Data Types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8482" y="785793"/>
          <a:ext cx="8643998" cy="5648922"/>
        </p:xfrm>
        <a:graphic>
          <a:graphicData uri="http://schemas.openxmlformats.org/drawingml/2006/table">
            <a:tbl>
              <a:tblPr/>
              <a:tblGrid>
                <a:gridCol w="2163278"/>
                <a:gridCol w="6480720"/>
              </a:tblGrid>
              <a:tr h="463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Name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 that contains a valid XML name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NCName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NMTOKEN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string that represents the NMTOKEN attribute in XML (only used with schema attributes)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NMTOKENS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normalizedString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string that does not contain line feeds, carriage returns, or tabs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Qname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string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6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Token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string that does not contain line feeds, carriage returns, tabs, leading or trailing spaces, or multiple spaces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00826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and Time Data Types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3" y="908720"/>
          <a:ext cx="8643965" cy="5592114"/>
        </p:xfrm>
        <a:graphic>
          <a:graphicData uri="http://schemas.openxmlformats.org/drawingml/2006/table">
            <a:tbl>
              <a:tblPr/>
              <a:tblGrid>
                <a:gridCol w="1928826"/>
                <a:gridCol w="6715139"/>
              </a:tblGrid>
              <a:tr h="542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542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date value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542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dateTime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date and time value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542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duration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time interval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542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gDay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part of a date - the day (DD)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542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gMonth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part of a date - the month (MM)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542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gMonthDay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part of a date - the month and day (MM-DD)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542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gYear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part of a date - the year (YYYY)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542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gYearMonth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part of a date - the year and month (YYYY-MM)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  <a:tr h="4074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a time value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alpha val="46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9388" y="6500834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39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XML Schema became a W3C Recommendation 02. May 2001.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XML Schema is an XML-based alternative to DTD.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An XML schema describes the structure of an XML document.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XML Schema language is also referred to as XML Schema Definition (XSD).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endParaRPr lang="vi-VN" smtClean="0"/>
          </a:p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15074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Data Types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857231"/>
          <a:ext cx="9143999" cy="559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453"/>
                <a:gridCol w="6585546"/>
              </a:tblGrid>
              <a:tr h="547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7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byte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signed 8-bit 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7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Decimal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decimal value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7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signed 32-bit 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7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 integer value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7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signed 64-bit 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6750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negativeInteger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 integer containing only negative values (..,-2,-1)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8192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nonNegativeInteger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 integer containing only non-negative values (0,1,2,..)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7933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nonPositiveInteger</a:t>
                      </a: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 integer containing only non-positive values (..,-2,-1,0</a:t>
                      </a: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950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40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Data Types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071540"/>
          <a:ext cx="8715436" cy="5357857"/>
        </p:xfrm>
        <a:graphic>
          <a:graphicData uri="http://schemas.openxmlformats.org/drawingml/2006/table">
            <a:tbl>
              <a:tblPr/>
              <a:tblGrid>
                <a:gridCol w="2004550"/>
                <a:gridCol w="6710886"/>
              </a:tblGrid>
              <a:tr h="77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0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positiveInteger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An integer containing only positive values (1,2,..)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short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signed 16-bit 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unsignedLong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 unsigned 64-bit 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unsignedInt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 unsigned 32-bit 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unsignedShort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 unsigned 16-bit 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unsignedByte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 unsigned 8-bit integer</a:t>
                      </a:r>
                      <a:endParaRPr lang="en-US" sz="24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41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Elements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980728"/>
          <a:ext cx="8572560" cy="5748007"/>
        </p:xfrm>
        <a:graphic>
          <a:graphicData uri="http://schemas.openxmlformats.org/drawingml/2006/table">
            <a:tbl>
              <a:tblPr/>
              <a:tblGrid>
                <a:gridCol w="2143141"/>
                <a:gridCol w="6429419"/>
              </a:tblGrid>
              <a:tr h="335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  <a:ea typeface="Calibri"/>
                          <a:cs typeface="Times New Roman"/>
                        </a:rPr>
                        <a:t>Element</a:t>
                      </a:r>
                      <a:endParaRPr lang="en-US" sz="240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  <a:ea typeface="Calibri"/>
                          <a:cs typeface="Times New Roman"/>
                        </a:rPr>
                        <a:t>Explanation</a:t>
                      </a:r>
                      <a:endParaRPr lang="en-US" sz="240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All</a:t>
                      </a:r>
                      <a:endParaRPr lang="en-US" sz="18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Specifies that the child elements can appear in any order. Each child element can occur 0 or 1 time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 Annotation</a:t>
                      </a:r>
                      <a:endParaRPr lang="en-US" sz="18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Specifies the top-level element for schema comments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sng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Any</a:t>
                      </a:r>
                      <a:endParaRPr lang="en-US" sz="18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Enables the author to extend the XML document with elements not specified by the schema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anyAttribute</a:t>
                      </a:r>
                      <a:endParaRPr lang="en-US" sz="18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Enables the author to extend the XML document with attributes not specified by the schema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Appinfo</a:t>
                      </a:r>
                      <a:endParaRPr lang="en-US" sz="18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Specifies information to be used by the application (must go inside annotation)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Attribute</a:t>
                      </a:r>
                      <a:endParaRPr lang="en-US" sz="18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an attribute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attributeGroup</a:t>
                      </a:r>
                      <a:endParaRPr lang="en-US" sz="18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an attribute group to be used in complex type definitions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Choice</a:t>
                      </a:r>
                      <a:endParaRPr lang="en-US" sz="18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Allows only one of the elements contained in the &lt;choice&gt; declaration to be present within the containing element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2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ComplexContent</a:t>
                      </a:r>
                      <a:endParaRPr lang="en-US" sz="18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extensions or restrictions on a complex type that contains mixed content or elements </a:t>
                      </a:r>
                      <a:r>
                        <a:rPr lang="en-US" sz="18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only </a:t>
                      </a:r>
                      <a:endParaRPr lang="en-US" sz="18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370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42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Elements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1214421"/>
          <a:ext cx="8786874" cy="521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6929486"/>
              </a:tblGrid>
              <a:tr h="744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sng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 complexType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a complex type element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4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sng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u="none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 documentation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text comments in a schema (must go inside annotation)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4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element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an element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4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extention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Extends an existing simpleType or complexType element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4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field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Specifies an XPath expression that specifies the value used to define an identity constraint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4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group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a group of elements to be used in complex type definitions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4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import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Adds multiple schemas with different target namespace to a document</a:t>
                      </a: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43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Elements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000108"/>
          <a:ext cx="8786874" cy="549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83"/>
                <a:gridCol w="6698191"/>
              </a:tblGrid>
              <a:tr h="740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u="none" strike="noStrik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include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Adds multiple schemas with the same target namespace to a document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70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key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Specifies an attribute or element value as a key (unique, non-nullable, and always present) within the containing element in an instance document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0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keyref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Specifies that an attribute or element value correspond to those of the specified key or unique element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0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list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a simple type element as a list of values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0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notation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Describes the format of non-XML data within an XML document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0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redefine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Redefines simple and complex types, groups, and attribute groups from an external schema</a:t>
                      </a:r>
                    </a:p>
                  </a:txBody>
                  <a:tcPr marL="0" marR="0" marT="0" marB="0">
                    <a:noFill/>
                  </a:tcPr>
                </a:tc>
              </a:tr>
              <a:tr h="740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 retriction</a:t>
                      </a:r>
                      <a:endParaRPr lang="en-US" sz="2000" u="none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restrictions on a simpleType, simpleContent, or a complexContent</a:t>
                      </a: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12" y="6500834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44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Elements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932604"/>
          <a:ext cx="8715436" cy="549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350"/>
                <a:gridCol w="6911086"/>
              </a:tblGrid>
              <a:tr h="757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u="none" strike="noStrike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schemas</a:t>
                      </a:r>
                      <a:endParaRPr lang="en-US" sz="2000" b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the root element of a schema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selector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Specifies an XPath expression that selects a set of elements for an identity constraint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sequence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Specifies that the child elements must appear in a sequence. Each child element can occur from 0 to any number of times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simpleContent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Contains extensions or restrictions on a text-only complex type or on a simple type as content and contains no elements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80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simpleType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a simple type and specifies the constraints and information about the values of attributes or text-only elements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union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a simple type as a collection (union) of values from specified simple data types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1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unique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Defines that an element or an attribute value must be unique within the scope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45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3657600" y="4800600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XML Schema?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358246" cy="5329254"/>
          </a:xfrm>
        </p:spPr>
        <p:txBody>
          <a:bodyPr/>
          <a:lstStyle/>
          <a:p>
            <a:r>
              <a:rPr lang="en-US" sz="3200" smtClean="0">
                <a:solidFill>
                  <a:schemeClr val="tx1"/>
                </a:solidFill>
              </a:rPr>
              <a:t>An XML Schema:</a:t>
            </a:r>
            <a:endParaRPr lang="vi-VN" sz="3200" smtClean="0">
              <a:solidFill>
                <a:schemeClr val="tx1"/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defines elements that can appear in a document</a:t>
            </a:r>
            <a:endParaRPr lang="vi-VN" sz="260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defines attributes that can appear in a document</a:t>
            </a:r>
            <a:endParaRPr lang="vi-VN" sz="260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defines which elements are child elements</a:t>
            </a:r>
            <a:endParaRPr lang="vi-VN" sz="260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defines the order of child elements</a:t>
            </a:r>
            <a:endParaRPr lang="vi-VN" sz="260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defines the number of child elements</a:t>
            </a:r>
            <a:endParaRPr lang="vi-VN" sz="260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defines whether an element is empty or can include text</a:t>
            </a:r>
            <a:endParaRPr lang="vi-VN" sz="260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defines data types for elements and attributes</a:t>
            </a:r>
            <a:endParaRPr lang="vi-VN" sz="260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defines default and fixed values for elements and attributes</a:t>
            </a:r>
            <a:endParaRPr lang="vi-VN" sz="260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43636" y="6500834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Data Types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tx1"/>
                </a:solidFill>
              </a:rPr>
              <a:t>With support for data types</a:t>
            </a:r>
            <a:r>
              <a:rPr lang="en-US" smtClean="0">
                <a:solidFill>
                  <a:schemeClr val="tx1"/>
                </a:solidFill>
              </a:rPr>
              <a:t>:</a:t>
            </a:r>
            <a:endParaRPr lang="vi-VN" smtClean="0">
              <a:solidFill>
                <a:schemeClr val="tx1"/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It is easier to describe allowable document content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It is easier to validate the correctness of data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It is easier to work with data from a database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It is easier to define data facets (restrictions on data)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It is easier to define data patterns (data formats)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It is easier to convert data between different data types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500834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Schemas use XML Syntax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tx1"/>
                </a:solidFill>
              </a:rPr>
              <a:t>Some benefits of that XML Schemas are written in XML:</a:t>
            </a:r>
            <a:endParaRPr lang="vi-VN" sz="3200" smtClean="0">
              <a:solidFill>
                <a:schemeClr val="tx1"/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You don't have to learn a new language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You can use your XML editor to edit your Schema files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You can use your XML parser to parse your Schema files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You can manipulate your Schema with the XML DOM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You can transform your Schema with XSLT</a:t>
            </a:r>
            <a:endParaRPr lang="vi-VN" sz="2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Well-Formed is not Enough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tx1"/>
                </a:solidFill>
              </a:rPr>
              <a:t>A well-formed XML document is a document that conforms to the XML syntax rules, like:</a:t>
            </a:r>
            <a:endParaRPr lang="vi-VN" sz="3200" smtClean="0">
              <a:solidFill>
                <a:schemeClr val="tx1"/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it must begin with the XML declaration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it must have one unique root element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start-tags must have matching end-tags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all elements must be closed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all elements must be properly nested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600" smtClean="0">
                <a:solidFill>
                  <a:schemeClr val="tx2">
                    <a:lumMod val="75000"/>
                  </a:schemeClr>
                </a:solidFill>
              </a:rPr>
              <a:t>all attribute values must be quoted</a:t>
            </a:r>
            <a:endParaRPr lang="vi-VN" sz="26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&lt;schema&gt; element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&lt;schema&gt; element may contain some attributes. A schema declaration often looks something like this:</a:t>
            </a:r>
            <a:endParaRPr lang="vi-VN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&lt;?xml version="1.0"?&gt;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&lt;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xs:schema</a:t>
            </a:r>
            <a:r>
              <a:rPr lang="en-US" smtClean="0"/>
              <a:t> xmlns:xs="http://www.w3.org/2001/XMLSchema"</a:t>
            </a:r>
            <a:br>
              <a:rPr lang="en-US" smtClean="0"/>
            </a:br>
            <a:r>
              <a:rPr lang="en-US" smtClean="0"/>
              <a:t>targetNamespace="http://www.w3schools.com"</a:t>
            </a:r>
            <a:br>
              <a:rPr lang="en-US" smtClean="0"/>
            </a:br>
            <a:r>
              <a:rPr lang="en-US" smtClean="0"/>
              <a:t>xmlns="http://www.w3schools.com"</a:t>
            </a:r>
            <a:br>
              <a:rPr lang="en-US" smtClean="0"/>
            </a:br>
            <a:r>
              <a:rPr lang="en-US" smtClean="0"/>
              <a:t>elementFormDefault="qualified"&gt;</a:t>
            </a:r>
            <a:br>
              <a:rPr lang="en-US" smtClean="0"/>
            </a:br>
            <a:r>
              <a:rPr lang="en-US" smtClean="0"/>
              <a:t>...</a:t>
            </a:r>
            <a:br>
              <a:rPr lang="en-US" smtClean="0"/>
            </a:br>
            <a:r>
              <a:rPr lang="en-US" smtClean="0"/>
              <a:t>...</a:t>
            </a:r>
            <a:br>
              <a:rPr lang="en-US" smtClean="0"/>
            </a:br>
            <a:r>
              <a:rPr lang="en-US" smtClean="0"/>
              <a:t>&lt;/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xs:schema</a:t>
            </a:r>
            <a:r>
              <a:rPr lang="en-US" smtClean="0"/>
              <a:t>&gt;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6512" y="6429396"/>
            <a:ext cx="1295400" cy="244475"/>
          </a:xfrm>
        </p:spPr>
        <p:txBody>
          <a:bodyPr/>
          <a:lstStyle/>
          <a:p>
            <a:fld id="{C8A01989-B1F3-4A0D-949C-007EE9C2511A}" type="slidenum">
              <a:rPr lang="vi-VN" smtClean="0"/>
              <a:pPr/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217tgp_cube_dark 3">
      <a:dk1>
        <a:srgbClr val="969696"/>
      </a:dk1>
      <a:lt1>
        <a:srgbClr val="FFFFFF"/>
      </a:lt1>
      <a:dk2>
        <a:srgbClr val="3F1F53"/>
      </a:dk2>
      <a:lt2>
        <a:srgbClr val="F3CC9D"/>
      </a:lt2>
      <a:accent1>
        <a:srgbClr val="557FE7"/>
      </a:accent1>
      <a:accent2>
        <a:srgbClr val="84ACCA"/>
      </a:accent2>
      <a:accent3>
        <a:srgbClr val="AFABB3"/>
      </a:accent3>
      <a:accent4>
        <a:srgbClr val="DADADA"/>
      </a:accent4>
      <a:accent5>
        <a:srgbClr val="B4C0F1"/>
      </a:accent5>
      <a:accent6>
        <a:srgbClr val="779BB7"/>
      </a:accent6>
      <a:hlink>
        <a:srgbClr val="9351C9"/>
      </a:hlink>
      <a:folHlink>
        <a:srgbClr val="3EB2AC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84ACCA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779BB7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1352</TotalTime>
  <Words>2390</Words>
  <Application>Microsoft Office PowerPoint</Application>
  <PresentationFormat>On-screen Show (4:3)</PresentationFormat>
  <Paragraphs>455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Theme2</vt:lpstr>
      <vt:lpstr>Group 11 Name    ID    Phạm Ngọc Minh  08110073   Hoàng Tuấn Đức  08110032  Nguyễn Công Tâm 08110104  </vt:lpstr>
      <vt:lpstr>Contents</vt:lpstr>
      <vt:lpstr>Contents</vt:lpstr>
      <vt:lpstr>Introduction</vt:lpstr>
      <vt:lpstr>What is an XML Schema?</vt:lpstr>
      <vt:lpstr>Support Data Types</vt:lpstr>
      <vt:lpstr>XML Schemas use XML Syntax</vt:lpstr>
      <vt:lpstr>Well-Formed is not Enough</vt:lpstr>
      <vt:lpstr>The &lt;schema&gt; element</vt:lpstr>
      <vt:lpstr>Example XML Schema </vt:lpstr>
      <vt:lpstr>Contents</vt:lpstr>
      <vt:lpstr>Difference Between XML Schema and DTD</vt:lpstr>
      <vt:lpstr>What is a Simple Elements?</vt:lpstr>
      <vt:lpstr>What is a Simple Elements?</vt:lpstr>
      <vt:lpstr>Default and Fixed Values  </vt:lpstr>
      <vt:lpstr>What is a Complex Element?</vt:lpstr>
      <vt:lpstr>Examples of Complex Elements</vt:lpstr>
      <vt:lpstr>Examples of Complex Elements</vt:lpstr>
      <vt:lpstr>What is an Attribute?</vt:lpstr>
      <vt:lpstr>Contents</vt:lpstr>
      <vt:lpstr>Restrictions for Datatypes </vt:lpstr>
      <vt:lpstr>Restrictions for Datatypes </vt:lpstr>
      <vt:lpstr>Restrictions on Values</vt:lpstr>
      <vt:lpstr>Restrictions on a Set of Values</vt:lpstr>
      <vt:lpstr>Restrictions on a Series of Values</vt:lpstr>
      <vt:lpstr>Restrictions on Length</vt:lpstr>
      <vt:lpstr>Contents</vt:lpstr>
      <vt:lpstr>Indicators</vt:lpstr>
      <vt:lpstr>Order Indicators</vt:lpstr>
      <vt:lpstr>Order Indicators</vt:lpstr>
      <vt:lpstr>Occurrence Indicators</vt:lpstr>
      <vt:lpstr>Group Indicators</vt:lpstr>
      <vt:lpstr>Group Indicators</vt:lpstr>
      <vt:lpstr>Contents</vt:lpstr>
      <vt:lpstr>The &lt;any&gt; and  &lt;anyAttribute&gt; Element </vt:lpstr>
      <vt:lpstr>Divide the Schema</vt:lpstr>
      <vt:lpstr>String Data Types</vt:lpstr>
      <vt:lpstr>String Data Types</vt:lpstr>
      <vt:lpstr>Date and Time Data Types</vt:lpstr>
      <vt:lpstr>Numeric Data Types</vt:lpstr>
      <vt:lpstr>Numeric Data Types</vt:lpstr>
      <vt:lpstr>XSD Elements</vt:lpstr>
      <vt:lpstr>XSD Elements</vt:lpstr>
      <vt:lpstr>XSD Elements</vt:lpstr>
      <vt:lpstr>XSD Elements</vt:lpstr>
      <vt:lpstr>Slide 46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</dc:creator>
  <cp:lastModifiedBy>Minh</cp:lastModifiedBy>
  <cp:revision>126</cp:revision>
  <dcterms:created xsi:type="dcterms:W3CDTF">2011-05-22T00:38:50Z</dcterms:created>
  <dcterms:modified xsi:type="dcterms:W3CDTF">2011-05-24T06:32:57Z</dcterms:modified>
</cp:coreProperties>
</file>