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74" r:id="rId7"/>
    <p:sldId id="262"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5" r:id="rId60"/>
    <p:sldId id="314" r:id="rId61"/>
    <p:sldId id="316" r:id="rId62"/>
    <p:sldId id="317" r:id="rId63"/>
    <p:sldId id="321" r:id="rId64"/>
    <p:sldId id="318" r:id="rId65"/>
    <p:sldId id="319" r:id="rId66"/>
    <p:sldId id="320" r:id="rId67"/>
    <p:sldId id="322" r:id="rId68"/>
    <p:sldId id="323" r:id="rId69"/>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42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A90D2487-0276-41BB-8FAF-D8986ED6398B}" type="datetimeFigureOut">
              <a:rPr lang="vi-VN" smtClean="0"/>
              <a:pPr/>
              <a:t>19/12/2009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95A6D01-FF44-4A37-9618-FA1927A04B68}" type="slidenum">
              <a:rPr lang="vi-VN" smtClean="0"/>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A90D2487-0276-41BB-8FAF-D8986ED6398B}" type="datetimeFigureOut">
              <a:rPr lang="vi-VN" smtClean="0"/>
              <a:pPr/>
              <a:t>19/12/2009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95A6D01-FF44-4A37-9618-FA1927A04B68}"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A90D2487-0276-41BB-8FAF-D8986ED6398B}" type="datetimeFigureOut">
              <a:rPr lang="vi-VN" smtClean="0"/>
              <a:pPr/>
              <a:t>19/12/2009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95A6D01-FF44-4A37-9618-FA1927A04B68}" type="slidenum">
              <a:rPr lang="vi-VN" smtClean="0"/>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A90D2487-0276-41BB-8FAF-D8986ED6398B}" type="datetimeFigureOut">
              <a:rPr lang="vi-VN" smtClean="0"/>
              <a:pPr/>
              <a:t>19/12/2009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95A6D01-FF44-4A37-9618-FA1927A04B68}" type="slidenum">
              <a:rPr lang="vi-VN" smtClean="0"/>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0D2487-0276-41BB-8FAF-D8986ED6398B}" type="datetimeFigureOut">
              <a:rPr lang="vi-VN" smtClean="0"/>
              <a:pPr/>
              <a:t>19/12/2009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95A6D01-FF44-4A37-9618-FA1927A04B68}" type="slidenum">
              <a:rPr lang="vi-VN" smtClean="0"/>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A90D2487-0276-41BB-8FAF-D8986ED6398B}" type="datetimeFigureOut">
              <a:rPr lang="vi-VN" smtClean="0"/>
              <a:pPr/>
              <a:t>19/12/2009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95A6D01-FF44-4A37-9618-FA1927A04B68}" type="slidenum">
              <a:rPr lang="vi-VN" smtClean="0"/>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A90D2487-0276-41BB-8FAF-D8986ED6398B}" type="datetimeFigureOut">
              <a:rPr lang="vi-VN" smtClean="0"/>
              <a:pPr/>
              <a:t>19/12/2009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795A6D01-FF44-4A37-9618-FA1927A04B68}" type="slidenum">
              <a:rPr lang="vi-VN" smtClean="0"/>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A90D2487-0276-41BB-8FAF-D8986ED6398B}" type="datetimeFigureOut">
              <a:rPr lang="vi-VN" smtClean="0"/>
              <a:pPr/>
              <a:t>19/12/2009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795A6D01-FF44-4A37-9618-FA1927A04B68}" type="slidenum">
              <a:rPr lang="vi-VN" smtClean="0"/>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0D2487-0276-41BB-8FAF-D8986ED6398B}" type="datetimeFigureOut">
              <a:rPr lang="vi-VN" smtClean="0"/>
              <a:pPr/>
              <a:t>19/12/2009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795A6D01-FF44-4A37-9618-FA1927A04B68}"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0D2487-0276-41BB-8FAF-D8986ED6398B}" type="datetimeFigureOut">
              <a:rPr lang="vi-VN" smtClean="0"/>
              <a:pPr/>
              <a:t>19/12/2009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95A6D01-FF44-4A37-9618-FA1927A04B68}" type="slidenum">
              <a:rPr lang="vi-VN" smtClean="0"/>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0D2487-0276-41BB-8FAF-D8986ED6398B}" type="datetimeFigureOut">
              <a:rPr lang="vi-VN" smtClean="0"/>
              <a:pPr/>
              <a:t>19/12/2009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95A6D01-FF44-4A37-9618-FA1927A04B68}" type="slidenum">
              <a:rPr lang="vi-VN" smtClean="0"/>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0D2487-0276-41BB-8FAF-D8986ED6398B}" type="datetimeFigureOut">
              <a:rPr lang="vi-VN" smtClean="0"/>
              <a:pPr/>
              <a:t>19/12/2009</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5A6D01-FF44-4A37-9618-FA1927A04B68}" type="slidenum">
              <a:rPr lang="vi-VN" smtClean="0"/>
              <a:pPr/>
              <a:t>‹#›</a:t>
            </a:fld>
            <a:endParaRPr 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C# </a:t>
            </a:r>
            <a:r>
              <a:rPr lang="en-US" dirty="0" err="1" smtClean="0">
                <a:solidFill>
                  <a:srgbClr val="FF0000"/>
                </a:solidFill>
              </a:rPr>
              <a:t>và.Net</a:t>
            </a:r>
            <a:r>
              <a:rPr lang="en-US" smtClean="0">
                <a:solidFill>
                  <a:srgbClr val="FF0000"/>
                </a:solidFill>
              </a:rPr>
              <a:t> </a:t>
            </a:r>
            <a:endParaRPr lang="vi-VN">
              <a:solidFill>
                <a:srgbClr val="FF0000"/>
              </a:solidFill>
            </a:endParaRPr>
          </a:p>
        </p:txBody>
      </p:sp>
      <p:sp>
        <p:nvSpPr>
          <p:cNvPr id="3" name="Subtitle 2"/>
          <p:cNvSpPr>
            <a:spLocks noGrp="1"/>
          </p:cNvSpPr>
          <p:nvPr>
            <p:ph type="subTitle" idx="1"/>
          </p:nvPr>
        </p:nvSpPr>
        <p:spPr/>
        <p:txBody>
          <a:bodyPr/>
          <a:lstStyle/>
          <a:p>
            <a:endParaRPr lang="vi-V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70C0"/>
                </a:solidFill>
              </a:rPr>
              <a:t>Dữ liệu kiểu trị và Quy Chiếu</a:t>
            </a:r>
            <a:endParaRPr lang="vi-VN">
              <a:solidFill>
                <a:srgbClr val="0070C0"/>
              </a:solidFill>
            </a:endParaRPr>
          </a:p>
        </p:txBody>
      </p:sp>
      <p:sp>
        <p:nvSpPr>
          <p:cNvPr id="3" name="Content Placeholder 2"/>
          <p:cNvSpPr>
            <a:spLocks noGrp="1"/>
          </p:cNvSpPr>
          <p:nvPr>
            <p:ph idx="1"/>
          </p:nvPr>
        </p:nvSpPr>
        <p:spPr/>
        <p:txBody>
          <a:bodyPr/>
          <a:lstStyle/>
          <a:p>
            <a:r>
              <a:rPr lang="en-US" smtClean="0">
                <a:solidFill>
                  <a:srgbClr val="FF0000"/>
                </a:solidFill>
              </a:rPr>
              <a:t>Kiểu trị </a:t>
            </a:r>
            <a:r>
              <a:rPr lang="en-US" smtClean="0"/>
              <a:t>là khi biến lưu trữ trực tiếp nội dung dữ liệu.</a:t>
            </a:r>
          </a:p>
          <a:p>
            <a:r>
              <a:rPr lang="en-US" smtClean="0">
                <a:solidFill>
                  <a:srgbClr val="FF0000"/>
                </a:solidFill>
              </a:rPr>
              <a:t>Kiểu quy chiếu </a:t>
            </a:r>
            <a:r>
              <a:rPr lang="en-US" smtClean="0"/>
              <a:t>thì biến chỉ lưu trữ memory address chỉ về nơi chứa nội dung dữ liệu.</a:t>
            </a:r>
          </a:p>
          <a:p>
            <a:endParaRPr lang="vi-V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70C0"/>
                </a:solidFill>
              </a:rPr>
              <a:t>Stack và Heap</a:t>
            </a:r>
            <a:endParaRPr lang="vi-VN">
              <a:solidFill>
                <a:srgbClr val="0070C0"/>
              </a:solidFill>
            </a:endParaRPr>
          </a:p>
        </p:txBody>
      </p:sp>
      <p:sp>
        <p:nvSpPr>
          <p:cNvPr id="3" name="Content Placeholder 2"/>
          <p:cNvSpPr>
            <a:spLocks noGrp="1"/>
          </p:cNvSpPr>
          <p:nvPr>
            <p:ph idx="1"/>
          </p:nvPr>
        </p:nvSpPr>
        <p:spPr/>
        <p:txBody>
          <a:bodyPr>
            <a:normAutofit fontScale="70000" lnSpcReduction="20000"/>
          </a:bodyPr>
          <a:lstStyle/>
          <a:p>
            <a:r>
              <a:rPr lang="en-US" smtClean="0"/>
              <a:t>Stack:</a:t>
            </a:r>
          </a:p>
          <a:p>
            <a:pPr lvl="1"/>
            <a:r>
              <a:rPr lang="en-US" smtClean="0"/>
              <a:t> Là một cấu trúc dữ liệu dùng lưu trữ theo kiểu LIFO, dùng cho các biến cục bộ.</a:t>
            </a:r>
          </a:p>
          <a:p>
            <a:pPr lvl="1"/>
            <a:r>
              <a:rPr lang="en-US" smtClean="0"/>
              <a:t>Biến được cấp phát memory dành riêng cho biến để chứa giá trị thực và vùng memory này sẽ mang tên biến.</a:t>
            </a:r>
          </a:p>
          <a:p>
            <a:pPr lvl="1"/>
            <a:r>
              <a:rPr lang="en-US" smtClean="0"/>
              <a:t>GC sẽ thu hồi các vùng memory được đánh dấu</a:t>
            </a:r>
          </a:p>
          <a:p>
            <a:r>
              <a:rPr lang="en-US" smtClean="0"/>
              <a:t>Heap:</a:t>
            </a:r>
          </a:p>
          <a:p>
            <a:pPr lvl="1"/>
            <a:r>
              <a:rPr lang="en-US" smtClean="0"/>
              <a:t>Các biến kiểu qui chiếu- đối tượng-  được nhận một vùng memory gọi là Heap.</a:t>
            </a:r>
          </a:p>
          <a:p>
            <a:pPr lvl="1"/>
            <a:r>
              <a:rPr lang="en-US" smtClean="0"/>
              <a:t>Khi một đối tượng được cấp memory trên Heap thì address của biến được trã về, address này được gán cho biến qui chiếu  và biến qui chiếu này được lưu trên stack</a:t>
            </a:r>
          </a:p>
          <a:p>
            <a:pPr lvl="1"/>
            <a:r>
              <a:rPr lang="en-US" smtClean="0"/>
              <a:t>GC sẽ thu hồi theo chu kỳ khi đối tượng không còn được qui chiếu.</a:t>
            </a:r>
          </a:p>
          <a:p>
            <a:r>
              <a:rPr lang="en-US" smtClean="0"/>
              <a:t>Boxing:  trong trường hợp kiểu trị tạm thời chuyển qua kiểu qui chiếu và lưu trên heap</a:t>
            </a:r>
          </a:p>
          <a:p>
            <a:endParaRPr lang="vi-V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70C0"/>
                </a:solidFill>
              </a:rPr>
              <a:t>IS và AS</a:t>
            </a:r>
            <a:endParaRPr lang="vi-VN">
              <a:solidFill>
                <a:srgbClr val="0070C0"/>
              </a:solidFill>
            </a:endParaRPr>
          </a:p>
        </p:txBody>
      </p:sp>
      <p:sp>
        <p:nvSpPr>
          <p:cNvPr id="3" name="Content Placeholder 2"/>
          <p:cNvSpPr>
            <a:spLocks noGrp="1"/>
          </p:cNvSpPr>
          <p:nvPr>
            <p:ph idx="1"/>
          </p:nvPr>
        </p:nvSpPr>
        <p:spPr/>
        <p:txBody>
          <a:bodyPr/>
          <a:lstStyle/>
          <a:p>
            <a:r>
              <a:rPr lang="en-US" smtClean="0"/>
              <a:t>Toán tử IS cho phép kiểm tra xem đối tượng có tương thích với kiểu dữ liệu đó hay không.</a:t>
            </a:r>
          </a:p>
          <a:p>
            <a:r>
              <a:rPr lang="en-US" smtClean="0"/>
              <a:t>Toán tử as so với toán tử is với việc kiểm tra ép kiểu có hợp lệ hay không, nghĩa là kiểm tra true hay false, nếu là true sẽ cho ép kiểu</a:t>
            </a:r>
            <a:endParaRPr lang="vi-V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70C0"/>
                </a:solidFill>
              </a:rPr>
              <a:t>Giới thiệu Generic</a:t>
            </a:r>
            <a:endParaRPr lang="vi-VN">
              <a:solidFill>
                <a:srgbClr val="0070C0"/>
              </a:solidFill>
            </a:endParaRPr>
          </a:p>
        </p:txBody>
      </p:sp>
      <p:sp>
        <p:nvSpPr>
          <p:cNvPr id="3" name="Content Placeholder 2"/>
          <p:cNvSpPr>
            <a:spLocks noGrp="1"/>
          </p:cNvSpPr>
          <p:nvPr>
            <p:ph idx="1"/>
          </p:nvPr>
        </p:nvSpPr>
        <p:spPr/>
        <p:txBody>
          <a:bodyPr>
            <a:normAutofit/>
          </a:bodyPr>
          <a:lstStyle/>
          <a:p>
            <a:r>
              <a:rPr lang="vi-VN" sz="2000" smtClean="0"/>
              <a:t>Các ngôn ngữ .net (C#, C++, VB..) đều là những ngôn ngữ được định kiểu mạnh, có nghĩa là bạn phải khai báo biến rõ ràng trước khi sử dụng. Tuy nhiên khi ta sử dụng các kiểu tập hợp (collection) lại không hỗ trợ kiểu an toan( Type safety). Ví dụ kiểu ArrayList, chúng cho phép ta lưu trữ tất cả các object bên trong chúng.</a:t>
            </a:r>
          </a:p>
          <a:p>
            <a:r>
              <a:rPr lang="vi-VN" sz="2000" smtClean="0"/>
              <a:t>Ví dụ Generictest.csc</a:t>
            </a:r>
          </a:p>
          <a:p>
            <a:r>
              <a:rPr lang="vi-VN" sz="2000" smtClean="0"/>
              <a:t>Generic cho phép chúng ta định kiểu an toàn (type safety). Chúng cho phép ta tạo ra một cấu trúc dữ liệu mà không cần phải xác định đó là kiểu dữ liệu gì. Tuy nhiên khi cấu trúc dữ liệu này được sử dụng, trình biên dịch phải đảm bảo rằng kiểu dữ liệu được sử dụng với nó là kiểu an toàn. Generic cũng tương đương vơi Template trong C++ tuy nhiên việc sử dụng Generic trong .net dễ dàng hơn nhiều so với Template.</a:t>
            </a:r>
            <a:endParaRPr lang="vi-VN"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normAutofit fontScale="62500" lnSpcReduction="20000"/>
          </a:bodyPr>
          <a:lstStyle/>
          <a:p>
            <a:r>
              <a:rPr lang="vi-VN" smtClean="0">
                <a:solidFill>
                  <a:srgbClr val="00B0F0"/>
                </a:solidFill>
              </a:rPr>
              <a:t>Implicitly typed local variables</a:t>
            </a:r>
            <a:r>
              <a:rPr lang="en-US" smtClean="0">
                <a:solidFill>
                  <a:srgbClr val="00B0F0"/>
                </a:solidFill>
              </a:rPr>
              <a:t>: </a:t>
            </a:r>
            <a:r>
              <a:rPr lang="vi-VN" smtClean="0"/>
              <a:t>cho phép định nghĩa một biến mà không cần khai báo kiểu tường minh</a:t>
            </a:r>
            <a:r>
              <a:rPr lang="en-US" smtClean="0"/>
              <a:t> và </a:t>
            </a:r>
            <a:r>
              <a:rPr lang="vi-VN" smtClean="0"/>
              <a:t>giá trị gán vào phải được thực hiện ngay sau lệnh khai báo. Khi thực hiện lệnh gán thì biến đã được ngầm định khai báo kiểu tương ứn</a:t>
            </a:r>
            <a:r>
              <a:rPr lang="en-US" smtClean="0"/>
              <a:t>g.</a:t>
            </a:r>
          </a:p>
          <a:p>
            <a:r>
              <a:rPr lang="vi-VN" smtClean="0">
                <a:solidFill>
                  <a:srgbClr val="00B0F0"/>
                </a:solidFill>
              </a:rPr>
              <a:t>Lambda Expression</a:t>
            </a:r>
            <a:r>
              <a:rPr lang="vi-VN" smtClean="0"/>
              <a:t>: Anonymous method hỗ trợ cách viết inline code nhưng chưa có sự thay đổi đáng kể về cú pháp câu lệnh. Lambda Expression là sự phát triển của Anonymous method, giúp giải quyết gánh nặng của người lập trình trong việc viết các đoạn mã. Có thể hiểu Lambda Expression như một hàm mang các biến số.</a:t>
            </a:r>
          </a:p>
          <a:p>
            <a:r>
              <a:rPr lang="vi-VN" smtClean="0">
                <a:solidFill>
                  <a:srgbClr val="00B0F0"/>
                </a:solidFill>
              </a:rPr>
              <a:t>Anonymous Types: </a:t>
            </a:r>
            <a:r>
              <a:rPr lang="vi-VN" smtClean="0"/>
              <a:t>cho phép tạo ra các class dùng tạm thời mà không cần phải định nghĩa class đó trước.</a:t>
            </a:r>
          </a:p>
          <a:p>
            <a:r>
              <a:rPr lang="vi-VN" smtClean="0">
                <a:solidFill>
                  <a:srgbClr val="00B0F0"/>
                </a:solidFill>
              </a:rPr>
              <a:t>Extension Methods: </a:t>
            </a:r>
            <a:r>
              <a:rPr lang="vi-VN" smtClean="0"/>
              <a:t>cho phép lập trình viên viết các method cho các lớp khác một cách khá dễ dàng.</a:t>
            </a:r>
          </a:p>
          <a:p>
            <a:r>
              <a:rPr lang="vi-VN" smtClean="0">
                <a:solidFill>
                  <a:srgbClr val="00B0F0"/>
                </a:solidFill>
              </a:rPr>
              <a:t>Object and Collection Initializers: </a:t>
            </a:r>
            <a:r>
              <a:rPr lang="vi-VN" smtClean="0"/>
              <a:t>cho phép khởi tạo các đối tượng và khai báo chỉ trong cùng một câu lệnh, và class cũng không cần phải có các constructor.</a:t>
            </a:r>
            <a:endParaRPr lang="en-US" smtClean="0">
              <a:solidFill>
                <a:srgbClr val="00B0F0"/>
              </a:solidFill>
            </a:endParaRPr>
          </a:p>
          <a:p>
            <a:endParaRPr lang="vi-V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70C0"/>
                </a:solidFill>
              </a:rPr>
              <a:t>Constant và read-only variable</a:t>
            </a:r>
            <a:endParaRPr lang="vi-VN">
              <a:solidFill>
                <a:srgbClr val="0070C0"/>
              </a:solidFill>
            </a:endParaRPr>
          </a:p>
        </p:txBody>
      </p:sp>
      <p:sp>
        <p:nvSpPr>
          <p:cNvPr id="3" name="Content Placeholder 2"/>
          <p:cNvSpPr>
            <a:spLocks noGrp="1"/>
          </p:cNvSpPr>
          <p:nvPr>
            <p:ph idx="1"/>
          </p:nvPr>
        </p:nvSpPr>
        <p:spPr/>
        <p:txBody>
          <a:bodyPr/>
          <a:lstStyle/>
          <a:p>
            <a:r>
              <a:rPr lang="en-US" smtClean="0"/>
              <a:t>Hằng là một biến nhưng trị không thể thay đổi được trong suốt thời gian thi hành một chương trình.</a:t>
            </a:r>
          </a:p>
          <a:p>
            <a:r>
              <a:rPr lang="en-US" smtClean="0"/>
              <a:t>Read-only variable- nằm trong những field mà chỉ đọc mà thôi, được định nghĩa bằng các từ khóa </a:t>
            </a:r>
            <a:r>
              <a:rPr lang="en-US" b="1" i="1" smtClean="0"/>
              <a:t>readonly</a:t>
            </a:r>
            <a:r>
              <a:rPr lang="en-US" smtClean="0"/>
              <a:t> – trị ban đầu của các vùng tin này sẽ được </a:t>
            </a:r>
            <a:r>
              <a:rPr lang="en-US" b="1" smtClean="0"/>
              <a:t>set </a:t>
            </a:r>
            <a:r>
              <a:rPr lang="en-US" smtClean="0"/>
              <a:t> khi khai báo lần đầu tiên hay trên hàm Constructor</a:t>
            </a:r>
            <a:endParaRPr lang="vi-V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normAutofit fontScale="92500" lnSpcReduction="20000"/>
          </a:bodyPr>
          <a:lstStyle/>
          <a:p>
            <a:r>
              <a:rPr lang="en-US" smtClean="0"/>
              <a:t>Các biến cục bộ và các biến field readonly có thể khai báo là hằng với từ khóa </a:t>
            </a:r>
            <a:r>
              <a:rPr lang="en-US" b="1" smtClean="0"/>
              <a:t>const</a:t>
            </a:r>
          </a:p>
          <a:p>
            <a:r>
              <a:rPr lang="en-US" smtClean="0"/>
              <a:t> hằng bắt buộc phải gán lúc khai báo, không thể khai báo khi ở cấp </a:t>
            </a:r>
            <a:r>
              <a:rPr lang="en-US" b="1" smtClean="0"/>
              <a:t>class </a:t>
            </a:r>
            <a:r>
              <a:rPr lang="en-US" smtClean="0"/>
              <a:t> rồi sau đó mới gán cho hàm </a:t>
            </a:r>
            <a:r>
              <a:rPr lang="en-US" b="1" smtClean="0"/>
              <a:t>constructor</a:t>
            </a:r>
          </a:p>
          <a:p>
            <a:r>
              <a:rPr lang="en-US" smtClean="0"/>
              <a:t> không thể overloaded</a:t>
            </a:r>
          </a:p>
          <a:p>
            <a:r>
              <a:rPr lang="en-US" smtClean="0"/>
              <a:t>Trị của hằng phải tính toán được lúc biên dịch, nên không thể gán hằng từ một trị của biến.</a:t>
            </a:r>
          </a:p>
          <a:p>
            <a:r>
              <a:rPr lang="en-US" smtClean="0"/>
              <a:t>Hằng là một </a:t>
            </a:r>
            <a:r>
              <a:rPr lang="en-US" b="1" smtClean="0"/>
              <a:t>static, </a:t>
            </a:r>
            <a:r>
              <a:rPr lang="en-US" smtClean="0"/>
              <a:t>nhưng không thể  đưa từ chốt static cho hằng.</a:t>
            </a:r>
            <a:endParaRPr lang="vi-V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solidFill>
                  <a:srgbClr val="0070C0"/>
                </a:solidFill>
              </a:rPr>
              <a:t>Indexer </a:t>
            </a:r>
            <a:endParaRPr lang="vi-VN">
              <a:solidFill>
                <a:srgbClr val="0070C0"/>
              </a:solidFill>
            </a:endParaRPr>
          </a:p>
        </p:txBody>
      </p:sp>
      <p:sp>
        <p:nvSpPr>
          <p:cNvPr id="3" name="Content Placeholder 2"/>
          <p:cNvSpPr>
            <a:spLocks noGrp="1"/>
          </p:cNvSpPr>
          <p:nvPr>
            <p:ph idx="1"/>
          </p:nvPr>
        </p:nvSpPr>
        <p:spPr/>
        <p:txBody>
          <a:bodyPr>
            <a:normAutofit fontScale="85000" lnSpcReduction="10000"/>
          </a:bodyPr>
          <a:lstStyle/>
          <a:p>
            <a:r>
              <a:rPr lang="vi-VN" smtClean="0"/>
              <a:t>Truy xuất một tập hợp ( collection) nằm trong một lớp xem bản thân lớp là một bản dãy (array).</a:t>
            </a:r>
          </a:p>
          <a:p>
            <a:r>
              <a:rPr lang="vi-VN" smtClean="0"/>
              <a:t>Sử dụng cú pháp [] của array.</a:t>
            </a:r>
          </a:p>
          <a:p>
            <a:r>
              <a:rPr lang="vi-VN" smtClean="0"/>
              <a:t>Đi kèm với các hàm </a:t>
            </a:r>
            <a:r>
              <a:rPr lang="vi-VN" i="1" smtClean="0"/>
              <a:t> set() và get() </a:t>
            </a:r>
            <a:r>
              <a:rPr lang="vi-VN" smtClean="0"/>
              <a:t>.</a:t>
            </a:r>
          </a:p>
          <a:p>
            <a:r>
              <a:rPr lang="vi-VN" smtClean="0"/>
              <a:t>Tạo ra một lớp mà những thể hiện của lớp có thể truy xuất bằng toán tử [].</a:t>
            </a:r>
          </a:p>
          <a:p>
            <a:r>
              <a:rPr lang="vi-VN" smtClean="0"/>
              <a:t>Dùng cho những lớp có chức năng giống array hay collection</a:t>
            </a:r>
          </a:p>
          <a:p>
            <a:r>
              <a:rPr lang="vi-VN" smtClean="0"/>
              <a:t>Cú pháp : </a:t>
            </a:r>
            <a:r>
              <a:rPr lang="vi-VN" b="1" smtClean="0"/>
              <a:t> </a:t>
            </a:r>
            <a:r>
              <a:rPr lang="vi-VN" b="1" i="1" smtClean="0"/>
              <a:t> </a:t>
            </a:r>
            <a:r>
              <a:rPr lang="vi-VN" b="1" i="1" smtClean="0">
                <a:solidFill>
                  <a:srgbClr val="0070C0"/>
                </a:solidFill>
              </a:rPr>
              <a:t>type </a:t>
            </a:r>
            <a:r>
              <a:rPr lang="vi-VN" smtClean="0">
                <a:solidFill>
                  <a:srgbClr val="0070C0"/>
                </a:solidFill>
              </a:rPr>
              <a:t>this [type argument] {get; set;}</a:t>
            </a:r>
          </a:p>
          <a:p>
            <a:r>
              <a:rPr lang="vi-VN" smtClean="0">
                <a:solidFill>
                  <a:srgbClr val="0070C0"/>
                </a:solidFill>
              </a:rPr>
              <a:t>Ví dụ :</a:t>
            </a:r>
            <a:r>
              <a:rPr lang="vi-VN" smtClean="0"/>
              <a:t> string this [int index]</a:t>
            </a:r>
            <a:endParaRPr lang="vi-V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normAutofit fontScale="77500" lnSpcReduction="20000"/>
          </a:bodyPr>
          <a:lstStyle/>
          <a:p>
            <a:r>
              <a:rPr lang="vi-VN" b="1" smtClean="0"/>
              <a:t>Type : </a:t>
            </a:r>
            <a:r>
              <a:rPr lang="vi-VN" smtClean="0"/>
              <a:t>là kiểu được trã về xác định kiểu đối tượng mà indexer sẽ trã về</a:t>
            </a:r>
          </a:p>
          <a:p>
            <a:r>
              <a:rPr lang="vi-VN" b="1" smtClean="0"/>
              <a:t>Type agrument : </a:t>
            </a:r>
            <a:r>
              <a:rPr lang="vi-VN" smtClean="0"/>
              <a:t>cho biết loại agrument sẽ được dùng đến để chỉ mục trên tập hợp chứa các đối tượng đích.</a:t>
            </a:r>
          </a:p>
          <a:p>
            <a:r>
              <a:rPr lang="vi-VN" b="1" smtClean="0"/>
              <a:t>This: </a:t>
            </a:r>
            <a:r>
              <a:rPr lang="vi-VN" smtClean="0"/>
              <a:t>là một quy chiếu về đối tượng mà theo đó indexer sẽ xuất hiện</a:t>
            </a:r>
          </a:p>
          <a:p>
            <a:r>
              <a:rPr lang="vi-VN" b="1" smtClean="0"/>
              <a:t>get { </a:t>
            </a:r>
            <a:r>
              <a:rPr lang="vi-VN" b="1" smtClean="0">
                <a:solidFill>
                  <a:srgbClr val="0070C0"/>
                </a:solidFill>
              </a:rPr>
              <a:t>return myArr[index];}</a:t>
            </a:r>
          </a:p>
          <a:p>
            <a:r>
              <a:rPr lang="vi-VN" b="1" smtClean="0"/>
              <a:t>set { </a:t>
            </a:r>
            <a:r>
              <a:rPr lang="vi-VN" b="1" smtClean="0">
                <a:solidFill>
                  <a:srgbClr val="0070C0"/>
                </a:solidFill>
              </a:rPr>
              <a:t>myArr[index]=value;}</a:t>
            </a:r>
          </a:p>
          <a:p>
            <a:r>
              <a:rPr lang="vi-VN" b="1" smtClean="0"/>
              <a:t>Chú ý :trị một indexer không được xem là một biến, do đó không thể trao indexer như là một thông số </a:t>
            </a:r>
            <a:r>
              <a:rPr lang="vi-VN" b="1" smtClean="0">
                <a:solidFill>
                  <a:srgbClr val="0070C0"/>
                </a:solidFill>
              </a:rPr>
              <a:t>ref</a:t>
            </a:r>
            <a:r>
              <a:rPr lang="vi-VN" b="1" smtClean="0"/>
              <a:t> hay </a:t>
            </a:r>
            <a:r>
              <a:rPr lang="vi-VN" b="1" smtClean="0">
                <a:solidFill>
                  <a:srgbClr val="0070C0"/>
                </a:solidFill>
              </a:rPr>
              <a:t>out</a:t>
            </a:r>
          </a:p>
          <a:p>
            <a:r>
              <a:rPr lang="vi-VN" b="1" smtClean="0"/>
              <a:t>IndexExam.csc</a:t>
            </a:r>
            <a:endParaRPr lang="vi-VN"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2060"/>
                </a:solidFill>
              </a:rPr>
              <a:t>IEnumerable</a:t>
            </a:r>
            <a:r>
              <a:rPr lang="en-US" smtClean="0"/>
              <a:t> Interface</a:t>
            </a:r>
            <a:endParaRPr lang="vi-VN"/>
          </a:p>
        </p:txBody>
      </p:sp>
      <p:sp>
        <p:nvSpPr>
          <p:cNvPr id="3" name="Content Placeholder 2"/>
          <p:cNvSpPr>
            <a:spLocks noGrp="1"/>
          </p:cNvSpPr>
          <p:nvPr>
            <p:ph idx="1"/>
          </p:nvPr>
        </p:nvSpPr>
        <p:spPr/>
        <p:txBody>
          <a:bodyPr/>
          <a:lstStyle/>
          <a:p>
            <a:r>
              <a:rPr lang="en-US" smtClean="0"/>
              <a:t>Giao diện này chỉ có một hàm </a:t>
            </a:r>
            <a:r>
              <a:rPr lang="en-US" i="1" smtClean="0">
                <a:solidFill>
                  <a:srgbClr val="002060"/>
                </a:solidFill>
              </a:rPr>
              <a:t>GetEnumerator()– </a:t>
            </a:r>
            <a:r>
              <a:rPr lang="en-US" smtClean="0"/>
              <a:t>trả về một enumerator và dùng để rảo qua collection.</a:t>
            </a:r>
          </a:p>
          <a:p>
            <a:r>
              <a:rPr lang="en-US" smtClean="0"/>
              <a:t>Enumerator có các hàm MoveNext(),Reset() và thuộc tính Current của IEnumerator interface.</a:t>
            </a:r>
          </a:p>
          <a:p>
            <a:r>
              <a:rPr lang="en-US" smtClean="0"/>
              <a:t>Lớp Enumerator này đặc thù với lớp container nên nó phải được khai báo là </a:t>
            </a:r>
            <a:r>
              <a:rPr lang="en-US" smtClean="0">
                <a:solidFill>
                  <a:srgbClr val="FF0000"/>
                </a:solidFill>
              </a:rPr>
              <a:t>private.</a:t>
            </a:r>
          </a:p>
          <a:p>
            <a:endParaRPr lang="vi-V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solidFill>
                  <a:srgbClr val="0070C0"/>
                </a:solidFill>
                <a:latin typeface="Arial" pitchFamily="34" charset="0"/>
                <a:cs typeface="Arial" pitchFamily="34" charset="0"/>
              </a:rPr>
              <a:t>Tổng</a:t>
            </a:r>
            <a:r>
              <a:rPr lang="en-US" smtClean="0">
                <a:solidFill>
                  <a:srgbClr val="0070C0"/>
                </a:solidFill>
                <a:latin typeface="Arial" pitchFamily="34" charset="0"/>
                <a:cs typeface="Arial" pitchFamily="34" charset="0"/>
              </a:rPr>
              <a:t> </a:t>
            </a:r>
            <a:r>
              <a:rPr lang="en-US" err="1" smtClean="0">
                <a:solidFill>
                  <a:srgbClr val="0070C0"/>
                </a:solidFill>
                <a:latin typeface="Arial" pitchFamily="34" charset="0"/>
                <a:cs typeface="Arial" pitchFamily="34" charset="0"/>
              </a:rPr>
              <a:t>quan</a:t>
            </a:r>
            <a:endParaRPr lang="vi-VN">
              <a:solidFill>
                <a:srgbClr val="0070C0"/>
              </a:solidFill>
              <a:latin typeface="Arial" pitchFamily="34" charset="0"/>
              <a:cs typeface="Arial" pitchFamily="34" charset="0"/>
            </a:endParaRPr>
          </a:p>
        </p:txBody>
      </p:sp>
      <p:sp>
        <p:nvSpPr>
          <p:cNvPr id="3" name="Content Placeholder 2"/>
          <p:cNvSpPr>
            <a:spLocks noGrp="1"/>
          </p:cNvSpPr>
          <p:nvPr>
            <p:ph idx="1"/>
          </p:nvPr>
        </p:nvSpPr>
        <p:spPr>
          <a:xfrm>
            <a:off x="457200" y="1285860"/>
            <a:ext cx="8229600" cy="4840303"/>
          </a:xfrm>
        </p:spPr>
        <p:txBody>
          <a:bodyPr>
            <a:normAutofit fontScale="77500" lnSpcReduction="20000"/>
          </a:bodyPr>
          <a:lstStyle/>
          <a:p>
            <a:r>
              <a:rPr lang="en-US" smtClean="0">
                <a:latin typeface="Arial" pitchFamily="34" charset="0"/>
                <a:cs typeface="Arial" pitchFamily="34" charset="0"/>
              </a:rPr>
              <a:t>Microsoft </a:t>
            </a:r>
            <a:r>
              <a:rPr lang="en-US" err="1" smtClean="0">
                <a:latin typeface="Arial" pitchFamily="34" charset="0"/>
                <a:cs typeface="Arial" pitchFamily="34" charset="0"/>
              </a:rPr>
              <a:t>giới</a:t>
            </a:r>
            <a:r>
              <a:rPr lang="en-US" smtClean="0">
                <a:latin typeface="Arial" pitchFamily="34" charset="0"/>
                <a:cs typeface="Arial" pitchFamily="34" charset="0"/>
              </a:rPr>
              <a:t> </a:t>
            </a:r>
            <a:r>
              <a:rPr lang="en-US" err="1" smtClean="0">
                <a:latin typeface="Arial" pitchFamily="34" charset="0"/>
                <a:cs typeface="Arial" pitchFamily="34" charset="0"/>
              </a:rPr>
              <a:t>thiệu</a:t>
            </a:r>
            <a:r>
              <a:rPr lang="en-US" smtClean="0">
                <a:latin typeface="Arial" pitchFamily="34" charset="0"/>
                <a:cs typeface="Arial" pitchFamily="34" charset="0"/>
              </a:rPr>
              <a:t> </a:t>
            </a:r>
            <a:r>
              <a:rPr lang="en-US" err="1" smtClean="0">
                <a:latin typeface="Arial" pitchFamily="34" charset="0"/>
                <a:cs typeface="Arial" pitchFamily="34" charset="0"/>
              </a:rPr>
              <a:t>công</a:t>
            </a:r>
            <a:r>
              <a:rPr lang="en-US" smtClean="0">
                <a:latin typeface="Arial" pitchFamily="34" charset="0"/>
                <a:cs typeface="Arial" pitchFamily="34" charset="0"/>
              </a:rPr>
              <a:t> </a:t>
            </a:r>
            <a:r>
              <a:rPr lang="en-US" err="1" smtClean="0">
                <a:latin typeface="Arial" pitchFamily="34" charset="0"/>
                <a:cs typeface="Arial" pitchFamily="34" charset="0"/>
              </a:rPr>
              <a:t>nghệ</a:t>
            </a:r>
            <a:r>
              <a:rPr lang="en-US" smtClean="0">
                <a:latin typeface="Arial" pitchFamily="34" charset="0"/>
                <a:cs typeface="Arial" pitchFamily="34" charset="0"/>
              </a:rPr>
              <a:t> </a:t>
            </a:r>
            <a:r>
              <a:rPr lang="en-US" err="1" smtClean="0">
                <a:latin typeface="Arial" pitchFamily="34" charset="0"/>
                <a:cs typeface="Arial" pitchFamily="34" charset="0"/>
              </a:rPr>
              <a:t>.Net</a:t>
            </a:r>
            <a:r>
              <a:rPr lang="en-US" smtClean="0">
                <a:latin typeface="Arial" pitchFamily="34" charset="0"/>
                <a:cs typeface="Arial" pitchFamily="34" charset="0"/>
              </a:rPr>
              <a:t> </a:t>
            </a:r>
            <a:r>
              <a:rPr lang="en-US" err="1" smtClean="0">
                <a:latin typeface="Arial" pitchFamily="34" charset="0"/>
                <a:cs typeface="Arial" pitchFamily="34" charset="0"/>
              </a:rPr>
              <a:t>với</a:t>
            </a:r>
            <a:r>
              <a:rPr lang="en-US" smtClean="0">
                <a:latin typeface="Arial" pitchFamily="34" charset="0"/>
                <a:cs typeface="Arial" pitchFamily="34" charset="0"/>
              </a:rPr>
              <a:t> </a:t>
            </a:r>
            <a:r>
              <a:rPr lang="en-US" err="1" smtClean="0">
                <a:latin typeface="Arial" pitchFamily="34" charset="0"/>
                <a:cs typeface="Arial" pitchFamily="34" charset="0"/>
              </a:rPr>
              <a:t>ngôn</a:t>
            </a:r>
            <a:r>
              <a:rPr lang="en-US" smtClean="0">
                <a:latin typeface="Arial" pitchFamily="34" charset="0"/>
                <a:cs typeface="Arial" pitchFamily="34" charset="0"/>
              </a:rPr>
              <a:t> </a:t>
            </a:r>
            <a:r>
              <a:rPr lang="en-US" err="1" smtClean="0">
                <a:latin typeface="Arial" pitchFamily="34" charset="0"/>
                <a:cs typeface="Arial" pitchFamily="34" charset="0"/>
              </a:rPr>
              <a:t>ngữ</a:t>
            </a:r>
            <a:r>
              <a:rPr lang="en-US" smtClean="0">
                <a:latin typeface="Arial" pitchFamily="34" charset="0"/>
                <a:cs typeface="Arial" pitchFamily="34" charset="0"/>
              </a:rPr>
              <a:t> C# </a:t>
            </a:r>
            <a:r>
              <a:rPr lang="en-US" err="1" smtClean="0">
                <a:latin typeface="Arial" pitchFamily="34" charset="0"/>
                <a:cs typeface="Arial" pitchFamily="34" charset="0"/>
              </a:rPr>
              <a:t>vào</a:t>
            </a:r>
            <a:r>
              <a:rPr lang="en-US" smtClean="0">
                <a:latin typeface="Arial" pitchFamily="34" charset="0"/>
                <a:cs typeface="Arial" pitchFamily="34" charset="0"/>
              </a:rPr>
              <a:t> </a:t>
            </a:r>
            <a:r>
              <a:rPr lang="en-US" err="1" smtClean="0">
                <a:latin typeface="Arial" pitchFamily="34" charset="0"/>
                <a:cs typeface="Arial" pitchFamily="34" charset="0"/>
              </a:rPr>
              <a:t>tháng</a:t>
            </a:r>
            <a:r>
              <a:rPr lang="en-US" smtClean="0">
                <a:latin typeface="Arial" pitchFamily="34" charset="0"/>
                <a:cs typeface="Arial" pitchFamily="34" charset="0"/>
              </a:rPr>
              <a:t> 7/2000 </a:t>
            </a:r>
            <a:r>
              <a:rPr lang="en-US" err="1" smtClean="0">
                <a:latin typeface="Arial" pitchFamily="34" charset="0"/>
                <a:cs typeface="Arial" pitchFamily="34" charset="0"/>
              </a:rPr>
              <a:t>và</a:t>
            </a:r>
            <a:r>
              <a:rPr lang="en-US" smtClean="0">
                <a:latin typeface="Arial" pitchFamily="34" charset="0"/>
                <a:cs typeface="Arial" pitchFamily="34" charset="0"/>
              </a:rPr>
              <a:t> 4/2001 version 1.1 </a:t>
            </a:r>
            <a:r>
              <a:rPr lang="en-US" err="1" smtClean="0">
                <a:latin typeface="Arial" pitchFamily="34" charset="0"/>
                <a:cs typeface="Arial" pitchFamily="34" charset="0"/>
              </a:rPr>
              <a:t>ra</a:t>
            </a:r>
            <a:r>
              <a:rPr lang="en-US" smtClean="0">
                <a:latin typeface="Arial" pitchFamily="34" charset="0"/>
                <a:cs typeface="Arial" pitchFamily="34" charset="0"/>
              </a:rPr>
              <a:t> </a:t>
            </a:r>
            <a:r>
              <a:rPr lang="en-US" err="1" smtClean="0">
                <a:latin typeface="Arial" pitchFamily="34" charset="0"/>
                <a:cs typeface="Arial" pitchFamily="34" charset="0"/>
              </a:rPr>
              <a:t>đời</a:t>
            </a:r>
            <a:r>
              <a:rPr lang="en-US" smtClean="0">
                <a:latin typeface="Arial" pitchFamily="34" charset="0"/>
                <a:cs typeface="Arial" pitchFamily="34" charset="0"/>
              </a:rPr>
              <a:t>.</a:t>
            </a:r>
          </a:p>
          <a:p>
            <a:r>
              <a:rPr lang="en-US" err="1" smtClean="0">
                <a:latin typeface="Arial" pitchFamily="34" charset="0"/>
                <a:cs typeface="Arial" pitchFamily="34" charset="0"/>
              </a:rPr>
              <a:t>.Net</a:t>
            </a:r>
            <a:r>
              <a:rPr lang="en-US" smtClean="0">
                <a:latin typeface="Arial" pitchFamily="34" charset="0"/>
                <a:cs typeface="Arial" pitchFamily="34" charset="0"/>
              </a:rPr>
              <a:t> framework </a:t>
            </a:r>
            <a:r>
              <a:rPr lang="en-US" err="1" smtClean="0">
                <a:latin typeface="Arial" pitchFamily="34" charset="0"/>
                <a:cs typeface="Arial" pitchFamily="34" charset="0"/>
              </a:rPr>
              <a:t>là</a:t>
            </a:r>
            <a:r>
              <a:rPr lang="en-US" smtClean="0">
                <a:latin typeface="Arial" pitchFamily="34" charset="0"/>
                <a:cs typeface="Arial" pitchFamily="34" charset="0"/>
              </a:rPr>
              <a:t> </a:t>
            </a:r>
            <a:r>
              <a:rPr lang="en-US" err="1" smtClean="0">
                <a:latin typeface="Arial" pitchFamily="34" charset="0"/>
                <a:cs typeface="Arial" pitchFamily="34" charset="0"/>
              </a:rPr>
              <a:t>môi</a:t>
            </a:r>
            <a:r>
              <a:rPr lang="en-US" smtClean="0">
                <a:latin typeface="Arial" pitchFamily="34" charset="0"/>
                <a:cs typeface="Arial" pitchFamily="34" charset="0"/>
              </a:rPr>
              <a:t> </a:t>
            </a:r>
            <a:r>
              <a:rPr lang="en-US" err="1" smtClean="0">
                <a:latin typeface="Arial" pitchFamily="34" charset="0"/>
                <a:cs typeface="Arial" pitchFamily="34" charset="0"/>
              </a:rPr>
              <a:t>trường</a:t>
            </a:r>
            <a:r>
              <a:rPr lang="en-US" smtClean="0">
                <a:latin typeface="Arial" pitchFamily="34" charset="0"/>
                <a:cs typeface="Arial" pitchFamily="34" charset="0"/>
              </a:rPr>
              <a:t> </a:t>
            </a:r>
            <a:r>
              <a:rPr lang="en-US" err="1" smtClean="0">
                <a:latin typeface="Arial" pitchFamily="34" charset="0"/>
                <a:cs typeface="Arial" pitchFamily="34" charset="0"/>
              </a:rPr>
              <a:t>mà</a:t>
            </a:r>
            <a:r>
              <a:rPr lang="en-US" smtClean="0">
                <a:latin typeface="Arial" pitchFamily="34" charset="0"/>
                <a:cs typeface="Arial" pitchFamily="34" charset="0"/>
              </a:rPr>
              <a:t> </a:t>
            </a:r>
            <a:r>
              <a:rPr lang="en-US" err="1" smtClean="0">
                <a:latin typeface="Arial" pitchFamily="34" charset="0"/>
                <a:cs typeface="Arial" pitchFamily="34" charset="0"/>
              </a:rPr>
              <a:t>đoạn</a:t>
            </a:r>
            <a:r>
              <a:rPr lang="en-US" smtClean="0">
                <a:latin typeface="Arial" pitchFamily="34" charset="0"/>
                <a:cs typeface="Arial" pitchFamily="34" charset="0"/>
              </a:rPr>
              <a:t> </a:t>
            </a:r>
            <a:r>
              <a:rPr lang="en-US" err="1" smtClean="0">
                <a:latin typeface="Arial" pitchFamily="34" charset="0"/>
                <a:cs typeface="Arial" pitchFamily="34" charset="0"/>
              </a:rPr>
              <a:t>mã</a:t>
            </a:r>
            <a:r>
              <a:rPr lang="en-US" smtClean="0">
                <a:latin typeface="Arial" pitchFamily="34" charset="0"/>
                <a:cs typeface="Arial" pitchFamily="34" charset="0"/>
              </a:rPr>
              <a:t> </a:t>
            </a:r>
            <a:r>
              <a:rPr lang="en-US" err="1" smtClean="0">
                <a:latin typeface="Arial" pitchFamily="34" charset="0"/>
                <a:cs typeface="Arial" pitchFamily="34" charset="0"/>
              </a:rPr>
              <a:t>sẽ</a:t>
            </a:r>
            <a:r>
              <a:rPr lang="en-US" smtClean="0">
                <a:latin typeface="Arial" pitchFamily="34" charset="0"/>
                <a:cs typeface="Arial" pitchFamily="34" charset="0"/>
              </a:rPr>
              <a:t> </a:t>
            </a:r>
            <a:r>
              <a:rPr lang="en-US" err="1" smtClean="0">
                <a:latin typeface="Arial" pitchFamily="34" charset="0"/>
                <a:cs typeface="Arial" pitchFamily="34" charset="0"/>
              </a:rPr>
              <a:t>hoạt</a:t>
            </a:r>
            <a:r>
              <a:rPr lang="en-US" smtClean="0">
                <a:latin typeface="Arial" pitchFamily="34" charset="0"/>
                <a:cs typeface="Arial" pitchFamily="34" charset="0"/>
              </a:rPr>
              <a:t> </a:t>
            </a:r>
            <a:r>
              <a:rPr lang="en-US" err="1" smtClean="0">
                <a:latin typeface="Arial" pitchFamily="34" charset="0"/>
                <a:cs typeface="Arial" pitchFamily="34" charset="0"/>
              </a:rPr>
              <a:t>động</a:t>
            </a:r>
            <a:r>
              <a:rPr lang="en-US" smtClean="0">
                <a:latin typeface="Arial" pitchFamily="34" charset="0"/>
                <a:cs typeface="Arial" pitchFamily="34" charset="0"/>
              </a:rPr>
              <a:t> </a:t>
            </a:r>
            <a:r>
              <a:rPr lang="en-US" err="1" smtClean="0">
                <a:latin typeface="Arial" pitchFamily="34" charset="0"/>
                <a:cs typeface="Arial" pitchFamily="34" charset="0"/>
              </a:rPr>
              <a:t>có</a:t>
            </a:r>
            <a:r>
              <a:rPr lang="en-US" smtClean="0">
                <a:latin typeface="Arial" pitchFamily="34" charset="0"/>
                <a:cs typeface="Arial" pitchFamily="34" charset="0"/>
              </a:rPr>
              <a:t> </a:t>
            </a:r>
            <a:r>
              <a:rPr lang="en-US" err="1" smtClean="0">
                <a:latin typeface="Arial" pitchFamily="34" charset="0"/>
                <a:cs typeface="Arial" pitchFamily="34" charset="0"/>
              </a:rPr>
              <a:t>nghĩa</a:t>
            </a:r>
            <a:r>
              <a:rPr lang="en-US" smtClean="0">
                <a:latin typeface="Arial" pitchFamily="34" charset="0"/>
                <a:cs typeface="Arial" pitchFamily="34" charset="0"/>
              </a:rPr>
              <a:t> </a:t>
            </a:r>
            <a:r>
              <a:rPr lang="en-US" err="1" smtClean="0">
                <a:latin typeface="Arial" pitchFamily="34" charset="0"/>
                <a:cs typeface="Arial" pitchFamily="34" charset="0"/>
              </a:rPr>
              <a:t>là</a:t>
            </a:r>
            <a:r>
              <a:rPr lang="en-US" smtClean="0">
                <a:latin typeface="Arial" pitchFamily="34" charset="0"/>
                <a:cs typeface="Arial" pitchFamily="34" charset="0"/>
              </a:rPr>
              <a:t> </a:t>
            </a:r>
            <a:r>
              <a:rPr lang="en-US" err="1" smtClean="0">
                <a:latin typeface="Arial" pitchFamily="34" charset="0"/>
                <a:cs typeface="Arial" pitchFamily="34" charset="0"/>
              </a:rPr>
              <a:t>.Net</a:t>
            </a:r>
            <a:r>
              <a:rPr lang="en-US" smtClean="0">
                <a:latin typeface="Arial" pitchFamily="34" charset="0"/>
                <a:cs typeface="Arial" pitchFamily="34" charset="0"/>
              </a:rPr>
              <a:t> </a:t>
            </a:r>
            <a:r>
              <a:rPr lang="en-US" err="1" smtClean="0">
                <a:latin typeface="Arial" pitchFamily="34" charset="0"/>
                <a:cs typeface="Arial" pitchFamily="34" charset="0"/>
              </a:rPr>
              <a:t>sẽ</a:t>
            </a:r>
            <a:r>
              <a:rPr lang="en-US" smtClean="0">
                <a:latin typeface="Arial" pitchFamily="34" charset="0"/>
                <a:cs typeface="Arial" pitchFamily="34" charset="0"/>
              </a:rPr>
              <a:t> </a:t>
            </a:r>
            <a:r>
              <a:rPr lang="en-US" err="1" smtClean="0">
                <a:latin typeface="Arial" pitchFamily="34" charset="0"/>
                <a:cs typeface="Arial" pitchFamily="34" charset="0"/>
              </a:rPr>
              <a:t>quản</a:t>
            </a:r>
            <a:r>
              <a:rPr lang="en-US" smtClean="0">
                <a:latin typeface="Arial" pitchFamily="34" charset="0"/>
                <a:cs typeface="Arial" pitchFamily="34" charset="0"/>
              </a:rPr>
              <a:t> </a:t>
            </a:r>
            <a:r>
              <a:rPr lang="en-US" err="1" smtClean="0">
                <a:latin typeface="Arial" pitchFamily="34" charset="0"/>
                <a:cs typeface="Arial" pitchFamily="34" charset="0"/>
              </a:rPr>
              <a:t>lý</a:t>
            </a:r>
            <a:r>
              <a:rPr lang="en-US" smtClean="0">
                <a:latin typeface="Arial" pitchFamily="34" charset="0"/>
                <a:cs typeface="Arial" pitchFamily="34" charset="0"/>
              </a:rPr>
              <a:t> </a:t>
            </a:r>
            <a:r>
              <a:rPr lang="en-US" err="1" smtClean="0">
                <a:latin typeface="Arial" pitchFamily="34" charset="0"/>
                <a:cs typeface="Arial" pitchFamily="34" charset="0"/>
              </a:rPr>
              <a:t>việt</a:t>
            </a:r>
            <a:r>
              <a:rPr lang="en-US" smtClean="0">
                <a:latin typeface="Arial" pitchFamily="34" charset="0"/>
                <a:cs typeface="Arial" pitchFamily="34" charset="0"/>
              </a:rPr>
              <a:t> </a:t>
            </a:r>
            <a:r>
              <a:rPr lang="en-US" err="1" smtClean="0">
                <a:latin typeface="Arial" pitchFamily="34" charset="0"/>
                <a:cs typeface="Arial" pitchFamily="34" charset="0"/>
              </a:rPr>
              <a:t>thi</a:t>
            </a:r>
            <a:r>
              <a:rPr lang="en-US" smtClean="0">
                <a:latin typeface="Arial" pitchFamily="34" charset="0"/>
                <a:cs typeface="Arial" pitchFamily="34" charset="0"/>
              </a:rPr>
              <a:t> </a:t>
            </a:r>
            <a:r>
              <a:rPr lang="en-US" err="1" smtClean="0">
                <a:latin typeface="Arial" pitchFamily="34" charset="0"/>
                <a:cs typeface="Arial" pitchFamily="34" charset="0"/>
              </a:rPr>
              <a:t>hành</a:t>
            </a:r>
            <a:r>
              <a:rPr lang="en-US" smtClean="0">
                <a:latin typeface="Arial" pitchFamily="34" charset="0"/>
                <a:cs typeface="Arial" pitchFamily="34" charset="0"/>
              </a:rPr>
              <a:t> </a:t>
            </a:r>
            <a:r>
              <a:rPr lang="en-US" err="1" smtClean="0">
                <a:latin typeface="Arial" pitchFamily="34" charset="0"/>
                <a:cs typeface="Arial" pitchFamily="34" charset="0"/>
              </a:rPr>
              <a:t>chương</a:t>
            </a:r>
            <a:r>
              <a:rPr lang="en-US" smtClean="0">
                <a:latin typeface="Arial" pitchFamily="34" charset="0"/>
                <a:cs typeface="Arial" pitchFamily="34" charset="0"/>
              </a:rPr>
              <a:t> </a:t>
            </a:r>
            <a:r>
              <a:rPr lang="en-US" err="1" smtClean="0">
                <a:latin typeface="Arial" pitchFamily="34" charset="0"/>
                <a:cs typeface="Arial" pitchFamily="34" charset="0"/>
              </a:rPr>
              <a:t>trình</a:t>
            </a:r>
            <a:r>
              <a:rPr lang="en-US" smtClean="0">
                <a:latin typeface="Arial" pitchFamily="34" charset="0"/>
                <a:cs typeface="Arial" pitchFamily="34" charset="0"/>
              </a:rPr>
              <a:t>- </a:t>
            </a:r>
            <a:r>
              <a:rPr lang="en-US" err="1" smtClean="0">
                <a:latin typeface="Arial" pitchFamily="34" charset="0"/>
                <a:cs typeface="Arial" pitchFamily="34" charset="0"/>
              </a:rPr>
              <a:t>khởi</a:t>
            </a:r>
            <a:r>
              <a:rPr lang="en-US" smtClean="0">
                <a:latin typeface="Arial" pitchFamily="34" charset="0"/>
                <a:cs typeface="Arial" pitchFamily="34" charset="0"/>
              </a:rPr>
              <a:t> </a:t>
            </a:r>
            <a:r>
              <a:rPr lang="en-US" err="1" smtClean="0">
                <a:latin typeface="Arial" pitchFamily="34" charset="0"/>
                <a:cs typeface="Arial" pitchFamily="34" charset="0"/>
              </a:rPr>
              <a:t>động</a:t>
            </a:r>
            <a:r>
              <a:rPr lang="en-US" smtClean="0">
                <a:latin typeface="Arial" pitchFamily="34" charset="0"/>
                <a:cs typeface="Arial" pitchFamily="34" charset="0"/>
              </a:rPr>
              <a:t>, </a:t>
            </a:r>
            <a:r>
              <a:rPr lang="en-US" err="1" smtClean="0">
                <a:latin typeface="Arial" pitchFamily="34" charset="0"/>
                <a:cs typeface="Arial" pitchFamily="34" charset="0"/>
              </a:rPr>
              <a:t>cấp</a:t>
            </a:r>
            <a:r>
              <a:rPr lang="en-US" smtClean="0">
                <a:latin typeface="Arial" pitchFamily="34" charset="0"/>
                <a:cs typeface="Arial" pitchFamily="34" charset="0"/>
              </a:rPr>
              <a:t> </a:t>
            </a:r>
            <a:r>
              <a:rPr lang="en-US" err="1" smtClean="0">
                <a:latin typeface="Arial" pitchFamily="34" charset="0"/>
                <a:cs typeface="Arial" pitchFamily="34" charset="0"/>
              </a:rPr>
              <a:t>phép</a:t>
            </a:r>
            <a:r>
              <a:rPr lang="en-US" smtClean="0">
                <a:latin typeface="Arial" pitchFamily="34" charset="0"/>
                <a:cs typeface="Arial" pitchFamily="34" charset="0"/>
              </a:rPr>
              <a:t>, </a:t>
            </a:r>
            <a:r>
              <a:rPr lang="en-US" err="1" smtClean="0">
                <a:latin typeface="Arial" pitchFamily="34" charset="0"/>
                <a:cs typeface="Arial" pitchFamily="34" charset="0"/>
              </a:rPr>
              <a:t>quản</a:t>
            </a:r>
            <a:r>
              <a:rPr lang="en-US" smtClean="0">
                <a:latin typeface="Arial" pitchFamily="34" charset="0"/>
                <a:cs typeface="Arial" pitchFamily="34" charset="0"/>
              </a:rPr>
              <a:t> </a:t>
            </a:r>
            <a:r>
              <a:rPr lang="en-US" err="1" smtClean="0">
                <a:latin typeface="Arial" pitchFamily="34" charset="0"/>
                <a:cs typeface="Arial" pitchFamily="34" charset="0"/>
              </a:rPr>
              <a:t>lý</a:t>
            </a:r>
            <a:r>
              <a:rPr lang="en-US" smtClean="0">
                <a:latin typeface="Arial" pitchFamily="34" charset="0"/>
                <a:cs typeface="Arial" pitchFamily="34" charset="0"/>
              </a:rPr>
              <a:t> memory</a:t>
            </a:r>
          </a:p>
          <a:p>
            <a:r>
              <a:rPr lang="en-US" err="1" smtClean="0">
                <a:latin typeface="Arial" pitchFamily="34" charset="0"/>
                <a:cs typeface="Arial" pitchFamily="34" charset="0"/>
              </a:rPr>
              <a:t>.Net</a:t>
            </a:r>
            <a:r>
              <a:rPr lang="en-US" smtClean="0">
                <a:latin typeface="Arial" pitchFamily="34" charset="0"/>
                <a:cs typeface="Arial" pitchFamily="34" charset="0"/>
              </a:rPr>
              <a:t> framework </a:t>
            </a:r>
            <a:r>
              <a:rPr lang="en-US" err="1" smtClean="0">
                <a:latin typeface="Arial" pitchFamily="34" charset="0"/>
                <a:cs typeface="Arial" pitchFamily="34" charset="0"/>
              </a:rPr>
              <a:t>cung</a:t>
            </a:r>
            <a:r>
              <a:rPr lang="en-US" smtClean="0">
                <a:latin typeface="Arial" pitchFamily="34" charset="0"/>
                <a:cs typeface="Arial" pitchFamily="34" charset="0"/>
              </a:rPr>
              <a:t> </a:t>
            </a:r>
            <a:r>
              <a:rPr lang="en-US" err="1" smtClean="0">
                <a:latin typeface="Arial" pitchFamily="34" charset="0"/>
                <a:cs typeface="Arial" pitchFamily="34" charset="0"/>
              </a:rPr>
              <a:t>cấp</a:t>
            </a:r>
            <a:r>
              <a:rPr lang="en-US" smtClean="0">
                <a:latin typeface="Arial" pitchFamily="34" charset="0"/>
                <a:cs typeface="Arial" pitchFamily="34" charset="0"/>
              </a:rPr>
              <a:t> </a:t>
            </a:r>
            <a:r>
              <a:rPr lang="en-US" err="1" smtClean="0">
                <a:latin typeface="Arial" pitchFamily="34" charset="0"/>
                <a:cs typeface="Arial" pitchFamily="34" charset="0"/>
              </a:rPr>
              <a:t>một</a:t>
            </a:r>
            <a:r>
              <a:rPr lang="en-US" smtClean="0">
                <a:latin typeface="Arial" pitchFamily="34" charset="0"/>
                <a:cs typeface="Arial" pitchFamily="34" charset="0"/>
              </a:rPr>
              <a:t> API- Application programming interface- </a:t>
            </a:r>
            <a:r>
              <a:rPr lang="en-US" err="1" smtClean="0">
                <a:latin typeface="Arial" pitchFamily="34" charset="0"/>
                <a:cs typeface="Arial" pitchFamily="34" charset="0"/>
              </a:rPr>
              <a:t>mạnh</a:t>
            </a:r>
            <a:r>
              <a:rPr lang="en-US" smtClean="0">
                <a:latin typeface="Arial" pitchFamily="34" charset="0"/>
                <a:cs typeface="Arial" pitchFamily="34" charset="0"/>
              </a:rPr>
              <a:t> </a:t>
            </a:r>
            <a:r>
              <a:rPr lang="en-US" err="1" smtClean="0">
                <a:latin typeface="Arial" pitchFamily="34" charset="0"/>
                <a:cs typeface="Arial" pitchFamily="34" charset="0"/>
              </a:rPr>
              <a:t>mẽ</a:t>
            </a:r>
            <a:r>
              <a:rPr lang="en-US" smtClean="0">
                <a:latin typeface="Arial" pitchFamily="34" charset="0"/>
                <a:cs typeface="Arial" pitchFamily="34" charset="0"/>
              </a:rPr>
              <a:t> </a:t>
            </a:r>
            <a:r>
              <a:rPr lang="en-US" err="1" smtClean="0">
                <a:latin typeface="Arial" pitchFamily="34" charset="0"/>
                <a:cs typeface="Arial" pitchFamily="34" charset="0"/>
              </a:rPr>
              <a:t>hơn</a:t>
            </a:r>
            <a:r>
              <a:rPr lang="en-US" smtClean="0">
                <a:latin typeface="Arial" pitchFamily="34" charset="0"/>
                <a:cs typeface="Arial" pitchFamily="34" charset="0"/>
              </a:rPr>
              <a:t> so </a:t>
            </a:r>
            <a:r>
              <a:rPr lang="en-US" err="1" smtClean="0">
                <a:latin typeface="Arial" pitchFamily="34" charset="0"/>
                <a:cs typeface="Arial" pitchFamily="34" charset="0"/>
              </a:rPr>
              <a:t>với</a:t>
            </a:r>
            <a:r>
              <a:rPr lang="en-US" smtClean="0">
                <a:latin typeface="Arial" pitchFamily="34" charset="0"/>
                <a:cs typeface="Arial" pitchFamily="34" charset="0"/>
              </a:rPr>
              <a:t> </a:t>
            </a:r>
            <a:r>
              <a:rPr lang="en-US" err="1" smtClean="0">
                <a:latin typeface="Arial" pitchFamily="34" charset="0"/>
                <a:cs typeface="Arial" pitchFamily="34" charset="0"/>
              </a:rPr>
              <a:t>các</a:t>
            </a:r>
            <a:r>
              <a:rPr lang="en-US" smtClean="0">
                <a:latin typeface="Arial" pitchFamily="34" charset="0"/>
                <a:cs typeface="Arial" pitchFamily="34" charset="0"/>
              </a:rPr>
              <a:t> </a:t>
            </a:r>
            <a:r>
              <a:rPr lang="en-US" err="1" smtClean="0">
                <a:latin typeface="Arial" pitchFamily="34" charset="0"/>
                <a:cs typeface="Arial" pitchFamily="34" charset="0"/>
              </a:rPr>
              <a:t>ngôn</a:t>
            </a:r>
            <a:r>
              <a:rPr lang="en-US" smtClean="0">
                <a:latin typeface="Arial" pitchFamily="34" charset="0"/>
                <a:cs typeface="Arial" pitchFamily="34" charset="0"/>
              </a:rPr>
              <a:t> </a:t>
            </a:r>
            <a:r>
              <a:rPr lang="en-US" err="1" smtClean="0">
                <a:latin typeface="Arial" pitchFamily="34" charset="0"/>
                <a:cs typeface="Arial" pitchFamily="34" charset="0"/>
              </a:rPr>
              <a:t>ngữ</a:t>
            </a:r>
            <a:r>
              <a:rPr lang="en-US" smtClean="0">
                <a:latin typeface="Arial" pitchFamily="34" charset="0"/>
                <a:cs typeface="Arial" pitchFamily="34" charset="0"/>
              </a:rPr>
              <a:t> </a:t>
            </a:r>
            <a:r>
              <a:rPr lang="en-US" err="1" smtClean="0">
                <a:latin typeface="Arial" pitchFamily="34" charset="0"/>
                <a:cs typeface="Arial" pitchFamily="34" charset="0"/>
              </a:rPr>
              <a:t>khác</a:t>
            </a:r>
            <a:r>
              <a:rPr lang="en-US" smtClean="0">
                <a:latin typeface="Arial" pitchFamily="34" charset="0"/>
                <a:cs typeface="Arial" pitchFamily="34" charset="0"/>
              </a:rPr>
              <a:t>.</a:t>
            </a:r>
          </a:p>
          <a:p>
            <a:r>
              <a:rPr lang="en-US" err="1" smtClean="0">
                <a:latin typeface="Arial" pitchFamily="34" charset="0"/>
                <a:cs typeface="Arial" pitchFamily="34" charset="0"/>
              </a:rPr>
              <a:t>Liên</a:t>
            </a:r>
            <a:r>
              <a:rPr lang="en-US" smtClean="0">
                <a:latin typeface="Arial" pitchFamily="34" charset="0"/>
                <a:cs typeface="Arial" pitchFamily="34" charset="0"/>
              </a:rPr>
              <a:t> </a:t>
            </a:r>
            <a:r>
              <a:rPr lang="en-US" err="1" smtClean="0">
                <a:latin typeface="Arial" pitchFamily="34" charset="0"/>
                <a:cs typeface="Arial" pitchFamily="34" charset="0"/>
              </a:rPr>
              <a:t>kết</a:t>
            </a:r>
            <a:r>
              <a:rPr lang="en-US" smtClean="0">
                <a:latin typeface="Arial" pitchFamily="34" charset="0"/>
                <a:cs typeface="Arial" pitchFamily="34" charset="0"/>
              </a:rPr>
              <a:t> </a:t>
            </a:r>
            <a:r>
              <a:rPr lang="en-US" err="1" smtClean="0">
                <a:latin typeface="Arial" pitchFamily="34" charset="0"/>
                <a:cs typeface="Arial" pitchFamily="34" charset="0"/>
              </a:rPr>
              <a:t>các</a:t>
            </a:r>
            <a:r>
              <a:rPr lang="en-US" smtClean="0">
                <a:latin typeface="Arial" pitchFamily="34" charset="0"/>
                <a:cs typeface="Arial" pitchFamily="34" charset="0"/>
              </a:rPr>
              <a:t> </a:t>
            </a:r>
            <a:r>
              <a:rPr lang="en-US" err="1" smtClean="0">
                <a:latin typeface="Arial" pitchFamily="34" charset="0"/>
                <a:cs typeface="Arial" pitchFamily="34" charset="0"/>
              </a:rPr>
              <a:t>công</a:t>
            </a:r>
            <a:r>
              <a:rPr lang="en-US" smtClean="0">
                <a:latin typeface="Arial" pitchFamily="34" charset="0"/>
                <a:cs typeface="Arial" pitchFamily="34" charset="0"/>
              </a:rPr>
              <a:t> </a:t>
            </a:r>
            <a:r>
              <a:rPr lang="en-US" err="1" smtClean="0">
                <a:latin typeface="Arial" pitchFamily="34" charset="0"/>
                <a:cs typeface="Arial" pitchFamily="34" charset="0"/>
              </a:rPr>
              <a:t>nghệ</a:t>
            </a:r>
            <a:r>
              <a:rPr lang="en-US" smtClean="0">
                <a:latin typeface="Arial" pitchFamily="34" charset="0"/>
                <a:cs typeface="Arial" pitchFamily="34" charset="0"/>
              </a:rPr>
              <a:t> </a:t>
            </a:r>
            <a:r>
              <a:rPr lang="en-US" err="1" smtClean="0">
                <a:latin typeface="Arial" pitchFamily="34" charset="0"/>
                <a:cs typeface="Arial" pitchFamily="34" charset="0"/>
              </a:rPr>
              <a:t>rời</a:t>
            </a:r>
            <a:r>
              <a:rPr lang="en-US" smtClean="0">
                <a:latin typeface="Arial" pitchFamily="34" charset="0"/>
                <a:cs typeface="Arial" pitchFamily="34" charset="0"/>
              </a:rPr>
              <a:t> </a:t>
            </a:r>
            <a:r>
              <a:rPr lang="en-US" err="1" smtClean="0">
                <a:latin typeface="Arial" pitchFamily="34" charset="0"/>
                <a:cs typeface="Arial" pitchFamily="34" charset="0"/>
              </a:rPr>
              <a:t>rạc</a:t>
            </a:r>
            <a:r>
              <a:rPr lang="en-US" smtClean="0">
                <a:latin typeface="Arial" pitchFamily="34" charset="0"/>
                <a:cs typeface="Arial" pitchFamily="34" charset="0"/>
              </a:rPr>
              <a:t> </a:t>
            </a:r>
            <a:r>
              <a:rPr lang="en-US" err="1" smtClean="0">
                <a:latin typeface="Arial" pitchFamily="34" charset="0"/>
                <a:cs typeface="Arial" pitchFamily="34" charset="0"/>
              </a:rPr>
              <a:t>của</a:t>
            </a:r>
            <a:r>
              <a:rPr lang="en-US" smtClean="0">
                <a:latin typeface="Arial" pitchFamily="34" charset="0"/>
                <a:cs typeface="Arial" pitchFamily="34" charset="0"/>
              </a:rPr>
              <a:t> Microsoft:</a:t>
            </a:r>
          </a:p>
          <a:p>
            <a:pPr lvl="1"/>
            <a:r>
              <a:rPr lang="en-US">
                <a:latin typeface="Arial" pitchFamily="34" charset="0"/>
                <a:cs typeface="Arial" pitchFamily="34" charset="0"/>
              </a:rPr>
              <a:t> </a:t>
            </a:r>
            <a:r>
              <a:rPr lang="en-US" err="1" smtClean="0">
                <a:latin typeface="Arial" pitchFamily="34" charset="0"/>
                <a:cs typeface="Arial" pitchFamily="34" charset="0"/>
              </a:rPr>
              <a:t>dịch</a:t>
            </a:r>
            <a:r>
              <a:rPr lang="en-US" smtClean="0">
                <a:latin typeface="Arial" pitchFamily="34" charset="0"/>
                <a:cs typeface="Arial" pitchFamily="34" charset="0"/>
              </a:rPr>
              <a:t> </a:t>
            </a:r>
            <a:r>
              <a:rPr lang="en-US" err="1" smtClean="0">
                <a:latin typeface="Arial" pitchFamily="34" charset="0"/>
                <a:cs typeface="Arial" pitchFamily="34" charset="0"/>
              </a:rPr>
              <a:t>vụ</a:t>
            </a:r>
            <a:r>
              <a:rPr lang="en-US" smtClean="0">
                <a:latin typeface="Arial" pitchFamily="34" charset="0"/>
                <a:cs typeface="Arial" pitchFamily="34" charset="0"/>
              </a:rPr>
              <a:t> </a:t>
            </a:r>
            <a:r>
              <a:rPr lang="en-US" err="1" smtClean="0">
                <a:latin typeface="Arial" pitchFamily="34" charset="0"/>
                <a:cs typeface="Arial" pitchFamily="34" charset="0"/>
              </a:rPr>
              <a:t>cấu</a:t>
            </a:r>
            <a:r>
              <a:rPr lang="en-US" smtClean="0">
                <a:latin typeface="Arial" pitchFamily="34" charset="0"/>
                <a:cs typeface="Arial" pitchFamily="34" charset="0"/>
              </a:rPr>
              <a:t> </a:t>
            </a:r>
            <a:r>
              <a:rPr lang="en-US" err="1" smtClean="0">
                <a:latin typeface="Arial" pitchFamily="34" charset="0"/>
                <a:cs typeface="Arial" pitchFamily="34" charset="0"/>
              </a:rPr>
              <a:t>kiện</a:t>
            </a:r>
            <a:r>
              <a:rPr lang="en-US" smtClean="0">
                <a:latin typeface="Arial" pitchFamily="34" charset="0"/>
                <a:cs typeface="Arial" pitchFamily="34" charset="0"/>
              </a:rPr>
              <a:t> ( component) COM+</a:t>
            </a:r>
          </a:p>
          <a:p>
            <a:pPr lvl="1"/>
            <a:r>
              <a:rPr lang="en-US" smtClean="0">
                <a:latin typeface="Arial" pitchFamily="34" charset="0"/>
                <a:cs typeface="Arial" pitchFamily="34" charset="0"/>
              </a:rPr>
              <a:t>ASP </a:t>
            </a:r>
            <a:r>
              <a:rPr lang="en-US" err="1" smtClean="0">
                <a:latin typeface="Arial" pitchFamily="34" charset="0"/>
                <a:cs typeface="Arial" pitchFamily="34" charset="0"/>
              </a:rPr>
              <a:t>web,XML</a:t>
            </a:r>
            <a:endParaRPr lang="en-US" smtClean="0">
              <a:latin typeface="Arial" pitchFamily="34" charset="0"/>
              <a:cs typeface="Arial" pitchFamily="34" charset="0"/>
            </a:endParaRPr>
          </a:p>
          <a:p>
            <a:pPr lvl="1"/>
            <a:r>
              <a:rPr lang="en-US" smtClean="0">
                <a:latin typeface="Arial" pitchFamily="34" charset="0"/>
                <a:cs typeface="Arial" pitchFamily="34" charset="0"/>
              </a:rPr>
              <a:t>OOP</a:t>
            </a:r>
          </a:p>
          <a:p>
            <a:pPr lvl="1">
              <a:buBlip>
                <a:blip r:embed="rId2"/>
              </a:buBlip>
            </a:pPr>
            <a:r>
              <a:rPr lang="en-US" smtClean="0">
                <a:latin typeface="Arial" pitchFamily="34" charset="0"/>
                <a:cs typeface="Arial" pitchFamily="34" charset="0"/>
              </a:rPr>
              <a:t>Web service : SOAP (Simple Object Access Protocol)… </a:t>
            </a:r>
          </a:p>
          <a:p>
            <a:endParaRPr lang="vi-V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r>
              <a:rPr lang="en-US" smtClean="0">
                <a:solidFill>
                  <a:srgbClr val="0070C0"/>
                </a:solidFill>
              </a:rPr>
              <a:t>Current</a:t>
            </a:r>
            <a:r>
              <a:rPr lang="en-US" smtClean="0"/>
              <a:t> : tiếp nhận nội dung của phần tử collection hiện hành.</a:t>
            </a:r>
          </a:p>
          <a:p>
            <a:r>
              <a:rPr lang="en-US" smtClean="0">
                <a:solidFill>
                  <a:srgbClr val="0070C0"/>
                </a:solidFill>
              </a:rPr>
              <a:t>MoveNext(): </a:t>
            </a:r>
            <a:r>
              <a:rPr lang="en-US" smtClean="0"/>
              <a:t>di chuyển về phần tử kế tiếp</a:t>
            </a:r>
          </a:p>
          <a:p>
            <a:r>
              <a:rPr lang="en-US" smtClean="0">
                <a:solidFill>
                  <a:srgbClr val="0070C0"/>
                </a:solidFill>
              </a:rPr>
              <a:t>Reset(): </a:t>
            </a:r>
            <a:r>
              <a:rPr lang="en-US" smtClean="0"/>
              <a:t>cho enumerator về vị trí ban đầu- trước phần tử đầu tiên của collection.</a:t>
            </a:r>
            <a:endParaRPr lang="vi-V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70C0"/>
                </a:solidFill>
              </a:rPr>
              <a:t>Interface</a:t>
            </a:r>
            <a:endParaRPr lang="vi-VN">
              <a:solidFill>
                <a:srgbClr val="0070C0"/>
              </a:solidFill>
            </a:endParaRPr>
          </a:p>
        </p:txBody>
      </p:sp>
      <p:sp>
        <p:nvSpPr>
          <p:cNvPr id="3" name="Content Placeholder 2"/>
          <p:cNvSpPr>
            <a:spLocks noGrp="1"/>
          </p:cNvSpPr>
          <p:nvPr>
            <p:ph idx="1"/>
          </p:nvPr>
        </p:nvSpPr>
        <p:spPr/>
        <p:txBody>
          <a:bodyPr>
            <a:normAutofit fontScale="77500" lnSpcReduction="20000"/>
          </a:bodyPr>
          <a:lstStyle/>
          <a:p>
            <a:r>
              <a:rPr lang="en-US" smtClean="0"/>
              <a:t>Một interface được xem như một </a:t>
            </a:r>
            <a:r>
              <a:rPr lang="en-US" b="1" smtClean="0"/>
              <a:t>contract </a:t>
            </a:r>
            <a:r>
              <a:rPr lang="en-US" smtClean="0"/>
              <a:t> bảo đảm với người dùng class hay struct sẽ hoạt động tốt.</a:t>
            </a:r>
          </a:p>
          <a:p>
            <a:r>
              <a:rPr lang="en-US" smtClean="0"/>
              <a:t>Giao diện được sử dụng như một phương án thay thế một lớp trừu tượng, tạo ra những </a:t>
            </a:r>
            <a:r>
              <a:rPr lang="en-US" b="1" smtClean="0"/>
              <a:t>contract </a:t>
            </a:r>
            <a:r>
              <a:rPr lang="en-US" smtClean="0"/>
              <a:t> giữa người tạo lớp và người sử dụng lớp.</a:t>
            </a:r>
          </a:p>
          <a:p>
            <a:r>
              <a:rPr lang="en-US" b="1" smtClean="0"/>
              <a:t>Contract </a:t>
            </a:r>
            <a:r>
              <a:rPr lang="en-US" smtClean="0"/>
              <a:t> này được thực hiện bằng từ khóa </a:t>
            </a:r>
            <a:r>
              <a:rPr lang="en-US" i="1" smtClean="0"/>
              <a:t>interface </a:t>
            </a:r>
            <a:r>
              <a:rPr lang="en-US" smtClean="0"/>
              <a:t>, khái báo các dữ liệu qui chiếu được gói gọn trong contract.</a:t>
            </a:r>
          </a:p>
          <a:p>
            <a:r>
              <a:rPr lang="en-US" smtClean="0"/>
              <a:t>Giao diện cũng giống như lớp trừu tượng là bao gồm các hàm hành trừu tượng.</a:t>
            </a:r>
          </a:p>
          <a:p>
            <a:r>
              <a:rPr lang="en-US" smtClean="0"/>
              <a:t>Lớp trừu tượng được dùng để làm lớp cơ sở cho các lớp dẫn xuất, còn giao diện được với mục đích trộn các </a:t>
            </a:r>
            <a:r>
              <a:rPr lang="en-US" i="1" smtClean="0"/>
              <a:t>inherience tree.</a:t>
            </a:r>
            <a:endParaRPr lang="vi-V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70C0"/>
                </a:solidFill>
              </a:rPr>
              <a:t>Cont.</a:t>
            </a:r>
            <a:endParaRPr lang="vi-VN">
              <a:solidFill>
                <a:srgbClr val="0070C0"/>
              </a:solidFill>
            </a:endParaRPr>
          </a:p>
        </p:txBody>
      </p:sp>
      <p:sp>
        <p:nvSpPr>
          <p:cNvPr id="3" name="Content Placeholder 2"/>
          <p:cNvSpPr>
            <a:spLocks noGrp="1"/>
          </p:cNvSpPr>
          <p:nvPr>
            <p:ph idx="1"/>
          </p:nvPr>
        </p:nvSpPr>
        <p:spPr/>
        <p:txBody>
          <a:bodyPr>
            <a:normAutofit lnSpcReduction="10000"/>
          </a:bodyPr>
          <a:lstStyle/>
          <a:p>
            <a:r>
              <a:rPr lang="en-US" smtClean="0"/>
              <a:t>Khi một lớp triển khai một giao diện, nó phải triển khai tất cả các hàm hành sự của giao diện này.</a:t>
            </a:r>
          </a:p>
          <a:p>
            <a:r>
              <a:rPr lang="en-US" smtClean="0"/>
              <a:t>Mối quan hệ trong giao diện là một mối quan hệ </a:t>
            </a:r>
            <a:r>
              <a:rPr lang="en-US" b="1" smtClean="0"/>
              <a:t>thiết đặt ( implement relationship) </a:t>
            </a:r>
            <a:r>
              <a:rPr lang="en-US" smtClean="0"/>
              <a:t> khác với mối quan hệ </a:t>
            </a:r>
            <a:r>
              <a:rPr lang="en-US" i="1" smtClean="0"/>
              <a:t>is a </a:t>
            </a:r>
            <a:r>
              <a:rPr lang="en-US" smtClean="0"/>
              <a:t> trong kế thừa lớp trừu tượng.</a:t>
            </a:r>
          </a:p>
          <a:p>
            <a:r>
              <a:rPr lang="en-US" smtClean="0"/>
              <a:t>Ex : Students </a:t>
            </a:r>
            <a:r>
              <a:rPr lang="en-US" i="1" smtClean="0"/>
              <a:t>is a </a:t>
            </a:r>
            <a:r>
              <a:rPr lang="en-US" smtClean="0"/>
              <a:t>People, nhưng có thể thiết đặc (implement) Nationalist</a:t>
            </a:r>
            <a:endParaRPr lang="vi-V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70C0"/>
                </a:solidFill>
              </a:rPr>
              <a:t>Tạo một giao diện</a:t>
            </a:r>
            <a:endParaRPr lang="vi-VN">
              <a:solidFill>
                <a:srgbClr val="0070C0"/>
              </a:solidFill>
            </a:endParaRPr>
          </a:p>
        </p:txBody>
      </p:sp>
      <p:sp>
        <p:nvSpPr>
          <p:cNvPr id="3" name="Content Placeholder 2"/>
          <p:cNvSpPr>
            <a:spLocks noGrp="1"/>
          </p:cNvSpPr>
          <p:nvPr>
            <p:ph idx="1"/>
          </p:nvPr>
        </p:nvSpPr>
        <p:spPr/>
        <p:txBody>
          <a:bodyPr>
            <a:normAutofit fontScale="70000" lnSpcReduction="20000"/>
          </a:bodyPr>
          <a:lstStyle/>
          <a:p>
            <a:r>
              <a:rPr lang="en-US" smtClean="0"/>
              <a:t>Cú pháp : </a:t>
            </a:r>
          </a:p>
          <a:p>
            <a:pPr lvl="1">
              <a:buNone/>
            </a:pPr>
            <a:r>
              <a:rPr lang="en-US" smtClean="0"/>
              <a:t>	[attributes][ acess-modifier]</a:t>
            </a:r>
            <a:r>
              <a:rPr lang="en-US" i="1" smtClean="0"/>
              <a:t> </a:t>
            </a:r>
            <a:r>
              <a:rPr lang="en-US" i="1" smtClean="0">
                <a:solidFill>
                  <a:srgbClr val="0070C0"/>
                </a:solidFill>
              </a:rPr>
              <a:t>interface </a:t>
            </a:r>
            <a:r>
              <a:rPr lang="en-US" smtClean="0"/>
              <a:t>interface- name [: base list] { interface body}</a:t>
            </a:r>
          </a:p>
          <a:p>
            <a:r>
              <a:rPr lang="en-US" smtClean="0">
                <a:solidFill>
                  <a:srgbClr val="0070C0"/>
                </a:solidFill>
              </a:rPr>
              <a:t>Access-modifie</a:t>
            </a:r>
            <a:r>
              <a:rPr lang="en-US" smtClean="0"/>
              <a:t>r : public, private, protected…</a:t>
            </a:r>
          </a:p>
          <a:p>
            <a:r>
              <a:rPr lang="en-US" smtClean="0">
                <a:solidFill>
                  <a:srgbClr val="0070C0"/>
                </a:solidFill>
              </a:rPr>
              <a:t>Interface name </a:t>
            </a:r>
            <a:r>
              <a:rPr lang="en-US" smtClean="0"/>
              <a:t>thường được đặt như sau: ISinhvien, IStudent…</a:t>
            </a:r>
          </a:p>
          <a:p>
            <a:r>
              <a:rPr lang="en-US" smtClean="0">
                <a:solidFill>
                  <a:srgbClr val="0070C0"/>
                </a:solidFill>
              </a:rPr>
              <a:t>Baselist</a:t>
            </a:r>
            <a:r>
              <a:rPr lang="en-US" smtClean="0"/>
              <a:t>: danh sách các interface mà interface đang triển khai muốn mở rộng</a:t>
            </a:r>
          </a:p>
          <a:p>
            <a:r>
              <a:rPr lang="en-US" smtClean="0">
                <a:solidFill>
                  <a:srgbClr val="0070C0"/>
                </a:solidFill>
              </a:rPr>
              <a:t>Interface body</a:t>
            </a:r>
            <a:r>
              <a:rPr lang="en-US" smtClean="0"/>
              <a:t>: là phần thân của giao diện bao gồm : methods, properties, events hay indexers có thể kế thừa từ các base interface.</a:t>
            </a:r>
          </a:p>
          <a:p>
            <a:pPr lvl="1"/>
            <a:r>
              <a:rPr lang="en-US" smtClean="0"/>
              <a:t>Một interface không chứa hằng, vùng mục tin, tác tử, constructor, destructor và không chứa thành phần </a:t>
            </a:r>
            <a:r>
              <a:rPr lang="en-US" b="1" smtClean="0"/>
              <a:t>static.</a:t>
            </a:r>
          </a:p>
          <a:p>
            <a:pPr lvl="1"/>
            <a:r>
              <a:rPr lang="en-US" smtClean="0"/>
              <a:t>Và các thành phần interface không có từ khóa sau : </a:t>
            </a:r>
            <a:r>
              <a:rPr lang="en-US" b="1" smtClean="0"/>
              <a:t>abstract, public, protected, internal, private, virtual, override.</a:t>
            </a:r>
            <a:endParaRPr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70C0"/>
                </a:solidFill>
              </a:rPr>
              <a:t>Cont.</a:t>
            </a:r>
            <a:endParaRPr lang="vi-VN">
              <a:solidFill>
                <a:srgbClr val="0070C0"/>
              </a:solidFill>
            </a:endParaRPr>
          </a:p>
        </p:txBody>
      </p:sp>
      <p:sp>
        <p:nvSpPr>
          <p:cNvPr id="3" name="Content Placeholder 2"/>
          <p:cNvSpPr>
            <a:spLocks noGrp="1"/>
          </p:cNvSpPr>
          <p:nvPr>
            <p:ph idx="1"/>
          </p:nvPr>
        </p:nvSpPr>
        <p:spPr/>
        <p:txBody>
          <a:bodyPr/>
          <a:lstStyle/>
          <a:p>
            <a:r>
              <a:rPr lang="en-US" smtClean="0"/>
              <a:t>Vậy mục đích của một giao diện là định nghĩa những khả năng mà chúng ta muốn một lớp có sẳn</a:t>
            </a:r>
          </a:p>
          <a:p>
            <a:r>
              <a:rPr lang="en-US" smtClean="0"/>
              <a:t>Xét ví dụ sau:</a:t>
            </a:r>
          </a:p>
          <a:p>
            <a:pPr lvl="1"/>
            <a:r>
              <a:rPr lang="en-US" smtClean="0"/>
              <a:t>Lớp Document phải cung cấp đầy đủ các hàm hành sự của giao diện IStorea .</a:t>
            </a:r>
            <a:endParaRPr lang="vi-V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1026" name="Picture 2"/>
          <p:cNvPicPr>
            <a:picLocks noGrp="1" noChangeAspect="1" noChangeArrowheads="1"/>
          </p:cNvPicPr>
          <p:nvPr>
            <p:ph idx="1"/>
          </p:nvPr>
        </p:nvPicPr>
        <p:blipFill>
          <a:blip r:embed="rId2" cstate="print"/>
          <a:srcRect/>
          <a:stretch>
            <a:fillRect/>
          </a:stretch>
        </p:blipFill>
        <p:spPr bwMode="auto">
          <a:xfrm>
            <a:off x="857224" y="1571612"/>
            <a:ext cx="7786742" cy="4786346"/>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70C0"/>
                </a:solidFill>
              </a:rPr>
              <a:t>Tạo một lúc nhiều giao diện</a:t>
            </a:r>
            <a:endParaRPr lang="vi-VN">
              <a:solidFill>
                <a:srgbClr val="0070C0"/>
              </a:solidFill>
            </a:endParaRPr>
          </a:p>
        </p:txBody>
      </p:sp>
      <p:sp>
        <p:nvSpPr>
          <p:cNvPr id="3" name="Content Placeholder 2"/>
          <p:cNvSpPr>
            <a:spLocks noGrp="1"/>
          </p:cNvSpPr>
          <p:nvPr>
            <p:ph idx="1"/>
          </p:nvPr>
        </p:nvSpPr>
        <p:spPr/>
        <p:txBody>
          <a:bodyPr/>
          <a:lstStyle/>
          <a:p>
            <a:r>
              <a:rPr lang="en-US" smtClean="0"/>
              <a:t>Trong cùng một lúc lớp có thể thiết đặc nhiều giao diện cùng lúc</a:t>
            </a:r>
          </a:p>
          <a:p>
            <a:r>
              <a:rPr lang="en-US" smtClean="0"/>
              <a:t>Xét ví dụ trên: lớp Document có thể thêm một giao diện khác như để nén data, bằng giao diện IExtend </a:t>
            </a:r>
          </a:p>
          <a:p>
            <a:r>
              <a:rPr lang="en-US" smtClean="0"/>
              <a:t>public class Document : IStore,IExtend</a:t>
            </a:r>
            <a:endParaRPr lang="vi-V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2050" name="Picture 2"/>
          <p:cNvPicPr>
            <a:picLocks noGrp="1" noChangeAspect="1" noChangeArrowheads="1"/>
          </p:cNvPicPr>
          <p:nvPr>
            <p:ph idx="1"/>
          </p:nvPr>
        </p:nvPicPr>
        <p:blipFill>
          <a:blip r:embed="rId2" cstate="print"/>
          <a:srcRect/>
          <a:stretch>
            <a:fillRect/>
          </a:stretch>
        </p:blipFill>
        <p:spPr bwMode="auto">
          <a:xfrm>
            <a:off x="500034" y="1857364"/>
            <a:ext cx="8501122" cy="4429156"/>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70C0"/>
                </a:solidFill>
              </a:rPr>
              <a:t>Nới rộng các giao diện</a:t>
            </a:r>
            <a:endParaRPr lang="vi-VN">
              <a:solidFill>
                <a:srgbClr val="0070C0"/>
              </a:solidFill>
            </a:endParaRPr>
          </a:p>
        </p:txBody>
      </p:sp>
      <p:sp>
        <p:nvSpPr>
          <p:cNvPr id="3" name="Content Placeholder 2"/>
          <p:cNvSpPr>
            <a:spLocks noGrp="1"/>
          </p:cNvSpPr>
          <p:nvPr>
            <p:ph idx="1"/>
          </p:nvPr>
        </p:nvSpPr>
        <p:spPr/>
        <p:txBody>
          <a:bodyPr>
            <a:normAutofit fontScale="85000" lnSpcReduction="20000"/>
          </a:bodyPr>
          <a:lstStyle/>
          <a:p>
            <a:r>
              <a:rPr lang="en-US" smtClean="0"/>
              <a:t>Chúng ta có thể mở rộng giao diện hiện tại bằng cách bổ sung hàm hành sự và thuộc tính mới hay thay đổi các hoạt động của các thành viên hiện có</a:t>
            </a:r>
          </a:p>
          <a:p>
            <a:r>
              <a:rPr lang="en-US" smtClean="0"/>
              <a:t>Xét ví dụ trên: chúng ta mở rộng chức năng IExtend bằng IExtend01 với chức năng AddMoreDoc()</a:t>
            </a:r>
          </a:p>
          <a:p>
            <a:r>
              <a:rPr lang="vi-VN" smtClean="0">
                <a:solidFill>
                  <a:srgbClr val="0070C0"/>
                </a:solidFill>
              </a:rPr>
              <a:t>public interface Extend01 : IExtend</a:t>
            </a:r>
          </a:p>
          <a:p>
            <a:r>
              <a:rPr lang="vi-VN" smtClean="0"/>
              <a:t>Vậy khi các lớp triển khai có thể lựa chọn thiết lập giao diện Extend01 hay Extend.</a:t>
            </a:r>
          </a:p>
          <a:p>
            <a:r>
              <a:rPr lang="vi-VN" smtClean="0"/>
              <a:t>Nếu như lựa chon Extend01,thì nó phải thiết lập hết các hàm hành sự của cả hai.</a:t>
            </a:r>
          </a:p>
          <a:p>
            <a:r>
              <a:rPr lang="vi-VN" smtClean="0"/>
              <a:t>Các đối tượng này có thể được ép kiểu về Extend và Extend01</a:t>
            </a:r>
            <a:endParaRPr lang="vi-V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solidFill>
                  <a:srgbClr val="0070C0"/>
                </a:solidFill>
              </a:rPr>
              <a:t>Cont.</a:t>
            </a:r>
            <a:endParaRPr lang="vi-VN">
              <a:solidFill>
                <a:srgbClr val="0070C0"/>
              </a:solidFill>
            </a:endParaRPr>
          </a:p>
        </p:txBody>
      </p:sp>
      <p:pic>
        <p:nvPicPr>
          <p:cNvPr id="3074" name="Picture 2"/>
          <p:cNvPicPr>
            <a:picLocks noGrp="1" noChangeAspect="1" noChangeArrowheads="1"/>
          </p:cNvPicPr>
          <p:nvPr>
            <p:ph sz="half" idx="1"/>
          </p:nvPr>
        </p:nvPicPr>
        <p:blipFill>
          <a:blip r:embed="rId2" cstate="print"/>
          <a:srcRect/>
          <a:stretch>
            <a:fillRect/>
          </a:stretch>
        </p:blipFill>
        <p:spPr bwMode="auto">
          <a:xfrm>
            <a:off x="285720" y="1571612"/>
            <a:ext cx="4038600" cy="4857784"/>
          </a:xfrm>
          <a:prstGeom prst="rect">
            <a:avLst/>
          </a:prstGeom>
          <a:noFill/>
          <a:ln w="9525">
            <a:noFill/>
            <a:miter lim="800000"/>
            <a:headEnd/>
            <a:tailEnd/>
          </a:ln>
        </p:spPr>
      </p:pic>
      <p:pic>
        <p:nvPicPr>
          <p:cNvPr id="3075" name="Picture 3"/>
          <p:cNvPicPr>
            <a:picLocks noGrp="1" noChangeAspect="1" noChangeArrowheads="1"/>
          </p:cNvPicPr>
          <p:nvPr>
            <p:ph sz="half" idx="2"/>
          </p:nvPr>
        </p:nvPicPr>
        <p:blipFill>
          <a:blip r:embed="rId3" cstate="print"/>
          <a:srcRect/>
          <a:stretch>
            <a:fillRect/>
          </a:stretch>
        </p:blipFill>
        <p:spPr bwMode="auto">
          <a:xfrm>
            <a:off x="4714876" y="1428736"/>
            <a:ext cx="3929090" cy="485778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70C0"/>
                </a:solidFill>
                <a:latin typeface="Arial" pitchFamily="34" charset="0"/>
                <a:cs typeface="Arial" pitchFamily="34" charset="0"/>
              </a:rPr>
              <a:t>Phạm vi của .Net platform</a:t>
            </a:r>
            <a:endParaRPr lang="vi-VN">
              <a:solidFill>
                <a:srgbClr val="0070C0"/>
              </a:solidFill>
              <a:latin typeface="Arial" pitchFamily="34" charset="0"/>
              <a:cs typeface="Arial" pitchFamily="34" charset="0"/>
            </a:endParaRPr>
          </a:p>
        </p:txBody>
      </p:sp>
      <p:sp>
        <p:nvSpPr>
          <p:cNvPr id="3" name="Content Placeholder 2"/>
          <p:cNvSpPr>
            <a:spLocks noGrp="1"/>
          </p:cNvSpPr>
          <p:nvPr>
            <p:ph idx="1"/>
          </p:nvPr>
        </p:nvSpPr>
        <p:spPr/>
        <p:txBody>
          <a:bodyPr>
            <a:normAutofit lnSpcReduction="10000"/>
          </a:bodyPr>
          <a:lstStyle/>
          <a:p>
            <a:pPr>
              <a:buBlip>
                <a:blip r:embed="rId2"/>
              </a:buBlip>
            </a:pPr>
            <a:r>
              <a:rPr lang="en-US" smtClean="0">
                <a:latin typeface="Arial" pitchFamily="34" charset="0"/>
                <a:cs typeface="Arial" pitchFamily="34" charset="0"/>
              </a:rPr>
              <a:t>Các công cụ triển khai phần mềm và các thư viện:</a:t>
            </a:r>
          </a:p>
          <a:p>
            <a:pPr lvl="2">
              <a:buBlip>
                <a:blip r:embed="rId2"/>
              </a:buBlip>
            </a:pPr>
            <a:r>
              <a:rPr lang="en-US" smtClean="0">
                <a:latin typeface="Arial" pitchFamily="34" charset="0"/>
                <a:cs typeface="Arial" pitchFamily="34" charset="0"/>
              </a:rPr>
              <a:t>Một bộ ngôn ngữ : VC#, J# và VB.Net</a:t>
            </a:r>
          </a:p>
          <a:p>
            <a:pPr lvl="2">
              <a:buBlip>
                <a:blip r:embed="rId2"/>
              </a:buBlip>
            </a:pPr>
            <a:r>
              <a:rPr lang="en-US" smtClean="0">
                <a:latin typeface="Arial" pitchFamily="34" charset="0"/>
                <a:cs typeface="Arial" pitchFamily="34" charset="0"/>
              </a:rPr>
              <a:t>Các công cụ triển khai Visual Studio .Net</a:t>
            </a:r>
          </a:p>
          <a:p>
            <a:pPr>
              <a:buBlip>
                <a:blip r:embed="rId2"/>
              </a:buBlip>
            </a:pPr>
            <a:r>
              <a:rPr lang="en-US" smtClean="0">
                <a:latin typeface="Arial" pitchFamily="34" charset="0"/>
                <a:cs typeface="Arial" pitchFamily="34" charset="0"/>
              </a:rPr>
              <a:t>Các server chuyên biệt : SQL Server</a:t>
            </a:r>
          </a:p>
          <a:p>
            <a:pPr>
              <a:buBlip>
                <a:blip r:embed="rId2"/>
              </a:buBlip>
            </a:pPr>
            <a:r>
              <a:rPr lang="en-US" smtClean="0">
                <a:latin typeface="Arial" pitchFamily="34" charset="0"/>
                <a:cs typeface="Arial" pitchFamily="34" charset="0"/>
              </a:rPr>
              <a:t>Web service : những thành phần liên quan đến những dịch vụ thương mại trên mạng</a:t>
            </a:r>
          </a:p>
          <a:p>
            <a:pPr>
              <a:buBlip>
                <a:blip r:embed="rId2"/>
              </a:buBlip>
            </a:pPr>
            <a:r>
              <a:rPr lang="en-US" smtClean="0">
                <a:latin typeface="Arial" pitchFamily="34" charset="0"/>
                <a:cs typeface="Arial" pitchFamily="34" charset="0"/>
              </a:rPr>
              <a:t>Các thiết bị (devices) : các thiết bị như smartphone, PDA… </a:t>
            </a:r>
            <a:endParaRPr lang="vi-VN">
              <a:latin typeface="Arial" pitchFamily="34" charset="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solidFill>
                  <a:srgbClr val="0070C0"/>
                </a:solidFill>
              </a:rPr>
              <a:t>Phối hợp nhiều giao diện</a:t>
            </a:r>
            <a:endParaRPr lang="vi-VN">
              <a:solidFill>
                <a:srgbClr val="0070C0"/>
              </a:solidFill>
            </a:endParaRPr>
          </a:p>
        </p:txBody>
      </p:sp>
      <p:sp>
        <p:nvSpPr>
          <p:cNvPr id="3" name="Content Placeholder 2"/>
          <p:cNvSpPr>
            <a:spLocks noGrp="1"/>
          </p:cNvSpPr>
          <p:nvPr>
            <p:ph sz="half" idx="1"/>
          </p:nvPr>
        </p:nvSpPr>
        <p:spPr/>
        <p:txBody>
          <a:bodyPr>
            <a:normAutofit fontScale="92500" lnSpcReduction="20000"/>
          </a:bodyPr>
          <a:lstStyle/>
          <a:p>
            <a:r>
              <a:rPr lang="vi-VN" smtClean="0"/>
              <a:t>Tương tự chúng ta có thể tạo ra những giao diện mới từ những giao diện có sẳn.</a:t>
            </a:r>
          </a:p>
          <a:p>
            <a:r>
              <a:rPr lang="vi-VN" smtClean="0"/>
              <a:t>Một giao diện có thể kế thừa từ 0 đến nhiều giao diện khác</a:t>
            </a:r>
          </a:p>
          <a:p>
            <a:r>
              <a:rPr lang="vi-VN" smtClean="0"/>
              <a:t>Ví dụ: tao ra giao diên kế thừa từ IStore và Extend01</a:t>
            </a:r>
          </a:p>
          <a:p>
            <a:r>
              <a:rPr lang="vi-VN" smtClean="0"/>
              <a:t>Tạo lớp Document01 triển khai giao diện mới này</a:t>
            </a:r>
            <a:endParaRPr lang="vi-VN"/>
          </a:p>
        </p:txBody>
      </p:sp>
      <p:pic>
        <p:nvPicPr>
          <p:cNvPr id="4098" name="Picture 2"/>
          <p:cNvPicPr>
            <a:picLocks noGrp="1" noChangeAspect="1" noChangeArrowheads="1"/>
          </p:cNvPicPr>
          <p:nvPr>
            <p:ph sz="half" idx="2"/>
          </p:nvPr>
        </p:nvPicPr>
        <p:blipFill>
          <a:blip r:embed="rId2" cstate="print"/>
          <a:srcRect/>
          <a:stretch>
            <a:fillRect/>
          </a:stretch>
        </p:blipFill>
        <p:spPr bwMode="auto">
          <a:xfrm>
            <a:off x="4648200" y="1142985"/>
            <a:ext cx="4281518" cy="5500726"/>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solidFill>
                  <a:srgbClr val="0070C0"/>
                </a:solidFill>
              </a:rPr>
              <a:t>Thuộc tính giao diện</a:t>
            </a:r>
            <a:endParaRPr lang="vi-VN">
              <a:solidFill>
                <a:srgbClr val="0070C0"/>
              </a:solidFill>
            </a:endParaRPr>
          </a:p>
        </p:txBody>
      </p:sp>
      <p:sp>
        <p:nvSpPr>
          <p:cNvPr id="3" name="Content Placeholder 2"/>
          <p:cNvSpPr>
            <a:spLocks noGrp="1"/>
          </p:cNvSpPr>
          <p:nvPr>
            <p:ph idx="1"/>
          </p:nvPr>
        </p:nvSpPr>
        <p:spPr/>
        <p:txBody>
          <a:bodyPr>
            <a:normAutofit fontScale="47500" lnSpcReduction="20000"/>
          </a:bodyPr>
          <a:lstStyle/>
          <a:p>
            <a:r>
              <a:rPr lang="vi-VN" smtClean="0"/>
              <a:t>Cú pháp :</a:t>
            </a:r>
          </a:p>
          <a:p>
            <a:pPr lvl="1">
              <a:buNone/>
            </a:pPr>
            <a:r>
              <a:rPr lang="vi-VN" smtClean="0"/>
              <a:t>[attributes] [new] </a:t>
            </a:r>
            <a:r>
              <a:rPr lang="vi-VN" i="1" smtClean="0"/>
              <a:t>type identifier</a:t>
            </a:r>
            <a:r>
              <a:rPr lang="vi-VN" smtClean="0"/>
              <a:t>{ interface accessor}</a:t>
            </a:r>
          </a:p>
          <a:p>
            <a:r>
              <a:rPr lang="vi-VN" smtClean="0"/>
              <a:t>Read- write</a:t>
            </a:r>
          </a:p>
          <a:p>
            <a:r>
              <a:rPr lang="vi-VN" smtClean="0"/>
              <a:t>Read only: get{}</a:t>
            </a:r>
          </a:p>
          <a:p>
            <a:r>
              <a:rPr lang="vi-VN" smtClean="0"/>
              <a:t>Write only: set{}</a:t>
            </a:r>
          </a:p>
          <a:p>
            <a:r>
              <a:rPr lang="vi-VN" smtClean="0"/>
              <a:t>Từ khóa new dùng khai báo rõ là cho ẩn một thành viên thuộc tính được kế thừa từ một lớp cơ sở vì có cùng tên.</a:t>
            </a:r>
          </a:p>
          <a:p>
            <a:r>
              <a:rPr lang="vi-VN" smtClean="0"/>
              <a:t>EX:</a:t>
            </a:r>
          </a:p>
          <a:p>
            <a:pPr>
              <a:buNone/>
              <a:defRPr/>
            </a:pPr>
            <a:r>
              <a:rPr lang="vi-VN" smtClean="0">
                <a:solidFill>
                  <a:srgbClr val="0000FF"/>
                </a:solidFill>
              </a:rPr>
              <a:t>public interface </a:t>
            </a:r>
            <a:r>
              <a:rPr lang="vi-VN" smtClean="0">
                <a:solidFill>
                  <a:srgbClr val="2B91AF"/>
                </a:solidFill>
              </a:rPr>
              <a:t>IUIControl</a:t>
            </a:r>
          </a:p>
          <a:p>
            <a:pPr>
              <a:buNone/>
              <a:defRPr/>
            </a:pPr>
            <a:r>
              <a:rPr lang="vi-VN" smtClean="0">
                <a:solidFill>
                  <a:srgbClr val="2B91AF"/>
                </a:solidFill>
              </a:rPr>
              <a:t>{</a:t>
            </a:r>
          </a:p>
          <a:p>
            <a:pPr>
              <a:buNone/>
              <a:defRPr/>
            </a:pPr>
            <a:r>
              <a:rPr lang="vi-VN" smtClean="0">
                <a:solidFill>
                  <a:srgbClr val="2B91AF"/>
                </a:solidFill>
              </a:rPr>
              <a:t>    </a:t>
            </a:r>
            <a:r>
              <a:rPr lang="vi-VN" smtClean="0">
                <a:solidFill>
                  <a:srgbClr val="0000FF"/>
                </a:solidFill>
              </a:rPr>
              <a:t>void </a:t>
            </a:r>
            <a:r>
              <a:rPr lang="vi-VN" smtClean="0">
                <a:solidFill>
                  <a:srgbClr val="010001"/>
                </a:solidFill>
              </a:rPr>
              <a:t>Paint();</a:t>
            </a:r>
          </a:p>
          <a:p>
            <a:pPr>
              <a:buNone/>
              <a:defRPr/>
            </a:pPr>
            <a:r>
              <a:rPr lang="vi-VN" smtClean="0">
                <a:solidFill>
                  <a:srgbClr val="010001"/>
                </a:solidFill>
              </a:rPr>
              <a:t>    </a:t>
            </a:r>
            <a:r>
              <a:rPr lang="vi-VN" smtClean="0">
                <a:solidFill>
                  <a:srgbClr val="0000FF"/>
                </a:solidFill>
              </a:rPr>
              <a:t>void </a:t>
            </a:r>
            <a:r>
              <a:rPr lang="vi-VN" smtClean="0">
                <a:solidFill>
                  <a:srgbClr val="010001"/>
                </a:solidFill>
              </a:rPr>
              <a:t>Show();</a:t>
            </a:r>
          </a:p>
          <a:p>
            <a:pPr>
              <a:buNone/>
              <a:defRPr/>
            </a:pPr>
            <a:r>
              <a:rPr lang="vi-VN" smtClean="0">
                <a:solidFill>
                  <a:srgbClr val="010001"/>
                </a:solidFill>
              </a:rPr>
              <a:t>}</a:t>
            </a:r>
          </a:p>
          <a:p>
            <a:pPr>
              <a:buNone/>
              <a:defRPr/>
            </a:pPr>
            <a:r>
              <a:rPr lang="vi-VN" smtClean="0">
                <a:solidFill>
                  <a:srgbClr val="0000FF"/>
                </a:solidFill>
              </a:rPr>
              <a:t>public class </a:t>
            </a:r>
            <a:r>
              <a:rPr lang="vi-VN" smtClean="0">
                <a:solidFill>
                  <a:srgbClr val="2B91AF"/>
                </a:solidFill>
              </a:rPr>
              <a:t>FancyComboBox : ComboBox, IUIControl</a:t>
            </a:r>
          </a:p>
          <a:p>
            <a:pPr>
              <a:buNone/>
              <a:defRPr/>
            </a:pPr>
            <a:r>
              <a:rPr lang="vi-VN" smtClean="0">
                <a:solidFill>
                  <a:srgbClr val="2B91AF"/>
                </a:solidFill>
              </a:rPr>
              <a:t>{</a:t>
            </a:r>
          </a:p>
          <a:p>
            <a:pPr>
              <a:buNone/>
              <a:defRPr/>
            </a:pPr>
            <a:r>
              <a:rPr lang="vi-VN" smtClean="0">
                <a:solidFill>
                  <a:srgbClr val="2B91AF"/>
                </a:solidFill>
              </a:rPr>
              <a:t>    </a:t>
            </a:r>
            <a:r>
              <a:rPr lang="vi-VN" smtClean="0">
                <a:solidFill>
                  <a:srgbClr val="0000FF"/>
                </a:solidFill>
              </a:rPr>
              <a:t>public new void </a:t>
            </a:r>
            <a:r>
              <a:rPr lang="vi-VN" smtClean="0">
                <a:solidFill>
                  <a:srgbClr val="010001"/>
                </a:solidFill>
              </a:rPr>
              <a:t>Paint() { </a:t>
            </a:r>
          </a:p>
          <a:p>
            <a:pPr>
              <a:buNone/>
              <a:defRPr/>
            </a:pPr>
            <a:r>
              <a:rPr lang="vi-VN" smtClean="0">
                <a:solidFill>
                  <a:srgbClr val="010001"/>
                </a:solidFill>
              </a:rPr>
              <a:t>        </a:t>
            </a:r>
            <a:r>
              <a:rPr lang="vi-VN" smtClean="0">
                <a:solidFill>
                  <a:srgbClr val="2B91AF"/>
                </a:solidFill>
              </a:rPr>
              <a:t>Console.</a:t>
            </a:r>
            <a:r>
              <a:rPr lang="vi-VN" smtClean="0">
                <a:solidFill>
                  <a:srgbClr val="010001"/>
                </a:solidFill>
              </a:rPr>
              <a:t>WriteLine( </a:t>
            </a:r>
            <a:r>
              <a:rPr lang="vi-VN" smtClean="0">
                <a:solidFill>
                  <a:srgbClr val="A31515"/>
                </a:solidFill>
              </a:rPr>
              <a:t>"FancyComboBox.Paint()" );</a:t>
            </a:r>
          </a:p>
          <a:p>
            <a:pPr>
              <a:buNone/>
              <a:defRPr/>
            </a:pPr>
            <a:r>
              <a:rPr lang="vi-VN" smtClean="0">
                <a:solidFill>
                  <a:srgbClr val="A31515"/>
                </a:solidFill>
              </a:rPr>
              <a:t>	}</a:t>
            </a:r>
          </a:p>
          <a:p>
            <a:pPr>
              <a:buNone/>
              <a:defRPr/>
            </a:pPr>
            <a:r>
              <a:rPr lang="vi-VN" smtClean="0">
                <a:solidFill>
                  <a:srgbClr val="A31515"/>
                </a:solidFill>
              </a:rPr>
              <a:t>}</a:t>
            </a:r>
            <a:endParaRPr lang="vi-VN" smtClean="0">
              <a:solidFill>
                <a:srgbClr val="010001"/>
              </a:solidFill>
            </a:endParaRPr>
          </a:p>
          <a:p>
            <a:pPr lvl="1">
              <a:buNone/>
            </a:pPr>
            <a:endParaRPr lang="vi-V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mtClean="0">
                <a:solidFill>
                  <a:srgbClr val="0070C0"/>
                </a:solidFill>
              </a:rPr>
              <a:t>Truy xuất các hàm hành sự giao diện</a:t>
            </a:r>
            <a:endParaRPr lang="vi-VN">
              <a:solidFill>
                <a:srgbClr val="0070C0"/>
              </a:solidFill>
            </a:endParaRPr>
          </a:p>
        </p:txBody>
      </p:sp>
      <p:sp>
        <p:nvSpPr>
          <p:cNvPr id="3" name="Content Placeholder 2"/>
          <p:cNvSpPr>
            <a:spLocks noGrp="1"/>
          </p:cNvSpPr>
          <p:nvPr>
            <p:ph idx="1"/>
          </p:nvPr>
        </p:nvSpPr>
        <p:spPr/>
        <p:txBody>
          <a:bodyPr>
            <a:normAutofit fontScale="70000" lnSpcReduction="20000"/>
          </a:bodyPr>
          <a:lstStyle/>
          <a:p>
            <a:r>
              <a:rPr lang="vi-VN" smtClean="0"/>
              <a:t>Có thể truy xuất các thành viên giao diện giống như là thành viên lớp:</a:t>
            </a:r>
          </a:p>
          <a:p>
            <a:pPr>
              <a:buNone/>
            </a:pPr>
            <a:r>
              <a:rPr lang="it-IT" smtClean="0"/>
              <a:t>Document doc = new Document("Kiem tra Interface Document");</a:t>
            </a:r>
          </a:p>
          <a:p>
            <a:pPr>
              <a:buNone/>
            </a:pPr>
            <a:r>
              <a:rPr lang="vi-VN" smtClean="0"/>
              <a:t>            </a:t>
            </a:r>
            <a:r>
              <a:rPr lang="vi-VN" smtClean="0">
                <a:solidFill>
                  <a:srgbClr val="0070C0"/>
                </a:solidFill>
              </a:rPr>
              <a:t>doc.Status</a:t>
            </a:r>
            <a:r>
              <a:rPr lang="vi-VN" smtClean="0"/>
              <a:t> = -1;// biến thành viên </a:t>
            </a:r>
          </a:p>
          <a:p>
            <a:pPr>
              <a:buNone/>
            </a:pPr>
            <a:r>
              <a:rPr lang="vi-VN" smtClean="0"/>
              <a:t>            </a:t>
            </a:r>
            <a:r>
              <a:rPr lang="vi-VN" smtClean="0">
                <a:solidFill>
                  <a:srgbClr val="0070C0"/>
                </a:solidFill>
              </a:rPr>
              <a:t>doc.Read();// </a:t>
            </a:r>
            <a:r>
              <a:rPr lang="vi-VN" smtClean="0"/>
              <a:t>của giao diện</a:t>
            </a:r>
          </a:p>
          <a:p>
            <a:r>
              <a:rPr lang="vi-VN" smtClean="0"/>
              <a:t>Có thể tạo một thể hiện của giao diện bằng cách ép kiểu:</a:t>
            </a:r>
          </a:p>
          <a:p>
            <a:pPr>
              <a:buNone/>
            </a:pPr>
            <a:r>
              <a:rPr lang="vi-VN" smtClean="0">
                <a:solidFill>
                  <a:srgbClr val="0070C0"/>
                </a:solidFill>
              </a:rPr>
              <a:t>IStore epDoc = (IStore)</a:t>
            </a:r>
            <a:r>
              <a:rPr lang="vi-VN" smtClean="0"/>
              <a:t>doc</a:t>
            </a:r>
            <a:r>
              <a:rPr lang="vi-VN" smtClean="0">
                <a:solidFill>
                  <a:srgbClr val="0070C0"/>
                </a:solidFill>
              </a:rPr>
              <a:t>;</a:t>
            </a:r>
          </a:p>
          <a:p>
            <a:pPr>
              <a:buNone/>
            </a:pPr>
            <a:r>
              <a:rPr lang="vi-VN" smtClean="0">
                <a:solidFill>
                  <a:srgbClr val="0070C0"/>
                </a:solidFill>
              </a:rPr>
              <a:t>            epDoc.Status = 0;</a:t>
            </a:r>
          </a:p>
          <a:p>
            <a:pPr>
              <a:buNone/>
            </a:pPr>
            <a:r>
              <a:rPr lang="vi-VN" smtClean="0">
                <a:solidFill>
                  <a:srgbClr val="0070C0"/>
                </a:solidFill>
              </a:rPr>
              <a:t>            epDoc.Read();</a:t>
            </a:r>
          </a:p>
          <a:p>
            <a:r>
              <a:rPr lang="vi-VN" smtClean="0">
                <a:solidFill>
                  <a:srgbClr val="FF0000"/>
                </a:solidFill>
              </a:rPr>
              <a:t>Lưu ý:   </a:t>
            </a:r>
            <a:r>
              <a:rPr lang="vi-VN" smtClean="0"/>
              <a:t>không thể tao thể hiện của giao diện một cách trực tiếp mà phải thông qua thể hiện của lớp.</a:t>
            </a:r>
            <a:endParaRPr lang="vi-VN">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solidFill>
                  <a:srgbClr val="0070C0"/>
                </a:solidFill>
              </a:rPr>
              <a:t>Phủ quyết thiết đặt giao diện</a:t>
            </a:r>
            <a:endParaRPr lang="vi-VN">
              <a:solidFill>
                <a:srgbClr val="0070C0"/>
              </a:solidFill>
            </a:endParaRPr>
          </a:p>
        </p:txBody>
      </p:sp>
      <p:sp>
        <p:nvSpPr>
          <p:cNvPr id="3" name="Content Placeholder 2"/>
          <p:cNvSpPr>
            <a:spLocks noGrp="1"/>
          </p:cNvSpPr>
          <p:nvPr>
            <p:ph idx="1"/>
          </p:nvPr>
        </p:nvSpPr>
        <p:spPr/>
        <p:txBody>
          <a:bodyPr/>
          <a:lstStyle/>
          <a:p>
            <a:r>
              <a:rPr lang="vi-VN" smtClean="0"/>
              <a:t>Một lớp triển khai có khả năng đánh dấu hàm hay toàn bộ các hàm hành sự của giao diện là </a:t>
            </a:r>
            <a:r>
              <a:rPr lang="vi-VN" i="1" smtClean="0"/>
              <a:t>virtual. </a:t>
            </a:r>
            <a:endParaRPr lang="vi-VN" smtClean="0"/>
          </a:p>
          <a:p>
            <a:r>
              <a:rPr lang="vi-VN" smtClean="0"/>
              <a:t>Các lớp dẫn xuất này có quyền </a:t>
            </a:r>
            <a:r>
              <a:rPr lang="vi-VN" i="1" smtClean="0"/>
              <a:t> override </a:t>
            </a:r>
            <a:r>
              <a:rPr lang="vi-VN" smtClean="0"/>
              <a:t> hay tạo mới </a:t>
            </a:r>
            <a:r>
              <a:rPr lang="vi-VN" i="1" smtClean="0"/>
              <a:t>new </a:t>
            </a:r>
            <a:r>
              <a:rPr lang="vi-VN" smtClean="0"/>
              <a:t>, để chúng ta có thể triển khai các kiểu dữ liệu mới.</a:t>
            </a:r>
            <a:endParaRPr lang="vi-V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70C0"/>
                </a:solidFill>
              </a:rPr>
              <a:t>Exception </a:t>
            </a:r>
            <a:endParaRPr lang="vi-VN">
              <a:solidFill>
                <a:srgbClr val="0070C0"/>
              </a:solidFill>
            </a:endParaRPr>
          </a:p>
        </p:txBody>
      </p:sp>
      <p:sp>
        <p:nvSpPr>
          <p:cNvPr id="3" name="Content Placeholder 2"/>
          <p:cNvSpPr>
            <a:spLocks noGrp="1"/>
          </p:cNvSpPr>
          <p:nvPr>
            <p:ph idx="1"/>
          </p:nvPr>
        </p:nvSpPr>
        <p:spPr/>
        <p:txBody>
          <a:bodyPr>
            <a:normAutofit fontScale="92500" lnSpcReduction="20000"/>
          </a:bodyPr>
          <a:lstStyle/>
          <a:p>
            <a:r>
              <a:rPr lang="en-US" smtClean="0"/>
              <a:t>C# cung cấp các khả năng xử lý các errors và các điều kiện bất thường khác thông qua các </a:t>
            </a:r>
            <a:r>
              <a:rPr lang="en-US" i="1" smtClean="0"/>
              <a:t>biệt lệ </a:t>
            </a:r>
            <a:r>
              <a:rPr lang="en-US" smtClean="0"/>
              <a:t>.</a:t>
            </a:r>
          </a:p>
          <a:p>
            <a:r>
              <a:rPr lang="en-US" smtClean="0"/>
              <a:t>Các exception cung cấp các hình thức an toàn ,đồng nhất và có cấu trúc để xử lý các tình huống sai ở cấp </a:t>
            </a:r>
            <a:r>
              <a:rPr lang="en-US" i="1" smtClean="0"/>
              <a:t> </a:t>
            </a:r>
            <a:r>
              <a:rPr lang="en-US" i="1" smtClean="0">
                <a:solidFill>
                  <a:srgbClr val="0070C0"/>
                </a:solidFill>
              </a:rPr>
              <a:t>hệ thống </a:t>
            </a:r>
            <a:r>
              <a:rPr lang="en-US" smtClean="0">
                <a:solidFill>
                  <a:srgbClr val="0070C0"/>
                </a:solidFill>
              </a:rPr>
              <a:t> </a:t>
            </a:r>
            <a:r>
              <a:rPr lang="en-US" smtClean="0"/>
              <a:t>và </a:t>
            </a:r>
            <a:r>
              <a:rPr lang="en-US" i="1" smtClean="0">
                <a:solidFill>
                  <a:srgbClr val="0070C0"/>
                </a:solidFill>
              </a:rPr>
              <a:t>ứng dụng</a:t>
            </a:r>
            <a:r>
              <a:rPr lang="en-US" smtClean="0"/>
              <a:t>.</a:t>
            </a:r>
          </a:p>
          <a:p>
            <a:r>
              <a:rPr lang="en-US" smtClean="0"/>
              <a:t>Các exception đều được thông qua một đối tượng được dẩn xuất từ System.Exception.</a:t>
            </a:r>
          </a:p>
          <a:p>
            <a:r>
              <a:rPr lang="en-US" smtClean="0"/>
              <a:t>Đối tượng này gói các thông tin liên quan đến các hình thức gây nên các sai xót trong chương trình.</a:t>
            </a:r>
            <a:endParaRPr lang="vi-V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normAutofit fontScale="92500" lnSpcReduction="10000"/>
          </a:bodyPr>
          <a:lstStyle/>
          <a:p>
            <a:r>
              <a:rPr lang="en-US" smtClean="0"/>
              <a:t>Bug: là lỗi chương trình mà chúng ta phải sửa chữa trong lúc biên dịch, một bug có thể gây ra các exception.</a:t>
            </a:r>
          </a:p>
          <a:p>
            <a:r>
              <a:rPr lang="en-US" smtClean="0"/>
              <a:t>Error: thường được gây ra bởi người sử dụng : như nhập sai, sủ dụng sai tính năng. Errors có thể gây ra các exception</a:t>
            </a:r>
            <a:r>
              <a:rPr lang="en-US" smtClean="0">
                <a:sym typeface="Wingdings" pitchFamily="2" charset="2"/>
              </a:rPr>
              <a:t> có thể ngan ngừa băng </a:t>
            </a:r>
            <a:r>
              <a:rPr lang="en-US" b="1" smtClean="0">
                <a:sym typeface="Wingdings" pitchFamily="2" charset="2"/>
              </a:rPr>
              <a:t>validation code.</a:t>
            </a:r>
          </a:p>
          <a:p>
            <a:r>
              <a:rPr lang="en-US" smtClean="0">
                <a:sym typeface="Wingdings" pitchFamily="2" charset="2"/>
              </a:rPr>
              <a:t>Chúng ta không thể ngăn ngừa hết các biệt lệ, nhưng có thể xử lý để chương trình không bị interupt.</a:t>
            </a:r>
            <a:endParaRPr lang="vi-V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70C0"/>
                </a:solidFill>
              </a:rPr>
              <a:t>Các bước xảy ra</a:t>
            </a:r>
            <a:endParaRPr lang="vi-VN">
              <a:solidFill>
                <a:srgbClr val="0070C0"/>
              </a:solidFill>
            </a:endParaRPr>
          </a:p>
        </p:txBody>
      </p:sp>
      <p:sp>
        <p:nvSpPr>
          <p:cNvPr id="3" name="Content Placeholder 2"/>
          <p:cNvSpPr>
            <a:spLocks noGrp="1"/>
          </p:cNvSpPr>
          <p:nvPr>
            <p:ph idx="1"/>
          </p:nvPr>
        </p:nvSpPr>
        <p:spPr>
          <a:xfrm>
            <a:off x="457200" y="1285860"/>
            <a:ext cx="8229600" cy="5357850"/>
          </a:xfrm>
        </p:spPr>
        <p:txBody>
          <a:bodyPr>
            <a:normAutofit fontScale="77500" lnSpcReduction="20000"/>
          </a:bodyPr>
          <a:lstStyle/>
          <a:p>
            <a:r>
              <a:rPr lang="en-US" smtClean="0"/>
              <a:t>Khi chương trình gặp một tình huống thì các bước có thể xuất hiện như sau:</a:t>
            </a:r>
          </a:p>
          <a:p>
            <a:pPr lvl="1"/>
            <a:r>
              <a:rPr lang="en-US" smtClean="0"/>
              <a:t>Throw một exception</a:t>
            </a:r>
          </a:p>
          <a:p>
            <a:pPr lvl="1"/>
            <a:r>
              <a:rPr lang="en-US" smtClean="0"/>
              <a:t>Hàm hiện hành tạm ngưng</a:t>
            </a:r>
          </a:p>
          <a:p>
            <a:pPr lvl="1"/>
            <a:r>
              <a:rPr lang="en-US" smtClean="0"/>
              <a:t>Call stack đươc trải ra (unwind) cho đến khi tìm thấy các hàm xử lý biệt lệ thích ứng.</a:t>
            </a:r>
          </a:p>
          <a:p>
            <a:pPr lvl="1"/>
            <a:r>
              <a:rPr lang="en-US" smtClean="0"/>
              <a:t>Nếu không có hàm thích ứng nào để xử lý thì CLR sẻ xử lý bằng cách cho ngưng chương trình.</a:t>
            </a:r>
          </a:p>
          <a:p>
            <a:r>
              <a:rPr lang="en-US" smtClean="0"/>
              <a:t>Đoạn mã dùng để xử lý các biệt lệ được gọi là exception handler, và được thiết đặc bằng </a:t>
            </a:r>
            <a:r>
              <a:rPr lang="en-US" i="1" smtClean="0"/>
              <a:t>catch </a:t>
            </a:r>
            <a:r>
              <a:rPr lang="en-US" smtClean="0"/>
              <a:t>.</a:t>
            </a:r>
          </a:p>
          <a:p>
            <a:r>
              <a:rPr lang="en-US" smtClean="0"/>
              <a:t> cho dù không xử lý được các sai xót, nhưng ít ra với exception hadling chúng ta có thể in ra các báo cáo về sai xót và chương trình không bị interupt ngang.</a:t>
            </a:r>
          </a:p>
          <a:p>
            <a:r>
              <a:rPr lang="en-US" smtClean="0"/>
              <a:t>Nếu có các đoạn code phải thực thi cho dù có exception hay không ( có thể là dùng để giải phóng các resource bị dùng trước đó) thì các đoạn mã này nằm trong khối </a:t>
            </a:r>
            <a:r>
              <a:rPr lang="en-US" b="1" smtClean="0"/>
              <a:t>finally.</a:t>
            </a:r>
            <a:endParaRPr lang="vi-V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70C0"/>
                </a:solidFill>
              </a:rPr>
              <a:t>Throw và catch</a:t>
            </a:r>
            <a:endParaRPr lang="vi-VN">
              <a:solidFill>
                <a:srgbClr val="0070C0"/>
              </a:solidFill>
            </a:endParaRPr>
          </a:p>
        </p:txBody>
      </p:sp>
      <p:sp>
        <p:nvSpPr>
          <p:cNvPr id="3" name="Content Placeholder 2"/>
          <p:cNvSpPr>
            <a:spLocks noGrp="1"/>
          </p:cNvSpPr>
          <p:nvPr>
            <p:ph idx="1"/>
          </p:nvPr>
        </p:nvSpPr>
        <p:spPr/>
        <p:txBody>
          <a:bodyPr>
            <a:normAutofit fontScale="70000" lnSpcReduction="20000"/>
          </a:bodyPr>
          <a:lstStyle/>
          <a:p>
            <a:r>
              <a:rPr lang="en-US" smtClean="0"/>
              <a:t>Chỉ có thể throw các đối tượng kiểu System.Exception hay các đối tượng được dẩn xuất từ kiểu dữ liệu này.</a:t>
            </a:r>
          </a:p>
          <a:p>
            <a:pPr lvl="1"/>
            <a:r>
              <a:rPr lang="en-US" smtClean="0"/>
              <a:t>Ví dụ : ArgumentNullException, OverflowException..</a:t>
            </a:r>
          </a:p>
          <a:p>
            <a:r>
              <a:rPr lang="en-US" smtClean="0"/>
              <a:t>Cú pháp cho Throw:	</a:t>
            </a:r>
          </a:p>
          <a:p>
            <a:pPr lvl="1"/>
            <a:r>
              <a:rPr lang="en-US" smtClean="0"/>
              <a:t>Throw new Exception();</a:t>
            </a:r>
          </a:p>
          <a:p>
            <a:pPr lvl="1"/>
            <a:r>
              <a:rPr lang="en-US" smtClean="0"/>
              <a:t>Class MyException: Exception{}</a:t>
            </a:r>
          </a:p>
          <a:p>
            <a:pPr lvl="1">
              <a:buNone/>
            </a:pPr>
            <a:r>
              <a:rPr lang="en-US" smtClean="0"/>
              <a:t>    throw new MyException.</a:t>
            </a:r>
          </a:p>
          <a:p>
            <a:r>
              <a:rPr lang="en-US" smtClean="0"/>
              <a:t>Throw thường dùng với : try- catch hay try-finally.</a:t>
            </a:r>
          </a:p>
          <a:p>
            <a:r>
              <a:rPr lang="en-US" smtClean="0"/>
              <a:t>Khi Exception được throw ra, chương trình sẻ tìm các đoạn xử lý trong catch.</a:t>
            </a:r>
          </a:p>
          <a:p>
            <a:r>
              <a:rPr lang="en-US" smtClean="0"/>
              <a:t>Ví dụ: ThrowEx2.</a:t>
            </a:r>
          </a:p>
          <a:p>
            <a:r>
              <a:rPr lang="en-US" smtClean="0"/>
              <a:t>Trong ví dụ này thì khi throw mà không tìm thấy code xử lý biệt lệ.</a:t>
            </a:r>
            <a:endParaRPr lang="vi-V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70C0"/>
                </a:solidFill>
              </a:rPr>
              <a:t>Try-catch</a:t>
            </a:r>
            <a:endParaRPr lang="vi-VN">
              <a:solidFill>
                <a:srgbClr val="0070C0"/>
              </a:solidFill>
            </a:endParaRPr>
          </a:p>
        </p:txBody>
      </p:sp>
      <p:sp>
        <p:nvSpPr>
          <p:cNvPr id="3" name="Content Placeholder 2"/>
          <p:cNvSpPr>
            <a:spLocks noGrp="1"/>
          </p:cNvSpPr>
          <p:nvPr>
            <p:ph idx="1"/>
          </p:nvPr>
        </p:nvSpPr>
        <p:spPr/>
        <p:txBody>
          <a:bodyPr>
            <a:normAutofit/>
          </a:bodyPr>
          <a:lstStyle/>
          <a:p>
            <a:r>
              <a:rPr lang="en-US" smtClean="0"/>
              <a:t>Bộ xử lý các biệt lệ được gọi là khối </a:t>
            </a:r>
            <a:r>
              <a:rPr lang="en-US" i="1" smtClean="0"/>
              <a:t>catch </a:t>
            </a:r>
            <a:r>
              <a:rPr lang="en-US" smtClean="0"/>
              <a:t>và được tạo ra bởi </a:t>
            </a:r>
            <a:r>
              <a:rPr lang="en-US" i="1" smtClean="0"/>
              <a:t>try-catch </a:t>
            </a:r>
            <a:r>
              <a:rPr lang="en-US" smtClean="0"/>
              <a:t>: bao gồm khối </a:t>
            </a:r>
            <a:r>
              <a:rPr lang="en-US" i="1" smtClean="0"/>
              <a:t>try </a:t>
            </a:r>
            <a:r>
              <a:rPr lang="en-US" smtClean="0"/>
              <a:t>theo sau là một hay nhiều </a:t>
            </a:r>
            <a:r>
              <a:rPr lang="en-US" i="1" smtClean="0"/>
              <a:t>catch </a:t>
            </a:r>
            <a:r>
              <a:rPr lang="en-US" smtClean="0"/>
              <a:t>để xử lý các biệt lệ khác nhau.</a:t>
            </a:r>
          </a:p>
          <a:p>
            <a:r>
              <a:rPr lang="en-US" u="sng" smtClean="0"/>
              <a:t>Khai báo:</a:t>
            </a:r>
          </a:p>
          <a:p>
            <a:pPr lvl="1"/>
            <a:r>
              <a:rPr lang="en-US" smtClean="0"/>
              <a:t>Try </a:t>
            </a:r>
            <a:r>
              <a:rPr lang="en-US" i="1" smtClean="0"/>
              <a:t>block // </a:t>
            </a:r>
            <a:r>
              <a:rPr lang="en-US" smtClean="0">
                <a:solidFill>
                  <a:srgbClr val="0070C0"/>
                </a:solidFill>
              </a:rPr>
              <a:t>chứa code mà có khả năng gây biệt lệ</a:t>
            </a:r>
            <a:endParaRPr lang="en-US" i="1" smtClean="0">
              <a:solidFill>
                <a:srgbClr val="0070C0"/>
              </a:solidFill>
            </a:endParaRPr>
          </a:p>
          <a:p>
            <a:pPr lvl="1">
              <a:buNone/>
            </a:pPr>
            <a:r>
              <a:rPr lang="en-US" i="1" smtClean="0"/>
              <a:t>	</a:t>
            </a:r>
            <a:r>
              <a:rPr lang="en-US" smtClean="0"/>
              <a:t>catch ( exception) </a:t>
            </a:r>
            <a:r>
              <a:rPr lang="en-US" i="1" smtClean="0"/>
              <a:t>catch block 1 //</a:t>
            </a:r>
            <a:r>
              <a:rPr lang="en-US" i="1" smtClean="0">
                <a:solidFill>
                  <a:srgbClr val="0070C0"/>
                </a:solidFill>
              </a:rPr>
              <a:t>khai báo và </a:t>
            </a:r>
          </a:p>
          <a:p>
            <a:pPr lvl="1">
              <a:buNone/>
            </a:pPr>
            <a:r>
              <a:rPr lang="en-US" i="1" smtClean="0"/>
              <a:t>	</a:t>
            </a:r>
            <a:r>
              <a:rPr lang="en-US" smtClean="0"/>
              <a:t>catch (exception) </a:t>
            </a:r>
            <a:r>
              <a:rPr lang="en-US" i="1" smtClean="0"/>
              <a:t>catch block 2 // </a:t>
            </a:r>
            <a:r>
              <a:rPr lang="en-US" i="1" smtClean="0">
                <a:solidFill>
                  <a:srgbClr val="0070C0"/>
                </a:solidFill>
              </a:rPr>
              <a:t>chứa bộ xử lý</a:t>
            </a:r>
            <a:endParaRPr lang="vi-VN">
              <a:solidFill>
                <a:srgbClr val="0070C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normAutofit fontScale="70000" lnSpcReduction="20000"/>
          </a:bodyPr>
          <a:lstStyle/>
          <a:p>
            <a:r>
              <a:rPr lang="en-US" i="1" smtClean="0"/>
              <a:t>Try-block </a:t>
            </a:r>
            <a:r>
              <a:rPr lang="en-US" smtClean="0"/>
              <a:t> chứa đoạn code có khả năng gây exception, nó được thi hành cho đến khi exception được throw ra hoặc là nó hoàn thành nhiệm vụ của đoạn code.</a:t>
            </a:r>
          </a:p>
          <a:p>
            <a:r>
              <a:rPr lang="en-US" i="1" smtClean="0"/>
              <a:t>Catch </a:t>
            </a:r>
            <a:r>
              <a:rPr lang="en-US" smtClean="0"/>
              <a:t> có thể có hay không có thông số, nếu không có thông số, nó được coi là catch tổng quát. Nếu có thông số, thì nó nhận đối tượng từ System.Exception, và xem như thụ lý biệt lệ.</a:t>
            </a:r>
          </a:p>
          <a:p>
            <a:r>
              <a:rPr lang="en-US" i="1" smtClean="0"/>
              <a:t>Có thể </a:t>
            </a:r>
            <a:r>
              <a:rPr lang="en-US" smtClean="0"/>
              <a:t> có nhiều catch,nhưng thứ tự rất quan trọng, ta nên để biệt lệ nào quan trong, xảy ra trước lên trước</a:t>
            </a:r>
          </a:p>
          <a:p>
            <a:r>
              <a:rPr lang="en-US" i="1" smtClean="0"/>
              <a:t>Ví dụ1: ThrowTryCatch01: </a:t>
            </a:r>
            <a:r>
              <a:rPr lang="en-US" smtClean="0"/>
              <a:t> có đầy đủ try -catch </a:t>
            </a:r>
          </a:p>
          <a:p>
            <a:r>
              <a:rPr lang="en-US" i="1" smtClean="0"/>
              <a:t>Ví dụ 2: ThrowTryCatch02: throw đưa ra ngoài </a:t>
            </a:r>
            <a:r>
              <a:rPr lang="en-US" smtClean="0"/>
              <a:t>try block.</a:t>
            </a:r>
          </a:p>
          <a:p>
            <a:r>
              <a:rPr lang="en-US" smtClean="0"/>
              <a:t>Trong ví dụ trên khi biệt lệ được throw ra, việc thi hành của chương trình ngưng lập tức và trao quyền cho </a:t>
            </a:r>
            <a:r>
              <a:rPr lang="en-US" i="1" smtClean="0"/>
              <a:t>catch </a:t>
            </a:r>
            <a:endParaRPr lang="en-US" smtClean="0"/>
          </a:p>
          <a:p>
            <a:r>
              <a:rPr lang="en-US" smtClean="0"/>
              <a:t>Khối catch sẽ xử lý sai và nhảy về đoạn mã sau catch</a:t>
            </a:r>
            <a:endParaRPr lang="vi-V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solidFill>
                  <a:srgbClr val="0070C0"/>
                </a:solidFill>
                <a:latin typeface="Arial" pitchFamily="34" charset="0"/>
                <a:cs typeface="Arial" pitchFamily="34" charset="0"/>
              </a:rPr>
              <a:t>Object Oriented Programming(OOP)</a:t>
            </a:r>
            <a:endParaRPr lang="vi-VN"/>
          </a:p>
        </p:txBody>
      </p:sp>
      <p:sp>
        <p:nvSpPr>
          <p:cNvPr id="3" name="Content Placeholder 2"/>
          <p:cNvSpPr>
            <a:spLocks noGrp="1"/>
          </p:cNvSpPr>
          <p:nvPr>
            <p:ph sz="half" idx="1"/>
          </p:nvPr>
        </p:nvSpPr>
        <p:spPr/>
        <p:txBody>
          <a:bodyPr>
            <a:normAutofit fontScale="92500" lnSpcReduction="20000"/>
          </a:bodyPr>
          <a:lstStyle/>
          <a:p>
            <a:r>
              <a:rPr lang="en-US" smtClean="0">
                <a:latin typeface="Arial" pitchFamily="34" charset="0"/>
                <a:cs typeface="Arial" pitchFamily="34" charset="0"/>
              </a:rPr>
              <a:t>Lập trình hướng đối tượng là một kỹ thuật lập trình dựa trên nền tảng là các đối tượng ( everythings is an Object) mọi thực thể đều được nhìn nhận dưới góc độ là objects</a:t>
            </a:r>
          </a:p>
          <a:p>
            <a:r>
              <a:rPr lang="en-US" smtClean="0">
                <a:latin typeface="Arial" pitchFamily="34" charset="0"/>
                <a:cs typeface="Arial" pitchFamily="34" charset="0"/>
              </a:rPr>
              <a:t>Các objects trong cùng một chương trình có mối quan hệ với nhau</a:t>
            </a:r>
          </a:p>
          <a:p>
            <a:r>
              <a:rPr lang="en-US" smtClean="0">
                <a:solidFill>
                  <a:srgbClr val="FF0000"/>
                </a:solidFill>
                <a:latin typeface="Arial" pitchFamily="34" charset="0"/>
                <a:cs typeface="Arial" pitchFamily="34" charset="0"/>
              </a:rPr>
              <a:t>Struct</a:t>
            </a:r>
          </a:p>
          <a:p>
            <a:endParaRPr lang="en-US" smtClean="0">
              <a:latin typeface="Arial" pitchFamily="34" charset="0"/>
              <a:cs typeface="Arial" pitchFamily="34" charset="0"/>
            </a:endParaRPr>
          </a:p>
          <a:p>
            <a:endParaRPr lang="vi-VN"/>
          </a:p>
        </p:txBody>
      </p:sp>
      <p:pic>
        <p:nvPicPr>
          <p:cNvPr id="2050" name="Picture 2"/>
          <p:cNvPicPr>
            <a:picLocks noGrp="1" noChangeAspect="1" noChangeArrowheads="1"/>
          </p:cNvPicPr>
          <p:nvPr>
            <p:ph sz="half" idx="2"/>
          </p:nvPr>
        </p:nvPicPr>
        <p:blipFill>
          <a:blip r:embed="rId2" cstate="print"/>
          <a:srcRect/>
          <a:stretch>
            <a:fillRect/>
          </a:stretch>
        </p:blipFill>
        <p:spPr bwMode="auto">
          <a:xfrm>
            <a:off x="4500562" y="1643050"/>
            <a:ext cx="4186238" cy="4572031"/>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70C0"/>
                </a:solidFill>
              </a:rPr>
              <a:t>Ví dụ về DivideByZeroException</a:t>
            </a:r>
            <a:endParaRPr lang="vi-VN">
              <a:solidFill>
                <a:srgbClr val="0070C0"/>
              </a:solidFill>
            </a:endParaRPr>
          </a:p>
        </p:txBody>
      </p:sp>
      <p:sp>
        <p:nvSpPr>
          <p:cNvPr id="3" name="Content Placeholder 2"/>
          <p:cNvSpPr>
            <a:spLocks noGrp="1"/>
          </p:cNvSpPr>
          <p:nvPr>
            <p:ph idx="1"/>
          </p:nvPr>
        </p:nvSpPr>
        <p:spPr/>
        <p:txBody>
          <a:bodyPr/>
          <a:lstStyle/>
          <a:p>
            <a:r>
              <a:rPr lang="en-US" smtClean="0"/>
              <a:t>Trong ví dụ này thì một hàm Chia() sẽ không cho phép ta chia một số cho 0, nếu cố gắng thì nó sẽ throw ra một DivideByZeroExceptio</a:t>
            </a:r>
          </a:p>
          <a:p>
            <a:r>
              <a:rPr lang="en-US" smtClean="0"/>
              <a:t>Ngoài ra còn có thể throw ra các biệt lệ khác.</a:t>
            </a:r>
          </a:p>
          <a:p>
            <a:r>
              <a:rPr lang="en-US" smtClean="0"/>
              <a:t>Throwtrycatch03</a:t>
            </a:r>
            <a:endParaRPr lang="vi-V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70C0"/>
                </a:solidFill>
              </a:rPr>
              <a:t>Try-finally và Try-catch-finally</a:t>
            </a:r>
            <a:endParaRPr lang="vi-VN">
              <a:solidFill>
                <a:srgbClr val="0070C0"/>
              </a:solidFill>
            </a:endParaRPr>
          </a:p>
        </p:txBody>
      </p:sp>
      <p:sp>
        <p:nvSpPr>
          <p:cNvPr id="3" name="Content Placeholder 2"/>
          <p:cNvSpPr>
            <a:spLocks noGrp="1"/>
          </p:cNvSpPr>
          <p:nvPr>
            <p:ph idx="1"/>
          </p:nvPr>
        </p:nvSpPr>
        <p:spPr/>
        <p:txBody>
          <a:bodyPr>
            <a:normAutofit fontScale="70000" lnSpcReduction="20000"/>
          </a:bodyPr>
          <a:lstStyle/>
          <a:p>
            <a:r>
              <a:rPr lang="en-US" smtClean="0"/>
              <a:t>Xét tình huống ta đang sử dụng một resource thì sau đó phải kết thúc nó nếu không sẽ bị out of memory.</a:t>
            </a:r>
          </a:p>
          <a:p>
            <a:r>
              <a:rPr lang="en-US" smtClean="0"/>
              <a:t>Tuy C# có chức năng GC, nhưng trong vài tình huống chúng ta muốn biết những exception được throw ra.</a:t>
            </a:r>
          </a:p>
          <a:p>
            <a:r>
              <a:rPr lang="en-US" smtClean="0"/>
              <a:t>Hay vài tình huống mà chúng ta muốn chương trình thực thi dù có hay không exception để chương trình thực hiện tốt mà không bị ngắt ngang</a:t>
            </a:r>
          </a:p>
          <a:p>
            <a:r>
              <a:rPr lang="en-US" smtClean="0"/>
              <a:t>Finally rất tốt cho công việc dọn dẹp này.</a:t>
            </a:r>
          </a:p>
          <a:p>
            <a:r>
              <a:rPr lang="en-US" smtClean="0"/>
              <a:t>Quyền điều khiển bao giờ cũng trao cho finally</a:t>
            </a:r>
          </a:p>
          <a:p>
            <a:r>
              <a:rPr lang="en-US" smtClean="0"/>
              <a:t>Cú pháp: try </a:t>
            </a:r>
            <a:r>
              <a:rPr lang="en-US" i="1" smtClean="0">
                <a:solidFill>
                  <a:srgbClr val="0070C0"/>
                </a:solidFill>
              </a:rPr>
              <a:t>try-block</a:t>
            </a:r>
            <a:r>
              <a:rPr lang="en-US" i="1" smtClean="0"/>
              <a:t> </a:t>
            </a:r>
            <a:r>
              <a:rPr lang="en-US" smtClean="0"/>
              <a:t>finally </a:t>
            </a:r>
            <a:r>
              <a:rPr lang="en-US" i="1" smtClean="0">
                <a:solidFill>
                  <a:srgbClr val="0070C0"/>
                </a:solidFill>
              </a:rPr>
              <a:t>finally-block</a:t>
            </a:r>
          </a:p>
          <a:p>
            <a:pPr lvl="1"/>
            <a:r>
              <a:rPr lang="en-US" i="1" smtClean="0">
                <a:solidFill>
                  <a:srgbClr val="0070C0"/>
                </a:solidFill>
              </a:rPr>
              <a:t>Try-block: chứa code có thể có exception</a:t>
            </a:r>
          </a:p>
          <a:p>
            <a:pPr lvl="1"/>
            <a:r>
              <a:rPr lang="en-US" i="1" smtClean="0">
                <a:solidFill>
                  <a:srgbClr val="0070C0"/>
                </a:solidFill>
              </a:rPr>
              <a:t>Finally-block: chứa các hàm xử lý và dọn dẹp</a:t>
            </a:r>
          </a:p>
          <a:p>
            <a:r>
              <a:rPr lang="en-US" i="1" smtClean="0">
                <a:solidFill>
                  <a:srgbClr val="0070C0"/>
                </a:solidFill>
              </a:rPr>
              <a:t>Ví dụ: Throwcatchfinally</a:t>
            </a:r>
            <a:endParaRPr lang="vi-VN" i="1">
              <a:solidFill>
                <a:srgbClr val="0070C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70C0"/>
                </a:solidFill>
              </a:rPr>
              <a:t>System.Exception</a:t>
            </a:r>
            <a:endParaRPr lang="vi-VN">
              <a:solidFill>
                <a:srgbClr val="0070C0"/>
              </a:solidFill>
            </a:endParaRPr>
          </a:p>
        </p:txBody>
      </p:sp>
      <p:sp>
        <p:nvSpPr>
          <p:cNvPr id="3" name="Content Placeholder 2"/>
          <p:cNvSpPr>
            <a:spLocks noGrp="1"/>
          </p:cNvSpPr>
          <p:nvPr>
            <p:ph idx="1"/>
          </p:nvPr>
        </p:nvSpPr>
        <p:spPr/>
        <p:txBody>
          <a:bodyPr>
            <a:normAutofit fontScale="85000" lnSpcReduction="20000"/>
          </a:bodyPr>
          <a:lstStyle/>
          <a:p>
            <a:r>
              <a:rPr lang="en-US" smtClean="0"/>
              <a:t>Là kiểu dữ liệu căn bản của các biệt lệ:</a:t>
            </a:r>
          </a:p>
          <a:p>
            <a:pPr lvl="1"/>
            <a:r>
              <a:rPr lang="en-US" smtClean="0"/>
              <a:t>Message: là thuộc tính </a:t>
            </a:r>
            <a:r>
              <a:rPr lang="en-US" i="1" smtClean="0"/>
              <a:t>read-only </a:t>
            </a:r>
            <a:r>
              <a:rPr lang="en-US" smtClean="0"/>
              <a:t>kiểu string chứa mô tả lý do biệt lệ mà ta có thể hiểu được.</a:t>
            </a:r>
          </a:p>
          <a:p>
            <a:pPr lvl="1"/>
            <a:r>
              <a:rPr lang="en-US" smtClean="0"/>
              <a:t>innerException: là thuộc tính </a:t>
            </a:r>
            <a:r>
              <a:rPr lang="en-US" i="1" smtClean="0"/>
              <a:t>read-only </a:t>
            </a:r>
            <a:r>
              <a:rPr lang="en-US" smtClean="0"/>
              <a:t> kiểu Exception.</a:t>
            </a:r>
          </a:p>
          <a:p>
            <a:pPr lvl="2"/>
            <a:r>
              <a:rPr lang="en-US" smtClean="0"/>
              <a:t>Trị là </a:t>
            </a:r>
            <a:r>
              <a:rPr lang="en-US" i="1" smtClean="0"/>
              <a:t>not null </a:t>
            </a:r>
            <a:r>
              <a:rPr lang="en-US" smtClean="0"/>
              <a:t>, nó sẽ chỉ về biệt lệ đang gây ra hiện hành</a:t>
            </a:r>
          </a:p>
          <a:p>
            <a:pPr lvl="2"/>
            <a:r>
              <a:rPr lang="en-US" smtClean="0"/>
              <a:t>Trị là </a:t>
            </a:r>
            <a:r>
              <a:rPr lang="en-US" i="1" smtClean="0"/>
              <a:t>null </a:t>
            </a:r>
            <a:r>
              <a:rPr lang="en-US" smtClean="0"/>
              <a:t>, cho biết biệt lệ này không được gây ra bởi một biết lệ khác</a:t>
            </a:r>
          </a:p>
          <a:p>
            <a:r>
              <a:rPr lang="en-US" smtClean="0"/>
              <a:t>Một vài đối tượng Exception:</a:t>
            </a:r>
          </a:p>
          <a:p>
            <a:pPr lvl="1"/>
            <a:r>
              <a:rPr lang="en-US" smtClean="0"/>
              <a:t>HelpLink: lấy/đặt một kết nối về một tập tin help nào đó</a:t>
            </a:r>
          </a:p>
          <a:p>
            <a:pPr lvl="1"/>
            <a:r>
              <a:rPr lang="en-US" smtClean="0"/>
              <a:t>Message</a:t>
            </a:r>
          </a:p>
          <a:p>
            <a:pPr lvl="1"/>
            <a:r>
              <a:rPr lang="en-US" smtClean="0"/>
              <a:t>StackTrace: đi lấy một biểu diển chuổi trên call stack vào lúc một biết lệ đang được throw ra</a:t>
            </a:r>
          </a:p>
          <a:p>
            <a:r>
              <a:rPr lang="en-US" smtClean="0"/>
              <a:t>Ví dụ: làm việc với đối tượng: ObjectException</a:t>
            </a:r>
            <a:endParaRPr lang="vi-V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70C0"/>
                </a:solidFill>
              </a:rPr>
              <a:t>System.ApplicationException</a:t>
            </a:r>
            <a:endParaRPr lang="vi-VN">
              <a:solidFill>
                <a:srgbClr val="0070C0"/>
              </a:solidFill>
            </a:endParaRPr>
          </a:p>
        </p:txBody>
      </p:sp>
      <p:sp>
        <p:nvSpPr>
          <p:cNvPr id="3" name="Content Placeholder 2"/>
          <p:cNvSpPr>
            <a:spLocks noGrp="1"/>
          </p:cNvSpPr>
          <p:nvPr>
            <p:ph idx="1"/>
          </p:nvPr>
        </p:nvSpPr>
        <p:spPr/>
        <p:txBody>
          <a:bodyPr/>
          <a:lstStyle/>
          <a:p>
            <a:r>
              <a:rPr lang="en-US" smtClean="0"/>
              <a:t>Trong tình huống chúng ta muốn tự tạo ra một biết lệ để cho thông tin phong phú và đa dạng hơn thì đối tượng này dẫn xuất từ </a:t>
            </a:r>
            <a:r>
              <a:rPr lang="en-US" i="1" smtClean="0"/>
              <a:t>ApplicationException </a:t>
            </a:r>
          </a:p>
          <a:p>
            <a:r>
              <a:rPr lang="en-US" smtClean="0"/>
              <a:t>trong ví dụ : lớp </a:t>
            </a:r>
            <a:r>
              <a:rPr lang="en-US" smtClean="0">
                <a:solidFill>
                  <a:srgbClr val="0070C0"/>
                </a:solidFill>
              </a:rPr>
              <a:t>MyCusTomExceptio</a:t>
            </a:r>
            <a:r>
              <a:rPr lang="en-US" smtClean="0"/>
              <a:t>n dẫn xuất từ System.ApplocationException và chỉ gồm một contructor lất chuổi </a:t>
            </a:r>
            <a:r>
              <a:rPr lang="en-US" smtClean="0">
                <a:solidFill>
                  <a:srgbClr val="0070C0"/>
                </a:solidFill>
              </a:rPr>
              <a:t>message</a:t>
            </a:r>
            <a:r>
              <a:rPr lang="en-US" smtClean="0"/>
              <a:t> được trao qua lớp cơ bản</a:t>
            </a:r>
            <a:endParaRPr lang="vi-V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solidFill>
                  <a:srgbClr val="0070C0"/>
                </a:solidFill>
              </a:rPr>
              <a:t>Kiểm tra Overflow với checked và uncheck</a:t>
            </a:r>
            <a:endParaRPr lang="vi-VN">
              <a:solidFill>
                <a:srgbClr val="0070C0"/>
              </a:solidFill>
            </a:endParaRPr>
          </a:p>
        </p:txBody>
      </p:sp>
      <p:sp>
        <p:nvSpPr>
          <p:cNvPr id="3" name="Content Placeholder 2"/>
          <p:cNvSpPr>
            <a:spLocks noGrp="1"/>
          </p:cNvSpPr>
          <p:nvPr>
            <p:ph idx="1"/>
          </p:nvPr>
        </p:nvSpPr>
        <p:spPr/>
        <p:txBody>
          <a:bodyPr/>
          <a:lstStyle/>
          <a:p>
            <a:r>
              <a:rPr lang="en-US" smtClean="0"/>
              <a:t>Trong quá trình tính toán có thể chúng ta gặp các tình huống bị tràn</a:t>
            </a:r>
          </a:p>
          <a:p>
            <a:pPr lvl="1"/>
            <a:r>
              <a:rPr lang="en-US" smtClean="0"/>
              <a:t>Chúng ta phải tự định nghĩa các bộ xử lý biệt lệ</a:t>
            </a:r>
          </a:p>
          <a:p>
            <a:pPr lvl="1"/>
            <a:r>
              <a:rPr lang="en-US" smtClean="0"/>
              <a:t>Xử dụng </a:t>
            </a:r>
            <a:r>
              <a:rPr lang="en-US" i="1" smtClean="0"/>
              <a:t>checked </a:t>
            </a:r>
            <a:r>
              <a:rPr lang="en-US" smtClean="0"/>
              <a:t>khi kết quả có nhiều khả năng tràn</a:t>
            </a:r>
          </a:p>
          <a:p>
            <a:pPr lvl="1"/>
            <a:r>
              <a:rPr lang="en-US" smtClean="0"/>
              <a:t>Overflow là một trong những nguyên nhân làm chương trình đưa đến một kết quả sai</a:t>
            </a:r>
          </a:p>
          <a:p>
            <a:pPr lvl="1"/>
            <a:r>
              <a:rPr lang="en-US" smtClean="0"/>
              <a:t>C# cung cấp đặc tính </a:t>
            </a:r>
            <a:r>
              <a:rPr lang="en-US" i="1" smtClean="0"/>
              <a:t>check và uncheck </a:t>
            </a:r>
            <a:r>
              <a:rPr lang="en-US" smtClean="0"/>
              <a:t> để kiểm tra tính toàn vẹn của phép tính</a:t>
            </a:r>
            <a:endParaRPr lang="vi-V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r>
              <a:rPr lang="en-US" smtClean="0">
                <a:solidFill>
                  <a:srgbClr val="0070C0"/>
                </a:solidFill>
              </a:rPr>
              <a:t>Checked: </a:t>
            </a:r>
            <a:r>
              <a:rPr lang="en-US" smtClean="0"/>
              <a:t>CLR sẽ throw ra một overflowExceptio nếu nhận thấy overflow trong quá trình tính toán </a:t>
            </a:r>
          </a:p>
          <a:p>
            <a:r>
              <a:rPr lang="en-US" smtClean="0">
                <a:solidFill>
                  <a:srgbClr val="0070C0"/>
                </a:solidFill>
              </a:rPr>
              <a:t>Unchecked: </a:t>
            </a:r>
            <a:r>
              <a:rPr lang="en-US" smtClean="0"/>
              <a:t>kết quả của overflow có thể được cắt </a:t>
            </a:r>
          </a:p>
          <a:p>
            <a:r>
              <a:rPr lang="en-US" smtClean="0"/>
              <a:t>Chuyển đổi tường mình giữa các kiểu dữ liệu cũng có thể gây ra tràn.</a:t>
            </a:r>
          </a:p>
          <a:p>
            <a:r>
              <a:rPr lang="en-US" smtClean="0"/>
              <a:t>Ví dụ: overflowException</a:t>
            </a:r>
          </a:p>
          <a:p>
            <a:endParaRPr lang="vi-V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Generics trong C#</a:t>
            </a:r>
            <a:endParaRPr lang="vi-VN"/>
          </a:p>
        </p:txBody>
      </p:sp>
      <p:sp>
        <p:nvSpPr>
          <p:cNvPr id="3" name="Content Placeholder 2"/>
          <p:cNvSpPr>
            <a:spLocks noGrp="1"/>
          </p:cNvSpPr>
          <p:nvPr>
            <p:ph idx="1"/>
          </p:nvPr>
        </p:nvSpPr>
        <p:spPr>
          <a:xfrm>
            <a:off x="285720" y="1600200"/>
            <a:ext cx="8072494" cy="4900634"/>
          </a:xfrm>
        </p:spPr>
        <p:txBody>
          <a:bodyPr>
            <a:normAutofit fontScale="92500" lnSpcReduction="10000"/>
          </a:bodyPr>
          <a:lstStyle/>
          <a:p>
            <a:r>
              <a:rPr lang="en-US" smtClean="0"/>
              <a:t>Khái niệm : </a:t>
            </a:r>
            <a:r>
              <a:rPr lang="vi-VN" smtClean="0"/>
              <a:t>Trong LT OOP, .Net giới thiệu đặc tính inheritance dùng để cung cấp cho chúng ta khả </a:t>
            </a:r>
            <a:r>
              <a:rPr lang="fr-FR" smtClean="0"/>
              <a:t>năng </a:t>
            </a:r>
            <a:r>
              <a:rPr lang="fr-FR" smtClean="0">
                <a:solidFill>
                  <a:srgbClr val="0070C0"/>
                </a:solidFill>
              </a:rPr>
              <a:t>reuse-Object</a:t>
            </a:r>
            <a:endParaRPr lang="vi-VN" smtClean="0">
              <a:solidFill>
                <a:srgbClr val="0070C0"/>
              </a:solidFill>
            </a:endParaRPr>
          </a:p>
          <a:p>
            <a:r>
              <a:rPr lang="vi-VN" smtClean="0"/>
              <a:t>Generic</a:t>
            </a:r>
            <a:r>
              <a:rPr lang="fr-FR" i="1" smtClean="0"/>
              <a:t> dùng để </a:t>
            </a:r>
            <a:r>
              <a:rPr lang="fr-FR" i="1" smtClean="0">
                <a:solidFill>
                  <a:srgbClr val="0070C0"/>
                </a:solidFill>
              </a:rPr>
              <a:t>reuse –Source code</a:t>
            </a:r>
            <a:r>
              <a:rPr lang="vi-VN" i="1" smtClean="0">
                <a:solidFill>
                  <a:srgbClr val="0070C0"/>
                </a:solidFill>
              </a:rPr>
              <a:t>, và type safety</a:t>
            </a:r>
            <a:r>
              <a:rPr lang="fr-FR" i="1" smtClean="0"/>
              <a:t>. </a:t>
            </a:r>
            <a:r>
              <a:rPr lang="vi-VN" i="1" smtClean="0"/>
              <a:t>Generic </a:t>
            </a:r>
            <a:r>
              <a:rPr lang="fr-FR" i="1" smtClean="0"/>
              <a:t>là tính</a:t>
            </a:r>
            <a:r>
              <a:rPr lang="vi-VN" i="1" smtClean="0"/>
              <a:t> </a:t>
            </a:r>
            <a:r>
              <a:rPr lang="vi-VN" smtClean="0"/>
              <a:t>năng giúp TBD tạo ra những mẫu hàm hay lớp mà chúng ta có thể dùng chung có các kiểu dữ liệu khác nhau. Có nghĩa là chúng ta chỉ cần định nghĩa một lần và sau đó định nghĩa này sẽ được dùng chung cho các kiểu dữ liệu</a:t>
            </a:r>
          </a:p>
          <a:p>
            <a:r>
              <a:rPr lang="vi-VN" smtClean="0"/>
              <a:t>Ví dụ: </a:t>
            </a:r>
          </a:p>
          <a:p>
            <a:pPr>
              <a:buNone/>
            </a:pPr>
            <a:endParaRPr lang="vi-VN"/>
          </a:p>
        </p:txBody>
      </p:sp>
      <p:sp>
        <p:nvSpPr>
          <p:cNvPr id="4" name="Rectangle 3"/>
          <p:cNvSpPr/>
          <p:nvPr/>
        </p:nvSpPr>
        <p:spPr>
          <a:xfrm>
            <a:off x="4714876" y="1643050"/>
            <a:ext cx="4214842" cy="369332"/>
          </a:xfrm>
          <a:prstGeom prst="rect">
            <a:avLst/>
          </a:prstGeom>
        </p:spPr>
        <p:txBody>
          <a:bodyPr wrap="square">
            <a:spAutoFit/>
          </a:bodyPr>
          <a:lstStyle/>
          <a:p>
            <a:r>
              <a:rPr lang="vi-VN" smtClean="0"/>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An toàn dữ liệu</a:t>
            </a:r>
            <a:endParaRPr lang="vi-VN"/>
          </a:p>
        </p:txBody>
      </p:sp>
      <p:sp>
        <p:nvSpPr>
          <p:cNvPr id="3" name="Content Placeholder 2"/>
          <p:cNvSpPr>
            <a:spLocks noGrp="1"/>
          </p:cNvSpPr>
          <p:nvPr>
            <p:ph idx="1"/>
          </p:nvPr>
        </p:nvSpPr>
        <p:spPr/>
        <p:txBody>
          <a:bodyPr>
            <a:normAutofit fontScale="70000" lnSpcReduction="20000"/>
          </a:bodyPr>
          <a:lstStyle/>
          <a:p>
            <a:r>
              <a:rPr lang="vi-VN" smtClean="0"/>
              <a:t>Xét ví dụ về một ArrayList là một kiểu tập hợp (collection):</a:t>
            </a:r>
          </a:p>
          <a:p>
            <a:r>
              <a:rPr lang="vi-VN" smtClean="0"/>
              <a:t>ArrayList list = new ArrayList();</a:t>
            </a:r>
          </a:p>
          <a:p>
            <a:pPr>
              <a:buNone/>
            </a:pPr>
            <a:r>
              <a:rPr lang="vi-VN" smtClean="0"/>
              <a:t>              list.Add(3);</a:t>
            </a:r>
          </a:p>
          <a:p>
            <a:pPr>
              <a:buNone/>
            </a:pPr>
            <a:r>
              <a:rPr lang="vi-VN" smtClean="0"/>
              <a:t>              list.Add(4);</a:t>
            </a:r>
          </a:p>
          <a:p>
            <a:pPr>
              <a:buNone/>
            </a:pPr>
            <a:r>
              <a:rPr lang="vi-VN" smtClean="0"/>
              <a:t>            //list.Add("wrong No");</a:t>
            </a:r>
          </a:p>
          <a:p>
            <a:pPr>
              <a:buNone/>
            </a:pPr>
            <a:r>
              <a:rPr lang="vi-VN" smtClean="0"/>
              <a:t>             list.Add(3.14);</a:t>
            </a:r>
          </a:p>
          <a:p>
            <a:r>
              <a:rPr lang="vi-VN" smtClean="0"/>
              <a:t>Khi chúng ta biên dịch thì nó sẽ bỏ qua mà không xác định lỗi này, nó chỉ báo lỗi trong quá trình thực thi chương trình.</a:t>
            </a:r>
          </a:p>
          <a:p>
            <a:r>
              <a:rPr lang="vi-VN" smtClean="0"/>
              <a:t>Khi chúng ta thay đổi bằng Generic thì nó sẽ phát hiện ra lỗi ngay khi chúng ta biên dịch:</a:t>
            </a:r>
          </a:p>
          <a:p>
            <a:pPr>
              <a:buNone/>
            </a:pPr>
            <a:r>
              <a:rPr lang="en-US" smtClean="0">
                <a:solidFill>
                  <a:srgbClr val="0070C0"/>
                </a:solidFill>
              </a:rPr>
              <a:t>     List&lt;int&gt; list1 = new List&lt;int&gt;(); // No boxing, no casting: list1.Add(3); // Compile-time error </a:t>
            </a:r>
          </a:p>
          <a:p>
            <a:pPr>
              <a:buNone/>
            </a:pPr>
            <a:r>
              <a:rPr lang="en-US" smtClean="0">
                <a:solidFill>
                  <a:srgbClr val="0070C0"/>
                </a:solidFill>
              </a:rPr>
              <a:t>       // list1.Add("It is raining in Redmond.");</a:t>
            </a:r>
            <a:endParaRPr lang="vi-VN">
              <a:solidFill>
                <a:srgbClr val="0070C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Ư</a:t>
            </a:r>
            <a:r>
              <a:rPr lang="en-US" smtClean="0"/>
              <a:t>u điểm của Generic</a:t>
            </a:r>
            <a:endParaRPr lang="vi-VN"/>
          </a:p>
        </p:txBody>
      </p:sp>
      <p:sp>
        <p:nvSpPr>
          <p:cNvPr id="3" name="Content Placeholder 2"/>
          <p:cNvSpPr>
            <a:spLocks noGrp="1"/>
          </p:cNvSpPr>
          <p:nvPr>
            <p:ph idx="1"/>
          </p:nvPr>
        </p:nvSpPr>
        <p:spPr>
          <a:xfrm>
            <a:off x="457200" y="1600201"/>
            <a:ext cx="8229600" cy="1543047"/>
          </a:xfrm>
        </p:spPr>
        <p:txBody>
          <a:bodyPr>
            <a:normAutofit fontScale="85000" lnSpcReduction="20000"/>
          </a:bodyPr>
          <a:lstStyle/>
          <a:p>
            <a:r>
              <a:rPr lang="en-US" smtClean="0"/>
              <a:t>Generic ngoài khả năng cho phép chúng ta tạo ra những kiểu dữ liệu an toàn, nó còn cho chúng ta tạo ra rất nhiều kiểu lớp, phương thức từ một mô hình mẫu định sẳn.</a:t>
            </a:r>
            <a:endParaRPr lang="vi-VN"/>
          </a:p>
        </p:txBody>
      </p:sp>
      <p:sp>
        <p:nvSpPr>
          <p:cNvPr id="4" name="Rectangle 4"/>
          <p:cNvSpPr>
            <a:spLocks noChangeArrowheads="1"/>
          </p:cNvSpPr>
          <p:nvPr/>
        </p:nvSpPr>
        <p:spPr bwMode="auto">
          <a:xfrm>
            <a:off x="642910" y="3254375"/>
            <a:ext cx="3765550" cy="1568450"/>
          </a:xfrm>
          <a:prstGeom prst="rect">
            <a:avLst/>
          </a:prstGeom>
          <a:solidFill>
            <a:srgbClr val="FFFFDC"/>
          </a:solidFill>
          <a:ln w="9525">
            <a:solidFill>
              <a:srgbClr val="FF6600"/>
            </a:solidFill>
            <a:miter lim="800000"/>
            <a:headEnd/>
            <a:tailEnd/>
          </a:ln>
        </p:spPr>
        <p:txBody>
          <a:bodyPr/>
          <a:lstStyle/>
          <a:p>
            <a:pPr marL="342900" indent="-342900" algn="l" eaLnBrk="1" hangingPunct="1">
              <a:spcBef>
                <a:spcPct val="20000"/>
              </a:spcBef>
              <a:buClr>
                <a:schemeClr val="bg2"/>
              </a:buClr>
              <a:buSzPct val="75000"/>
              <a:buFont typeface="Wingdings" pitchFamily="2" charset="2"/>
              <a:buNone/>
            </a:pPr>
            <a:r>
              <a:rPr lang="vi-VN" sz="1400" b="0" noProof="1">
                <a:solidFill>
                  <a:srgbClr val="0000FF"/>
                </a:solidFill>
              </a:rPr>
              <a:t>public void SomeMethod(long x ) {</a:t>
            </a:r>
          </a:p>
          <a:p>
            <a:pPr marL="342900" indent="-342900" algn="l" eaLnBrk="1" hangingPunct="1">
              <a:spcBef>
                <a:spcPct val="20000"/>
              </a:spcBef>
              <a:buClr>
                <a:schemeClr val="bg2"/>
              </a:buClr>
              <a:buSzPct val="75000"/>
              <a:buFont typeface="Wingdings" pitchFamily="2" charset="2"/>
              <a:buNone/>
            </a:pPr>
            <a:r>
              <a:rPr lang="vi-VN" sz="1400" b="0" noProof="1">
                <a:solidFill>
                  <a:srgbClr val="0000FF"/>
                </a:solidFill>
              </a:rPr>
              <a:t>	public long t;</a:t>
            </a:r>
          </a:p>
          <a:p>
            <a:pPr marL="342900" indent="-342900" algn="l" eaLnBrk="1" hangingPunct="1">
              <a:spcBef>
                <a:spcPct val="20000"/>
              </a:spcBef>
              <a:buClr>
                <a:schemeClr val="bg2"/>
              </a:buClr>
              <a:buSzPct val="75000"/>
              <a:buFont typeface="Wingdings" pitchFamily="2" charset="2"/>
              <a:buNone/>
            </a:pPr>
            <a:r>
              <a:rPr lang="vi-VN" sz="1400" b="0" noProof="1">
                <a:solidFill>
                  <a:srgbClr val="0000FF"/>
                </a:solidFill>
              </a:rPr>
              <a:t>	t= x*x;</a:t>
            </a:r>
          </a:p>
          <a:p>
            <a:pPr marL="342900" indent="-342900" algn="l" eaLnBrk="1" hangingPunct="1">
              <a:spcBef>
                <a:spcPct val="20000"/>
              </a:spcBef>
              <a:buClr>
                <a:schemeClr val="bg2"/>
              </a:buClr>
              <a:buSzPct val="75000"/>
              <a:buFont typeface="Wingdings" pitchFamily="2" charset="2"/>
              <a:buNone/>
            </a:pPr>
            <a:r>
              <a:rPr lang="vi-VN" sz="1400" b="0" noProof="1">
                <a:solidFill>
                  <a:srgbClr val="0000FF"/>
                </a:solidFill>
              </a:rPr>
              <a:t>	Console.WriteLine(“Squere of x is : {1}”,t);</a:t>
            </a:r>
          </a:p>
          <a:p>
            <a:pPr marL="342900" indent="-342900" algn="l" eaLnBrk="1" hangingPunct="1">
              <a:spcBef>
                <a:spcPct val="20000"/>
              </a:spcBef>
              <a:buClr>
                <a:schemeClr val="bg2"/>
              </a:buClr>
              <a:buSzPct val="75000"/>
              <a:buFont typeface="Wingdings" pitchFamily="2" charset="2"/>
              <a:buNone/>
            </a:pPr>
            <a:r>
              <a:rPr lang="vi-VN" sz="1400" b="0" noProof="1">
                <a:solidFill>
                  <a:srgbClr val="0000FF"/>
                </a:solidFill>
              </a:rPr>
              <a:t>}</a:t>
            </a:r>
            <a:endParaRPr lang="en-US" sz="1400" b="0">
              <a:solidFill>
                <a:srgbClr val="0000FF"/>
              </a:solidFill>
            </a:endParaRPr>
          </a:p>
        </p:txBody>
      </p:sp>
      <p:sp>
        <p:nvSpPr>
          <p:cNvPr id="5" name="Rectangle 5"/>
          <p:cNvSpPr>
            <a:spLocks noChangeArrowheads="1"/>
          </p:cNvSpPr>
          <p:nvPr/>
        </p:nvSpPr>
        <p:spPr bwMode="auto">
          <a:xfrm>
            <a:off x="4438623" y="3257550"/>
            <a:ext cx="3765550" cy="1554163"/>
          </a:xfrm>
          <a:prstGeom prst="rect">
            <a:avLst/>
          </a:prstGeom>
          <a:solidFill>
            <a:srgbClr val="FFFFDC"/>
          </a:solidFill>
          <a:ln w="9525">
            <a:solidFill>
              <a:srgbClr val="FF6600"/>
            </a:solidFill>
            <a:miter lim="800000"/>
            <a:headEnd/>
            <a:tailEnd/>
          </a:ln>
        </p:spPr>
        <p:txBody>
          <a:bodyPr/>
          <a:lstStyle/>
          <a:p>
            <a:pPr marL="342900" indent="-342900" algn="l" eaLnBrk="1" hangingPunct="1">
              <a:spcBef>
                <a:spcPct val="20000"/>
              </a:spcBef>
              <a:buClr>
                <a:schemeClr val="bg2"/>
              </a:buClr>
              <a:buSzPct val="75000"/>
              <a:buFont typeface="Wingdings" pitchFamily="2" charset="2"/>
              <a:buNone/>
            </a:pPr>
            <a:r>
              <a:rPr lang="vi-VN" sz="1400" b="0" noProof="1">
                <a:solidFill>
                  <a:srgbClr val="0000FF"/>
                </a:solidFill>
              </a:rPr>
              <a:t>public void SomeMethod(int x ) {</a:t>
            </a:r>
          </a:p>
          <a:p>
            <a:pPr marL="342900" indent="-342900" algn="l" eaLnBrk="1" hangingPunct="1">
              <a:spcBef>
                <a:spcPct val="20000"/>
              </a:spcBef>
              <a:buClr>
                <a:schemeClr val="bg2"/>
              </a:buClr>
              <a:buSzPct val="75000"/>
              <a:buFont typeface="Wingdings" pitchFamily="2" charset="2"/>
              <a:buNone/>
            </a:pPr>
            <a:r>
              <a:rPr lang="vi-VN" sz="1400" b="0" noProof="1">
                <a:solidFill>
                  <a:srgbClr val="0000FF"/>
                </a:solidFill>
              </a:rPr>
              <a:t>	public int t;</a:t>
            </a:r>
          </a:p>
          <a:p>
            <a:pPr marL="342900" indent="-342900" algn="l" eaLnBrk="1" hangingPunct="1">
              <a:spcBef>
                <a:spcPct val="20000"/>
              </a:spcBef>
              <a:buClr>
                <a:schemeClr val="bg2"/>
              </a:buClr>
              <a:buSzPct val="75000"/>
              <a:buFont typeface="Wingdings" pitchFamily="2" charset="2"/>
              <a:buNone/>
            </a:pPr>
            <a:r>
              <a:rPr lang="vi-VN" sz="1400" b="0" noProof="1">
                <a:solidFill>
                  <a:srgbClr val="0000FF"/>
                </a:solidFill>
              </a:rPr>
              <a:t>	t= x*x;</a:t>
            </a:r>
          </a:p>
          <a:p>
            <a:pPr marL="342900" indent="-342900" algn="l" eaLnBrk="1" hangingPunct="1">
              <a:spcBef>
                <a:spcPct val="20000"/>
              </a:spcBef>
              <a:buClr>
                <a:schemeClr val="bg2"/>
              </a:buClr>
              <a:buSzPct val="75000"/>
              <a:buFont typeface="Wingdings" pitchFamily="2" charset="2"/>
              <a:buNone/>
            </a:pPr>
            <a:r>
              <a:rPr lang="vi-VN" sz="1400" b="0" noProof="1">
                <a:solidFill>
                  <a:srgbClr val="0000FF"/>
                </a:solidFill>
              </a:rPr>
              <a:t>	Console.WriteLine(“Squere of x is : {1}”,t);</a:t>
            </a:r>
          </a:p>
          <a:p>
            <a:pPr marL="342900" indent="-342900" algn="l" eaLnBrk="1" hangingPunct="1">
              <a:spcBef>
                <a:spcPct val="20000"/>
              </a:spcBef>
              <a:buClr>
                <a:schemeClr val="bg2"/>
              </a:buClr>
              <a:buSzPct val="75000"/>
              <a:buFont typeface="Wingdings" pitchFamily="2" charset="2"/>
              <a:buNone/>
            </a:pPr>
            <a:r>
              <a:rPr lang="vi-VN" sz="1400" b="0" noProof="1">
                <a:solidFill>
                  <a:srgbClr val="0000FF"/>
                </a:solidFill>
              </a:rPr>
              <a:t>}</a:t>
            </a:r>
            <a:endParaRPr lang="en-US" sz="1400" b="0">
              <a:solidFill>
                <a:srgbClr val="0000FF"/>
              </a:solidFill>
            </a:endParaRPr>
          </a:p>
        </p:txBody>
      </p:sp>
      <p:sp>
        <p:nvSpPr>
          <p:cNvPr id="6" name="Rectangle 6"/>
          <p:cNvSpPr>
            <a:spLocks noChangeArrowheads="1"/>
          </p:cNvSpPr>
          <p:nvPr/>
        </p:nvSpPr>
        <p:spPr bwMode="auto">
          <a:xfrm>
            <a:off x="642910" y="4852988"/>
            <a:ext cx="3779838" cy="2005012"/>
          </a:xfrm>
          <a:prstGeom prst="rect">
            <a:avLst/>
          </a:prstGeom>
          <a:solidFill>
            <a:srgbClr val="FFFFDC"/>
          </a:solidFill>
          <a:ln w="9525">
            <a:solidFill>
              <a:srgbClr val="FF6600"/>
            </a:solidFill>
            <a:miter lim="800000"/>
            <a:headEnd/>
            <a:tailEnd/>
          </a:ln>
        </p:spPr>
        <p:txBody>
          <a:bodyPr/>
          <a:lstStyle/>
          <a:p>
            <a:pPr marL="342900" indent="-342900" algn="l" eaLnBrk="1" hangingPunct="1">
              <a:spcBef>
                <a:spcPct val="20000"/>
              </a:spcBef>
              <a:buClr>
                <a:schemeClr val="bg2"/>
              </a:buClr>
              <a:buSzPct val="75000"/>
              <a:buFont typeface="Wingdings" pitchFamily="2" charset="2"/>
              <a:buNone/>
            </a:pPr>
            <a:r>
              <a:rPr lang="vi-VN" sz="1400" b="0" noProof="1">
                <a:solidFill>
                  <a:srgbClr val="008000"/>
                </a:solidFill>
              </a:rPr>
              <a:t>//Use generic SomeMethod </a:t>
            </a:r>
          </a:p>
          <a:p>
            <a:pPr marL="342900" indent="-342900" algn="l" eaLnBrk="1" hangingPunct="1">
              <a:spcBef>
                <a:spcPct val="20000"/>
              </a:spcBef>
              <a:buClr>
                <a:schemeClr val="bg2"/>
              </a:buClr>
              <a:buSzPct val="75000"/>
              <a:buFont typeface="Wingdings" pitchFamily="2" charset="2"/>
              <a:buNone/>
            </a:pPr>
            <a:r>
              <a:rPr lang="vi-VN" sz="1400" b="0" noProof="1">
                <a:solidFill>
                  <a:srgbClr val="0000FF"/>
                </a:solidFill>
              </a:rPr>
              <a:t>public void SomeMethod&lt;T&gt;(T x) {</a:t>
            </a:r>
          </a:p>
          <a:p>
            <a:pPr marL="342900" indent="-342900" algn="l" eaLnBrk="1" hangingPunct="1">
              <a:spcBef>
                <a:spcPct val="20000"/>
              </a:spcBef>
              <a:buClr>
                <a:schemeClr val="bg2"/>
              </a:buClr>
              <a:buSzPct val="75000"/>
              <a:buFont typeface="Wingdings" pitchFamily="2" charset="2"/>
              <a:buNone/>
            </a:pPr>
            <a:r>
              <a:rPr lang="vi-VN" sz="1400" b="0" noProof="1">
                <a:solidFill>
                  <a:srgbClr val="0000FF"/>
                </a:solidFill>
              </a:rPr>
              <a:t>	public T t;</a:t>
            </a:r>
          </a:p>
          <a:p>
            <a:pPr marL="342900" indent="-342900" algn="l" eaLnBrk="1" hangingPunct="1">
              <a:spcBef>
                <a:spcPct val="20000"/>
              </a:spcBef>
              <a:buClr>
                <a:schemeClr val="bg2"/>
              </a:buClr>
              <a:buSzPct val="75000"/>
              <a:buFont typeface="Wingdings" pitchFamily="2" charset="2"/>
              <a:buNone/>
            </a:pPr>
            <a:r>
              <a:rPr lang="vi-VN" sz="1400" b="0" noProof="1">
                <a:solidFill>
                  <a:srgbClr val="0000FF"/>
                </a:solidFill>
              </a:rPr>
              <a:t>	t= x*x;</a:t>
            </a:r>
          </a:p>
          <a:p>
            <a:pPr marL="342900" indent="-342900" algn="l" eaLnBrk="1" hangingPunct="1">
              <a:spcBef>
                <a:spcPct val="20000"/>
              </a:spcBef>
              <a:buClr>
                <a:schemeClr val="bg2"/>
              </a:buClr>
              <a:buSzPct val="75000"/>
              <a:buFont typeface="Wingdings" pitchFamily="2" charset="2"/>
              <a:buNone/>
            </a:pPr>
            <a:r>
              <a:rPr lang="vi-VN" sz="1400" b="0" noProof="1">
                <a:solidFill>
                  <a:srgbClr val="0000FF"/>
                </a:solidFill>
              </a:rPr>
              <a:t>	Console.WriteLine(“Squere of x is : {1}”,t);</a:t>
            </a:r>
          </a:p>
          <a:p>
            <a:pPr marL="342900" indent="-342900" algn="l" eaLnBrk="1" hangingPunct="1">
              <a:spcBef>
                <a:spcPct val="20000"/>
              </a:spcBef>
              <a:buClr>
                <a:schemeClr val="bg2"/>
              </a:buClr>
              <a:buSzPct val="75000"/>
              <a:buFont typeface="Wingdings" pitchFamily="2" charset="2"/>
              <a:buNone/>
            </a:pPr>
            <a:r>
              <a:rPr lang="vi-VN" sz="1400" b="0" noProof="1">
                <a:solidFill>
                  <a:srgbClr val="0000FF"/>
                </a:solidFill>
              </a:rPr>
              <a:t>}</a:t>
            </a:r>
            <a:endParaRPr lang="en-US" sz="1400" b="0">
              <a:solidFill>
                <a:srgbClr val="0000FF"/>
              </a:solidFill>
            </a:endParaRPr>
          </a:p>
        </p:txBody>
      </p:sp>
      <p:sp>
        <p:nvSpPr>
          <p:cNvPr id="7" name="Rectangle 7"/>
          <p:cNvSpPr>
            <a:spLocks noChangeArrowheads="1"/>
          </p:cNvSpPr>
          <p:nvPr/>
        </p:nvSpPr>
        <p:spPr bwMode="auto">
          <a:xfrm>
            <a:off x="4427510" y="4840288"/>
            <a:ext cx="3779838" cy="2005012"/>
          </a:xfrm>
          <a:prstGeom prst="rect">
            <a:avLst/>
          </a:prstGeom>
          <a:solidFill>
            <a:srgbClr val="FFFFDC"/>
          </a:solidFill>
          <a:ln w="9525">
            <a:solidFill>
              <a:srgbClr val="FF6600"/>
            </a:solidFill>
            <a:miter lim="800000"/>
            <a:headEnd/>
            <a:tailEnd/>
          </a:ln>
        </p:spPr>
        <p:txBody>
          <a:bodyPr/>
          <a:lstStyle/>
          <a:p>
            <a:pPr marL="342900" indent="-342900" algn="l" eaLnBrk="1" hangingPunct="1">
              <a:spcBef>
                <a:spcPct val="20000"/>
              </a:spcBef>
              <a:buClr>
                <a:schemeClr val="bg2"/>
              </a:buClr>
              <a:buSzPct val="75000"/>
              <a:buFont typeface="Wingdings" pitchFamily="2" charset="2"/>
              <a:buNone/>
            </a:pPr>
            <a:r>
              <a:rPr lang="vi-VN" sz="1400" b="0" noProof="1">
                <a:solidFill>
                  <a:srgbClr val="008000"/>
                </a:solidFill>
              </a:rPr>
              <a:t>//Call the SomeMethod(long x):</a:t>
            </a:r>
          </a:p>
          <a:p>
            <a:pPr marL="342900" indent="-342900" algn="l" eaLnBrk="1" hangingPunct="1">
              <a:spcBef>
                <a:spcPct val="20000"/>
              </a:spcBef>
              <a:buClr>
                <a:schemeClr val="bg2"/>
              </a:buClr>
              <a:buSzPct val="75000"/>
              <a:buFont typeface="Wingdings" pitchFamily="2" charset="2"/>
              <a:buNone/>
            </a:pPr>
            <a:r>
              <a:rPr lang="vi-VN" sz="1400" b="0" noProof="1">
                <a:solidFill>
                  <a:srgbClr val="008000"/>
                </a:solidFill>
              </a:rPr>
              <a:t>SomeMethod&lt;</a:t>
            </a:r>
            <a:r>
              <a:rPr lang="vi-VN" sz="1400" b="0" noProof="1">
                <a:solidFill>
                  <a:srgbClr val="0000FF"/>
                </a:solidFill>
              </a:rPr>
              <a:t>long&gt;(x);</a:t>
            </a:r>
          </a:p>
          <a:p>
            <a:pPr marL="342900" indent="-342900" algn="l" eaLnBrk="1" hangingPunct="1">
              <a:spcBef>
                <a:spcPct val="20000"/>
              </a:spcBef>
              <a:buClr>
                <a:schemeClr val="bg2"/>
              </a:buClr>
              <a:buSzPct val="75000"/>
              <a:buFont typeface="Wingdings" pitchFamily="2" charset="2"/>
              <a:buNone/>
            </a:pPr>
            <a:r>
              <a:rPr lang="vi-VN" sz="1400" b="0" noProof="1">
                <a:solidFill>
                  <a:srgbClr val="008000"/>
                </a:solidFill>
              </a:rPr>
              <a:t>//Call the SomeMethod(int x)</a:t>
            </a:r>
          </a:p>
          <a:p>
            <a:pPr marL="342900" indent="-342900" algn="l" eaLnBrk="1" hangingPunct="1">
              <a:spcBef>
                <a:spcPct val="20000"/>
              </a:spcBef>
              <a:buClr>
                <a:schemeClr val="bg2"/>
              </a:buClr>
              <a:buSzPct val="75000"/>
              <a:buFont typeface="Wingdings" pitchFamily="2" charset="2"/>
              <a:buNone/>
            </a:pPr>
            <a:r>
              <a:rPr lang="vi-VN" sz="1400" b="0" noProof="1">
                <a:solidFill>
                  <a:srgbClr val="008000"/>
                </a:solidFill>
              </a:rPr>
              <a:t>SomeMethod&lt;</a:t>
            </a:r>
            <a:r>
              <a:rPr lang="vi-VN" sz="1400" b="0" noProof="1">
                <a:solidFill>
                  <a:srgbClr val="0000FF"/>
                </a:solidFill>
              </a:rPr>
              <a:t>int&gt;(x).</a:t>
            </a:r>
            <a:endParaRPr lang="en-US" sz="1400" b="0">
              <a:solidFill>
                <a:srgbClr val="0000F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solidFill>
                  <a:srgbClr val="0070C0"/>
                </a:solidFill>
              </a:rPr>
              <a:t>Generic Class</a:t>
            </a:r>
            <a:r>
              <a:rPr lang="en-US" smtClean="0">
                <a:solidFill>
                  <a:srgbClr val="0070C0"/>
                </a:solidFill>
              </a:rPr>
              <a:t> và Struct</a:t>
            </a:r>
            <a:endParaRPr lang="vi-VN">
              <a:solidFill>
                <a:srgbClr val="0070C0"/>
              </a:solidFill>
            </a:endParaRPr>
          </a:p>
        </p:txBody>
      </p:sp>
      <p:sp>
        <p:nvSpPr>
          <p:cNvPr id="3" name="Content Placeholder 2"/>
          <p:cNvSpPr>
            <a:spLocks noGrp="1"/>
          </p:cNvSpPr>
          <p:nvPr>
            <p:ph idx="1"/>
          </p:nvPr>
        </p:nvSpPr>
        <p:spPr/>
        <p:txBody>
          <a:bodyPr>
            <a:normAutofit fontScale="77500" lnSpcReduction="20000"/>
          </a:bodyPr>
          <a:lstStyle/>
          <a:p>
            <a:r>
              <a:rPr lang="vi-VN" smtClean="0"/>
              <a:t>Generic classes/struct được định nghĩa như class thông thường, với một khác biệt. Một class thông thường được định nghĩa khi chúng ta có kiểu dữ liệu và hàm của class làm việc với kiểu datatype biết trước. Generic classes được định nghĩa khi methods và data kết dính với nhau và có thể trừu tượng hóa dữ lịêu để có thể hỗ trợ nhiều lọai dữ liệu.</a:t>
            </a:r>
          </a:p>
          <a:p>
            <a:r>
              <a:rPr lang="vi-VN" smtClean="0"/>
              <a:t>Ví dụ, queues, lists, stacks không quan tâm đến việc phải chứa lọai dữ liệu gì, mà chỉ quan tâm đến việc làm sao lưu trữ nó. Nếu chúng ta sử dụng queue, stack, list thông thường, chúng ta phải thực hiện chuyển kiểu. Nếu sử dụng generic queue, stack, list, việc chuyển kiểu thực hiện tự động bên trong class</a:t>
            </a:r>
            <a:endParaRPr lang="vi-V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0070C0"/>
                </a:solidFill>
                <a:latin typeface="Arial" pitchFamily="34" charset="0"/>
                <a:cs typeface="Arial" pitchFamily="34" charset="0"/>
              </a:rPr>
              <a:t>Một số thuật ngữ</a:t>
            </a:r>
            <a:endParaRPr lang="vi-VN">
              <a:solidFill>
                <a:srgbClr val="0070C0"/>
              </a:solidFill>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Blip>
                <a:blip r:embed="rId2"/>
              </a:buBlip>
            </a:pPr>
            <a:r>
              <a:rPr lang="en-US" sz="2400" smtClean="0"/>
              <a:t>Managed code : bất cứ đoạn mã nào được thiết kế để chạy trên môi trường .Net đều được gọi là managed code, còn lại ngoài môi trường .Net thì là unmangaged code</a:t>
            </a:r>
            <a:endParaRPr lang="vi-VN" sz="2400"/>
          </a:p>
        </p:txBody>
      </p:sp>
      <p:sp>
        <p:nvSpPr>
          <p:cNvPr id="5" name="Rectangle 4"/>
          <p:cNvSpPr/>
          <p:nvPr/>
        </p:nvSpPr>
        <p:spPr>
          <a:xfrm>
            <a:off x="1357290" y="3071810"/>
            <a:ext cx="1857388"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Unmanaged code :VB…</a:t>
            </a:r>
            <a:endParaRPr lang="vi-VN"/>
          </a:p>
        </p:txBody>
      </p:sp>
      <p:sp>
        <p:nvSpPr>
          <p:cNvPr id="6" name="Rectangle 5"/>
          <p:cNvSpPr/>
          <p:nvPr/>
        </p:nvSpPr>
        <p:spPr>
          <a:xfrm>
            <a:off x="4643438" y="3071810"/>
            <a:ext cx="2000264"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Managed code: C#,VB.Net…</a:t>
            </a:r>
            <a:endParaRPr lang="vi-VN"/>
          </a:p>
        </p:txBody>
      </p:sp>
      <p:sp>
        <p:nvSpPr>
          <p:cNvPr id="7" name="Rectangle 6"/>
          <p:cNvSpPr/>
          <p:nvPr/>
        </p:nvSpPr>
        <p:spPr>
          <a:xfrm>
            <a:off x="4429124" y="4572008"/>
            <a:ext cx="3500462"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smtClean="0"/>
              <a:t>.Net Runtime</a:t>
            </a:r>
            <a:endParaRPr lang="vi-VN" b="1"/>
          </a:p>
        </p:txBody>
      </p:sp>
      <p:sp>
        <p:nvSpPr>
          <p:cNvPr id="8" name="Rectangle 7"/>
          <p:cNvSpPr/>
          <p:nvPr/>
        </p:nvSpPr>
        <p:spPr>
          <a:xfrm>
            <a:off x="6143636" y="4572008"/>
            <a:ext cx="178595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.Net base classes</a:t>
            </a:r>
            <a:endParaRPr lang="vi-VN"/>
          </a:p>
        </p:txBody>
      </p:sp>
      <p:sp>
        <p:nvSpPr>
          <p:cNvPr id="9" name="Rectangle 8"/>
          <p:cNvSpPr/>
          <p:nvPr/>
        </p:nvSpPr>
        <p:spPr>
          <a:xfrm>
            <a:off x="1428728" y="5786454"/>
            <a:ext cx="6715172" cy="107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smtClean="0"/>
              <a:t>Operating System: Windows</a:t>
            </a:r>
            <a:endParaRPr lang="vi-VN" b="1"/>
          </a:p>
        </p:txBody>
      </p:sp>
      <p:sp>
        <p:nvSpPr>
          <p:cNvPr id="10" name="Rectangle 9"/>
          <p:cNvSpPr/>
          <p:nvPr/>
        </p:nvSpPr>
        <p:spPr>
          <a:xfrm>
            <a:off x="5715008" y="5786454"/>
            <a:ext cx="242889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Windows API</a:t>
            </a:r>
            <a:endParaRPr lang="vi-VN"/>
          </a:p>
        </p:txBody>
      </p:sp>
      <p:cxnSp>
        <p:nvCxnSpPr>
          <p:cNvPr id="12" name="Straight Arrow Connector 11"/>
          <p:cNvCxnSpPr>
            <a:stCxn id="5" idx="2"/>
          </p:cNvCxnSpPr>
          <p:nvPr/>
        </p:nvCxnSpPr>
        <p:spPr>
          <a:xfrm rot="16200000" flipH="1">
            <a:off x="2071670" y="4143380"/>
            <a:ext cx="1785950" cy="1357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p:cNvCxnSpPr>
          <p:nvPr/>
        </p:nvCxnSpPr>
        <p:spPr>
          <a:xfrm rot="5400000">
            <a:off x="5393537" y="4250537"/>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643570" y="5357826"/>
            <a:ext cx="1143008"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Overload Type</a:t>
            </a:r>
            <a:endParaRPr lang="vi-VN"/>
          </a:p>
        </p:txBody>
      </p:sp>
      <p:sp>
        <p:nvSpPr>
          <p:cNvPr id="3" name="Content Placeholder 2"/>
          <p:cNvSpPr>
            <a:spLocks noGrp="1"/>
          </p:cNvSpPr>
          <p:nvPr>
            <p:ph idx="1"/>
          </p:nvPr>
        </p:nvSpPr>
        <p:spPr/>
        <p:txBody>
          <a:bodyPr/>
          <a:lstStyle/>
          <a:p>
            <a:r>
              <a:rPr lang="vi-VN" smtClean="0"/>
              <a:t>Kiểu Generic có thể được overload thông qua tên của Generic,  để phân biệt các kiểu overload nó dựa vào danh sách các đối số.</a:t>
            </a:r>
          </a:p>
          <a:p>
            <a:pPr marL="9525" indent="-9525" defTabSz="960438">
              <a:tabLst>
                <a:tab pos="1143000" algn="l"/>
                <a:tab pos="1485900" algn="l"/>
                <a:tab pos="1828800" algn="l"/>
                <a:tab pos="2228850" algn="l"/>
              </a:tabLst>
            </a:pPr>
            <a:r>
              <a:rPr lang="vi-VN" altLang="en-US" noProof="1" smtClean="0">
                <a:solidFill>
                  <a:srgbClr val="0000FF"/>
                </a:solidFill>
              </a:rPr>
              <a:t>public class </a:t>
            </a:r>
            <a:r>
              <a:rPr lang="vi-VN" altLang="en-US" noProof="1" smtClean="0">
                <a:solidFill>
                  <a:srgbClr val="008080"/>
                </a:solidFill>
              </a:rPr>
              <a:t>Container {}</a:t>
            </a:r>
          </a:p>
          <a:p>
            <a:pPr marL="9525" indent="-9525" defTabSz="960438">
              <a:tabLst>
                <a:tab pos="1143000" algn="l"/>
                <a:tab pos="1485900" algn="l"/>
                <a:tab pos="1828800" algn="l"/>
                <a:tab pos="2228850" algn="l"/>
              </a:tabLst>
            </a:pPr>
            <a:r>
              <a:rPr lang="vi-VN" altLang="en-US" noProof="1" smtClean="0">
                <a:solidFill>
                  <a:srgbClr val="0000FF"/>
                </a:solidFill>
              </a:rPr>
              <a:t>public class </a:t>
            </a:r>
            <a:r>
              <a:rPr lang="vi-VN" altLang="en-US" noProof="1" smtClean="0">
                <a:solidFill>
                  <a:srgbClr val="008080"/>
                </a:solidFill>
              </a:rPr>
              <a:t>Container&lt;T&gt; {}</a:t>
            </a:r>
          </a:p>
          <a:p>
            <a:pPr marL="9525" indent="-9525" defTabSz="960438">
              <a:tabLst>
                <a:tab pos="1143000" algn="l"/>
                <a:tab pos="1485900" algn="l"/>
                <a:tab pos="1828800" algn="l"/>
                <a:tab pos="2228850" algn="l"/>
              </a:tabLst>
            </a:pPr>
            <a:r>
              <a:rPr lang="vi-VN" altLang="en-US" noProof="1" smtClean="0">
                <a:solidFill>
                  <a:srgbClr val="0000FF"/>
                </a:solidFill>
              </a:rPr>
              <a:t>public class </a:t>
            </a:r>
            <a:r>
              <a:rPr lang="vi-VN" altLang="en-US" noProof="1" smtClean="0">
                <a:solidFill>
                  <a:srgbClr val="008080"/>
                </a:solidFill>
              </a:rPr>
              <a:t>Container&lt;T, R&gt; {}</a:t>
            </a:r>
          </a:p>
          <a:p>
            <a:pPr marL="9525" indent="-9525" defTabSz="960438">
              <a:tabLst>
                <a:tab pos="1143000" algn="l"/>
                <a:tab pos="1485900" algn="l"/>
                <a:tab pos="1828800" algn="l"/>
                <a:tab pos="2228850" algn="l"/>
              </a:tabLst>
            </a:pPr>
            <a:r>
              <a:rPr lang="vi-VN" altLang="en-US" noProof="1" smtClean="0">
                <a:solidFill>
                  <a:srgbClr val="008000"/>
                </a:solidFill>
              </a:rPr>
              <a:t>//public class Container&lt;X, Y&gt; {}</a:t>
            </a:r>
            <a:endParaRPr lang="en-US" altLang="en-US" smtClean="0">
              <a:solidFill>
                <a:srgbClr val="008000"/>
              </a:solidFill>
            </a:endParaRPr>
          </a:p>
          <a:p>
            <a:pPr>
              <a:buNone/>
            </a:pPr>
            <a:endParaRPr lang="vi-V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Type Parameter trong C#</a:t>
            </a:r>
            <a:endParaRPr lang="vi-VN"/>
          </a:p>
        </p:txBody>
      </p:sp>
      <p:sp>
        <p:nvSpPr>
          <p:cNvPr id="3" name="Content Placeholder 2"/>
          <p:cNvSpPr>
            <a:spLocks noGrp="1"/>
          </p:cNvSpPr>
          <p:nvPr>
            <p:ph idx="1"/>
          </p:nvPr>
        </p:nvSpPr>
        <p:spPr>
          <a:xfrm>
            <a:off x="457200" y="1357298"/>
            <a:ext cx="8229600" cy="5500702"/>
          </a:xfrm>
        </p:spPr>
        <p:txBody>
          <a:bodyPr>
            <a:normAutofit fontScale="92500" lnSpcReduction="10000"/>
          </a:bodyPr>
          <a:lstStyle/>
          <a:p>
            <a:r>
              <a:rPr lang="vi-VN" sz="2400" smtClean="0"/>
              <a:t>Nhìn chung Generic class chỉ là một lớp mà nó tiếp nhận các tham số. Chính vì vậy mà các tham số của Generic class chỉ là những loại trừu tượng mà nó được sử dụng trong cấu trúc của một hay nhiều kiểu xác định trong thời gian chạy</a:t>
            </a:r>
          </a:p>
          <a:p>
            <a:r>
              <a:rPr lang="vi-VN" sz="2400" smtClean="0"/>
              <a:t>Các kiểu tham số như &lt;T&gt;... Trong C# có vùng hoạt động dựa vào phạm vi của một lớp hay phương thức Generic. </a:t>
            </a:r>
          </a:p>
          <a:p>
            <a:r>
              <a:rPr lang="vi-VN" sz="2400" smtClean="0"/>
              <a:t>Ví dụ: </a:t>
            </a:r>
          </a:p>
          <a:p>
            <a:pPr lvl="1"/>
            <a:endParaRPr lang="vi-VN" sz="2400" smtClean="0"/>
          </a:p>
          <a:p>
            <a:endParaRPr lang="vi-VN" sz="2400" smtClean="0"/>
          </a:p>
          <a:p>
            <a:endParaRPr lang="vi-VN" sz="2400" smtClean="0"/>
          </a:p>
          <a:p>
            <a:endParaRPr lang="vi-VN" sz="2400" smtClean="0"/>
          </a:p>
          <a:p>
            <a:endParaRPr lang="vi-VN" sz="2400" smtClean="0"/>
          </a:p>
          <a:p>
            <a:r>
              <a:rPr lang="vi-VN" sz="2400" smtClean="0"/>
              <a:t>Trong đó, T hoạt động trong phạm vi của MyClass và bao gồm MyNestedClass, còn R chỉ hoạt động trong phạm vi của MyNestedClass</a:t>
            </a:r>
            <a:endParaRPr lang="vi-VN" sz="2400"/>
          </a:p>
        </p:txBody>
      </p:sp>
      <p:sp>
        <p:nvSpPr>
          <p:cNvPr id="4" name="Rectangle 3"/>
          <p:cNvSpPr txBox="1">
            <a:spLocks noChangeArrowheads="1"/>
          </p:cNvSpPr>
          <p:nvPr/>
        </p:nvSpPr>
        <p:spPr>
          <a:xfrm>
            <a:off x="2143108" y="3286125"/>
            <a:ext cx="4333875" cy="2071702"/>
          </a:xfrm>
          <a:prstGeom prst="rect">
            <a:avLst/>
          </a:prstGeom>
          <a:solidFill>
            <a:srgbClr val="FFFFDC"/>
          </a:solidFill>
          <a:ln w="12700">
            <a:solidFill>
              <a:srgbClr val="FF6600"/>
            </a:solidFill>
          </a:ln>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vi-VN" sz="2000" b="0" i="0" u="none" strike="noStrike" kern="1200" cap="none" spc="0" normalizeH="0" baseline="0" noProof="1" smtClean="0">
                <a:ln>
                  <a:noFill/>
                </a:ln>
                <a:solidFill>
                  <a:srgbClr val="0000FF"/>
                </a:solidFill>
                <a:effectLst/>
                <a:uLnTx/>
                <a:uFillTx/>
                <a:latin typeface="+mn-lt"/>
                <a:ea typeface="+mn-ea"/>
                <a:cs typeface="+mn-cs"/>
              </a:rPr>
              <a:t>public class </a:t>
            </a:r>
            <a:r>
              <a:rPr kumimoji="0" lang="vi-VN" sz="2000" b="0" i="0" u="none" strike="noStrike" kern="1200" cap="none" spc="0" normalizeH="0" baseline="0" noProof="1" smtClean="0">
                <a:ln>
                  <a:noFill/>
                </a:ln>
                <a:solidFill>
                  <a:srgbClr val="008080"/>
                </a:solidFill>
                <a:effectLst/>
                <a:uLnTx/>
                <a:uFillTx/>
                <a:latin typeface="+mn-lt"/>
                <a:ea typeface="+mn-ea"/>
                <a:cs typeface="+mn-cs"/>
              </a:rPr>
              <a:t>MyClass&lt;T&gt;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vi-VN" sz="2000" b="0" i="0" u="none" strike="noStrike" kern="1200" cap="none" spc="0" normalizeH="0" baseline="0" noProof="1" smtClean="0">
                <a:ln>
                  <a:noFill/>
                </a:ln>
                <a:solidFill>
                  <a:srgbClr val="00808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vi-VN" sz="2000" b="0" i="0" u="none" strike="noStrike" kern="1200" cap="none" spc="0" normalizeH="0" baseline="0" noProof="1" smtClean="0">
                <a:ln>
                  <a:noFill/>
                </a:ln>
                <a:solidFill>
                  <a:srgbClr val="008080"/>
                </a:solidFill>
                <a:effectLst/>
                <a:uLnTx/>
                <a:uFillTx/>
                <a:latin typeface="+mn-lt"/>
                <a:ea typeface="+mn-ea"/>
                <a:cs typeface="+mn-cs"/>
              </a:rPr>
              <a:t>    </a:t>
            </a:r>
            <a:r>
              <a:rPr kumimoji="0" lang="vi-VN" sz="2000" b="0" i="0" u="none" strike="noStrike" kern="1200" cap="none" spc="0" normalizeH="0" baseline="0" noProof="1" smtClean="0">
                <a:ln>
                  <a:noFill/>
                </a:ln>
                <a:solidFill>
                  <a:srgbClr val="0000FF"/>
                </a:solidFill>
                <a:effectLst/>
                <a:uLnTx/>
                <a:uFillTx/>
                <a:latin typeface="+mn-lt"/>
                <a:ea typeface="+mn-ea"/>
                <a:cs typeface="+mn-cs"/>
              </a:rPr>
              <a:t>public class </a:t>
            </a:r>
            <a:r>
              <a:rPr kumimoji="0" lang="vi-VN" sz="2000" b="0" i="0" u="none" strike="noStrike" kern="1200" cap="none" spc="0" normalizeH="0" baseline="0" noProof="1" smtClean="0">
                <a:ln>
                  <a:noFill/>
                </a:ln>
                <a:solidFill>
                  <a:srgbClr val="008080"/>
                </a:solidFill>
                <a:effectLst/>
                <a:uLnTx/>
                <a:uFillTx/>
                <a:latin typeface="+mn-lt"/>
                <a:ea typeface="+mn-ea"/>
                <a:cs typeface="+mn-cs"/>
              </a:rPr>
              <a:t>MyNestedClass&lt;R&gt;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vi-VN" sz="2000" b="0" i="0" u="none" strike="noStrike" kern="1200" cap="none" spc="0" normalizeH="0" baseline="0" noProof="1" smtClean="0">
                <a:ln>
                  <a:noFill/>
                </a:ln>
                <a:solidFill>
                  <a:srgbClr val="00808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vi-VN" sz="2000" b="0" i="0" u="none" strike="noStrike" kern="1200" cap="none" spc="0" normalizeH="0" baseline="0" noProof="1" smtClean="0">
                <a:ln>
                  <a:noFill/>
                </a:ln>
                <a:solidFill>
                  <a:srgbClr val="00808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vi-VN" sz="2000" b="0" i="0" u="none" strike="noStrike" kern="1200" cap="none" spc="0" normalizeH="0" baseline="0" noProof="1" smtClean="0">
                <a:ln>
                  <a:noFill/>
                </a:ln>
                <a:solidFill>
                  <a:srgbClr val="008080"/>
                </a:solidFill>
                <a:effectLst/>
                <a:uLnTx/>
                <a:uFillTx/>
                <a:latin typeface="+mn-lt"/>
                <a:ea typeface="+mn-ea"/>
                <a:cs typeface="+mn-cs"/>
              </a:rPr>
              <a:t>}</a:t>
            </a:r>
            <a:endParaRPr kumimoji="0" lang="en-US" sz="2000" b="0" i="0" u="none" strike="noStrike" kern="1200" cap="none" spc="0" normalizeH="0" baseline="0" noProof="0" smtClean="0">
              <a:ln>
                <a:noFill/>
              </a:ln>
              <a:solidFill>
                <a:srgbClr val="008080"/>
              </a:solidFill>
              <a:effectLst/>
              <a:uLnTx/>
              <a:uFillTx/>
              <a:latin typeface="+mn-lt"/>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Generic Interface</a:t>
            </a:r>
            <a:endParaRPr lang="vi-VN"/>
          </a:p>
        </p:txBody>
      </p:sp>
      <p:sp>
        <p:nvSpPr>
          <p:cNvPr id="3" name="Content Placeholder 2"/>
          <p:cNvSpPr>
            <a:spLocks noGrp="1"/>
          </p:cNvSpPr>
          <p:nvPr>
            <p:ph idx="1"/>
          </p:nvPr>
        </p:nvSpPr>
        <p:spPr>
          <a:xfrm>
            <a:off x="457200" y="1214422"/>
            <a:ext cx="8229600" cy="5357850"/>
          </a:xfrm>
        </p:spPr>
        <p:txBody>
          <a:bodyPr>
            <a:normAutofit fontScale="62500" lnSpcReduction="20000"/>
          </a:bodyPr>
          <a:lstStyle/>
          <a:p>
            <a:r>
              <a:rPr lang="vi-VN" smtClean="0"/>
              <a:t>Interface trong Generic cũng tuân theo các quy tắc như những interface trong các lớp bình thường.</a:t>
            </a:r>
          </a:p>
          <a:p>
            <a:r>
              <a:rPr lang="vi-VN" smtClean="0"/>
              <a:t>Các lớp trong Generic cũng tuân theo các quy luật Inheritance như các lớp bình thường khác</a:t>
            </a:r>
          </a:p>
          <a:p>
            <a:r>
              <a:rPr lang="vi-VN" smtClean="0"/>
              <a:t>Cú pháp:</a:t>
            </a:r>
          </a:p>
          <a:p>
            <a:pPr lvl="1">
              <a:buSzPct val="120000"/>
              <a:buNone/>
            </a:pPr>
            <a:r>
              <a:rPr lang="en-US" smtClean="0">
                <a:solidFill>
                  <a:srgbClr val="0070C0"/>
                </a:solidFill>
              </a:rPr>
              <a:t>[</a:t>
            </a:r>
            <a:r>
              <a:rPr lang="en-US" altLang="zh-CN" b="1" smtClean="0">
                <a:solidFill>
                  <a:srgbClr val="0070C0"/>
                </a:solidFill>
                <a:ea typeface="SimSun" pitchFamily="2" charset="-122"/>
              </a:rPr>
              <a:t>attribute] [access modifier] interface </a:t>
            </a:r>
          </a:p>
          <a:p>
            <a:pPr lvl="1">
              <a:buSzPct val="120000"/>
              <a:buNone/>
            </a:pPr>
            <a:r>
              <a:rPr lang="en-US" altLang="zh-CN" b="1" smtClean="0">
                <a:solidFill>
                  <a:srgbClr val="0070C0"/>
                </a:solidFill>
                <a:ea typeface="SimSun" pitchFamily="2" charset="-122"/>
              </a:rPr>
              <a:t>GenericInterfaceName&lt;A list of Generic Type Parameter&gt; 	[:interface list] </a:t>
            </a:r>
          </a:p>
          <a:p>
            <a:pPr lvl="1">
              <a:buSzPct val="120000"/>
              <a:buNone/>
            </a:pPr>
            <a:r>
              <a:rPr lang="en-US" altLang="zh-CN" b="1" smtClean="0">
                <a:solidFill>
                  <a:srgbClr val="0070C0"/>
                </a:solidFill>
                <a:ea typeface="SimSun" pitchFamily="2" charset="-122"/>
              </a:rPr>
              <a:t>			{ </a:t>
            </a:r>
          </a:p>
          <a:p>
            <a:pPr lvl="1">
              <a:buSzPct val="120000"/>
              <a:buNone/>
            </a:pPr>
            <a:r>
              <a:rPr lang="en-US" altLang="zh-CN" b="1" smtClean="0">
                <a:solidFill>
                  <a:srgbClr val="0070C0"/>
                </a:solidFill>
                <a:ea typeface="SimSun" pitchFamily="2" charset="-122"/>
              </a:rPr>
              <a:t>			   //items</a:t>
            </a:r>
          </a:p>
          <a:p>
            <a:pPr lvl="1">
              <a:buSzPct val="120000"/>
              <a:buNone/>
            </a:pPr>
            <a:r>
              <a:rPr lang="en-US" altLang="zh-CN" b="1" smtClean="0">
                <a:solidFill>
                  <a:srgbClr val="0070C0"/>
                </a:solidFill>
                <a:ea typeface="SimSun" pitchFamily="2" charset="-122"/>
              </a:rPr>
              <a:t>			}</a:t>
            </a:r>
          </a:p>
          <a:p>
            <a:pPr>
              <a:buSzPct val="120000"/>
            </a:pPr>
            <a:r>
              <a:rPr lang="en-US" altLang="zh-CN" smtClean="0">
                <a:ea typeface="SimSun" pitchFamily="2" charset="-122"/>
              </a:rPr>
              <a:t>ví dụ: </a:t>
            </a:r>
          </a:p>
          <a:p>
            <a:pPr>
              <a:buSzPct val="120000"/>
              <a:buNone/>
            </a:pPr>
            <a:r>
              <a:rPr lang="vi-VN" smtClean="0"/>
              <a:t>public interface class </a:t>
            </a:r>
            <a:r>
              <a:rPr lang="vi-VN" smtClean="0">
                <a:solidFill>
                  <a:srgbClr val="00B0F0"/>
                </a:solidFill>
              </a:rPr>
              <a:t>IMyBaseClass</a:t>
            </a:r>
            <a:r>
              <a:rPr lang="vi-VN" smtClean="0"/>
              <a:t>&lt;U&gt; {</a:t>
            </a:r>
            <a:r>
              <a:rPr lang="en-US" smtClean="0"/>
              <a:t>….}</a:t>
            </a:r>
          </a:p>
          <a:p>
            <a:pPr>
              <a:buSzPct val="120000"/>
              <a:buNone/>
            </a:pPr>
            <a:r>
              <a:rPr lang="vi-VN" smtClean="0"/>
              <a:t>public class </a:t>
            </a:r>
            <a:r>
              <a:rPr lang="vi-VN" smtClean="0">
                <a:solidFill>
                  <a:srgbClr val="00B0F0"/>
                </a:solidFill>
              </a:rPr>
              <a:t>MySubClass</a:t>
            </a:r>
            <a:r>
              <a:rPr lang="vi-VN" smtClean="0"/>
              <a:t>&lt;T, U&gt; : </a:t>
            </a:r>
            <a:r>
              <a:rPr lang="vi-VN" smtClean="0">
                <a:solidFill>
                  <a:srgbClr val="00B0F0"/>
                </a:solidFill>
              </a:rPr>
              <a:t>IMyBaseClass</a:t>
            </a:r>
            <a:r>
              <a:rPr lang="vi-VN" smtClean="0"/>
              <a:t>&lt;U&gt; {</a:t>
            </a:r>
            <a:r>
              <a:rPr lang="en-US" smtClean="0"/>
              <a:t>….}</a:t>
            </a:r>
          </a:p>
          <a:p>
            <a:pPr>
              <a:buSzPct val="120000"/>
            </a:pPr>
            <a:r>
              <a:rPr lang="en-US" altLang="zh-CN" smtClean="0">
                <a:ea typeface="SimSun" pitchFamily="2" charset="-122"/>
              </a:rPr>
              <a:t>Khi sử dụng nhiều interface cùng lúc, các lớp sẽ sử dụng các hình thức ràng buộc dữ liệu( constraint) với từ khóa </a:t>
            </a:r>
            <a:r>
              <a:rPr lang="en-US" altLang="zh-CN" b="1" i="1" smtClean="0">
                <a:ea typeface="SimSun" pitchFamily="2" charset="-122"/>
              </a:rPr>
              <a:t>where </a:t>
            </a:r>
            <a:r>
              <a:rPr lang="en-US" altLang="zh-CN" b="1" smtClean="0">
                <a:ea typeface="SimSun" pitchFamily="2" charset="-122"/>
              </a:rPr>
              <a:t>:</a:t>
            </a:r>
          </a:p>
          <a:p>
            <a:pPr lvl="1"/>
            <a:r>
              <a:rPr lang="vi-VN" noProof="1" smtClean="0">
                <a:solidFill>
                  <a:srgbClr val="0000FF"/>
                </a:solidFill>
              </a:rPr>
              <a:t>class </a:t>
            </a:r>
            <a:r>
              <a:rPr lang="vi-VN" noProof="1" smtClean="0">
                <a:solidFill>
                  <a:srgbClr val="008080"/>
                </a:solidFill>
              </a:rPr>
              <a:t>Stack&lt;T&gt; </a:t>
            </a:r>
            <a:r>
              <a:rPr lang="vi-VN" noProof="1" smtClean="0">
                <a:solidFill>
                  <a:srgbClr val="0000FF"/>
                </a:solidFill>
              </a:rPr>
              <a:t>where T :  System.</a:t>
            </a:r>
            <a:r>
              <a:rPr lang="vi-VN" noProof="1" smtClean="0">
                <a:solidFill>
                  <a:srgbClr val="008080"/>
                </a:solidFill>
              </a:rPr>
              <a:t>IComparable&lt;T&gt;, IEnumerable&lt;T&gt; { }</a:t>
            </a:r>
            <a:endParaRPr lang="en-US" smtClean="0">
              <a:solidFill>
                <a:srgbClr val="008080"/>
              </a:solidFill>
            </a:endParaRPr>
          </a:p>
          <a:p>
            <a:pPr lvl="1">
              <a:buSzPct val="120000"/>
            </a:pPr>
            <a:endParaRPr lang="en-US" altLang="zh-CN" b="1" smtClean="0">
              <a:ea typeface="SimSun" pitchFamily="2" charset="-122"/>
            </a:endParaRPr>
          </a:p>
          <a:p>
            <a:pPr lvl="1">
              <a:buSzPct val="120000"/>
            </a:pPr>
            <a:endParaRPr lang="en-US" altLang="zh-CN" b="1" smtClean="0">
              <a:ea typeface="SimSun" pitchFamily="2" charset="-122"/>
            </a:endParaRPr>
          </a:p>
          <a:p>
            <a:pPr lvl="1">
              <a:buSzPct val="120000"/>
            </a:pPr>
            <a:endParaRPr lang="en-US" altLang="zh-CN" smtClean="0">
              <a:ea typeface="SimSun" pitchFamily="2" charset="-122"/>
            </a:endParaRPr>
          </a:p>
          <a:p>
            <a:pPr>
              <a:buNone/>
            </a:pPr>
            <a:endParaRPr lang="vi-V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Ví dụ</a:t>
            </a:r>
            <a:endParaRPr lang="vi-VN"/>
          </a:p>
        </p:txBody>
      </p:sp>
      <p:sp>
        <p:nvSpPr>
          <p:cNvPr id="4" name="Rectangle 5"/>
          <p:cNvSpPr>
            <a:spLocks noGrp="1" noChangeArrowheads="1"/>
          </p:cNvSpPr>
          <p:nvPr>
            <p:ph idx="1"/>
          </p:nvPr>
        </p:nvSpPr>
        <p:spPr bwMode="auto">
          <a:xfrm>
            <a:off x="457200" y="1354463"/>
            <a:ext cx="8043890" cy="2055947"/>
          </a:xfrm>
          <a:prstGeom prst="rect">
            <a:avLst/>
          </a:prstGeom>
          <a:solidFill>
            <a:srgbClr val="FFFFDC"/>
          </a:solidFill>
          <a:ln w="12700" cap="sq">
            <a:solidFill>
              <a:srgbClr val="FF0000"/>
            </a:solidFill>
            <a:miter lim="800000"/>
            <a:headEnd type="none" w="sm" len="sm"/>
            <a:tailEnd type="none" w="sm" len="sm"/>
          </a:ln>
        </p:spPr>
        <p:txBody>
          <a:bodyPr wrap="square" anchor="ctr">
            <a:spAutoFit/>
          </a:bodyPr>
          <a:lstStyle/>
          <a:p>
            <a:pPr algn="l"/>
            <a:r>
              <a:rPr lang="vi-VN" sz="2200" noProof="1">
                <a:solidFill>
                  <a:srgbClr val="0000FF"/>
                </a:solidFill>
              </a:rPr>
              <a:t>interface </a:t>
            </a:r>
            <a:r>
              <a:rPr lang="vi-VN" sz="2200" noProof="1">
                <a:solidFill>
                  <a:srgbClr val="008080"/>
                </a:solidFill>
              </a:rPr>
              <a:t>IMonth&lt;T&gt; { }</a:t>
            </a:r>
          </a:p>
          <a:p>
            <a:pPr algn="l"/>
            <a:r>
              <a:rPr lang="vi-VN" sz="2200" noProof="1">
                <a:solidFill>
                  <a:srgbClr val="0000FF"/>
                </a:solidFill>
              </a:rPr>
              <a:t>interface </a:t>
            </a:r>
            <a:r>
              <a:rPr lang="vi-VN" sz="2200" noProof="1">
                <a:solidFill>
                  <a:srgbClr val="008080"/>
                </a:solidFill>
              </a:rPr>
              <a:t>IJanuary : IMonth&lt;</a:t>
            </a:r>
            <a:r>
              <a:rPr lang="vi-VN" sz="2200" noProof="1">
                <a:solidFill>
                  <a:srgbClr val="0000FF"/>
                </a:solidFill>
              </a:rPr>
              <a:t>int&gt; { } </a:t>
            </a:r>
            <a:r>
              <a:rPr lang="vi-VN" sz="2200" noProof="1">
                <a:solidFill>
                  <a:srgbClr val="008000"/>
                </a:solidFill>
              </a:rPr>
              <a:t>//No error </a:t>
            </a:r>
          </a:p>
          <a:p>
            <a:pPr algn="l"/>
            <a:r>
              <a:rPr lang="vi-VN" sz="2200" noProof="1">
                <a:solidFill>
                  <a:srgbClr val="0000FF"/>
                </a:solidFill>
              </a:rPr>
              <a:t>interface </a:t>
            </a:r>
            <a:r>
              <a:rPr lang="vi-VN" sz="2200" noProof="1">
                <a:solidFill>
                  <a:srgbClr val="008080"/>
                </a:solidFill>
              </a:rPr>
              <a:t>IFebruary&lt;T&gt; : IMonth&lt;</a:t>
            </a:r>
            <a:r>
              <a:rPr lang="vi-VN" sz="2200" noProof="1">
                <a:solidFill>
                  <a:srgbClr val="0000FF"/>
                </a:solidFill>
              </a:rPr>
              <a:t>int&gt; { } </a:t>
            </a:r>
            <a:r>
              <a:rPr lang="vi-VN" sz="2200" noProof="1">
                <a:solidFill>
                  <a:srgbClr val="008000"/>
                </a:solidFill>
              </a:rPr>
              <a:t>//No error </a:t>
            </a:r>
          </a:p>
          <a:p>
            <a:pPr algn="l"/>
            <a:r>
              <a:rPr lang="vi-VN" sz="2200" noProof="1">
                <a:solidFill>
                  <a:srgbClr val="0000FF"/>
                </a:solidFill>
              </a:rPr>
              <a:t>interface </a:t>
            </a:r>
            <a:r>
              <a:rPr lang="vi-VN" sz="2200" noProof="1">
                <a:solidFill>
                  <a:srgbClr val="008080"/>
                </a:solidFill>
              </a:rPr>
              <a:t>IMarch&lt;T&gt; : IMonth&lt;T&gt; { } </a:t>
            </a:r>
            <a:r>
              <a:rPr lang="vi-VN" sz="2200" noProof="1">
                <a:solidFill>
                  <a:srgbClr val="008000"/>
                </a:solidFill>
              </a:rPr>
              <a:t>//No error </a:t>
            </a:r>
          </a:p>
          <a:p>
            <a:pPr algn="l"/>
            <a:r>
              <a:rPr lang="vi-VN" sz="2200" noProof="1">
                <a:solidFill>
                  <a:srgbClr val="008000"/>
                </a:solidFill>
              </a:rPr>
              <a:t>//interface IApril&lt;T&gt; : IMonth&lt;T, U&gt; {} //Error</a:t>
            </a:r>
            <a:r>
              <a:rPr lang="vi-VN" sz="2200" noProof="1"/>
              <a:t> </a:t>
            </a:r>
            <a:endParaRPr lang="en-US" sz="2200"/>
          </a:p>
        </p:txBody>
      </p:sp>
      <p:sp>
        <p:nvSpPr>
          <p:cNvPr id="5" name="Rectangle 4"/>
          <p:cNvSpPr>
            <a:spLocks noChangeArrowheads="1"/>
          </p:cNvSpPr>
          <p:nvPr/>
        </p:nvSpPr>
        <p:spPr bwMode="auto">
          <a:xfrm>
            <a:off x="465138" y="4080944"/>
            <a:ext cx="8093075" cy="1323439"/>
          </a:xfrm>
          <a:prstGeom prst="rect">
            <a:avLst/>
          </a:prstGeom>
          <a:solidFill>
            <a:srgbClr val="FFFFDC"/>
          </a:solidFill>
          <a:ln w="12700" cap="sq">
            <a:solidFill>
              <a:srgbClr val="FF0000"/>
            </a:solidFill>
            <a:miter lim="800000"/>
            <a:headEnd type="none" w="sm" len="sm"/>
            <a:tailEnd type="none" w="sm" len="sm"/>
          </a:ln>
        </p:spPr>
        <p:txBody>
          <a:bodyPr wrap="square" anchor="ctr">
            <a:spAutoFit/>
          </a:bodyPr>
          <a:lstStyle/>
          <a:p>
            <a:pPr algn="l"/>
            <a:r>
              <a:rPr lang="vi-VN" sz="2000" noProof="1">
                <a:solidFill>
                  <a:srgbClr val="0000FF"/>
                </a:solidFill>
              </a:rPr>
              <a:t>interface </a:t>
            </a:r>
            <a:r>
              <a:rPr lang="vi-VN" sz="2000" noProof="1">
                <a:solidFill>
                  <a:srgbClr val="008080"/>
                </a:solidFill>
              </a:rPr>
              <a:t>IBaseInterface1&lt;T&gt; { }</a:t>
            </a:r>
          </a:p>
          <a:p>
            <a:pPr algn="l"/>
            <a:r>
              <a:rPr lang="vi-VN" sz="2000" noProof="1">
                <a:solidFill>
                  <a:srgbClr val="0000FF"/>
                </a:solidFill>
              </a:rPr>
              <a:t>interface </a:t>
            </a:r>
            <a:r>
              <a:rPr lang="vi-VN" sz="2000" noProof="1">
                <a:solidFill>
                  <a:srgbClr val="008080"/>
                </a:solidFill>
              </a:rPr>
              <a:t>IBaseInterface2&lt;T, U&gt; { }</a:t>
            </a:r>
          </a:p>
          <a:p>
            <a:pPr algn="l"/>
            <a:r>
              <a:rPr lang="vi-VN" sz="2000" noProof="1">
                <a:solidFill>
                  <a:srgbClr val="0000FF"/>
                </a:solidFill>
              </a:rPr>
              <a:t>class </a:t>
            </a:r>
            <a:r>
              <a:rPr lang="vi-VN" sz="2000" noProof="1">
                <a:solidFill>
                  <a:srgbClr val="008080"/>
                </a:solidFill>
              </a:rPr>
              <a:t>SampleClass1&lt;T&gt; : IBaseInterface1&lt;T&gt; { } </a:t>
            </a:r>
            <a:r>
              <a:rPr lang="vi-VN" sz="2000" noProof="1">
                <a:solidFill>
                  <a:srgbClr val="008000"/>
                </a:solidFill>
              </a:rPr>
              <a:t>//No error </a:t>
            </a:r>
          </a:p>
          <a:p>
            <a:pPr algn="l"/>
            <a:r>
              <a:rPr lang="vi-VN" sz="2000" noProof="1">
                <a:solidFill>
                  <a:srgbClr val="0000FF"/>
                </a:solidFill>
              </a:rPr>
              <a:t>class </a:t>
            </a:r>
            <a:r>
              <a:rPr lang="vi-VN" sz="2000" noProof="1">
                <a:solidFill>
                  <a:srgbClr val="008080"/>
                </a:solidFill>
              </a:rPr>
              <a:t>SampleClass2&lt;T&gt; : IBaseInterface2&lt;T, </a:t>
            </a:r>
            <a:r>
              <a:rPr lang="vi-VN" sz="2000" noProof="1">
                <a:solidFill>
                  <a:srgbClr val="0000FF"/>
                </a:solidFill>
              </a:rPr>
              <a:t>string&gt; { } </a:t>
            </a:r>
            <a:r>
              <a:rPr lang="vi-VN" sz="2000" noProof="1">
                <a:solidFill>
                  <a:srgbClr val="008000"/>
                </a:solidFill>
              </a:rPr>
              <a:t>//No error</a:t>
            </a:r>
            <a:r>
              <a:rPr lang="vi-VN" sz="2000" noProof="1"/>
              <a:t> </a:t>
            </a:r>
            <a:endParaRPr lang="en-US" sz="2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Generic methods</a:t>
            </a:r>
            <a:endParaRPr lang="vi-VN"/>
          </a:p>
        </p:txBody>
      </p:sp>
      <p:sp>
        <p:nvSpPr>
          <p:cNvPr id="3" name="Content Placeholder 2"/>
          <p:cNvSpPr>
            <a:spLocks noGrp="1"/>
          </p:cNvSpPr>
          <p:nvPr>
            <p:ph idx="1"/>
          </p:nvPr>
        </p:nvSpPr>
        <p:spPr/>
        <p:txBody>
          <a:bodyPr>
            <a:normAutofit fontScale="55000" lnSpcReduction="20000"/>
          </a:bodyPr>
          <a:lstStyle/>
          <a:p>
            <a:r>
              <a:rPr lang="vi-VN" smtClean="0"/>
              <a:t>Sử dụng điều này khi muốn tách rời kiểu dữ liệu, tham số với thuật tóan, vì thông thường mỗi kiểu dữ liệu khác nhau sẽ cho </a:t>
            </a:r>
            <a:r>
              <a:rPr lang="vi-VN" smtClean="0">
                <a:solidFill>
                  <a:srgbClr val="00B0F0"/>
                </a:solidFill>
              </a:rPr>
              <a:t>một method khác </a:t>
            </a:r>
            <a:r>
              <a:rPr lang="vi-VN" smtClean="0"/>
              <a:t>với </a:t>
            </a:r>
            <a:r>
              <a:rPr lang="vi-VN" smtClean="0">
                <a:solidFill>
                  <a:srgbClr val="00B0F0"/>
                </a:solidFill>
              </a:rPr>
              <a:t>cùng thuật tóan</a:t>
            </a:r>
            <a:r>
              <a:rPr lang="vi-VN" smtClean="0"/>
              <a:t>. Generic methods cũng hỗ trợ ràng buộc tòan vẹn về kiểu dữ liệu và overloading. </a:t>
            </a:r>
          </a:p>
          <a:p>
            <a:r>
              <a:rPr lang="vi-VN" smtClean="0"/>
              <a:t>Ví dụ: </a:t>
            </a:r>
          </a:p>
          <a:p>
            <a:pPr>
              <a:buNone/>
            </a:pPr>
            <a:r>
              <a:rPr lang="vi-VN" smtClean="0"/>
              <a:t>static void Swap&lt;T&gt;(ref T lhs, ref T rhs)</a:t>
            </a:r>
          </a:p>
          <a:p>
            <a:pPr>
              <a:buNone/>
            </a:pPr>
            <a:r>
              <a:rPr lang="vi-VN" smtClean="0"/>
              <a:t>                   {</a:t>
            </a:r>
          </a:p>
          <a:p>
            <a:pPr>
              <a:buNone/>
            </a:pPr>
            <a:r>
              <a:rPr lang="vi-VN" smtClean="0"/>
              <a:t>                     T temp;</a:t>
            </a:r>
          </a:p>
          <a:p>
            <a:pPr>
              <a:buNone/>
            </a:pPr>
            <a:r>
              <a:rPr lang="vi-VN" smtClean="0"/>
              <a:t>                      temp = lhs;</a:t>
            </a:r>
          </a:p>
          <a:p>
            <a:pPr>
              <a:buNone/>
            </a:pPr>
            <a:r>
              <a:rPr lang="vi-VN" smtClean="0"/>
              <a:t>                     lhs = rhs;</a:t>
            </a:r>
          </a:p>
          <a:p>
            <a:pPr>
              <a:buNone/>
            </a:pPr>
            <a:r>
              <a:rPr lang="vi-VN" smtClean="0"/>
              <a:t>                     rhs = temp;</a:t>
            </a:r>
          </a:p>
          <a:p>
            <a:pPr>
              <a:buNone/>
            </a:pPr>
            <a:r>
              <a:rPr lang="vi-VN" smtClean="0"/>
              <a:t>                     }</a:t>
            </a:r>
          </a:p>
          <a:p>
            <a:r>
              <a:rPr lang="vi-VN" smtClean="0"/>
              <a:t>Trong một Generic class, các phương thức non-generic cũng có thể sử dụng các </a:t>
            </a:r>
            <a:r>
              <a:rPr lang="vi-VN" i="1" smtClean="0"/>
              <a:t>type parameter: </a:t>
            </a:r>
          </a:p>
          <a:p>
            <a:pPr lvl="1"/>
            <a:r>
              <a:rPr lang="vi-VN" smtClean="0"/>
              <a:t>class SampleClass&lt;</a:t>
            </a:r>
            <a:r>
              <a:rPr lang="vi-VN" smtClean="0">
                <a:solidFill>
                  <a:srgbClr val="00B0F0"/>
                </a:solidFill>
              </a:rPr>
              <a:t>T</a:t>
            </a:r>
            <a:r>
              <a:rPr lang="vi-VN" smtClean="0"/>
              <a:t>&gt; { </a:t>
            </a:r>
          </a:p>
          <a:p>
            <a:pPr lvl="1">
              <a:buNone/>
            </a:pPr>
            <a:r>
              <a:rPr lang="vi-VN" smtClean="0"/>
              <a:t>void  Swap(ref </a:t>
            </a:r>
            <a:r>
              <a:rPr lang="vi-VN" smtClean="0">
                <a:solidFill>
                  <a:srgbClr val="00B0F0"/>
                </a:solidFill>
              </a:rPr>
              <a:t>T</a:t>
            </a:r>
            <a:r>
              <a:rPr lang="vi-VN" smtClean="0"/>
              <a:t> lhs, ref </a:t>
            </a:r>
            <a:r>
              <a:rPr lang="vi-VN" smtClean="0">
                <a:solidFill>
                  <a:srgbClr val="00B0F0"/>
                </a:solidFill>
              </a:rPr>
              <a:t>T</a:t>
            </a:r>
            <a:r>
              <a:rPr lang="vi-VN" smtClean="0"/>
              <a:t> rhs) { } </a:t>
            </a:r>
          </a:p>
          <a:p>
            <a:pPr lvl="1">
              <a:buNone/>
            </a:pPr>
            <a:r>
              <a:rPr lang="vi-VN" smtClean="0"/>
              <a:t>                                             }</a:t>
            </a:r>
          </a:p>
          <a:p>
            <a:endParaRPr lang="vi-V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a:xfrm>
            <a:off x="457200" y="1600200"/>
            <a:ext cx="8229600" cy="5043510"/>
          </a:xfrm>
        </p:spPr>
        <p:txBody>
          <a:bodyPr>
            <a:normAutofit/>
          </a:bodyPr>
          <a:lstStyle/>
          <a:p>
            <a:r>
              <a:rPr lang="vi-VN" sz="2500" smtClean="0"/>
              <a:t>Khi sử dụng sự ràng buộc dữ liệu để các phương thức generic thực thi một hành động cụ thể ta vẫn có thể dùng từ khóa </a:t>
            </a:r>
            <a:r>
              <a:rPr lang="vi-VN" sz="2500" i="1" smtClean="0">
                <a:solidFill>
                  <a:srgbClr val="00B0F0"/>
                </a:solidFill>
              </a:rPr>
              <a:t>where</a:t>
            </a:r>
            <a:r>
              <a:rPr lang="vi-VN" sz="2500" i="1" smtClean="0"/>
              <a:t> </a:t>
            </a:r>
            <a:r>
              <a:rPr lang="vi-VN" sz="2500" smtClean="0"/>
              <a:t>tương tự như các </a:t>
            </a:r>
            <a:r>
              <a:rPr lang="vi-VN" sz="2500" i="1" smtClean="0">
                <a:solidFill>
                  <a:srgbClr val="00B0F0"/>
                </a:solidFill>
              </a:rPr>
              <a:t>class generic</a:t>
            </a:r>
          </a:p>
          <a:p>
            <a:r>
              <a:rPr lang="vi-VN" sz="2500" i="1" smtClean="0">
                <a:solidFill>
                  <a:srgbClr val="00B0F0"/>
                </a:solidFill>
              </a:rPr>
              <a:t>Ví dụ:</a:t>
            </a:r>
          </a:p>
          <a:p>
            <a:pPr>
              <a:buNone/>
            </a:pPr>
            <a:endParaRPr lang="vi-VN" sz="2500"/>
          </a:p>
        </p:txBody>
      </p:sp>
      <p:sp>
        <p:nvSpPr>
          <p:cNvPr id="4" name="Rectangle 5"/>
          <p:cNvSpPr>
            <a:spLocks noChangeArrowheads="1"/>
          </p:cNvSpPr>
          <p:nvPr/>
        </p:nvSpPr>
        <p:spPr bwMode="auto">
          <a:xfrm>
            <a:off x="642910" y="3286124"/>
            <a:ext cx="7342188" cy="3152775"/>
          </a:xfrm>
          <a:prstGeom prst="rect">
            <a:avLst/>
          </a:prstGeom>
          <a:solidFill>
            <a:srgbClr val="FFFFDC"/>
          </a:solidFill>
          <a:ln w="12700" cap="sq">
            <a:solidFill>
              <a:srgbClr val="FF0000"/>
            </a:solidFill>
            <a:miter lim="800000"/>
            <a:headEnd type="none" w="sm" len="sm"/>
            <a:tailEnd type="none" w="sm" len="sm"/>
          </a:ln>
        </p:spPr>
        <p:txBody>
          <a:bodyPr anchor="ctr">
            <a:spAutoFit/>
          </a:bodyPr>
          <a:lstStyle/>
          <a:p>
            <a:pPr algn="l"/>
            <a:r>
              <a:rPr lang="vi-VN" sz="2000" b="0" noProof="1">
                <a:solidFill>
                  <a:srgbClr val="0000FF"/>
                </a:solidFill>
              </a:rPr>
              <a:t>void SwapIfGreater&lt;T&gt;(ref T lhs, ref T rhs) </a:t>
            </a:r>
          </a:p>
          <a:p>
            <a:pPr algn="l"/>
            <a:r>
              <a:rPr lang="vi-VN" sz="2000" b="0" noProof="1">
                <a:solidFill>
                  <a:srgbClr val="0000FF"/>
                </a:solidFill>
              </a:rPr>
              <a:t>	where T : System.IComparable&lt;T&gt; { </a:t>
            </a:r>
          </a:p>
          <a:p>
            <a:pPr algn="l"/>
            <a:r>
              <a:rPr lang="vi-VN" sz="2000" b="0" noProof="1">
                <a:solidFill>
                  <a:srgbClr val="0000FF"/>
                </a:solidFill>
              </a:rPr>
              <a:t>T temp; </a:t>
            </a:r>
          </a:p>
          <a:p>
            <a:pPr algn="l"/>
            <a:r>
              <a:rPr lang="vi-VN" sz="2000" b="0" noProof="1">
                <a:solidFill>
                  <a:srgbClr val="0000FF"/>
                </a:solidFill>
              </a:rPr>
              <a:t>if (lhs.CompareTo(rhs) &gt; 0) </a:t>
            </a:r>
          </a:p>
          <a:p>
            <a:pPr algn="l"/>
            <a:r>
              <a:rPr lang="vi-VN" sz="2000" b="0" noProof="1">
                <a:solidFill>
                  <a:srgbClr val="0000FF"/>
                </a:solidFill>
              </a:rPr>
              <a:t>{ </a:t>
            </a:r>
          </a:p>
          <a:p>
            <a:pPr algn="l"/>
            <a:r>
              <a:rPr lang="vi-VN" sz="2000" b="0" noProof="1">
                <a:solidFill>
                  <a:srgbClr val="0000FF"/>
                </a:solidFill>
              </a:rPr>
              <a:t>temp = lhs; </a:t>
            </a:r>
          </a:p>
          <a:p>
            <a:pPr algn="l"/>
            <a:r>
              <a:rPr lang="vi-VN" sz="2000" b="0" noProof="1">
                <a:solidFill>
                  <a:srgbClr val="0000FF"/>
                </a:solidFill>
              </a:rPr>
              <a:t>lhs = rhs; </a:t>
            </a:r>
          </a:p>
          <a:p>
            <a:pPr algn="l"/>
            <a:r>
              <a:rPr lang="vi-VN" sz="2000" b="0" noProof="1">
                <a:solidFill>
                  <a:srgbClr val="0000FF"/>
                </a:solidFill>
              </a:rPr>
              <a:t>rhs = temp; </a:t>
            </a:r>
          </a:p>
          <a:p>
            <a:pPr algn="l"/>
            <a:r>
              <a:rPr lang="vi-VN" sz="2000" b="0" noProof="1">
                <a:solidFill>
                  <a:srgbClr val="0000FF"/>
                </a:solidFill>
              </a:rPr>
              <a:t>}</a:t>
            </a:r>
          </a:p>
          <a:p>
            <a:pPr algn="l"/>
            <a:r>
              <a:rPr lang="vi-VN" sz="2000" b="0" noProof="1">
                <a:solidFill>
                  <a:srgbClr val="0000FF"/>
                </a:solidFill>
              </a:rPr>
              <a:t> }</a:t>
            </a:r>
            <a:r>
              <a:rPr lang="vi-VN" sz="2000" b="0" noProof="1"/>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Generic Delegate</a:t>
            </a:r>
            <a:endParaRPr lang="vi-VN"/>
          </a:p>
        </p:txBody>
      </p:sp>
      <p:sp>
        <p:nvSpPr>
          <p:cNvPr id="3" name="Content Placeholder 2"/>
          <p:cNvSpPr>
            <a:spLocks noGrp="1"/>
          </p:cNvSpPr>
          <p:nvPr>
            <p:ph idx="1"/>
          </p:nvPr>
        </p:nvSpPr>
        <p:spPr>
          <a:xfrm>
            <a:off x="457200" y="1357298"/>
            <a:ext cx="8229600" cy="5286412"/>
          </a:xfrm>
        </p:spPr>
        <p:txBody>
          <a:bodyPr>
            <a:normAutofit fontScale="62500" lnSpcReduction="20000"/>
          </a:bodyPr>
          <a:lstStyle/>
          <a:p>
            <a:r>
              <a:rPr lang="vi-VN" smtClean="0">
                <a:solidFill>
                  <a:srgbClr val="0070C0"/>
                </a:solidFill>
              </a:rPr>
              <a:t>Delegate</a:t>
            </a:r>
            <a:r>
              <a:rPr lang="vi-VN" smtClean="0"/>
              <a:t> là kiểu dữ liệu tham chiếu được dùng để đóng gói một phương thức với tham số và kiểu trả về xác định. Chúng ta có thể đóng gói bất cứ phương thức thích hợp nào vào trong một đối tượng ủy quyền.</a:t>
            </a:r>
          </a:p>
          <a:p>
            <a:r>
              <a:rPr lang="vi-VN" smtClean="0"/>
              <a:t>Ủ y quyền cho phép một lớp có thể yêu cầu một lớp khác làm một công việc nào đó, và khi thực hiện công việc đó thì phải báo cho lớp biết.</a:t>
            </a:r>
          </a:p>
          <a:p>
            <a:r>
              <a:rPr lang="vi-VN" smtClean="0"/>
              <a:t>Ủy quyền cũng co thể được sử dụng để xác nhận những phương thức chỉ được biết lúc thực thi chương trình.</a:t>
            </a:r>
          </a:p>
          <a:p>
            <a:r>
              <a:rPr lang="vi-VN" smtClean="0"/>
              <a:t>Ví dụ: </a:t>
            </a:r>
          </a:p>
          <a:p>
            <a:pPr>
              <a:buNone/>
            </a:pPr>
            <a:r>
              <a:rPr lang="en-US" smtClean="0"/>
              <a:t>public </a:t>
            </a:r>
            <a:r>
              <a:rPr lang="en-US" smtClean="0">
                <a:solidFill>
                  <a:srgbClr val="0070C0"/>
                </a:solidFill>
              </a:rPr>
              <a:t>delegate</a:t>
            </a:r>
            <a:r>
              <a:rPr lang="en-US" smtClean="0"/>
              <a:t> int WhichIsFirst(object obj1, object obj2);</a:t>
            </a:r>
          </a:p>
          <a:p>
            <a:r>
              <a:rPr lang="vi-VN" smtClean="0"/>
              <a:t>Khai báo trên định nghĩa một ủy quyền tên là WhichIsFirst, nó sẽ đóng gói bất cứ phương thức nào lấy hai tham số kiểu object và trả về giá trị int</a:t>
            </a:r>
          </a:p>
          <a:p>
            <a:r>
              <a:rPr lang="vi-VN" smtClean="0"/>
              <a:t>Delegate trong generic có thể tự định nghĩa các Type Parameters cho chính nó :</a:t>
            </a:r>
          </a:p>
          <a:p>
            <a:pPr lvl="1"/>
            <a:r>
              <a:rPr lang="vi-VN" noProof="1" smtClean="0">
                <a:solidFill>
                  <a:srgbClr val="0000FF"/>
                </a:solidFill>
              </a:rPr>
              <a:t>public delegate void </a:t>
            </a:r>
            <a:r>
              <a:rPr lang="vi-VN" noProof="1" smtClean="0">
                <a:solidFill>
                  <a:srgbClr val="008080"/>
                </a:solidFill>
              </a:rPr>
              <a:t>Del&lt;T&gt;(T item); </a:t>
            </a:r>
          </a:p>
          <a:p>
            <a:pPr>
              <a:buNone/>
            </a:pPr>
            <a:r>
              <a:rPr lang="vi-VN" noProof="1" smtClean="0">
                <a:solidFill>
                  <a:srgbClr val="0000FF"/>
                </a:solidFill>
              </a:rPr>
              <a:t>	      public static void Notify(int i) { } </a:t>
            </a:r>
          </a:p>
          <a:p>
            <a:pPr>
              <a:buNone/>
            </a:pPr>
            <a:r>
              <a:rPr lang="vi-VN" noProof="1" smtClean="0">
                <a:solidFill>
                  <a:srgbClr val="0000FF"/>
                </a:solidFill>
              </a:rPr>
              <a:t>           Del&lt;int&gt; m1 = new Del&lt;int&gt;(Notify);</a:t>
            </a:r>
            <a:r>
              <a:rPr lang="vi-VN" noProof="1" smtClean="0"/>
              <a:t> </a:t>
            </a:r>
          </a:p>
          <a:p>
            <a:pPr lvl="1"/>
            <a:endParaRPr lang="vi-VN" smtClean="0"/>
          </a:p>
          <a:p>
            <a:endParaRPr lang="vi-V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Giá trị mặc định (default value)</a:t>
            </a:r>
            <a:endParaRPr lang="vi-VN"/>
          </a:p>
        </p:txBody>
      </p:sp>
      <p:sp>
        <p:nvSpPr>
          <p:cNvPr id="3" name="Content Placeholder 2"/>
          <p:cNvSpPr>
            <a:spLocks noGrp="1"/>
          </p:cNvSpPr>
          <p:nvPr>
            <p:ph idx="1"/>
          </p:nvPr>
        </p:nvSpPr>
        <p:spPr>
          <a:xfrm>
            <a:off x="457200" y="1600200"/>
            <a:ext cx="4043362" cy="4757758"/>
          </a:xfrm>
        </p:spPr>
        <p:txBody>
          <a:bodyPr>
            <a:normAutofit fontScale="70000" lnSpcReduction="20000"/>
          </a:bodyPr>
          <a:lstStyle/>
          <a:p>
            <a:r>
              <a:rPr lang="vi-VN" smtClean="0"/>
              <a:t>Trong Generic class và method để gán giá trị mặc định cho </a:t>
            </a:r>
            <a:r>
              <a:rPr lang="vi-VN" i="1" smtClean="0"/>
              <a:t>type parameters &lt;T&gt; </a:t>
            </a:r>
            <a:r>
              <a:rPr lang="vi-VN" smtClean="0"/>
              <a:t>chúng ta dùng từ khóa </a:t>
            </a:r>
            <a:r>
              <a:rPr lang="vi-VN" i="1" smtClean="0"/>
              <a:t>default.</a:t>
            </a:r>
          </a:p>
          <a:p>
            <a:r>
              <a:rPr lang="vi-VN" i="1" smtClean="0"/>
              <a:t>Sẽ trã về </a:t>
            </a:r>
            <a:r>
              <a:rPr lang="vi-VN" smtClean="0"/>
              <a:t>Null </a:t>
            </a:r>
            <a:r>
              <a:rPr lang="vi-VN" i="1" smtClean="0"/>
              <a:t>nếu T là một kiểu tham chiếu (reference type)</a:t>
            </a:r>
          </a:p>
          <a:p>
            <a:r>
              <a:rPr lang="vi-VN" i="1" smtClean="0"/>
              <a:t>Là </a:t>
            </a:r>
            <a:r>
              <a:rPr lang="vi-VN" smtClean="0"/>
              <a:t>0 </a:t>
            </a:r>
            <a:r>
              <a:rPr lang="vi-VN" i="1" smtClean="0"/>
              <a:t> nếu T là một kiểu trị (value type)</a:t>
            </a:r>
          </a:p>
          <a:p>
            <a:r>
              <a:rPr lang="vi-VN" i="1" smtClean="0"/>
              <a:t>Đối với một </a:t>
            </a:r>
            <a:r>
              <a:rPr lang="vi-VN" smtClean="0"/>
              <a:t>Struct </a:t>
            </a:r>
            <a:r>
              <a:rPr lang="vi-VN" i="1" smtClean="0"/>
              <a:t>, giá trị trã về cho các members của </a:t>
            </a:r>
            <a:r>
              <a:rPr lang="vi-VN" smtClean="0"/>
              <a:t>Struct </a:t>
            </a:r>
            <a:r>
              <a:rPr lang="vi-VN" i="1" smtClean="0"/>
              <a:t>là </a:t>
            </a:r>
            <a:r>
              <a:rPr lang="vi-VN" smtClean="0"/>
              <a:t>Null </a:t>
            </a:r>
            <a:r>
              <a:rPr lang="vi-VN" i="1" smtClean="0"/>
              <a:t>hay </a:t>
            </a:r>
            <a:r>
              <a:rPr lang="vi-VN" smtClean="0"/>
              <a:t>0 </a:t>
            </a:r>
            <a:r>
              <a:rPr lang="vi-VN" i="1" smtClean="0"/>
              <a:t> tùy thuộc vào members này kiểu trị hay tham chiếu.</a:t>
            </a:r>
            <a:endParaRPr lang="vi-VN"/>
          </a:p>
        </p:txBody>
      </p:sp>
      <p:sp>
        <p:nvSpPr>
          <p:cNvPr id="4" name="Rectangle 3"/>
          <p:cNvSpPr/>
          <p:nvPr/>
        </p:nvSpPr>
        <p:spPr>
          <a:xfrm>
            <a:off x="4572000" y="1571612"/>
            <a:ext cx="4572000" cy="646331"/>
          </a:xfrm>
          <a:prstGeom prst="rect">
            <a:avLst/>
          </a:prstGeom>
        </p:spPr>
        <p:txBody>
          <a:bodyPr wrap="square">
            <a:spAutoFit/>
          </a:bodyPr>
          <a:lstStyle/>
          <a:p>
            <a:r>
              <a:rPr lang="vi-VN" smtClean="0"/>
              <a:t>  </a:t>
            </a:r>
            <a:endParaRPr lang="vi-VN" i="1" smtClean="0"/>
          </a:p>
          <a:p>
            <a:r>
              <a:rPr lang="vi-VN" i="1" smtClean="0"/>
              <a:t> </a:t>
            </a:r>
            <a:endParaRPr lang="vi-VN"/>
          </a:p>
        </p:txBody>
      </p:sp>
      <p:sp>
        <p:nvSpPr>
          <p:cNvPr id="5" name="Rectangle 4"/>
          <p:cNvSpPr/>
          <p:nvPr/>
        </p:nvSpPr>
        <p:spPr>
          <a:xfrm>
            <a:off x="4429124" y="1500174"/>
            <a:ext cx="4500562" cy="5078313"/>
          </a:xfrm>
          <a:prstGeom prst="rect">
            <a:avLst/>
          </a:prstGeom>
        </p:spPr>
        <p:txBody>
          <a:bodyPr wrap="square">
            <a:spAutoFit/>
          </a:bodyPr>
          <a:lstStyle/>
          <a:p>
            <a:r>
              <a:rPr lang="vi-VN" smtClean="0"/>
              <a:t>public class GenericList&lt;T&gt; { </a:t>
            </a:r>
          </a:p>
          <a:p>
            <a:r>
              <a:rPr lang="vi-VN" smtClean="0"/>
              <a:t>private class Node { </a:t>
            </a:r>
          </a:p>
          <a:p>
            <a:r>
              <a:rPr lang="vi-VN" smtClean="0"/>
              <a:t>//... </a:t>
            </a:r>
          </a:p>
          <a:p>
            <a:r>
              <a:rPr lang="vi-VN" smtClean="0"/>
              <a:t>public Node Next; </a:t>
            </a:r>
          </a:p>
          <a:p>
            <a:r>
              <a:rPr lang="vi-VN" smtClean="0"/>
              <a:t>public T Data; </a:t>
            </a:r>
          </a:p>
          <a:p>
            <a:r>
              <a:rPr lang="vi-VN" smtClean="0"/>
              <a:t>}</a:t>
            </a:r>
          </a:p>
          <a:p>
            <a:r>
              <a:rPr lang="vi-VN" smtClean="0"/>
              <a:t> private Node head; </a:t>
            </a:r>
          </a:p>
          <a:p>
            <a:r>
              <a:rPr lang="vi-VN" smtClean="0"/>
              <a:t>//... </a:t>
            </a:r>
          </a:p>
          <a:p>
            <a:r>
              <a:rPr lang="vi-VN" smtClean="0"/>
              <a:t>public T GetNext() { </a:t>
            </a:r>
          </a:p>
          <a:p>
            <a:r>
              <a:rPr lang="vi-VN" smtClean="0"/>
              <a:t>T temp = </a:t>
            </a:r>
            <a:r>
              <a:rPr lang="vi-VN" smtClean="0">
                <a:solidFill>
                  <a:srgbClr val="0070C0"/>
                </a:solidFill>
              </a:rPr>
              <a:t>default</a:t>
            </a:r>
            <a:r>
              <a:rPr lang="vi-VN" smtClean="0"/>
              <a:t>(T); </a:t>
            </a:r>
          </a:p>
          <a:p>
            <a:r>
              <a:rPr lang="vi-VN" smtClean="0"/>
              <a:t>Node current = head; </a:t>
            </a:r>
          </a:p>
          <a:p>
            <a:r>
              <a:rPr lang="vi-VN" smtClean="0"/>
              <a:t>if (current != null) { </a:t>
            </a:r>
          </a:p>
          <a:p>
            <a:r>
              <a:rPr lang="vi-VN" smtClean="0"/>
              <a:t>temp = current.Data; </a:t>
            </a:r>
          </a:p>
          <a:p>
            <a:r>
              <a:rPr lang="vi-VN" smtClean="0"/>
              <a:t>current = current.Next;</a:t>
            </a:r>
          </a:p>
          <a:p>
            <a:r>
              <a:rPr lang="vi-VN" smtClean="0"/>
              <a:t> } </a:t>
            </a:r>
          </a:p>
          <a:p>
            <a:r>
              <a:rPr lang="vi-VN" smtClean="0"/>
              <a:t>return temp;</a:t>
            </a:r>
          </a:p>
          <a:p>
            <a:r>
              <a:rPr lang="vi-VN" smtClean="0"/>
              <a:t> } </a:t>
            </a:r>
          </a:p>
          <a:p>
            <a:r>
              <a:rPr lang="vi-VN" smtClean="0"/>
              <a:t>}</a:t>
            </a:r>
            <a:endParaRPr lang="vi-V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Constraints</a:t>
            </a:r>
            <a:endParaRPr lang="vi-VN"/>
          </a:p>
        </p:txBody>
      </p:sp>
      <p:sp>
        <p:nvSpPr>
          <p:cNvPr id="3" name="Content Placeholder 2"/>
          <p:cNvSpPr>
            <a:spLocks noGrp="1"/>
          </p:cNvSpPr>
          <p:nvPr>
            <p:ph idx="1"/>
          </p:nvPr>
        </p:nvSpPr>
        <p:spPr>
          <a:xfrm>
            <a:off x="457200" y="1357298"/>
            <a:ext cx="8472518" cy="5143536"/>
          </a:xfrm>
        </p:spPr>
        <p:txBody>
          <a:bodyPr>
            <a:noAutofit/>
          </a:bodyPr>
          <a:lstStyle/>
          <a:p>
            <a:r>
              <a:rPr lang="vi-VN" sz="1500" smtClean="0"/>
              <a:t>Generic cho ta viết một lớp mà không cần xác định kiểu dữ liệu cụ thể, nhưng vẫn cho phép người sử dụng lớp đó chỉ ra kiểu dữ liệu cụ thể sẽ sử dụng. Điều này tạo ra sự linh hoạt bằng cách thay thế một số ràng buộc(</a:t>
            </a:r>
            <a:r>
              <a:rPr lang="vi-VN" sz="1500" smtClean="0">
                <a:solidFill>
                  <a:srgbClr val="0070C0"/>
                </a:solidFill>
              </a:rPr>
              <a:t>constraints</a:t>
            </a:r>
            <a:r>
              <a:rPr lang="vi-VN" sz="1500" smtClean="0"/>
              <a:t>) về kiểu mà có thể được sử dụng trong các tham số.</a:t>
            </a:r>
          </a:p>
          <a:p>
            <a:r>
              <a:rPr lang="vi-VN" sz="1500" smtClean="0"/>
              <a:t>Ví dụ: </a:t>
            </a:r>
          </a:p>
          <a:p>
            <a:pPr lvl="1"/>
            <a:r>
              <a:rPr lang="vi-VN" sz="1500" smtClean="0"/>
              <a:t>public static T Max&lt;T&gt;(T op1, T op2) </a:t>
            </a:r>
            <a:r>
              <a:rPr lang="vi-VN" sz="1500" smtClean="0">
                <a:solidFill>
                  <a:srgbClr val="0070C0"/>
                </a:solidFill>
              </a:rPr>
              <a:t>where</a:t>
            </a:r>
            <a:r>
              <a:rPr lang="vi-VN" sz="1500" smtClean="0"/>
              <a:t> T:</a:t>
            </a:r>
            <a:r>
              <a:rPr lang="vi-VN" sz="1500" smtClean="0">
                <a:solidFill>
                  <a:srgbClr val="0070C0"/>
                </a:solidFill>
              </a:rPr>
              <a:t>IComparable</a:t>
            </a:r>
            <a:r>
              <a:rPr lang="vi-VN" sz="1500" smtClean="0"/>
              <a:t/>
            </a:r>
            <a:br>
              <a:rPr lang="vi-VN" sz="1500" smtClean="0"/>
            </a:br>
            <a:r>
              <a:rPr lang="vi-VN" sz="1500" smtClean="0"/>
              <a:t>{</a:t>
            </a:r>
            <a:br>
              <a:rPr lang="vi-VN" sz="1500" smtClean="0"/>
            </a:br>
            <a:r>
              <a:rPr lang="vi-VN" sz="1500" smtClean="0"/>
              <a:t>    if (op1.CompareTo(op2) &lt; 0)</a:t>
            </a:r>
            <a:br>
              <a:rPr lang="vi-VN" sz="1500" smtClean="0"/>
            </a:br>
            <a:r>
              <a:rPr lang="vi-VN" sz="1500" smtClean="0"/>
              <a:t>    return op1;</a:t>
            </a:r>
            <a:br>
              <a:rPr lang="vi-VN" sz="1500" smtClean="0"/>
            </a:br>
            <a:r>
              <a:rPr lang="vi-VN" sz="1500" smtClean="0"/>
              <a:t>    return op2;</a:t>
            </a:r>
            <a:br>
              <a:rPr lang="vi-VN" sz="1500" smtClean="0"/>
            </a:br>
            <a:r>
              <a:rPr lang="vi-VN" sz="1500" smtClean="0"/>
              <a:t>}</a:t>
            </a:r>
          </a:p>
          <a:p>
            <a:r>
              <a:rPr lang="vi-VN" sz="1500" smtClean="0"/>
              <a:t>Ví dụ đã chỉ ra ràng buộc mà kiểu được sử dụng cho kiểu tham số phải thực thi giao diện IComparable.</a:t>
            </a:r>
          </a:p>
          <a:p>
            <a:r>
              <a:rPr lang="en-US" sz="1500" smtClean="0"/>
              <a:t>class ItemFactory&lt;T&gt; where T : </a:t>
            </a:r>
            <a:r>
              <a:rPr lang="en-US" sz="1500" smtClean="0">
                <a:solidFill>
                  <a:srgbClr val="0070C0"/>
                </a:solidFill>
              </a:rPr>
              <a:t>new() </a:t>
            </a:r>
            <a:r>
              <a:rPr lang="en-US" sz="1500" smtClean="0"/>
              <a:t>{ </a:t>
            </a:r>
          </a:p>
          <a:p>
            <a:pPr>
              <a:buNone/>
            </a:pPr>
            <a:r>
              <a:rPr lang="en-US" sz="1500" smtClean="0"/>
              <a:t>       public T GetNewItem() { </a:t>
            </a:r>
          </a:p>
          <a:p>
            <a:pPr>
              <a:buNone/>
            </a:pPr>
            <a:r>
              <a:rPr lang="en-US" sz="1500" smtClean="0"/>
              <a:t>           return new T(); </a:t>
            </a:r>
          </a:p>
          <a:p>
            <a:pPr>
              <a:buNone/>
            </a:pPr>
            <a:r>
              <a:rPr lang="en-US" sz="1500" smtClean="0"/>
              <a:t>                 }</a:t>
            </a:r>
          </a:p>
          <a:p>
            <a:pPr>
              <a:buNone/>
            </a:pPr>
            <a:r>
              <a:rPr lang="en-US" sz="1500" smtClean="0"/>
              <a:t>                                 }</a:t>
            </a:r>
          </a:p>
          <a:p>
            <a:r>
              <a:rPr lang="en-US" sz="1500" smtClean="0"/>
              <a:t>Ví dụ trên ràng buộc new() dùng khi generic class cần tạo ra một thể hiện mới của Type</a:t>
            </a:r>
            <a:endParaRPr lang="vi-VN" sz="15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Nullable Type</a:t>
            </a:r>
            <a:endParaRPr lang="vi-VN"/>
          </a:p>
        </p:txBody>
      </p:sp>
      <p:sp>
        <p:nvSpPr>
          <p:cNvPr id="3" name="Content Placeholder 2"/>
          <p:cNvSpPr>
            <a:spLocks noGrp="1"/>
          </p:cNvSpPr>
          <p:nvPr>
            <p:ph idx="1"/>
          </p:nvPr>
        </p:nvSpPr>
        <p:spPr/>
        <p:txBody>
          <a:bodyPr>
            <a:normAutofit fontScale="70000" lnSpcReduction="20000"/>
          </a:bodyPr>
          <a:lstStyle/>
          <a:p>
            <a:r>
              <a:rPr lang="vi-VN" smtClean="0"/>
              <a:t>Nullable Type là một thể hiện của một cấu trúc </a:t>
            </a:r>
            <a:r>
              <a:rPr lang="vi-VN" smtClean="0">
                <a:solidFill>
                  <a:srgbClr val="0070C0"/>
                </a:solidFill>
              </a:rPr>
              <a:t>System.Nullable.</a:t>
            </a:r>
            <a:endParaRPr lang="vi-VN" smtClean="0"/>
          </a:p>
          <a:p>
            <a:r>
              <a:rPr lang="vi-VN" smtClean="0"/>
              <a:t>Giá trị của Nullable Type thuộc dãy giá trị mà nó chỉ tới, nhưng cộng thêm giá trị </a:t>
            </a:r>
            <a:r>
              <a:rPr lang="vi-VN" smtClean="0">
                <a:solidFill>
                  <a:srgbClr val="00B0F0"/>
                </a:solidFill>
              </a:rPr>
              <a:t>Null</a:t>
            </a:r>
          </a:p>
          <a:p>
            <a:r>
              <a:rPr lang="vi-VN" smtClean="0"/>
              <a:t>Ví dụ : Nullable&lt;Int32&gt;, -2.147.483.648 to 2.147.483.647 và có thể là giá trị Null</a:t>
            </a:r>
          </a:p>
          <a:p>
            <a:r>
              <a:rPr lang="vi-VN" smtClean="0"/>
              <a:t>Chúng ta không tạo Nullable Type dựa trên </a:t>
            </a:r>
            <a:r>
              <a:rPr lang="vi-VN" i="1" smtClean="0"/>
              <a:t>reference type vì </a:t>
            </a:r>
            <a:r>
              <a:rPr lang="vi-VN" smtClean="0"/>
              <a:t>reference type đã có giá trị mặc định là Null.</a:t>
            </a:r>
          </a:p>
          <a:p>
            <a:r>
              <a:rPr lang="vi-VN" smtClean="0"/>
              <a:t>Cú pháp T? Là một cách viết ngắn gọn của System.Nullable&lt;T&gt;, trong đó T là một kiểu trị (value type)</a:t>
            </a:r>
          </a:p>
          <a:p>
            <a:r>
              <a:rPr lang="vi-VN" smtClean="0"/>
              <a:t>Gán giá trị cho một kiểu Nullable type cũng tương tự cho kiểu giá trị bình thường </a:t>
            </a:r>
          </a:p>
          <a:p>
            <a:r>
              <a:rPr lang="vi-VN" smtClean="0"/>
              <a:t>Ví dụ : </a:t>
            </a:r>
            <a:r>
              <a:rPr lang="vi-VN" smtClean="0">
                <a:solidFill>
                  <a:srgbClr val="0070C0"/>
                </a:solidFill>
              </a:rPr>
              <a:t>int? </a:t>
            </a:r>
            <a:r>
              <a:rPr lang="vi-VN" smtClean="0"/>
              <a:t>x = 10;  </a:t>
            </a:r>
          </a:p>
          <a:p>
            <a:r>
              <a:rPr lang="vi-VN" smtClean="0"/>
              <a:t> </a:t>
            </a:r>
            <a:r>
              <a:rPr lang="vi-VN" smtClean="0">
                <a:solidFill>
                  <a:srgbClr val="0070C0"/>
                </a:solidFill>
              </a:rPr>
              <a:t>double? </a:t>
            </a:r>
            <a:r>
              <a:rPr lang="vi-VN" smtClean="0"/>
              <a:t>d = 4.108;</a:t>
            </a:r>
            <a:endParaRPr lang="vi-V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70C0"/>
                </a:solidFill>
              </a:rPr>
              <a:t>Assembly</a:t>
            </a:r>
            <a:endParaRPr lang="vi-VN">
              <a:solidFill>
                <a:srgbClr val="0070C0"/>
              </a:solidFill>
            </a:endParaRPr>
          </a:p>
        </p:txBody>
      </p:sp>
      <p:sp>
        <p:nvSpPr>
          <p:cNvPr id="3" name="Content Placeholder 2"/>
          <p:cNvSpPr>
            <a:spLocks noGrp="1"/>
          </p:cNvSpPr>
          <p:nvPr>
            <p:ph idx="1"/>
          </p:nvPr>
        </p:nvSpPr>
        <p:spPr/>
        <p:txBody>
          <a:bodyPr>
            <a:normAutofit lnSpcReduction="10000"/>
          </a:bodyPr>
          <a:lstStyle/>
          <a:p>
            <a:r>
              <a:rPr lang="en-US" smtClean="0"/>
              <a:t>Một </a:t>
            </a:r>
            <a:r>
              <a:rPr lang="en-US" b="1" i="1" smtClean="0"/>
              <a:t>assembly </a:t>
            </a:r>
            <a:r>
              <a:rPr lang="en-US" smtClean="0"/>
              <a:t> là một đơn vị mà theo đó managed code được biên dịch và sẽ lưu trữ trong assembly.</a:t>
            </a:r>
          </a:p>
          <a:p>
            <a:r>
              <a:rPr lang="en-US" smtClean="0"/>
              <a:t>Nó tương tự một EXE hay DLL, nhưng khác biệt là nó tự mô tả chính nó.</a:t>
            </a:r>
          </a:p>
          <a:p>
            <a:r>
              <a:rPr lang="en-US" smtClean="0"/>
              <a:t>Chứa một loại dữ liệu là metadata(siêu dữ liệu- dữ liệu của dữ liệu), cho biết những chi tiết của assembly cũng như các method, data types… được định nghĩa trong assembly</a:t>
            </a:r>
            <a:endParaRPr lang="vi-V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solidFill>
                  <a:srgbClr val="0070C0"/>
                </a:solidFill>
              </a:rPr>
              <a:t>Toán tử ??</a:t>
            </a:r>
            <a:endParaRPr lang="vi-VN">
              <a:solidFill>
                <a:srgbClr val="0070C0"/>
              </a:solidFill>
            </a:endParaRPr>
          </a:p>
        </p:txBody>
      </p:sp>
      <p:sp>
        <p:nvSpPr>
          <p:cNvPr id="3" name="Content Placeholder 2"/>
          <p:cNvSpPr>
            <a:spLocks noGrp="1"/>
          </p:cNvSpPr>
          <p:nvPr>
            <p:ph idx="1"/>
          </p:nvPr>
        </p:nvSpPr>
        <p:spPr/>
        <p:txBody>
          <a:bodyPr>
            <a:normAutofit fontScale="77500" lnSpcReduction="20000"/>
          </a:bodyPr>
          <a:lstStyle/>
          <a:p>
            <a:r>
              <a:rPr lang="vi-VN" smtClean="0"/>
              <a:t>Toán tử </a:t>
            </a:r>
            <a:r>
              <a:rPr lang="vi-VN" b="1" smtClean="0"/>
              <a:t>??</a:t>
            </a:r>
            <a:r>
              <a:rPr lang="vi-VN" smtClean="0"/>
              <a:t> trả lại toán hạng bên trái nếu toán hạng này khác null, trả về giá trị bên phải trong trường hợp còn lại. Ví dụ: </a:t>
            </a:r>
          </a:p>
          <a:p>
            <a:pPr lvl="1"/>
            <a:r>
              <a:rPr lang="vi-VN" smtClean="0"/>
              <a:t>int? x = null;</a:t>
            </a:r>
          </a:p>
          <a:p>
            <a:pPr>
              <a:buNone/>
            </a:pPr>
            <a:r>
              <a:rPr lang="vi-VN" smtClean="0"/>
              <a:t>		...	</a:t>
            </a:r>
          </a:p>
          <a:p>
            <a:pPr>
              <a:buNone/>
            </a:pPr>
            <a:r>
              <a:rPr lang="vi-VN" smtClean="0"/>
              <a:t>  </a:t>
            </a:r>
            <a:r>
              <a:rPr lang="vi-VN" smtClean="0">
                <a:solidFill>
                  <a:srgbClr val="0070C0"/>
                </a:solidFill>
              </a:rPr>
              <a:t>// y = x, nếu x khác null, khi x = null, y = -1.</a:t>
            </a:r>
          </a:p>
          <a:p>
            <a:pPr>
              <a:buNone/>
            </a:pPr>
            <a:r>
              <a:rPr lang="vi-VN" smtClean="0"/>
              <a:t>    int y = x ?? -1;</a:t>
            </a:r>
          </a:p>
          <a:p>
            <a:r>
              <a:rPr lang="vi-VN" smtClean="0"/>
              <a:t>Toán tử </a:t>
            </a:r>
            <a:r>
              <a:rPr lang="vi-VN" b="1" smtClean="0"/>
              <a:t>??</a:t>
            </a:r>
            <a:r>
              <a:rPr lang="vi-VN" smtClean="0"/>
              <a:t> cũng làm việc với kiểu tham chiếu:</a:t>
            </a:r>
          </a:p>
          <a:p>
            <a:pPr>
              <a:buNone/>
            </a:pPr>
            <a:r>
              <a:rPr lang="vi-VN" smtClean="0">
                <a:solidFill>
                  <a:srgbClr val="0070C0"/>
                </a:solidFill>
              </a:rPr>
              <a:t>//message = param, nếu param khác null</a:t>
            </a:r>
          </a:p>
          <a:p>
            <a:pPr>
              <a:buNone/>
            </a:pPr>
            <a:r>
              <a:rPr lang="vi-VN" smtClean="0">
                <a:solidFill>
                  <a:srgbClr val="0070C0"/>
                </a:solidFill>
              </a:rPr>
              <a:t>//trong trường hợp param = null, message = "No message" </a:t>
            </a:r>
          </a:p>
          <a:p>
            <a:pPr>
              <a:buNone/>
            </a:pPr>
            <a:r>
              <a:rPr lang="vi-VN" smtClean="0"/>
              <a:t>string message = param ?? "No message";</a:t>
            </a:r>
          </a:p>
          <a:p>
            <a:endParaRPr lang="vi-VN" smtClean="0"/>
          </a:p>
          <a:p>
            <a:endParaRPr lang="vi-V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70C0"/>
                </a:solidFill>
              </a:rPr>
              <a:t>Events</a:t>
            </a:r>
            <a:endParaRPr lang="vi-VN">
              <a:solidFill>
                <a:srgbClr val="0070C0"/>
              </a:solidFill>
            </a:endParaRPr>
          </a:p>
        </p:txBody>
      </p:sp>
      <p:sp>
        <p:nvSpPr>
          <p:cNvPr id="3" name="Content Placeholder 2"/>
          <p:cNvSpPr>
            <a:spLocks noGrp="1"/>
          </p:cNvSpPr>
          <p:nvPr>
            <p:ph idx="1"/>
          </p:nvPr>
        </p:nvSpPr>
        <p:spPr/>
        <p:txBody>
          <a:bodyPr/>
          <a:lstStyle/>
          <a:p>
            <a:r>
              <a:rPr lang="en-US" smtClean="0"/>
              <a:t>C#, tình huống được thiết đặt thông qua </a:t>
            </a:r>
            <a:r>
              <a:rPr lang="en-US" i="1" smtClean="0"/>
              <a:t>delegate </a:t>
            </a:r>
            <a:endParaRPr lang="en-US" smtClean="0"/>
          </a:p>
          <a:p>
            <a:r>
              <a:rPr lang="en-US" smtClean="0"/>
              <a:t>Lớp </a:t>
            </a:r>
            <a:r>
              <a:rPr lang="en-US" b="1" smtClean="0"/>
              <a:t>publisher </a:t>
            </a:r>
            <a:r>
              <a:rPr lang="en-US" smtClean="0"/>
              <a:t> định nghĩa một delegate</a:t>
            </a:r>
          </a:p>
          <a:p>
            <a:r>
              <a:rPr lang="en-US" smtClean="0"/>
              <a:t>Lớp </a:t>
            </a:r>
            <a:r>
              <a:rPr lang="en-US" b="1" smtClean="0"/>
              <a:t> subscrber </a:t>
            </a:r>
            <a:r>
              <a:rPr lang="en-US" smtClean="0"/>
              <a:t> thiết đặt ( hay còn gọi là sử lý delegate này.</a:t>
            </a:r>
          </a:p>
          <a:p>
            <a:r>
              <a:rPr lang="en-US" smtClean="0"/>
              <a:t>Khi một event xuất hiện, các methods của lớp </a:t>
            </a:r>
            <a:r>
              <a:rPr lang="en-US" b="1" smtClean="0"/>
              <a:t>subscriber </a:t>
            </a:r>
            <a:r>
              <a:rPr lang="en-US" smtClean="0"/>
              <a:t>sẽ được gọi thông qua delegate</a:t>
            </a:r>
          </a:p>
          <a:p>
            <a:r>
              <a:rPr lang="en-US" smtClean="0"/>
              <a:t>Một method xử lý event gọi là </a:t>
            </a:r>
            <a:r>
              <a:rPr lang="en-US" i="1" smtClean="0"/>
              <a:t>event handler.</a:t>
            </a:r>
            <a:endParaRPr lang="vi-V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85000" lnSpcReduction="20000"/>
          </a:bodyPr>
          <a:lstStyle/>
          <a:p>
            <a:r>
              <a:rPr lang="en-US" smtClean="0"/>
              <a:t>Method sử lý tình huống sẽ trả về </a:t>
            </a:r>
            <a:r>
              <a:rPr lang="en-US" b="1" i="1" smtClean="0"/>
              <a:t> void </a:t>
            </a:r>
            <a:r>
              <a:rPr lang="en-US" smtClean="0"/>
              <a:t>và nhận hai thông số:</a:t>
            </a:r>
          </a:p>
          <a:p>
            <a:pPr lvl="1"/>
            <a:r>
              <a:rPr lang="en-US" smtClean="0"/>
              <a:t>Đối tượng </a:t>
            </a:r>
            <a:r>
              <a:rPr lang="en-US" b="1" smtClean="0"/>
              <a:t>publisher </a:t>
            </a:r>
            <a:r>
              <a:rPr lang="en-US" smtClean="0"/>
              <a:t>– nguồn gây tình huống</a:t>
            </a:r>
          </a:p>
          <a:p>
            <a:pPr lvl="1"/>
            <a:r>
              <a:rPr lang="en-US" smtClean="0"/>
              <a:t>Đối tượng dẫn xuất từ </a:t>
            </a:r>
            <a:r>
              <a:rPr lang="en-US" b="1" smtClean="0"/>
              <a:t>EventArgs</a:t>
            </a:r>
          </a:p>
          <a:p>
            <a:r>
              <a:rPr lang="en-US" b="1" smtClean="0"/>
              <a:t> EventArgs  </a:t>
            </a:r>
            <a:r>
              <a:rPr lang="en-US" smtClean="0"/>
              <a:t>là lớp cơ bản đối với tất cả các dữ liệu tình huống.</a:t>
            </a:r>
          </a:p>
          <a:p>
            <a:r>
              <a:rPr lang="en-US" smtClean="0"/>
              <a:t>Các tình huống- event- là các thuộc tính của lớp </a:t>
            </a:r>
            <a:r>
              <a:rPr lang="en-US" b="1" smtClean="0"/>
              <a:t>Subcriber</a:t>
            </a:r>
          </a:p>
          <a:p>
            <a:r>
              <a:rPr lang="en-US" b="1" i="1" smtClean="0"/>
              <a:t> </a:t>
            </a:r>
            <a:r>
              <a:rPr lang="en-US" i="1" smtClean="0"/>
              <a:t>attribute </a:t>
            </a:r>
            <a:r>
              <a:rPr lang="en-US" b="1" i="1" smtClean="0"/>
              <a:t>event </a:t>
            </a:r>
            <a:r>
              <a:rPr lang="en-US" i="1" smtClean="0"/>
              <a:t>type member-name</a:t>
            </a:r>
          </a:p>
          <a:p>
            <a:r>
              <a:rPr lang="en-US" i="1" smtClean="0"/>
              <a:t>Ví dụ:</a:t>
            </a:r>
          </a:p>
          <a:p>
            <a:pPr lvl="1">
              <a:buNone/>
            </a:pPr>
            <a:r>
              <a:rPr lang="en-US" smtClean="0"/>
              <a:t>public delegate </a:t>
            </a:r>
            <a:r>
              <a:rPr lang="en-US" smtClean="0">
                <a:solidFill>
                  <a:srgbClr val="0070C0"/>
                </a:solidFill>
              </a:rPr>
              <a:t>void</a:t>
            </a:r>
            <a:r>
              <a:rPr lang="en-US" smtClean="0"/>
              <a:t> Subcri( object obj, EventArgs args);</a:t>
            </a:r>
          </a:p>
          <a:p>
            <a:pPr lvl="1">
              <a:buNone/>
            </a:pPr>
            <a:r>
              <a:rPr lang="en-US" smtClean="0"/>
              <a:t>public </a:t>
            </a:r>
            <a:r>
              <a:rPr lang="en-US" smtClean="0">
                <a:solidFill>
                  <a:srgbClr val="0070C0"/>
                </a:solidFill>
              </a:rPr>
              <a:t>event</a:t>
            </a:r>
            <a:r>
              <a:rPr lang="en-US" smtClean="0"/>
              <a:t> Subcri eventName</a:t>
            </a:r>
          </a:p>
          <a:p>
            <a:r>
              <a:rPr lang="en-US" smtClean="0"/>
              <a:t>+= / -= được thêm vào khi cho phép các tình huống mới được thêm vào mà không phá vở các tình huống đã dùng trước đó</a:t>
            </a:r>
            <a:endParaRPr lang="vi-V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229600" cy="1143000"/>
          </a:xfrm>
        </p:spPr>
        <p:txBody>
          <a:bodyPr/>
          <a:lstStyle/>
          <a:p>
            <a:r>
              <a:rPr lang="vi-VN" smtClean="0"/>
              <a:t>Các Methods của Thread</a:t>
            </a:r>
            <a:endParaRPr lang="vi-VN"/>
          </a:p>
        </p:txBody>
      </p:sp>
      <p:sp>
        <p:nvSpPr>
          <p:cNvPr id="3" name="Content Placeholder 2"/>
          <p:cNvSpPr>
            <a:spLocks noGrp="1"/>
          </p:cNvSpPr>
          <p:nvPr>
            <p:ph idx="1"/>
          </p:nvPr>
        </p:nvSpPr>
        <p:spPr>
          <a:xfrm>
            <a:off x="357158" y="1142984"/>
            <a:ext cx="8429684" cy="5286412"/>
          </a:xfrm>
        </p:spPr>
        <p:txBody>
          <a:bodyPr>
            <a:noAutofit/>
          </a:bodyPr>
          <a:lstStyle/>
          <a:p>
            <a:r>
              <a:rPr lang="vi-VN" sz="1700" i="1" smtClean="0">
                <a:solidFill>
                  <a:srgbClr val="0070C0"/>
                </a:solidFill>
              </a:rPr>
              <a:t>Abort: </a:t>
            </a:r>
            <a:r>
              <a:rPr lang="vi-VN" sz="1700" smtClean="0"/>
              <a:t>Kết  thúc  một  tiểu  trình  bằng  cách  ném  ngoại  lệ  System.Threading. ThreadAbortException trong mã lệnh đang được chạy. Một  khi  đã  hủy  một  tiểu trình, bạn không thể khởi chạy lại nó.</a:t>
            </a:r>
          </a:p>
          <a:p>
            <a:r>
              <a:rPr lang="vi-VN" sz="1700" i="1" smtClean="0">
                <a:solidFill>
                  <a:srgbClr val="0070C0"/>
                </a:solidFill>
              </a:rPr>
              <a:t>Interrupt: </a:t>
            </a:r>
            <a:r>
              <a:rPr lang="vi-VN" sz="1700" smtClean="0"/>
              <a:t>Ném  ngoại  lệ  System.Threading.ThreadInterruptedException (trong mã lệnh đang được chạy) lúc tiểu trình đang ở trạng thái WaitSleepJoin. Điều này nghĩa là tiểu trình này đã gọi Sleep, Join  hoặc đang đợi WaitHandle ra hiệu (để đi vào trạng thái </a:t>
            </a:r>
            <a:r>
              <a:rPr lang="vi-VN" sz="1700" i="1" smtClean="0"/>
              <a:t>signaled</a:t>
            </a:r>
            <a:r>
              <a:rPr lang="vi-VN" sz="1700" smtClean="0"/>
              <a:t>) hay đang đợi một đối tượng dùng cho sự đồng bộ tiểu trình.</a:t>
            </a:r>
          </a:p>
          <a:p>
            <a:r>
              <a:rPr lang="vi-VN" sz="1700" i="1" smtClean="0">
                <a:solidFill>
                  <a:srgbClr val="0070C0"/>
                </a:solidFill>
              </a:rPr>
              <a:t>Resume: </a:t>
            </a:r>
            <a:r>
              <a:rPr lang="vi-VN" sz="1700" smtClean="0"/>
              <a:t>Phục  hồi  quá  trình  thực  thi  của  một  tiểu  trình  đã  bị  tạm  hoãn Việc gọi Resume trên một tiểu trình chưa bị tạm hoãn sẽ sinh ra ngoại lệ System.Threading.ThreadStateException trong tiểu trình đang gọi. </a:t>
            </a:r>
          </a:p>
          <a:p>
            <a:r>
              <a:rPr lang="vi-VN" sz="1700" i="1" smtClean="0">
                <a:solidFill>
                  <a:srgbClr val="0070C0"/>
                </a:solidFill>
              </a:rPr>
              <a:t>Start: </a:t>
            </a:r>
            <a:r>
              <a:rPr lang="vi-VN" sz="1700" smtClean="0"/>
              <a:t>Khởi  chạy  tiểu  trình  mới.</a:t>
            </a:r>
          </a:p>
          <a:p>
            <a:r>
              <a:rPr lang="vi-VN" sz="1700" i="1" smtClean="0">
                <a:solidFill>
                  <a:srgbClr val="0070C0"/>
                </a:solidFill>
              </a:rPr>
              <a:t>Suspend: </a:t>
            </a:r>
            <a:r>
              <a:rPr lang="vi-VN" sz="1700" smtClean="0"/>
              <a:t>Tạm hoãn quá trình thực thi của một tiểu trình cho đến khi phương thức Resume được gọi. Việc tạm hoãn một tiểu trình đã bị tạm hoãn sẽ không có hiệu lực, nhưng việc gọi Suspend trên một tiểu trình chưa khởi chạy hoặc  đã  kết  thúc  sẽ  sinh  ra  ngoại  lệ  ThreadStateException trong  tiểu trình đang gọi. </a:t>
            </a:r>
            <a:endParaRPr lang="vi-VN" sz="17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70C0"/>
                </a:solidFill>
              </a:rPr>
              <a:t>Lock và Monitor</a:t>
            </a:r>
            <a:endParaRPr lang="vi-VN">
              <a:solidFill>
                <a:srgbClr val="0070C0"/>
              </a:solidFill>
            </a:endParaRPr>
          </a:p>
        </p:txBody>
      </p:sp>
      <p:sp>
        <p:nvSpPr>
          <p:cNvPr id="3" name="Content Placeholder 2"/>
          <p:cNvSpPr>
            <a:spLocks noGrp="1"/>
          </p:cNvSpPr>
          <p:nvPr>
            <p:ph idx="1"/>
          </p:nvPr>
        </p:nvSpPr>
        <p:spPr>
          <a:xfrm>
            <a:off x="285720" y="1285860"/>
            <a:ext cx="8643998" cy="5286412"/>
          </a:xfrm>
        </p:spPr>
        <p:txBody>
          <a:bodyPr>
            <a:normAutofit lnSpcReduction="10000"/>
          </a:bodyPr>
          <a:lstStyle/>
          <a:p>
            <a:r>
              <a:rPr lang="vi-VN" smtClean="0"/>
              <a:t>Một  ứng  dụng  hỗ trợ đa tiểu trình  là  bảo  đảm  các  tiểu trình làm việc trong sự hòa hợp</a:t>
            </a:r>
          </a:p>
          <a:p>
            <a:r>
              <a:rPr lang="vi-VN" smtClean="0"/>
              <a:t>Việc này thường được gọi là “đồng bộ hóa tiểu trình” và bao gồm:</a:t>
            </a:r>
          </a:p>
          <a:p>
            <a:pPr lvl="1"/>
            <a:r>
              <a:rPr lang="vi-VN" smtClean="0"/>
              <a:t>Bảo đảm các tiểu trình truy xuất các đối tượng và dữ liệu dùng chung một cách phù hợp để không gây ra sai lạc.</a:t>
            </a:r>
          </a:p>
          <a:p>
            <a:pPr lvl="1"/>
            <a:r>
              <a:rPr lang="vi-VN" smtClean="0"/>
              <a:t>Bảo đảm các tiểu trình chỉ thực thi khi thật sự cần thiết và phải đảm bảo rằng chúng chỉ được thực thi với chi phí tối thiểu khi chúng rỗi.</a:t>
            </a:r>
          </a:p>
          <a:p>
            <a:pPr lvl="1"/>
            <a:endParaRPr lang="vi-V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fontScale="70000" lnSpcReduction="20000"/>
          </a:bodyPr>
          <a:lstStyle/>
          <a:p>
            <a:r>
              <a:rPr lang="vi-VN" smtClean="0"/>
              <a:t>Cơ chế đồng bộ hóa thông dụng nhất là lớp </a:t>
            </a:r>
            <a:r>
              <a:rPr lang="vi-VN" b="1" smtClean="0"/>
              <a:t>Monitor</a:t>
            </a:r>
            <a:r>
              <a:rPr lang="vi-VN" smtClean="0"/>
              <a:t>. Lớp này cho phép một tiểu trình đơn thu lấy chốt </a:t>
            </a:r>
            <a:r>
              <a:rPr lang="vi-VN" smtClean="0">
                <a:solidFill>
                  <a:srgbClr val="FF0000"/>
                </a:solidFill>
              </a:rPr>
              <a:t>(lock) </a:t>
            </a:r>
            <a:r>
              <a:rPr lang="vi-VN" smtClean="0"/>
              <a:t>trên một đối tượng bằng cách gọi phương thức tĩnh </a:t>
            </a:r>
            <a:r>
              <a:rPr lang="vi-VN" b="1" smtClean="0">
                <a:solidFill>
                  <a:srgbClr val="0070C0"/>
                </a:solidFill>
              </a:rPr>
              <a:t>Monitor.Enter</a:t>
            </a:r>
          </a:p>
          <a:p>
            <a:pPr lvl="1"/>
            <a:r>
              <a:rPr lang="vi-VN" smtClean="0"/>
              <a:t>Bằng cách thu lấy chốt trước khi truy xuất một tài nguyên hay dữ liệu dùng chung, ta chắc chắn rằng chỉ có một tiểu trình có thể truy xuất tài nguyên đó cùng lúc.</a:t>
            </a:r>
          </a:p>
          <a:p>
            <a:pPr lvl="1"/>
            <a:r>
              <a:rPr lang="vi-VN" smtClean="0"/>
              <a:t>Một khi đã hoàn tất với tài nguyên, tiểu trình này sẽ giải phóng  chốt để tiểu trình  khác  có thể truy  xuất nó.  Khối mã thực hiện công việc này thường được gọi là </a:t>
            </a:r>
            <a:r>
              <a:rPr lang="vi-VN" smtClean="0">
                <a:solidFill>
                  <a:srgbClr val="FF0000"/>
                </a:solidFill>
              </a:rPr>
              <a:t>critical section</a:t>
            </a:r>
            <a:r>
              <a:rPr lang="vi-VN" smtClean="0"/>
              <a:t>.</a:t>
            </a:r>
          </a:p>
          <a:p>
            <a:pPr lvl="1"/>
            <a:r>
              <a:rPr lang="vi-VN" smtClean="0"/>
              <a:t>Có thể sử dụng bất kỳ đối tượng nào đóng vai trò làm chốt, và sử dụng từ khóa </a:t>
            </a:r>
            <a:r>
              <a:rPr lang="vi-VN" smtClean="0">
                <a:solidFill>
                  <a:srgbClr val="00B0F0"/>
                </a:solidFill>
              </a:rPr>
              <a:t>this</a:t>
            </a:r>
            <a:r>
              <a:rPr lang="vi-VN" smtClean="0"/>
              <a:t> để thu lấy chốt trên đối tượng hiện tại. Điểm chính là tất cả các tiểu trình khi truy xuất </a:t>
            </a:r>
            <a:r>
              <a:rPr lang="vi-VN" smtClean="0">
                <a:solidFill>
                  <a:srgbClr val="00B0F0"/>
                </a:solidFill>
              </a:rPr>
              <a:t>một tài nguyên </a:t>
            </a:r>
            <a:r>
              <a:rPr lang="vi-VN" smtClean="0"/>
              <a:t>dùng chung phải thu lấy </a:t>
            </a:r>
            <a:r>
              <a:rPr lang="vi-VN" smtClean="0">
                <a:solidFill>
                  <a:srgbClr val="00B0F0"/>
                </a:solidFill>
              </a:rPr>
              <a:t>cùng một chốt</a:t>
            </a:r>
          </a:p>
          <a:p>
            <a:pPr lvl="1"/>
            <a:r>
              <a:rPr lang="vi-VN" smtClean="0"/>
              <a:t>Các tiểu trình khác khi thu lấy chốt trên cùng một đối tượng sẽ block (đi vào trạng thái  </a:t>
            </a:r>
            <a:r>
              <a:rPr lang="vi-VN" b="1" smtClean="0"/>
              <a:t>WaitSleepJoin</a:t>
            </a:r>
            <a:r>
              <a:rPr lang="vi-VN" smtClean="0"/>
              <a:t>) và được thêm vào hàng  sẵn sàng (ready queue) của chốt này cho đến khi tiểu trình chủ giải phóng nó bằng phương thức tĩnh </a:t>
            </a:r>
            <a:r>
              <a:rPr lang="vi-VN" b="1" smtClean="0">
                <a:solidFill>
                  <a:srgbClr val="0070C0"/>
                </a:solidFill>
              </a:rPr>
              <a:t>Monitor.Exit</a:t>
            </a:r>
          </a:p>
          <a:p>
            <a:pPr lvl="1"/>
            <a:endParaRPr lang="vi-VN" smtClean="0"/>
          </a:p>
          <a:p>
            <a:pPr lvl="1">
              <a:buNone/>
            </a:pPr>
            <a:endParaRPr lang="vi-V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vi-VN" smtClean="0"/>
              <a:t>Trình biên dịch tự động đặt lời gọi </a:t>
            </a:r>
            <a:r>
              <a:rPr lang="vi-VN" b="1" smtClean="0">
                <a:solidFill>
                  <a:srgbClr val="0070C0"/>
                </a:solidFill>
              </a:rPr>
              <a:t>Monitor.Exit</a:t>
            </a:r>
            <a:r>
              <a:rPr lang="vi-VN" smtClean="0"/>
              <a:t> trong khối finally để bảo đảm chốt được giải phóng khi một ngoại lệ bị ném.</a:t>
            </a:r>
          </a:p>
          <a:p>
            <a:r>
              <a:rPr lang="vi-VN" smtClean="0"/>
              <a:t>Tiểu trình chủ (sở hữu chốt) có thể gọi </a:t>
            </a:r>
            <a:r>
              <a:rPr lang="vi-VN" b="1" smtClean="0">
                <a:solidFill>
                  <a:srgbClr val="0070C0"/>
                </a:solidFill>
              </a:rPr>
              <a:t>Monitor.Wait</a:t>
            </a:r>
            <a:r>
              <a:rPr lang="vi-VN" smtClean="0"/>
              <a:t> để giải phóng chốt và đặt tiểu trình này vào hàng chờ (wait queue). Các tiểu trình trong hàng chờ cũng có trạng thái là </a:t>
            </a:r>
            <a:r>
              <a:rPr lang="vi-VN" b="1" smtClean="0"/>
              <a:t>WaitSleepJoin</a:t>
            </a:r>
            <a:r>
              <a:rPr lang="vi-VN" smtClean="0"/>
              <a:t> và sẽ tiếp tục block cho đến khi tiểu trình chủ gọi phương thức  </a:t>
            </a:r>
            <a:r>
              <a:rPr lang="vi-VN" b="1" smtClean="0">
                <a:solidFill>
                  <a:srgbClr val="0070C0"/>
                </a:solidFill>
              </a:rPr>
              <a:t>Pulse</a:t>
            </a:r>
            <a:r>
              <a:rPr lang="vi-VN" smtClean="0"/>
              <a:t> hay </a:t>
            </a:r>
            <a:r>
              <a:rPr lang="vi-VN" b="1" smtClean="0">
                <a:solidFill>
                  <a:srgbClr val="0070C0"/>
                </a:solidFill>
              </a:rPr>
              <a:t>PulseAll</a:t>
            </a:r>
            <a:r>
              <a:rPr lang="vi-VN" smtClean="0"/>
              <a:t> của lớp </a:t>
            </a:r>
            <a:r>
              <a:rPr lang="vi-VN" b="1" smtClean="0">
                <a:solidFill>
                  <a:srgbClr val="0070C0"/>
                </a:solidFill>
              </a:rPr>
              <a:t>Monitor</a:t>
            </a:r>
            <a:endParaRPr lang="vi-VN">
              <a:solidFill>
                <a:srgbClr val="0070C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00108"/>
          </a:xfrm>
        </p:spPr>
        <p:txBody>
          <a:bodyPr>
            <a:normAutofit fontScale="90000"/>
          </a:bodyPr>
          <a:lstStyle/>
          <a:p>
            <a:r>
              <a:rPr lang="vi-VN" smtClean="0"/>
              <a:t/>
            </a:r>
            <a:br>
              <a:rPr lang="vi-VN" smtClean="0"/>
            </a:br>
            <a:r>
              <a:rPr lang="vi-VN" smtClean="0">
                <a:solidFill>
                  <a:srgbClr val="0070C0"/>
                </a:solidFill>
              </a:rPr>
              <a:t>Mutual exclusion</a:t>
            </a:r>
            <a:r>
              <a:rPr lang="en-US" smtClean="0"/>
              <a:t/>
            </a:r>
            <a:br>
              <a:rPr lang="en-US" smtClean="0"/>
            </a:br>
            <a:endParaRPr lang="vi-VN"/>
          </a:p>
        </p:txBody>
      </p:sp>
      <p:sp>
        <p:nvSpPr>
          <p:cNvPr id="3" name="Content Placeholder 2"/>
          <p:cNvSpPr>
            <a:spLocks noGrp="1"/>
          </p:cNvSpPr>
          <p:nvPr>
            <p:ph idx="1"/>
          </p:nvPr>
        </p:nvSpPr>
        <p:spPr>
          <a:xfrm>
            <a:off x="457200" y="1214422"/>
            <a:ext cx="8229600" cy="4911741"/>
          </a:xfrm>
        </p:spPr>
        <p:txBody>
          <a:bodyPr>
            <a:normAutofit fontScale="85000" lnSpcReduction="20000"/>
          </a:bodyPr>
          <a:lstStyle/>
          <a:p>
            <a:r>
              <a:rPr lang="vi-VN" smtClean="0"/>
              <a:t>Cách thức loại trừ lẫn nhau (mutual exclusion) – có nghĩa là khi một thread sử dụng tài nguyên thì thread khác không được sử dụng và phải chờ cho đến khi thread kia giải phóng tài nguyên. Không có hai thread nào có thể cùng có một mutex bị khóa ở một thời điểm.</a:t>
            </a:r>
          </a:p>
          <a:p>
            <a:r>
              <a:rPr lang="vi-VN" smtClean="0"/>
              <a:t>Nếu thread “a” cố gắng khóa một mutex trong khi thread “b” </a:t>
            </a:r>
            <a:r>
              <a:rPr lang="vi-VN" smtClean="0">
                <a:solidFill>
                  <a:srgbClr val="FF0000"/>
                </a:solidFill>
              </a:rPr>
              <a:t>đã khóa </a:t>
            </a:r>
            <a:r>
              <a:rPr lang="vi-VN" smtClean="0"/>
              <a:t>cùng mutex đó rồi thì thread “a” sẽ rơi vào trạng thái ngủ (sleep). Ngay khi thread “b” giải phóng mutex  thread “a” sẽ có thể khóa mutex.</a:t>
            </a:r>
          </a:p>
          <a:p>
            <a:r>
              <a:rPr lang="vi-VN" smtClean="0"/>
              <a:t>Ngược lại, nếu thread “c” cố gắng khóa mutex trong khi thread “a” </a:t>
            </a:r>
            <a:r>
              <a:rPr lang="vi-VN" smtClean="0">
                <a:solidFill>
                  <a:srgbClr val="FF0000"/>
                </a:solidFill>
              </a:rPr>
              <a:t>đang nắm giữ </a:t>
            </a:r>
            <a:r>
              <a:rPr lang="vi-VN" smtClean="0"/>
              <a:t>nó thì thread “c” cũng sẽ bị rơi vào trạng thái ngủ tạm thời.</a:t>
            </a:r>
            <a:endParaRPr lang="vi-V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0070C0"/>
                </a:solidFill>
              </a:rPr>
              <a:t>LinQ</a:t>
            </a:r>
            <a:endParaRPr lang="vi-VN" b="1">
              <a:solidFill>
                <a:srgbClr val="0070C0"/>
              </a:solidFill>
            </a:endParaRPr>
          </a:p>
        </p:txBody>
      </p:sp>
      <p:sp>
        <p:nvSpPr>
          <p:cNvPr id="3" name="Content Placeholder 2"/>
          <p:cNvSpPr>
            <a:spLocks noGrp="1"/>
          </p:cNvSpPr>
          <p:nvPr>
            <p:ph idx="1"/>
          </p:nvPr>
        </p:nvSpPr>
        <p:spPr/>
        <p:txBody>
          <a:bodyPr>
            <a:normAutofit fontScale="92500" lnSpcReduction="10000"/>
          </a:bodyPr>
          <a:lstStyle/>
          <a:p>
            <a:r>
              <a:rPr lang="en-US" smtClean="0"/>
              <a:t>Trước khi .Net 3.5 được đưa ra, việc truy cập database giới hạn trong các cơ sở dữ liệu thường trú trong các database truyền thống.</a:t>
            </a:r>
          </a:p>
          <a:p>
            <a:r>
              <a:rPr lang="en-US" smtClean="0"/>
              <a:t>.Net 3.5 kết hợp Language Intergrated Query (LinQ) để chúng ta có thể làm việc với những database bên ngoài. Ví dụ truy vấn các kiểu collection.</a:t>
            </a:r>
          </a:p>
          <a:p>
            <a:r>
              <a:rPr lang="en-US" smtClean="0"/>
              <a:t>Cho phép dùng các query LINQ với các loại nguồn database khác nhau như : Dữ liệu quan hệ, XML, và các cấu trúc dự liệu trong bộ nhớ.</a:t>
            </a:r>
            <a:endParaRPr lang="vi-V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70C0"/>
                </a:solidFill>
                <a:latin typeface="Arial" pitchFamily="34" charset="0"/>
                <a:cs typeface="Arial" pitchFamily="34" charset="0"/>
              </a:rPr>
              <a:t>.Net Runtime</a:t>
            </a:r>
            <a:endParaRPr lang="vi-VN">
              <a:solidFill>
                <a:srgbClr val="0070C0"/>
              </a:solidFill>
              <a:latin typeface="Arial" pitchFamily="34" charset="0"/>
              <a:cs typeface="Arial" pitchFamily="34" charset="0"/>
            </a:endParaRPr>
          </a:p>
        </p:txBody>
      </p:sp>
      <p:sp>
        <p:nvSpPr>
          <p:cNvPr id="3" name="Content Placeholder 2"/>
          <p:cNvSpPr>
            <a:spLocks noGrp="1"/>
          </p:cNvSpPr>
          <p:nvPr>
            <p:ph idx="1"/>
          </p:nvPr>
        </p:nvSpPr>
        <p:spPr/>
        <p:txBody>
          <a:bodyPr>
            <a:normAutofit fontScale="85000" lnSpcReduction="10000"/>
          </a:bodyPr>
          <a:lstStyle/>
          <a:p>
            <a:r>
              <a:rPr lang="en-US" smtClean="0"/>
              <a:t>Hay còn được gọi là Common Language Runtime ( CLR) là một bộ phận quản lý thi hành các đoạn mã như: </a:t>
            </a:r>
          </a:p>
          <a:p>
            <a:pPr lvl="2"/>
            <a:r>
              <a:rPr lang="en-US" smtClean="0"/>
              <a:t>Nạp chương trình, chạy đoạn mã theo những mạch trình (thread)</a:t>
            </a:r>
          </a:p>
          <a:p>
            <a:pPr lvl="2"/>
            <a:r>
              <a:rPr lang="en-US" smtClean="0"/>
              <a:t>Cung cấp các services hỗ trợ background</a:t>
            </a:r>
          </a:p>
          <a:p>
            <a:pPr lvl="2"/>
            <a:r>
              <a:rPr lang="en-US" smtClean="0"/>
              <a:t>CLR tạo ra môi trường trong đó chương trình được thi hành</a:t>
            </a:r>
          </a:p>
          <a:p>
            <a:r>
              <a:rPr lang="en-US" smtClean="0"/>
              <a:t>CLR bao gồm một virtual machine tương tự như Java virtual machine.</a:t>
            </a:r>
          </a:p>
          <a:p>
            <a:r>
              <a:rPr lang="en-US" smtClean="0"/>
              <a:t>ở mức cao hơn, CLR làm việc với các đối tượng  như cấp phát, thu hồi memory của các đối tượng, tiến hành kiểm tra an toàn của các đối tượng này</a:t>
            </a:r>
            <a:endParaRPr lang="vi-V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70C0"/>
                </a:solidFill>
                <a:latin typeface="Arial" pitchFamily="34" charset="0"/>
                <a:cs typeface="Arial" pitchFamily="34" charset="0"/>
              </a:rPr>
              <a:t>Intermediate language(IL)</a:t>
            </a:r>
            <a:endParaRPr lang="vi-VN">
              <a:solidFill>
                <a:srgbClr val="0070C0"/>
              </a:solidFill>
              <a:latin typeface="Arial" pitchFamily="34" charset="0"/>
              <a:cs typeface="Arial" pitchFamily="34" charset="0"/>
            </a:endParaRPr>
          </a:p>
        </p:txBody>
      </p:sp>
      <p:sp>
        <p:nvSpPr>
          <p:cNvPr id="3" name="Content Placeholder 2"/>
          <p:cNvSpPr>
            <a:spLocks noGrp="1"/>
          </p:cNvSpPr>
          <p:nvPr>
            <p:ph idx="1"/>
          </p:nvPr>
        </p:nvSpPr>
        <p:spPr/>
        <p:txBody>
          <a:bodyPr>
            <a:normAutofit fontScale="85000" lnSpcReduction="20000"/>
          </a:bodyPr>
          <a:lstStyle/>
          <a:p>
            <a:r>
              <a:rPr lang="en-US" smtClean="0"/>
              <a:t>Ngôn ngữ trung gian: các chương trình của .Net không được biên dịch thành các files thực thi mà được dịch thành các files IL.</a:t>
            </a:r>
          </a:p>
          <a:p>
            <a:r>
              <a:rPr lang="en-US" smtClean="0"/>
              <a:t>IL được thiết kế có khả năng biên dịch nhanh ra ngôn ngữ máy nguyên sinh ( native machine code), trong khi vẫn hỗ trợ các chức năng của .Net.</a:t>
            </a:r>
          </a:p>
          <a:p>
            <a:r>
              <a:rPr lang="en-US" smtClean="0"/>
              <a:t>IL của C# cũng tương tự của J# và VB.Net</a:t>
            </a:r>
          </a:p>
          <a:p>
            <a:r>
              <a:rPr lang="en-US" smtClean="0"/>
              <a:t>IL và JBC( java byte code) cùng chung một ý niệm là độc lập với môi trường, platform, nhưng IL còn độc lập về ngôn ngữ trong môi trường hướng đối tượng như ta biên dịch IL từ C# nhưng vẫn có thể phối hợp với IL của VB.Net</a:t>
            </a:r>
            <a:endParaRPr lang="vi-V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70C0"/>
                </a:solidFill>
                <a:latin typeface="Arial" pitchFamily="34" charset="0"/>
                <a:cs typeface="Arial" pitchFamily="34" charset="0"/>
              </a:rPr>
              <a:t>Just in time(JIT) compilation</a:t>
            </a:r>
            <a:endParaRPr lang="vi-VN">
              <a:solidFill>
                <a:srgbClr val="0070C0"/>
              </a:solidFill>
              <a:latin typeface="Arial" pitchFamily="34" charset="0"/>
              <a:cs typeface="Arial" pitchFamily="34" charset="0"/>
            </a:endParaRPr>
          </a:p>
        </p:txBody>
      </p:sp>
      <p:sp>
        <p:nvSpPr>
          <p:cNvPr id="3" name="Content Placeholder 2"/>
          <p:cNvSpPr>
            <a:spLocks noGrp="1"/>
          </p:cNvSpPr>
          <p:nvPr>
            <p:ph idx="1"/>
          </p:nvPr>
        </p:nvSpPr>
        <p:spPr/>
        <p:txBody>
          <a:bodyPr>
            <a:normAutofit fontScale="92500"/>
          </a:bodyPr>
          <a:lstStyle/>
          <a:p>
            <a:r>
              <a:rPr lang="en-US" smtClean="0"/>
              <a:t>Biên dịch vừa đúng lúc : là một process thực hiện giai đoạn cuối khi biên dịch từ IL qua mã máy nguyên sinh ( native machine code) – mã máy có thể được thi hành bởi </a:t>
            </a:r>
            <a:r>
              <a:rPr lang="en-US" i="1" smtClean="0"/>
              <a:t>processor </a:t>
            </a:r>
            <a:r>
              <a:rPr lang="en-US" smtClean="0"/>
              <a:t> của máy.</a:t>
            </a:r>
          </a:p>
          <a:p>
            <a:r>
              <a:rPr lang="en-US" smtClean="0"/>
              <a:t>Khi method được gọi JIT sẽ phân tích IL và cho ra đoạn mã máy.</a:t>
            </a:r>
          </a:p>
          <a:p>
            <a:r>
              <a:rPr lang="en-US" smtClean="0"/>
              <a:t>JIT complier được thiết kế có thể nhận biết đoạn mã nào đã được biên dịch và tạo ra mã máy cần thiết.</a:t>
            </a:r>
            <a:endParaRPr lang="vi-V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1997</TotalTime>
  <Words>5689</Words>
  <Application>Microsoft Office PowerPoint</Application>
  <PresentationFormat>On-screen Show (4:3)</PresentationFormat>
  <Paragraphs>478</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C# và.Net </vt:lpstr>
      <vt:lpstr>Tổng quan</vt:lpstr>
      <vt:lpstr>Phạm vi của .Net platform</vt:lpstr>
      <vt:lpstr>Object Oriented Programming(OOP)</vt:lpstr>
      <vt:lpstr>Một số thuật ngữ</vt:lpstr>
      <vt:lpstr>Assembly</vt:lpstr>
      <vt:lpstr>.Net Runtime</vt:lpstr>
      <vt:lpstr>Intermediate language(IL)</vt:lpstr>
      <vt:lpstr>Just in time(JIT) compilation</vt:lpstr>
      <vt:lpstr>Dữ liệu kiểu trị và Quy Chiếu</vt:lpstr>
      <vt:lpstr>Stack và Heap</vt:lpstr>
      <vt:lpstr>IS và AS</vt:lpstr>
      <vt:lpstr>Giới thiệu Generic</vt:lpstr>
      <vt:lpstr>Slide 14</vt:lpstr>
      <vt:lpstr>Constant và read-only variable</vt:lpstr>
      <vt:lpstr>Slide 16</vt:lpstr>
      <vt:lpstr>Indexer </vt:lpstr>
      <vt:lpstr>Slide 18</vt:lpstr>
      <vt:lpstr>IEnumerable Interface</vt:lpstr>
      <vt:lpstr>Slide 20</vt:lpstr>
      <vt:lpstr>Interface</vt:lpstr>
      <vt:lpstr>Cont.</vt:lpstr>
      <vt:lpstr>Tạo một giao diện</vt:lpstr>
      <vt:lpstr>Cont.</vt:lpstr>
      <vt:lpstr>Slide 25</vt:lpstr>
      <vt:lpstr>Tạo một lúc nhiều giao diện</vt:lpstr>
      <vt:lpstr>Slide 27</vt:lpstr>
      <vt:lpstr>Nới rộng các giao diện</vt:lpstr>
      <vt:lpstr>Cont.</vt:lpstr>
      <vt:lpstr>Phối hợp nhiều giao diện</vt:lpstr>
      <vt:lpstr>Thuộc tính giao diện</vt:lpstr>
      <vt:lpstr>Truy xuất các hàm hành sự giao diện</vt:lpstr>
      <vt:lpstr>Phủ quyết thiết đặt giao diện</vt:lpstr>
      <vt:lpstr>Exception </vt:lpstr>
      <vt:lpstr>Slide 35</vt:lpstr>
      <vt:lpstr>Các bước xảy ra</vt:lpstr>
      <vt:lpstr>Throw và catch</vt:lpstr>
      <vt:lpstr>Try-catch</vt:lpstr>
      <vt:lpstr>Slide 39</vt:lpstr>
      <vt:lpstr>Ví dụ về DivideByZeroException</vt:lpstr>
      <vt:lpstr>Try-finally và Try-catch-finally</vt:lpstr>
      <vt:lpstr>System.Exception</vt:lpstr>
      <vt:lpstr>System.ApplicationException</vt:lpstr>
      <vt:lpstr>Kiểm tra Overflow với checked và uncheck</vt:lpstr>
      <vt:lpstr>Slide 45</vt:lpstr>
      <vt:lpstr>Generics trong C#</vt:lpstr>
      <vt:lpstr>An toàn dữ liệu</vt:lpstr>
      <vt:lpstr>Ưu điểm của Generic</vt:lpstr>
      <vt:lpstr>Generic Class và Struct</vt:lpstr>
      <vt:lpstr>Overload Type</vt:lpstr>
      <vt:lpstr>Type Parameter trong C#</vt:lpstr>
      <vt:lpstr>Generic Interface</vt:lpstr>
      <vt:lpstr>Ví dụ</vt:lpstr>
      <vt:lpstr>Generic methods</vt:lpstr>
      <vt:lpstr>Slide 55</vt:lpstr>
      <vt:lpstr>Generic Delegate</vt:lpstr>
      <vt:lpstr>Giá trị mặc định (default value)</vt:lpstr>
      <vt:lpstr>Constraints</vt:lpstr>
      <vt:lpstr>Nullable Type</vt:lpstr>
      <vt:lpstr>Toán tử ??</vt:lpstr>
      <vt:lpstr>Events</vt:lpstr>
      <vt:lpstr>Slide 62</vt:lpstr>
      <vt:lpstr>Các Methods của Thread</vt:lpstr>
      <vt:lpstr>Lock và Monitor</vt:lpstr>
      <vt:lpstr>Slide 65</vt:lpstr>
      <vt:lpstr>Slide 66</vt:lpstr>
      <vt:lpstr> Mutual exclusion </vt:lpstr>
      <vt:lpstr>LinQ</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và.Net</dc:title>
  <dc:creator>thilevi</dc:creator>
  <cp:lastModifiedBy>thilevi</cp:lastModifiedBy>
  <cp:revision>167</cp:revision>
  <dcterms:created xsi:type="dcterms:W3CDTF">2009-09-07T08:45:58Z</dcterms:created>
  <dcterms:modified xsi:type="dcterms:W3CDTF">2009-12-19T11:45:37Z</dcterms:modified>
</cp:coreProperties>
</file>