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4" r:id="rId2"/>
    <p:sldId id="420" r:id="rId3"/>
    <p:sldId id="423" r:id="rId4"/>
    <p:sldId id="421" r:id="rId5"/>
    <p:sldId id="424" r:id="rId6"/>
    <p:sldId id="422" r:id="rId7"/>
    <p:sldId id="425" r:id="rId8"/>
    <p:sldId id="414" r:id="rId9"/>
    <p:sldId id="415" r:id="rId10"/>
    <p:sldId id="416" r:id="rId11"/>
    <p:sldId id="417" r:id="rId12"/>
    <p:sldId id="419" r:id="rId13"/>
    <p:sldId id="426" r:id="rId14"/>
    <p:sldId id="427" r:id="rId15"/>
    <p:sldId id="428" r:id="rId16"/>
    <p:sldId id="429" r:id="rId17"/>
    <p:sldId id="355" r:id="rId18"/>
  </p:sldIdLst>
  <p:sldSz cx="11522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2BF"/>
    <a:srgbClr val="CCFFCC"/>
    <a:srgbClr val="FFFF66"/>
    <a:srgbClr val="180EE4"/>
    <a:srgbClr val="00CC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88126" autoAdjust="0"/>
  </p:normalViewPr>
  <p:slideViewPr>
    <p:cSldViewPr>
      <p:cViewPr varScale="1">
        <p:scale>
          <a:sx n="64" d="100"/>
          <a:sy n="64" d="100"/>
        </p:scale>
        <p:origin x="252" y="60"/>
      </p:cViewPr>
      <p:guideLst>
        <p:guide orient="horz" pos="21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41F29-3496-48A6-AFDC-F4BA0844A79C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90E39-1CDF-47BE-B26B-CEF1D64339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5T11:47:24.357"/>
    </inkml:context>
    <inkml:brush xml:id="br0">
      <inkml:brushProperty name="width" value="0.1" units="cm"/>
      <inkml:brushProperty name="height" value="0.6" units="cm"/>
      <inkml:brushProperty name="color" value="#5B2D90"/>
      <inkml:brushProperty name="ignorePressure" value="1"/>
      <inkml:brushProperty name="inkEffects" value="pencil"/>
    </inkml:brush>
  </inkml:definitions>
  <inkml:trace contextRef="#ctx0" brushRef="#br0">0 0,'7'0,"1"0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5T11:47:24.35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644B1-4705-44BE-9F40-D337F5008194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85800"/>
            <a:ext cx="5762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35A4-434D-48F3-8C3D-583B7DEF17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45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1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7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8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635A4-434D-48F3-8C3D-583B7DEF175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2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153100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64156" y="1752603"/>
            <a:ext cx="9793764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864156" y="3611607"/>
            <a:ext cx="9793764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4743" y="4953000"/>
            <a:ext cx="11526819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76980F-DECC-4C8F-B268-AEC9BEABBEC0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481331"/>
            <a:ext cx="10369868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AE54-FDDC-4451-BED4-2DF69A28F383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932" y="274642"/>
            <a:ext cx="2239736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74641"/>
            <a:ext cx="7969435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82F-0531-4D1C-A319-BEEFF0872462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76FD-E855-49A2-BB14-9FBA7B505851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244" y="1059712"/>
            <a:ext cx="9793764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42891" y="2931712"/>
            <a:ext cx="5761038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DD-00AD-4DB5-B220-F0B499A053B1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582470" y="3005472"/>
            <a:ext cx="23044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347572" y="3005472"/>
            <a:ext cx="23044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5" y="1481330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481330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D7E-817D-4998-98E8-C441DAD4BCF2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73050"/>
            <a:ext cx="10369868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5410200"/>
            <a:ext cx="509091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853057" y="5410200"/>
            <a:ext cx="5092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76104" y="1444296"/>
            <a:ext cx="509091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444296"/>
            <a:ext cx="5092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E89F-6A3B-46F7-B362-00BFD86890FC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C1B8-D138-49F5-97DD-52E82FA25203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5055-7E1C-494F-B8FB-FF4E436499B9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8" y="4876800"/>
            <a:ext cx="94275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69004" y="5355102"/>
            <a:ext cx="5008261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52208" y="274320"/>
            <a:ext cx="9425057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76528" y="6407944"/>
            <a:ext cx="2419636" cy="365760"/>
          </a:xfrm>
        </p:spPr>
        <p:txBody>
          <a:bodyPr/>
          <a:lstStyle/>
          <a:p>
            <a:fld id="{EFB29CB6-A5E5-4932-96AF-D6C2527A6D26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38031" y="5443402"/>
            <a:ext cx="9025626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8052" y="189968"/>
            <a:ext cx="10945972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AC2E52-8DCC-48E5-8977-18D2E2669BA6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519196" y="6407946"/>
            <a:ext cx="296202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4865122"/>
            <a:ext cx="1017560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29119" y="5944936"/>
            <a:ext cx="622552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2039" y="5939011"/>
            <a:ext cx="4650224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7612" y="5791253"/>
            <a:ext cx="4287151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1638" y="5787740"/>
            <a:ext cx="4291178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0917383" y="4988440"/>
            <a:ext cx="23044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0682486" y="4988440"/>
            <a:ext cx="23044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576104" y="1481330"/>
            <a:ext cx="10369868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476528" y="6407944"/>
            <a:ext cx="2419636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0CDBE7-8234-4AA8-9196-A7E7E7A21160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519196" y="6407946"/>
            <a:ext cx="296202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96164" y="6407946"/>
            <a:ext cx="4608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B02F03-52A5-43C2-BFBC-C206AFAC3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customXml" Target="../ink/ink1.xml"/><Relationship Id="rId2" Type="http://schemas.openxmlformats.org/officeDocument/2006/relationships/image" Target="../media/image9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84784"/>
            <a:ext cx="11522075" cy="2232248"/>
          </a:xfrm>
        </p:spPr>
        <p:txBody>
          <a:bodyPr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闵行区虹桥</a:t>
            </a:r>
            <a:r>
              <a:rPr lang="zh-CN" altLang="en-US" sz="44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医学中心平台</a:t>
            </a:r>
            <a:br>
              <a:rPr lang="en-US" altLang="zh-CN" sz="4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44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61248"/>
            <a:ext cx="1152207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创业软件股份有限公司</a:t>
            </a:r>
            <a:endParaRPr lang="en-US" altLang="zh-CN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5" descr="15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6568-96C0-4897-9145-E34F17001FB5}" type="datetime1">
              <a:rPr lang="zh-CN" altLang="en-US" smtClean="0"/>
              <a:pPr/>
              <a:t>2019/11/26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1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PACS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预约流程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0597" y="1124744"/>
            <a:ext cx="7500137" cy="49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HIS</a:t>
            </a: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与</a:t>
            </a:r>
            <a:r>
              <a:rPr lang="en-US" altLang="zh-CN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PACS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4573" y="1124744"/>
            <a:ext cx="8222483" cy="510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zh-CN" altLang="en-US" sz="3200" b="1" noProof="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检查项目目录同步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89" y="1196752"/>
            <a:ext cx="7109024" cy="499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ED94D-3788-4ED9-8111-4B67568F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3771" y="-6166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525AC6-59AA-4C99-948B-D1A6059B42A9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12ABF9C-E479-433A-8899-0F2D3DA662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70" y="33393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A7F8F6-34DF-49E7-B94A-45D13423D0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1754212"/>
            <a:ext cx="6621463" cy="593725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>
              <a:lnSpc>
                <a:spcPct val="85000"/>
              </a:lnSpc>
              <a:defRPr/>
            </a:pPr>
            <a:endParaRPr lang="zh-CN" altLang="en-US" sz="18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2293A5D-F273-4AC0-8195-A779E5A9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2548358"/>
            <a:ext cx="6621463" cy="592138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接入流程</a:t>
            </a:r>
            <a:endParaRPr lang="zh-CN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9B46319-A608-4A0E-8E07-D17B09C6B023}"/>
              </a:ext>
            </a:extLst>
          </p:cNvPr>
          <p:cNvSpPr txBox="1"/>
          <p:nvPr/>
        </p:nvSpPr>
        <p:spPr>
          <a:xfrm>
            <a:off x="2811982" y="1876449"/>
            <a:ext cx="66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平台介绍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7823E11-7EEE-4815-B4E5-B792639076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8" y="1754212"/>
            <a:ext cx="530225" cy="592137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  <a:buFont typeface="Wingdings" pitchFamily="2" charset="2"/>
              <a:buNone/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1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0259C04-D459-4A55-9382-BA25F3C8B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3340919"/>
            <a:ext cx="6621463" cy="592137"/>
          </a:xfrm>
          <a:prstGeom prst="rect">
            <a:avLst/>
          </a:prstGeom>
          <a:solidFill>
            <a:srgbClr val="8397A9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网络要求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EE730A9-E996-4A87-BCB9-C24E707FBD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7" y="25392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921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网络方案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15B5B15-911E-4B98-AAB7-EDA24F81D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05" y="1340768"/>
            <a:ext cx="737142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网络方案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图片 7">
            <a:extLst>
              <a:ext uri="{FF2B5EF4-FFF2-40B4-BE49-F238E27FC236}">
                <a16:creationId xmlns:a16="http://schemas.microsoft.com/office/drawing/2014/main" id="{A40E5D6F-3629-413C-AE50-B1F6A2C3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7" y="1124744"/>
            <a:ext cx="8280920" cy="52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D470AC-338D-459B-BF2A-B88CB0AF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5" y="4628923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1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接入机构物料清单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43D470AC-338D-459B-BF2A-B88CB0AF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5" y="4628923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8DD1BE-0CE1-47AA-A4AA-6BC50D6A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1525"/>
              </p:ext>
            </p:extLst>
          </p:nvPr>
        </p:nvGraphicFramePr>
        <p:xfrm>
          <a:off x="504455" y="1138951"/>
          <a:ext cx="10513170" cy="3866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78">
                  <a:extLst>
                    <a:ext uri="{9D8B030D-6E8A-4147-A177-3AD203B41FA5}">
                      <a16:colId xmlns:a16="http://schemas.microsoft.com/office/drawing/2014/main" val="470495364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130461803"/>
                    </a:ext>
                  </a:extLst>
                </a:gridCol>
                <a:gridCol w="1189158">
                  <a:extLst>
                    <a:ext uri="{9D8B030D-6E8A-4147-A177-3AD203B41FA5}">
                      <a16:colId xmlns:a16="http://schemas.microsoft.com/office/drawing/2014/main" val="309593032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541538063"/>
                    </a:ext>
                  </a:extLst>
                </a:gridCol>
                <a:gridCol w="771518">
                  <a:extLst>
                    <a:ext uri="{9D8B030D-6E8A-4147-A177-3AD203B41FA5}">
                      <a16:colId xmlns:a16="http://schemas.microsoft.com/office/drawing/2014/main" val="15296935"/>
                    </a:ext>
                  </a:extLst>
                </a:gridCol>
                <a:gridCol w="1061604">
                  <a:extLst>
                    <a:ext uri="{9D8B030D-6E8A-4147-A177-3AD203B41FA5}">
                      <a16:colId xmlns:a16="http://schemas.microsoft.com/office/drawing/2014/main" val="32671183"/>
                    </a:ext>
                  </a:extLst>
                </a:gridCol>
                <a:gridCol w="1061604">
                  <a:extLst>
                    <a:ext uri="{9D8B030D-6E8A-4147-A177-3AD203B41FA5}">
                      <a16:colId xmlns:a16="http://schemas.microsoft.com/office/drawing/2014/main" val="158245535"/>
                    </a:ext>
                  </a:extLst>
                </a:gridCol>
                <a:gridCol w="705674">
                  <a:extLst>
                    <a:ext uri="{9D8B030D-6E8A-4147-A177-3AD203B41FA5}">
                      <a16:colId xmlns:a16="http://schemas.microsoft.com/office/drawing/2014/main" val="2917661630"/>
                    </a:ext>
                  </a:extLst>
                </a:gridCol>
                <a:gridCol w="2376268">
                  <a:extLst>
                    <a:ext uri="{9D8B030D-6E8A-4147-A177-3AD203B41FA5}">
                      <a16:colId xmlns:a16="http://schemas.microsoft.com/office/drawing/2014/main" val="3769810968"/>
                    </a:ext>
                  </a:extLst>
                </a:gridCol>
              </a:tblGrid>
              <a:tr h="41845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跳线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链路冗余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机构数量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07407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</a:t>
                      </a: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OM3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多模光纤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LC-LC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从接入机构机房到楼层弱电井道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747672"/>
                  </a:ext>
                </a:extLst>
              </a:tr>
              <a:tr h="86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OM3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多模双芯光纤跳线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ST-ST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米（备注）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弱电井道内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331212"/>
                  </a:ext>
                </a:extLst>
              </a:tr>
              <a:tr h="86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OM3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多模双芯光纤跳线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LC-LC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米（备注）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各机构内部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638992"/>
                  </a:ext>
                </a:extLst>
              </a:tr>
              <a:tr h="1083711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SFP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千兆多模模块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为各机构网络设备厂商的型号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各机构网络设备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8369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D8CF9C0-4466-457F-94B0-191167CEF9D7}"/>
              </a:ext>
            </a:extLst>
          </p:cNvPr>
          <p:cNvSpPr/>
          <p:nvPr/>
        </p:nvSpPr>
        <p:spPr>
          <a:xfrm>
            <a:off x="829653" y="5122235"/>
            <a:ext cx="9879017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备注：蓝色部分为每家机构</a:t>
            </a:r>
            <a:r>
              <a:rPr lang="zh-CN" altLang="zh-CN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单链路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需要的物料清单：每家机构需要从自己机房到弱电井部署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芯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OM3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多模光纤，至少配置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个千兆多模模块，及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条双芯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OM3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多模光纤跳线。如果链路采用冗余方式则跳线及模块数量乘以</a:t>
            </a:r>
            <a:r>
              <a:rPr lang="en-US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087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3105" y="1916832"/>
            <a:ext cx="8438363" cy="1872208"/>
          </a:xfrm>
        </p:spPr>
        <p:txBody>
          <a:bodyPr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9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pic>
        <p:nvPicPr>
          <p:cNvPr id="45059" name="图片 5" descr="15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5220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5661248"/>
            <a:ext cx="1152207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创业软件股份有限公司</a:t>
            </a:r>
            <a:endParaRPr lang="en-US" altLang="zh-CN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6045" y="3913892"/>
            <a:ext cx="6169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造数字医疗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服务健康事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9DEA-0674-4795-B5B1-9C38BCCF8309}" type="datetime1">
              <a:rPr lang="zh-CN" altLang="en-US" smtClean="0"/>
              <a:pPr/>
              <a:t>2019/11/26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ED94D-3788-4ED9-8111-4B67568F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3771" y="-6166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525AC6-59AA-4C99-948B-D1A6059B42A9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12ABF9C-E479-433A-8899-0F2D3DA662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70" y="33393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A7F8F6-34DF-49E7-B94A-45D13423D0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2533178"/>
            <a:ext cx="6621463" cy="593725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>
              <a:lnSpc>
                <a:spcPct val="85000"/>
              </a:lnSpc>
              <a:defRPr/>
            </a:pPr>
            <a:endParaRPr lang="zh-CN" altLang="en-US" sz="18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2293A5D-F273-4AC0-8195-A779E5A9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3318990"/>
            <a:ext cx="6621463" cy="592138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网络要求</a:t>
            </a:r>
            <a:endParaRPr lang="zh-CN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9B46319-A608-4A0E-8E07-D17B09C6B023}"/>
              </a:ext>
            </a:extLst>
          </p:cNvPr>
          <p:cNvSpPr txBox="1"/>
          <p:nvPr/>
        </p:nvSpPr>
        <p:spPr>
          <a:xfrm>
            <a:off x="2811982" y="2655415"/>
            <a:ext cx="66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接入流程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7823E11-7EEE-4815-B4E5-B792639076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8" y="1754212"/>
            <a:ext cx="530225" cy="592137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  <a:buFont typeface="Wingdings" pitchFamily="2" charset="2"/>
              <a:buNone/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1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0259C04-D459-4A55-9382-BA25F3C8B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0" y="1754212"/>
            <a:ext cx="6621463" cy="592137"/>
          </a:xfrm>
          <a:prstGeom prst="rect">
            <a:avLst/>
          </a:prstGeom>
          <a:solidFill>
            <a:srgbClr val="8397A9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平台介绍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EE730A9-E996-4A87-BCB9-C24E707FBD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7" y="25392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43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5da9f26994880f29e83286a20ecb340">
            <a:extLst>
              <a:ext uri="{FF2B5EF4-FFF2-40B4-BE49-F238E27FC236}">
                <a16:creationId xmlns:a16="http://schemas.microsoft.com/office/drawing/2014/main" id="{2C6E344C-7C2E-4629-974F-45F1F79E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98" y="2852936"/>
            <a:ext cx="3975735" cy="334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9" descr="f7fc0189d6d608e6eeaf2c6ae7d22aa">
            <a:extLst>
              <a:ext uri="{FF2B5EF4-FFF2-40B4-BE49-F238E27FC236}">
                <a16:creationId xmlns:a16="http://schemas.microsoft.com/office/drawing/2014/main" id="{3A7F5F64-B7AC-4EA2-A221-8DA89618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33" y="2852936"/>
            <a:ext cx="3974465" cy="334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FD616E-8C0C-450D-8516-3DE112CC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97" y="2852936"/>
            <a:ext cx="3975735" cy="3343275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3316277-68F5-4CE4-BFDF-F93CF389929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机房位置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8FE7407-989D-4197-8AE3-F22D6D4CC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0CAC0-ACED-4666-A8C5-DF7AB7D8C8BD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DE784B-DE07-46A7-B1FC-1CD885B09612}"/>
              </a:ext>
            </a:extLst>
          </p:cNvPr>
          <p:cNvSpPr txBox="1"/>
          <p:nvPr/>
        </p:nvSpPr>
        <p:spPr>
          <a:xfrm>
            <a:off x="504453" y="1269825"/>
            <a:ext cx="1051316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新虹桥国际医学医技中数据中心机房位于大楼6层中心位置，含核心机房、运维机房、网络机房、UPS机房及备品备件室，规划使用面积近300平方米。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">
            <a:extLst>
              <a:ext uri="{FF2B5EF4-FFF2-40B4-BE49-F238E27FC236}">
                <a16:creationId xmlns:a16="http://schemas.microsoft.com/office/drawing/2014/main" id="{E577A413-C4D5-4F5C-AE48-A6DC074E8FA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平台架构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9B99182D-6C3F-43E7-BC41-F9DABEF5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7FC77C3-DF65-4BB7-8917-CB7A0098DD52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形 31" descr="显示器">
            <a:extLst>
              <a:ext uri="{FF2B5EF4-FFF2-40B4-BE49-F238E27FC236}">
                <a16:creationId xmlns:a16="http://schemas.microsoft.com/office/drawing/2014/main" id="{D7BEE9D9-548E-4000-ABDF-0EEA8522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640" y="5261114"/>
            <a:ext cx="619538" cy="61953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C423932-F280-4C95-AA99-A7346FC28442}"/>
              </a:ext>
            </a:extLst>
          </p:cNvPr>
          <p:cNvSpPr txBox="1"/>
          <p:nvPr/>
        </p:nvSpPr>
        <p:spPr>
          <a:xfrm>
            <a:off x="4596780" y="5765560"/>
            <a:ext cx="68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</a:t>
            </a:r>
            <a:endParaRPr lang="zh-CN" altLang="en-US" dirty="0"/>
          </a:p>
        </p:txBody>
      </p:sp>
      <p:pic>
        <p:nvPicPr>
          <p:cNvPr id="34" name="图形 33" descr="显示器">
            <a:extLst>
              <a:ext uri="{FF2B5EF4-FFF2-40B4-BE49-F238E27FC236}">
                <a16:creationId xmlns:a16="http://schemas.microsoft.com/office/drawing/2014/main" id="{68BD6349-0BCA-4B0D-9F16-87253AD1E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675" y="5261114"/>
            <a:ext cx="619538" cy="61953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C8A2AA9-F692-4D35-B404-7D1BB64E4961}"/>
              </a:ext>
            </a:extLst>
          </p:cNvPr>
          <p:cNvSpPr txBox="1"/>
          <p:nvPr/>
        </p:nvSpPr>
        <p:spPr>
          <a:xfrm>
            <a:off x="5605339" y="5765560"/>
            <a:ext cx="56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</a:t>
            </a:r>
            <a:endParaRPr lang="zh-CN" altLang="en-US" dirty="0"/>
          </a:p>
        </p:txBody>
      </p:sp>
      <p:pic>
        <p:nvPicPr>
          <p:cNvPr id="36" name="图形 35" descr="显示器">
            <a:extLst>
              <a:ext uri="{FF2B5EF4-FFF2-40B4-BE49-F238E27FC236}">
                <a16:creationId xmlns:a16="http://schemas.microsoft.com/office/drawing/2014/main" id="{8BCC7B06-8899-49B9-A1DE-E0959DF27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8145" y="5261114"/>
            <a:ext cx="619538" cy="619538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D00B4F12-384F-43D8-869D-B8AA7955AFEC}"/>
              </a:ext>
            </a:extLst>
          </p:cNvPr>
          <p:cNvSpPr txBox="1"/>
          <p:nvPr/>
        </p:nvSpPr>
        <p:spPr>
          <a:xfrm>
            <a:off x="6448935" y="5765560"/>
            <a:ext cx="79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PACS</a:t>
            </a:r>
            <a:endParaRPr lang="zh-CN" altLang="en-US" dirty="0"/>
          </a:p>
        </p:txBody>
      </p:sp>
      <p:pic>
        <p:nvPicPr>
          <p:cNvPr id="38" name="图形 37" descr="显示器">
            <a:extLst>
              <a:ext uri="{FF2B5EF4-FFF2-40B4-BE49-F238E27FC236}">
                <a16:creationId xmlns:a16="http://schemas.microsoft.com/office/drawing/2014/main" id="{D932AA44-CCDF-4E1B-A7E8-AD03975E0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5615" y="5261114"/>
            <a:ext cx="619538" cy="619538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C248DEE-1D1D-4EAA-878C-CADB7298D045}"/>
              </a:ext>
            </a:extLst>
          </p:cNvPr>
          <p:cNvSpPr txBox="1"/>
          <p:nvPr/>
        </p:nvSpPr>
        <p:spPr>
          <a:xfrm>
            <a:off x="7439107" y="5765560"/>
            <a:ext cx="64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</a:t>
            </a:r>
            <a:endParaRPr lang="zh-CN" altLang="en-US" dirty="0"/>
          </a:p>
        </p:txBody>
      </p:sp>
      <p:pic>
        <p:nvPicPr>
          <p:cNvPr id="40" name="图形 39" descr="显示器">
            <a:extLst>
              <a:ext uri="{FF2B5EF4-FFF2-40B4-BE49-F238E27FC236}">
                <a16:creationId xmlns:a16="http://schemas.microsoft.com/office/drawing/2014/main" id="{9476CA13-0322-4B86-BEC5-3C3B5A01C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7249" y="5261114"/>
            <a:ext cx="619538" cy="6195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474751E-A558-45D0-9043-A664CEFECD2C}"/>
              </a:ext>
            </a:extLst>
          </p:cNvPr>
          <p:cNvSpPr txBox="1"/>
          <p:nvPr/>
        </p:nvSpPr>
        <p:spPr>
          <a:xfrm>
            <a:off x="8326673" y="5765561"/>
            <a:ext cx="64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药房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DB4B62-CF9F-4E53-80A9-D417D8AD7357}"/>
              </a:ext>
            </a:extLst>
          </p:cNvPr>
          <p:cNvSpPr txBox="1"/>
          <p:nvPr/>
        </p:nvSpPr>
        <p:spPr>
          <a:xfrm>
            <a:off x="2241774" y="5386217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园区接入系统</a:t>
            </a:r>
          </a:p>
        </p:txBody>
      </p:sp>
      <p:sp>
        <p:nvSpPr>
          <p:cNvPr id="43" name="圆角矩形 17">
            <a:extLst>
              <a:ext uri="{FF2B5EF4-FFF2-40B4-BE49-F238E27FC236}">
                <a16:creationId xmlns:a16="http://schemas.microsoft.com/office/drawing/2014/main" id="{FAD67409-C3CA-4D33-A9B3-14062CE6E7A5}"/>
              </a:ext>
            </a:extLst>
          </p:cNvPr>
          <p:cNvSpPr/>
          <p:nvPr/>
        </p:nvSpPr>
        <p:spPr>
          <a:xfrm>
            <a:off x="1715351" y="5105401"/>
            <a:ext cx="8761297" cy="1153706"/>
          </a:xfrm>
          <a:prstGeom prst="roundRect">
            <a:avLst>
              <a:gd name="adj" fmla="val 10543"/>
            </a:avLst>
          </a:prstGeom>
          <a:noFill/>
          <a:ln w="19050">
            <a:solidFill>
              <a:srgbClr val="4EC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圆角矩形 25">
            <a:extLst>
              <a:ext uri="{FF2B5EF4-FFF2-40B4-BE49-F238E27FC236}">
                <a16:creationId xmlns:a16="http://schemas.microsoft.com/office/drawing/2014/main" id="{5590154D-C270-47DA-B2A7-B0B170687B10}"/>
              </a:ext>
            </a:extLst>
          </p:cNvPr>
          <p:cNvSpPr/>
          <p:nvPr/>
        </p:nvSpPr>
        <p:spPr>
          <a:xfrm>
            <a:off x="3405809" y="1508760"/>
            <a:ext cx="4928328" cy="2163953"/>
          </a:xfrm>
          <a:prstGeom prst="roundRect">
            <a:avLst>
              <a:gd name="adj" fmla="val 7252"/>
            </a:avLst>
          </a:prstGeom>
          <a:noFill/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数据集成引擎</a:t>
            </a:r>
          </a:p>
        </p:txBody>
      </p:sp>
      <p:sp>
        <p:nvSpPr>
          <p:cNvPr id="45" name="下箭头 40">
            <a:extLst>
              <a:ext uri="{FF2B5EF4-FFF2-40B4-BE49-F238E27FC236}">
                <a16:creationId xmlns:a16="http://schemas.microsoft.com/office/drawing/2014/main" id="{3921CAB9-0132-462E-A14C-BD8553A426E2}"/>
              </a:ext>
            </a:extLst>
          </p:cNvPr>
          <p:cNvSpPr/>
          <p:nvPr/>
        </p:nvSpPr>
        <p:spPr>
          <a:xfrm>
            <a:off x="4198838" y="3672713"/>
            <a:ext cx="619537" cy="1432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1">
            <a:extLst>
              <a:ext uri="{FF2B5EF4-FFF2-40B4-BE49-F238E27FC236}">
                <a16:creationId xmlns:a16="http://schemas.microsoft.com/office/drawing/2014/main" id="{271405BB-7D9A-4C02-AAA9-F5D2DC8B85A7}"/>
              </a:ext>
            </a:extLst>
          </p:cNvPr>
          <p:cNvSpPr/>
          <p:nvPr/>
        </p:nvSpPr>
        <p:spPr>
          <a:xfrm rot="10800000">
            <a:off x="6508145" y="3704211"/>
            <a:ext cx="564874" cy="143268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A4D2C2-A13C-49E0-9B04-C4D29A477E00}"/>
              </a:ext>
            </a:extLst>
          </p:cNvPr>
          <p:cNvSpPr txBox="1"/>
          <p:nvPr/>
        </p:nvSpPr>
        <p:spPr>
          <a:xfrm>
            <a:off x="6944183" y="4269037"/>
            <a:ext cx="1225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latin typeface="Microsoft YaHei" charset="-122"/>
                <a:ea typeface="Microsoft YaHei" charset="-122"/>
                <a:cs typeface="Microsoft YaHei" charset="-122"/>
              </a:rPr>
              <a:t>实时数据交换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100" b="1" dirty="0">
                <a:latin typeface="Courier New" charset="0"/>
                <a:ea typeface="Courier New" charset="0"/>
                <a:cs typeface="Courier New" charset="0"/>
              </a:rPr>
              <a:t>BSXML\HL7</a:t>
            </a:r>
          </a:p>
        </p:txBody>
      </p:sp>
      <p:sp>
        <p:nvSpPr>
          <p:cNvPr id="48" name="罐形 34">
            <a:extLst>
              <a:ext uri="{FF2B5EF4-FFF2-40B4-BE49-F238E27FC236}">
                <a16:creationId xmlns:a16="http://schemas.microsoft.com/office/drawing/2014/main" id="{68D1A23B-BF31-499D-AB51-975A99BDEE86}"/>
              </a:ext>
            </a:extLst>
          </p:cNvPr>
          <p:cNvSpPr/>
          <p:nvPr/>
        </p:nvSpPr>
        <p:spPr>
          <a:xfrm>
            <a:off x="4651110" y="1976805"/>
            <a:ext cx="1826553" cy="1215352"/>
          </a:xfrm>
          <a:prstGeom prst="can">
            <a:avLst/>
          </a:prstGeom>
          <a:solidFill>
            <a:srgbClr val="2B9CD4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园区信息平台</a:t>
            </a:r>
            <a:endParaRPr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zh-CN" altLang="en-US" sz="1200" b="1" spc="1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圆角矩形 25">
            <a:extLst>
              <a:ext uri="{FF2B5EF4-FFF2-40B4-BE49-F238E27FC236}">
                <a16:creationId xmlns:a16="http://schemas.microsoft.com/office/drawing/2014/main" id="{7EA6B3A6-BB25-4621-B478-6EC8E3116F88}"/>
              </a:ext>
            </a:extLst>
          </p:cNvPr>
          <p:cNvSpPr/>
          <p:nvPr/>
        </p:nvSpPr>
        <p:spPr>
          <a:xfrm>
            <a:off x="1563757" y="1329988"/>
            <a:ext cx="9104243" cy="5070812"/>
          </a:xfrm>
          <a:prstGeom prst="roundRect">
            <a:avLst>
              <a:gd name="adj" fmla="val 7252"/>
            </a:avLst>
          </a:prstGeom>
          <a:noFill/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" name="圆角矩形 6">
            <a:extLst>
              <a:ext uri="{FF2B5EF4-FFF2-40B4-BE49-F238E27FC236}">
                <a16:creationId xmlns:a16="http://schemas.microsoft.com/office/drawing/2014/main" id="{F2502F5A-70BA-4F3C-953D-ABA1E1CEA498}"/>
              </a:ext>
            </a:extLst>
          </p:cNvPr>
          <p:cNvSpPr/>
          <p:nvPr/>
        </p:nvSpPr>
        <p:spPr>
          <a:xfrm>
            <a:off x="1765071" y="1524156"/>
            <a:ext cx="1550129" cy="3077688"/>
          </a:xfrm>
          <a:prstGeom prst="roundRect">
            <a:avLst>
              <a:gd name="adj" fmla="val 10298"/>
            </a:avLst>
          </a:prstGeom>
          <a:noFill/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数据管理层</a:t>
            </a:r>
          </a:p>
        </p:txBody>
      </p:sp>
      <p:grpSp>
        <p:nvGrpSpPr>
          <p:cNvPr id="51" name="组 149">
            <a:extLst>
              <a:ext uri="{FF2B5EF4-FFF2-40B4-BE49-F238E27FC236}">
                <a16:creationId xmlns:a16="http://schemas.microsoft.com/office/drawing/2014/main" id="{D0CCB333-C9F3-4568-9B9F-E8858E864617}"/>
              </a:ext>
            </a:extLst>
          </p:cNvPr>
          <p:cNvGrpSpPr/>
          <p:nvPr/>
        </p:nvGrpSpPr>
        <p:grpSpPr>
          <a:xfrm>
            <a:off x="1883094" y="2134253"/>
            <a:ext cx="1314081" cy="2350228"/>
            <a:chOff x="748509" y="1831615"/>
            <a:chExt cx="985561" cy="1938938"/>
          </a:xfrm>
          <a:solidFill>
            <a:srgbClr val="5B9BD6"/>
          </a:solidFill>
        </p:grpSpPr>
        <p:grpSp>
          <p:nvGrpSpPr>
            <p:cNvPr id="52" name="组 41">
              <a:extLst>
                <a:ext uri="{FF2B5EF4-FFF2-40B4-BE49-F238E27FC236}">
                  <a16:creationId xmlns:a16="http://schemas.microsoft.com/office/drawing/2014/main" id="{B60B13DA-38CF-4804-BF87-B0BE309F13A8}"/>
                </a:ext>
              </a:extLst>
            </p:cNvPr>
            <p:cNvGrpSpPr/>
            <p:nvPr/>
          </p:nvGrpSpPr>
          <p:grpSpPr>
            <a:xfrm>
              <a:off x="748509" y="1831615"/>
              <a:ext cx="985561" cy="1938938"/>
              <a:chOff x="1740936" y="2807224"/>
              <a:chExt cx="1221554" cy="1994394"/>
            </a:xfrm>
            <a:grpFill/>
          </p:grpSpPr>
          <p:sp>
            <p:nvSpPr>
              <p:cNvPr id="54" name="圆角矩形 42">
                <a:extLst>
                  <a:ext uri="{FF2B5EF4-FFF2-40B4-BE49-F238E27FC236}">
                    <a16:creationId xmlns:a16="http://schemas.microsoft.com/office/drawing/2014/main" id="{9C2AAEA3-60A1-47EB-A3E6-15906DBB0EB2}"/>
                  </a:ext>
                </a:extLst>
              </p:cNvPr>
              <p:cNvSpPr/>
              <p:nvPr/>
            </p:nvSpPr>
            <p:spPr>
              <a:xfrm>
                <a:off x="1754877" y="2807224"/>
                <a:ext cx="1205312" cy="310215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主数据管理</a:t>
                </a:r>
              </a:p>
            </p:txBody>
          </p:sp>
          <p:sp>
            <p:nvSpPr>
              <p:cNvPr id="55" name="圆角矩形 43">
                <a:extLst>
                  <a:ext uri="{FF2B5EF4-FFF2-40B4-BE49-F238E27FC236}">
                    <a16:creationId xmlns:a16="http://schemas.microsoft.com/office/drawing/2014/main" id="{7361DD7F-9154-4F8A-BD3F-5B6C1E848037}"/>
                  </a:ext>
                </a:extLst>
              </p:cNvPr>
              <p:cNvSpPr/>
              <p:nvPr/>
            </p:nvSpPr>
            <p:spPr>
              <a:xfrm>
                <a:off x="1757178" y="3485558"/>
                <a:ext cx="1205312" cy="310215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安全管理</a:t>
                </a:r>
              </a:p>
            </p:txBody>
          </p:sp>
          <p:sp>
            <p:nvSpPr>
              <p:cNvPr id="56" name="圆角矩形 44">
                <a:extLst>
                  <a:ext uri="{FF2B5EF4-FFF2-40B4-BE49-F238E27FC236}">
                    <a16:creationId xmlns:a16="http://schemas.microsoft.com/office/drawing/2014/main" id="{2E242681-E501-4DC7-849B-04DC9E7A1061}"/>
                  </a:ext>
                </a:extLst>
              </p:cNvPr>
              <p:cNvSpPr/>
              <p:nvPr/>
            </p:nvSpPr>
            <p:spPr>
              <a:xfrm>
                <a:off x="1754877" y="3831352"/>
                <a:ext cx="1205312" cy="310215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配置管理</a:t>
                </a:r>
              </a:p>
            </p:txBody>
          </p:sp>
          <p:sp>
            <p:nvSpPr>
              <p:cNvPr id="57" name="圆角矩形 45">
                <a:extLst>
                  <a:ext uri="{FF2B5EF4-FFF2-40B4-BE49-F238E27FC236}">
                    <a16:creationId xmlns:a16="http://schemas.microsoft.com/office/drawing/2014/main" id="{223283CB-7F47-464A-B7EC-13C7C375835B}"/>
                  </a:ext>
                </a:extLst>
              </p:cNvPr>
              <p:cNvSpPr/>
              <p:nvPr/>
            </p:nvSpPr>
            <p:spPr>
              <a:xfrm>
                <a:off x="1740936" y="4166957"/>
                <a:ext cx="1205312" cy="310215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运维管理</a:t>
                </a:r>
              </a:p>
            </p:txBody>
          </p:sp>
          <p:sp>
            <p:nvSpPr>
              <p:cNvPr id="58" name="圆角矩形 46">
                <a:extLst>
                  <a:ext uri="{FF2B5EF4-FFF2-40B4-BE49-F238E27FC236}">
                    <a16:creationId xmlns:a16="http://schemas.microsoft.com/office/drawing/2014/main" id="{197D5ADE-9CD3-4F54-93C3-0B19EA1B6C23}"/>
                  </a:ext>
                </a:extLst>
              </p:cNvPr>
              <p:cNvSpPr/>
              <p:nvPr/>
            </p:nvSpPr>
            <p:spPr>
              <a:xfrm>
                <a:off x="1754877" y="4491402"/>
                <a:ext cx="1205312" cy="310216"/>
              </a:xfrm>
              <a:prstGeom prst="round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sz="1333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开发框架</a:t>
                </a:r>
              </a:p>
            </p:txBody>
          </p:sp>
        </p:grpSp>
        <p:sp>
          <p:nvSpPr>
            <p:cNvPr id="53" name="圆角矩形 147">
              <a:extLst>
                <a:ext uri="{FF2B5EF4-FFF2-40B4-BE49-F238E27FC236}">
                  <a16:creationId xmlns:a16="http://schemas.microsoft.com/office/drawing/2014/main" id="{37157728-13F8-485C-B1AA-2FD385BF5A1E}"/>
                </a:ext>
              </a:extLst>
            </p:cNvPr>
            <p:cNvSpPr/>
            <p:nvPr/>
          </p:nvSpPr>
          <p:spPr>
            <a:xfrm>
              <a:off x="754009" y="2161099"/>
              <a:ext cx="972457" cy="301589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333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标准管理</a:t>
              </a:r>
            </a:p>
          </p:txBody>
        </p:sp>
      </p:grpSp>
      <p:sp>
        <p:nvSpPr>
          <p:cNvPr id="59" name="圆角矩形 12">
            <a:extLst>
              <a:ext uri="{FF2B5EF4-FFF2-40B4-BE49-F238E27FC236}">
                <a16:creationId xmlns:a16="http://schemas.microsoft.com/office/drawing/2014/main" id="{6D4FA322-D38D-4C7F-9734-21F2E1869405}"/>
              </a:ext>
            </a:extLst>
          </p:cNvPr>
          <p:cNvSpPr/>
          <p:nvPr/>
        </p:nvSpPr>
        <p:spPr>
          <a:xfrm>
            <a:off x="8447358" y="1524156"/>
            <a:ext cx="2029290" cy="2744881"/>
          </a:xfrm>
          <a:prstGeom prst="roundRect">
            <a:avLst>
              <a:gd name="adj" fmla="val 321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平台服务层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FAC8DDB-3D48-4158-A342-19A67B16875F}"/>
              </a:ext>
            </a:extLst>
          </p:cNvPr>
          <p:cNvSpPr>
            <a:spLocks/>
          </p:cNvSpPr>
          <p:nvPr/>
        </p:nvSpPr>
        <p:spPr>
          <a:xfrm>
            <a:off x="8699383" y="2028752"/>
            <a:ext cx="1462340" cy="496240"/>
          </a:xfrm>
          <a:prstGeom prst="ellips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管理指标服务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7831AC2-9D73-4A79-8AA7-356C6C0369D6}"/>
              </a:ext>
            </a:extLst>
          </p:cNvPr>
          <p:cNvSpPr>
            <a:spLocks/>
          </p:cNvSpPr>
          <p:nvPr/>
        </p:nvSpPr>
        <p:spPr>
          <a:xfrm>
            <a:off x="8752069" y="2620474"/>
            <a:ext cx="1364237" cy="417174"/>
          </a:xfrm>
          <a:prstGeom prst="ellips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业务协同服务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D1CE0F3-28FC-4A12-B72F-115E7EE8A496}"/>
              </a:ext>
            </a:extLst>
          </p:cNvPr>
          <p:cNvSpPr>
            <a:spLocks/>
          </p:cNvSpPr>
          <p:nvPr/>
        </p:nvSpPr>
        <p:spPr>
          <a:xfrm>
            <a:off x="8797486" y="3179545"/>
            <a:ext cx="1364237" cy="417174"/>
          </a:xfrm>
          <a:prstGeom prst="ellips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主索引</a:t>
            </a:r>
            <a:endParaRPr kumimoji="1" lang="en-US" altLang="zh-CN" sz="1333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DED7EC1-96F4-4568-AB8E-2CB6157FFFDD}"/>
              </a:ext>
            </a:extLst>
          </p:cNvPr>
          <p:cNvSpPr>
            <a:spLocks/>
          </p:cNvSpPr>
          <p:nvPr/>
        </p:nvSpPr>
        <p:spPr>
          <a:xfrm>
            <a:off x="8831908" y="3693803"/>
            <a:ext cx="1316107" cy="451127"/>
          </a:xfrm>
          <a:prstGeom prst="ellipse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主索引</a:t>
            </a:r>
            <a:endParaRPr kumimoji="1" lang="en-US" altLang="zh-CN" sz="1333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133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0785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F2076-3F19-460C-9C2C-827C54EC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5055-7E1C-494F-B8FB-FF4E436499B9}" type="datetime1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罐形 34">
            <a:extLst>
              <a:ext uri="{FF2B5EF4-FFF2-40B4-BE49-F238E27FC236}">
                <a16:creationId xmlns:a16="http://schemas.microsoft.com/office/drawing/2014/main" id="{92ED3976-EEAA-4BDA-B011-3A0B74509380}"/>
              </a:ext>
            </a:extLst>
          </p:cNvPr>
          <p:cNvSpPr/>
          <p:nvPr/>
        </p:nvSpPr>
        <p:spPr>
          <a:xfrm>
            <a:off x="4590150" y="2857583"/>
            <a:ext cx="1826553" cy="1215352"/>
          </a:xfrm>
          <a:prstGeom prst="can">
            <a:avLst/>
          </a:prstGeom>
          <a:solidFill>
            <a:srgbClr val="2B9CD4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园区信息平台</a:t>
            </a:r>
            <a:endParaRPr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zh-CN" altLang="en-US" sz="1200" b="1" spc="1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形 3" descr="急救包">
            <a:extLst>
              <a:ext uri="{FF2B5EF4-FFF2-40B4-BE49-F238E27FC236}">
                <a16:creationId xmlns:a16="http://schemas.microsoft.com/office/drawing/2014/main" id="{4B69A20F-1A87-425B-95DC-C3EB5200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237" y="4506226"/>
            <a:ext cx="914400" cy="914400"/>
          </a:xfrm>
          <a:prstGeom prst="rect">
            <a:avLst/>
          </a:prstGeom>
        </p:spPr>
      </p:pic>
      <p:pic>
        <p:nvPicPr>
          <p:cNvPr id="5" name="图形 4" descr="听诊器">
            <a:extLst>
              <a:ext uri="{FF2B5EF4-FFF2-40B4-BE49-F238E27FC236}">
                <a16:creationId xmlns:a16="http://schemas.microsoft.com/office/drawing/2014/main" id="{7C078E09-ED09-49F9-AF94-E78310F0B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5914" y="2081175"/>
            <a:ext cx="914400" cy="914400"/>
          </a:xfrm>
          <a:prstGeom prst="rect">
            <a:avLst/>
          </a:prstGeom>
        </p:spPr>
      </p:pic>
      <p:pic>
        <p:nvPicPr>
          <p:cNvPr id="6" name="图形 5" descr="药品">
            <a:extLst>
              <a:ext uri="{FF2B5EF4-FFF2-40B4-BE49-F238E27FC236}">
                <a16:creationId xmlns:a16="http://schemas.microsoft.com/office/drawing/2014/main" id="{B1867750-73B6-4A60-B0F9-E7CB6A4D3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6105" y="1711843"/>
            <a:ext cx="914400" cy="914400"/>
          </a:xfrm>
          <a:prstGeom prst="rect">
            <a:avLst/>
          </a:prstGeom>
        </p:spPr>
      </p:pic>
      <p:pic>
        <p:nvPicPr>
          <p:cNvPr id="7" name="图形 6" descr="针">
            <a:extLst>
              <a:ext uri="{FF2B5EF4-FFF2-40B4-BE49-F238E27FC236}">
                <a16:creationId xmlns:a16="http://schemas.microsoft.com/office/drawing/2014/main" id="{E97A0D74-993E-4BCF-8B35-1E7812FB2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0589" y="3452775"/>
            <a:ext cx="914400" cy="914400"/>
          </a:xfrm>
          <a:prstGeom prst="rect">
            <a:avLst/>
          </a:prstGeom>
        </p:spPr>
      </p:pic>
      <p:pic>
        <p:nvPicPr>
          <p:cNvPr id="8" name="图形 7" descr="头上的大脑">
            <a:extLst>
              <a:ext uri="{FF2B5EF4-FFF2-40B4-BE49-F238E27FC236}">
                <a16:creationId xmlns:a16="http://schemas.microsoft.com/office/drawing/2014/main" id="{EECA8E30-DB6F-4104-B93D-5E4E79092C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4504" y="4976582"/>
            <a:ext cx="914400" cy="914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47CFC9-E58C-46D0-9D48-53C3E88CB1A0}"/>
              </a:ext>
            </a:extLst>
          </p:cNvPr>
          <p:cNvSpPr txBox="1"/>
          <p:nvPr/>
        </p:nvSpPr>
        <p:spPr>
          <a:xfrm>
            <a:off x="2030305" y="3053028"/>
            <a:ext cx="13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门诊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7E26F-F5A9-4E41-80C6-C1231D850A91}"/>
              </a:ext>
            </a:extLst>
          </p:cNvPr>
          <p:cNvSpPr txBox="1"/>
          <p:nvPr/>
        </p:nvSpPr>
        <p:spPr>
          <a:xfrm>
            <a:off x="2093996" y="5388885"/>
            <a:ext cx="13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体检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85B866-819B-46D7-893C-3613C17B1B5D}"/>
              </a:ext>
            </a:extLst>
          </p:cNvPr>
          <p:cNvSpPr txBox="1"/>
          <p:nvPr/>
        </p:nvSpPr>
        <p:spPr>
          <a:xfrm>
            <a:off x="7580539" y="2626243"/>
            <a:ext cx="13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640B32-F032-4A8D-A181-BA0AE4596B83}"/>
              </a:ext>
            </a:extLst>
          </p:cNvPr>
          <p:cNvSpPr txBox="1"/>
          <p:nvPr/>
        </p:nvSpPr>
        <p:spPr>
          <a:xfrm>
            <a:off x="8876852" y="4367175"/>
            <a:ext cx="13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检验中心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5937B7-7F60-40F0-BA0C-7ABCDCFC93AB}"/>
              </a:ext>
            </a:extLst>
          </p:cNvPr>
          <p:cNvSpPr txBox="1"/>
          <p:nvPr/>
        </p:nvSpPr>
        <p:spPr>
          <a:xfrm>
            <a:off x="6734504" y="5939668"/>
            <a:ext cx="138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影像中心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A7521EF-0ACB-4E5B-A606-A22DD3DF17E2}"/>
                  </a:ext>
                </a:extLst>
              </p14:cNvPr>
              <p14:cNvContentPartPr/>
              <p14:nvPr/>
            </p14:nvContentPartPr>
            <p14:xfrm>
              <a:off x="3484988" y="3522672"/>
              <a:ext cx="57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A7521EF-0ACB-4E5B-A606-A22DD3DF17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6988" y="3414672"/>
                <a:ext cx="4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D72F8D6-0260-43E5-846F-FB8226BCDBFD}"/>
                  </a:ext>
                </a:extLst>
              </p14:cNvPr>
              <p14:cNvContentPartPr/>
              <p14:nvPr/>
            </p14:nvContentPartPr>
            <p14:xfrm>
              <a:off x="4717628" y="1773432"/>
              <a:ext cx="36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D72F8D6-0260-43E5-846F-FB8226BCD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9628" y="166543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A278925-73CD-4AFE-A2BC-816FD6168D80}"/>
              </a:ext>
            </a:extLst>
          </p:cNvPr>
          <p:cNvCxnSpPr/>
          <p:nvPr/>
        </p:nvCxnSpPr>
        <p:spPr>
          <a:xfrm flipV="1">
            <a:off x="3134139" y="3639218"/>
            <a:ext cx="1456011" cy="133736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654F67BD-6F3C-4BBC-9923-D1A9EAD39E09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6462993" y="2233575"/>
            <a:ext cx="1117643" cy="98858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FE7B231-7C1E-41AA-92B1-8604ECA6E0FF}"/>
              </a:ext>
            </a:extLst>
          </p:cNvPr>
          <p:cNvCxnSpPr>
            <a:endCxn id="3" idx="4"/>
          </p:cNvCxnSpPr>
          <p:nvPr/>
        </p:nvCxnSpPr>
        <p:spPr>
          <a:xfrm rot="10800000" flipV="1">
            <a:off x="6416703" y="2538375"/>
            <a:ext cx="1008114" cy="926884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C0F456E1-4CEB-4EED-B472-1F910A95BE38}"/>
              </a:ext>
            </a:extLst>
          </p:cNvPr>
          <p:cNvCxnSpPr/>
          <p:nvPr/>
        </p:nvCxnSpPr>
        <p:spPr>
          <a:xfrm rot="10800000" flipV="1">
            <a:off x="3286541" y="4072934"/>
            <a:ext cx="1231597" cy="1146605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67C5D7A-A22F-4FF8-B7AF-F877BA6D2968}"/>
              </a:ext>
            </a:extLst>
          </p:cNvPr>
          <p:cNvCxnSpPr/>
          <p:nvPr/>
        </p:nvCxnSpPr>
        <p:spPr>
          <a:xfrm>
            <a:off x="3032637" y="2169043"/>
            <a:ext cx="1485500" cy="826532"/>
          </a:xfrm>
          <a:prstGeom prst="curvedConnector3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A045A0A-C254-4272-8AAC-3E7DA1B11000}"/>
              </a:ext>
            </a:extLst>
          </p:cNvPr>
          <p:cNvCxnSpPr/>
          <p:nvPr/>
        </p:nvCxnSpPr>
        <p:spPr>
          <a:xfrm>
            <a:off x="6527524" y="3801557"/>
            <a:ext cx="2152650" cy="371061"/>
          </a:xfrm>
          <a:prstGeom prst="curvedConnector3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F10BD8D-5BAC-4C6A-B694-71F4E616F1D9}"/>
              </a:ext>
            </a:extLst>
          </p:cNvPr>
          <p:cNvCxnSpPr/>
          <p:nvPr/>
        </p:nvCxnSpPr>
        <p:spPr>
          <a:xfrm rot="10800000">
            <a:off x="6527525" y="3987087"/>
            <a:ext cx="1902981" cy="564754"/>
          </a:xfrm>
          <a:prstGeom prst="curvedConnector3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DAE72AF-8F78-4E53-A4BF-973E16CE880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5488125" y="4187403"/>
            <a:ext cx="1261162" cy="1231596"/>
          </a:xfrm>
          <a:prstGeom prst="curvedConnector2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C9731EC-534B-4F6D-93F4-6CE39DB7951C}"/>
              </a:ext>
            </a:extLst>
          </p:cNvPr>
          <p:cNvCxnSpPr/>
          <p:nvPr/>
        </p:nvCxnSpPr>
        <p:spPr>
          <a:xfrm rot="16200000" flipV="1">
            <a:off x="5740993" y="4291232"/>
            <a:ext cx="1151114" cy="835909"/>
          </a:xfrm>
          <a:prstGeom prst="curvedConnector3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F98551E-749B-47C3-97F3-315B6A04FE62}"/>
              </a:ext>
            </a:extLst>
          </p:cNvPr>
          <p:cNvCxnSpPr>
            <a:cxnSpLocks/>
          </p:cNvCxnSpPr>
          <p:nvPr/>
        </p:nvCxnSpPr>
        <p:spPr>
          <a:xfrm rot="10800000">
            <a:off x="2998780" y="2538375"/>
            <a:ext cx="1414197" cy="914400"/>
          </a:xfrm>
          <a:prstGeom prst="curvedConnector3">
            <a:avLst/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E6CDF2E7-B3A1-4EB0-93EA-5FC3E4DB50C2}"/>
              </a:ext>
            </a:extLst>
          </p:cNvPr>
          <p:cNvCxnSpPr>
            <a:cxnSpLocks/>
          </p:cNvCxnSpPr>
          <p:nvPr/>
        </p:nvCxnSpPr>
        <p:spPr>
          <a:xfrm flipV="1">
            <a:off x="6229096" y="1869989"/>
            <a:ext cx="1287299" cy="1000475"/>
          </a:xfrm>
          <a:prstGeom prst="curvedConnector3">
            <a:avLst>
              <a:gd name="adj1" fmla="val -4561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1ED1104-849D-4B20-B37E-3EC3E6EA0A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550" y="1990471"/>
            <a:ext cx="1219090" cy="961868"/>
          </a:xfrm>
          <a:prstGeom prst="curvedConnector3">
            <a:avLst>
              <a:gd name="adj1" fmla="val 90221"/>
            </a:avLst>
          </a:prstGeom>
          <a:ln w="285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E577A413-C4D5-4F5C-AE48-A6DC074E8FA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平台流程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9B99182D-6C3F-43E7-BC41-F9DABEF5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7FC77C3-DF65-4BB7-8917-CB7A0098DD52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ED94D-3788-4ED9-8111-4B67568F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3771" y="-6166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525AC6-59AA-4C99-948B-D1A6059B42A9}"/>
              </a:ext>
            </a:extLst>
          </p:cNvPr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212ABF9C-E479-433A-8899-0F2D3DA662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70" y="33393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A7F8F6-34DF-49E7-B94A-45D13423D0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1754212"/>
            <a:ext cx="6621463" cy="593725"/>
          </a:xfrm>
          <a:prstGeom prst="rect">
            <a:avLst/>
          </a:prstGeom>
          <a:noFill/>
          <a:ln w="6350">
            <a:solidFill>
              <a:schemeClr val="accent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>
              <a:lnSpc>
                <a:spcPct val="85000"/>
              </a:lnSpc>
              <a:defRPr/>
            </a:pPr>
            <a:endParaRPr lang="zh-CN" altLang="en-US" sz="18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2293A5D-F273-4AC0-8195-A779E5A9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3318990"/>
            <a:ext cx="6621463" cy="592138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网络要求</a:t>
            </a:r>
            <a:endParaRPr lang="zh-CN" altLang="zh-CN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39B46319-A608-4A0E-8E07-D17B09C6B023}"/>
              </a:ext>
            </a:extLst>
          </p:cNvPr>
          <p:cNvSpPr txBox="1"/>
          <p:nvPr/>
        </p:nvSpPr>
        <p:spPr>
          <a:xfrm>
            <a:off x="2811982" y="1876449"/>
            <a:ext cx="66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平台介绍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7823E11-7EEE-4815-B4E5-B792639076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8" y="1754212"/>
            <a:ext cx="530225" cy="592137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  <a:buFont typeface="Wingdings" pitchFamily="2" charset="2"/>
              <a:buNone/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1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0259C04-D459-4A55-9382-BA25F3C8B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982" y="2540819"/>
            <a:ext cx="6621463" cy="592137"/>
          </a:xfrm>
          <a:prstGeom prst="rect">
            <a:avLst/>
          </a:prstGeom>
          <a:solidFill>
            <a:srgbClr val="8397A9"/>
          </a:solidFill>
          <a:ln w="635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  <a:cs typeface="Arial" pitchFamily="34" charset="0"/>
              </a:rPr>
              <a:t>接入流程</a:t>
            </a:r>
            <a:endParaRPr lang="zh-CN" altLang="zh-CN" b="1" dirty="0"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EE730A9-E996-4A87-BCB9-C24E707FBD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27767" y="2539231"/>
            <a:ext cx="530225" cy="593725"/>
          </a:xfrm>
          <a:prstGeom prst="rect">
            <a:avLst/>
          </a:prstGeom>
          <a:solidFill>
            <a:srgbClr val="8397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anchor="ctr"/>
          <a:lstStyle/>
          <a:p>
            <a:pPr algn="ctr">
              <a:lnSpc>
                <a:spcPct val="85000"/>
              </a:lnSpc>
            </a:pPr>
            <a:r>
              <a:rPr lang="en-US" altLang="ja-JP" sz="1800" b="1" dirty="0">
                <a:solidFill>
                  <a:srgbClr val="FFFFFF"/>
                </a:solidFill>
                <a:latin typeface="Arial" charset="0"/>
                <a:ea typeface="STXihei" pitchFamily="2" charset="-122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80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HIS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与药房流程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2565" y="836712"/>
            <a:ext cx="8189377" cy="58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5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HIS</a:t>
            </a: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发药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461" y="1052736"/>
            <a:ext cx="9897604" cy="5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214313"/>
            <a:ext cx="9505712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HIS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检验流程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771" y="23814"/>
            <a:ext cx="1688304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0" y="836714"/>
            <a:ext cx="115220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2685" y="908720"/>
            <a:ext cx="591521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20677" y="1268760"/>
            <a:ext cx="62579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36973" y="908720"/>
            <a:ext cx="6248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24043</TotalTime>
  <Words>359</Words>
  <Application>Microsoft Office PowerPoint</Application>
  <PresentationFormat>自定义</PresentationFormat>
  <Paragraphs>134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华文细黑</vt:lpstr>
      <vt:lpstr>宋体</vt:lpstr>
      <vt:lpstr>微软雅黑</vt:lpstr>
      <vt:lpstr>微软雅黑</vt:lpstr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聚合</vt:lpstr>
      <vt:lpstr>闵行区虹桥医学中心平台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>IBM (China)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创业软件 数字化医院移动应用整体解决方案 </dc:title>
  <dc:creator>IBM User</dc:creator>
  <cp:lastModifiedBy>Kelly</cp:lastModifiedBy>
  <cp:revision>1142</cp:revision>
  <dcterms:created xsi:type="dcterms:W3CDTF">2011-11-09T05:23:50Z</dcterms:created>
  <dcterms:modified xsi:type="dcterms:W3CDTF">2019-11-26T05:20:02Z</dcterms:modified>
</cp:coreProperties>
</file>