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8"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FA"/>
    <a:srgbClr val="0B507B"/>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5196" autoAdjust="0"/>
  </p:normalViewPr>
  <p:slideViewPr>
    <p:cSldViewPr snapToGrid="0" snapToObjects="1" showGuides="1">
      <p:cViewPr>
        <p:scale>
          <a:sx n="80" d="100"/>
          <a:sy n="80" d="100"/>
        </p:scale>
        <p:origin x="1181" y="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1T08:29:03.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1T08:29:03.90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1T08:29:03.9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1T08:29:03.90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1T08:29:03.90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1T08:29:03.9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1T08:29:03.9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1T08:29:03.9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268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3026199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3/2/2023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78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353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2441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4577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63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BDFD4E7C-A40D-302F-1385-0FF7E963529D}"/>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4AE3751-9ED4-A399-E8E0-CC080C693FA3}"/>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FD5B1BCC-D48D-AE9D-EA45-20DFA1390BD1}"/>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591AD9A-9C1B-0F0E-8457-992CA2CF5889}"/>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801DB759-75ED-0E0F-3C34-503764E9F431}"/>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9C3E0F3-7AB2-C1A0-5B31-5665C066B1D9}"/>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4B68880A-C089-1E82-6E24-6ADCADCF1212}"/>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95E8FEF1-FC6F-C6E8-CDEC-50AE62341749}"/>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125150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9FD0C-5451-4CA0-86AF-E70AE3279989}" type="datetimeFigureOut">
              <a:rPr lang="en-US" smtClean="0"/>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264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7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5422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05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704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0E59FD0C-5451-4CA0-86AF-E70AE3279989}" type="datetimeFigureOut">
              <a:rPr lang="en-US" smtClean="0"/>
              <a:t>3/2/2023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smtClean="0"/>
              <a:pPr/>
              <a:t>‹#›</a:t>
            </a:fld>
            <a:endParaRPr lang="en-US" dirty="0"/>
          </a:p>
        </p:txBody>
      </p:sp>
      <p:pic>
        <p:nvPicPr>
          <p:cNvPr id="8" name="Picture 7">
            <a:extLst>
              <a:ext uri="{FF2B5EF4-FFF2-40B4-BE49-F238E27FC236}">
                <a16:creationId xmlns:a16="http://schemas.microsoft.com/office/drawing/2014/main" id="{5625118A-011D-D103-4412-8594B71DDBC2}"/>
              </a:ext>
            </a:extLst>
          </p:cNvPr>
          <p:cNvPicPr>
            <a:picLocks noChangeAspect="1"/>
          </p:cNvPicPr>
          <p:nvPr userDrawn="1"/>
        </p:nvPicPr>
        <p:blipFill>
          <a:blip r:embed="rId13"/>
          <a:stretch>
            <a:fillRect/>
          </a:stretch>
        </p:blipFill>
        <p:spPr>
          <a:xfrm>
            <a:off x="340139" y="6371623"/>
            <a:ext cx="2456070" cy="378964"/>
          </a:xfrm>
          <a:prstGeom prst="rect">
            <a:avLst/>
          </a:prstGeom>
        </p:spPr>
      </p:pic>
      <p:pic>
        <p:nvPicPr>
          <p:cNvPr id="9" name="Picture 8">
            <a:extLst>
              <a:ext uri="{FF2B5EF4-FFF2-40B4-BE49-F238E27FC236}">
                <a16:creationId xmlns:a16="http://schemas.microsoft.com/office/drawing/2014/main" id="{43576ACB-3A13-8CE7-C4F6-EED99948ADB3}"/>
              </a:ext>
            </a:extLst>
          </p:cNvPr>
          <p:cNvPicPr>
            <a:picLocks noChangeAspect="1"/>
          </p:cNvPicPr>
          <p:nvPr userDrawn="1"/>
        </p:nvPicPr>
        <p:blipFill>
          <a:blip r:embed="rId14"/>
          <a:stretch>
            <a:fillRect/>
          </a:stretch>
        </p:blipFill>
        <p:spPr>
          <a:xfrm>
            <a:off x="8475870" y="6371623"/>
            <a:ext cx="3375991" cy="397761"/>
          </a:xfrm>
          <a:prstGeom prst="rect">
            <a:avLst/>
          </a:prstGeom>
        </p:spPr>
      </p:pic>
      <p:pic>
        <p:nvPicPr>
          <p:cNvPr id="10" name="Picture 9">
            <a:extLst>
              <a:ext uri="{FF2B5EF4-FFF2-40B4-BE49-F238E27FC236}">
                <a16:creationId xmlns:a16="http://schemas.microsoft.com/office/drawing/2014/main" id="{33755DAB-504F-76C2-85FB-4648179F121F}"/>
              </a:ext>
            </a:extLst>
          </p:cNvPr>
          <p:cNvPicPr>
            <a:picLocks noChangeAspect="1"/>
          </p:cNvPicPr>
          <p:nvPr userDrawn="1"/>
        </p:nvPicPr>
        <p:blipFill>
          <a:blip r:embed="rId15">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3306441578"/>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customXml" Target="../ink/ink10.xml"/><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5" Type="http://schemas.openxmlformats.org/officeDocument/2006/relationships/image" Target="../media/image7.pn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0.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u-de.dataplatform.cloud.ibm.com/dashboards/22b2d291-686f-41e0-a61a-ad03b193feb3/view/541bd0230fab0c9357fdeae4079c7e03743e250bb7bb830280d77b490e327697f33a4593c82a4a09d311046af5ed435b9f" TargetMode="External"/><Relationship Id="rId1" Type="http://schemas.openxmlformats.org/officeDocument/2006/relationships/slideLayout" Target="../slideLayouts/slideLayout4.xm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8.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4" Type="http://schemas.openxmlformats.org/officeDocument/2006/relationships/customXml" Target="../ink/ink31.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hyperlink" Target="Python%20notebooks/popular-languages.csv" TargetMode="External"/><Relationship Id="rId2" Type="http://schemas.openxmlformats.org/officeDocument/2006/relationships/hyperlink" Target="m1_survey_data.csv" TargetMode="External"/><Relationship Id="rId1" Type="http://schemas.openxmlformats.org/officeDocument/2006/relationships/slideLayout" Target="../slideLayouts/slideLayout4.xml"/><Relationship Id="rId5" Type="http://schemas.microsoft.com/office/2007/relationships/hdphoto" Target="../media/hdphoto4.wdp"/><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884189" y="1048176"/>
            <a:ext cx="4930115" cy="3231216"/>
          </a:xfrm>
        </p:spPr>
        <p:txBody>
          <a:bodyPr anchor="ctr">
            <a:normAutofit fontScale="90000"/>
          </a:bodyPr>
          <a:lstStyle/>
          <a:p>
            <a:r>
              <a:rPr lang="en-US" b="1" dirty="0">
                <a:solidFill>
                  <a:srgbClr val="0E659B"/>
                </a:solidFill>
                <a:effectLst>
                  <a:outerShdw blurRad="38100" dist="38100" dir="2700000" algn="tl">
                    <a:srgbClr val="000000">
                      <a:alpha val="43137"/>
                    </a:srgbClr>
                  </a:outerShdw>
                </a:effectLst>
              </a:rPr>
              <a:t>Data Findings: Stack Overflow Survey of Software Professionals 2019</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5884190" y="4421746"/>
            <a:ext cx="4658858" cy="966384"/>
          </a:xfrm>
        </p:spPr>
        <p:txBody>
          <a:bodyPr>
            <a:normAutofit/>
          </a:bodyPr>
          <a:lstStyle/>
          <a:p>
            <a:pPr marL="0" indent="0">
              <a:buNone/>
            </a:pPr>
            <a:r>
              <a:rPr lang="en-US" dirty="0"/>
              <a:t>Mymuna</a:t>
            </a:r>
          </a:p>
          <a:p>
            <a:pPr marL="0" indent="0">
              <a:buNone/>
            </a:pPr>
            <a:r>
              <a:rPr lang="en-US" dirty="0"/>
              <a:t>March 2, 2023</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605979" y="1044604"/>
            <a:ext cx="4794861" cy="4351338"/>
          </a:xfrm>
          <a:prstGeom prst="rect">
            <a:avLst/>
          </a:prstGeom>
          <a:noFill/>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5"/>
              <a:stretch>
                <a:fillRect/>
              </a:stretch>
            </p:blipFill>
            <p:spPr>
              <a:xfrm>
                <a:off x="133488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13816" y="217170"/>
            <a:ext cx="9692640" cy="1325562"/>
          </a:xfrm>
        </p:spPr>
        <p:txBody>
          <a:bodyPr>
            <a:normAutofit/>
          </a:bodyPr>
          <a:lstStyle/>
          <a:p>
            <a:pPr algn="ctr"/>
            <a:r>
              <a:rPr lang="en-US" sz="4000" b="1" dirty="0">
                <a:solidFill>
                  <a:srgbClr val="90C2FA"/>
                </a:solidFill>
              </a:rPr>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347091" y="1825625"/>
            <a:ext cx="5181600" cy="4351338"/>
          </a:xfrm>
        </p:spPr>
        <p:txBody>
          <a:bodyPr/>
          <a:lstStyle/>
          <a:p>
            <a:pPr marL="0" indent="0">
              <a:buNone/>
            </a:pPr>
            <a:r>
              <a:rPr lang="en-US" sz="2400" b="1" dirty="0"/>
              <a:t>Findings</a:t>
            </a:r>
          </a:p>
          <a:p>
            <a:pPr marL="0" indent="0">
              <a:buNone/>
            </a:pPr>
            <a:endParaRPr lang="en-US" dirty="0"/>
          </a:p>
          <a:p>
            <a:r>
              <a:rPr lang="en-US" dirty="0"/>
              <a:t>SQL database programs were the most popular in 2019, with MySQL in the lead. </a:t>
            </a:r>
          </a:p>
          <a:p>
            <a:r>
              <a:rPr lang="en-US" dirty="0"/>
              <a:t>PostgreSQL was gaining popularity over other SQL database programs, and it was the most desired database for the next year.</a:t>
            </a:r>
          </a:p>
          <a:p>
            <a:r>
              <a:rPr lang="en-US" dirty="0"/>
              <a:t>MongoDB was popular in 2019 and gaining interest.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5831205" y="1825625"/>
            <a:ext cx="5181600" cy="4351337"/>
          </a:xfrm>
        </p:spPr>
        <p:txBody>
          <a:bodyPr/>
          <a:lstStyle/>
          <a:p>
            <a:pPr marL="0" indent="0">
              <a:buNone/>
            </a:pPr>
            <a:r>
              <a:rPr lang="en-US" sz="2400" b="1" dirty="0"/>
              <a:t>Implications</a:t>
            </a:r>
            <a:endParaRPr lang="en-US" b="1" dirty="0"/>
          </a:p>
          <a:p>
            <a:pPr marL="0" indent="0">
              <a:buNone/>
            </a:pPr>
            <a:endParaRPr lang="en-US" dirty="0"/>
          </a:p>
          <a:p>
            <a:r>
              <a:rPr lang="en-US" dirty="0"/>
              <a:t>SQL database programs are gaining popularity, which reflects a growing need to handle nonrelational and unstructured data. </a:t>
            </a:r>
          </a:p>
          <a:p>
            <a:r>
              <a:rPr lang="en-US" dirty="0"/>
              <a:t>Current and aspiring data analysts should develop competence in SQL database programs </a:t>
            </a:r>
          </a:p>
          <a:p>
            <a:r>
              <a:rPr lang="en-US" dirty="0"/>
              <a:t>Getting familiar in MongoDB will also increase your competitiveness in the job market.</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b="1" dirty="0">
                <a:solidFill>
                  <a:srgbClr val="90C2FA"/>
                </a:solidFill>
              </a:rPr>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855425" y="1901819"/>
            <a:ext cx="5622075" cy="3874459"/>
          </a:xfrm>
        </p:spPr>
        <p:txBody>
          <a:bodyPr>
            <a:normAutofit/>
          </a:bodyPr>
          <a:lstStyle/>
          <a:p>
            <a:pPr marL="0" indent="0">
              <a:buNone/>
            </a:pPr>
            <a:r>
              <a:rPr lang="en-US" dirty="0"/>
              <a:t>The following link contains the full, interactive Cognos dashboard summarizing (a) current technology use, (b) future technology trend, and (c) demographics of the survey respondents:</a:t>
            </a:r>
          </a:p>
          <a:p>
            <a:pPr marL="0" indent="0">
              <a:buNone/>
            </a:pPr>
            <a:r>
              <a:rPr lang="en-US" dirty="0">
                <a:hlinkClick r:id="rId2"/>
              </a:rPr>
              <a:t>https://eu-de.dataplatform.cloud.ibm.com/dashboards/22b2d291-686f-41e0-a61a-ad03b193feb3/view/541bd0230fab0c9357fdeae4079c7e03743e250bb7bb830280d77b490e327697f33a4593c82a4a09d311046af5ed435b9f</a:t>
            </a:r>
            <a:endParaRPr lang="en-US" dirty="0"/>
          </a:p>
          <a:p>
            <a:pPr marL="0" indent="0">
              <a:buNone/>
            </a:pP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Effect>
                      <a14:saturation sat="66000"/>
                    </a14:imgEffect>
                  </a14:imgLayer>
                </a14:imgProps>
              </a:ext>
            </a:extLst>
          </a:blip>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61847" y="213967"/>
            <a:ext cx="9396603" cy="910590"/>
          </a:xfrm>
        </p:spPr>
        <p:txBody>
          <a:bodyPr anchor="ctr">
            <a:normAutofit/>
          </a:bodyPr>
          <a:lstStyle/>
          <a:p>
            <a:pPr algn="ctr"/>
            <a:r>
              <a:rPr lang="en-US" b="1" dirty="0">
                <a:solidFill>
                  <a:srgbClr val="90C2FA"/>
                </a:solidFill>
              </a:rPr>
              <a:t>DASHBOARD TAB 1</a:t>
            </a:r>
          </a:p>
        </p:txBody>
      </p:sp>
      <p:pic>
        <p:nvPicPr>
          <p:cNvPr id="9" name="Picture 8">
            <a:extLst>
              <a:ext uri="{FF2B5EF4-FFF2-40B4-BE49-F238E27FC236}">
                <a16:creationId xmlns:a16="http://schemas.microsoft.com/office/drawing/2014/main" id="{8F1D2CE5-92C8-6043-D5BF-3431B81F159B}"/>
              </a:ext>
            </a:extLst>
          </p:cNvPr>
          <p:cNvPicPr>
            <a:picLocks noChangeAspect="1"/>
          </p:cNvPicPr>
          <p:nvPr/>
        </p:nvPicPr>
        <p:blipFill>
          <a:blip r:embed="rId2"/>
          <a:stretch>
            <a:fillRect/>
          </a:stretch>
        </p:blipFill>
        <p:spPr>
          <a:xfrm>
            <a:off x="1309687" y="1023122"/>
            <a:ext cx="9572625" cy="526063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45633" y="194245"/>
            <a:ext cx="9183341" cy="758256"/>
          </a:xfrm>
        </p:spPr>
        <p:txBody>
          <a:bodyPr anchor="ctr">
            <a:normAutofit/>
          </a:bodyPr>
          <a:lstStyle/>
          <a:p>
            <a:pPr algn="ctr"/>
            <a:r>
              <a:rPr lang="en-US" b="1" dirty="0">
                <a:solidFill>
                  <a:srgbClr val="90C2FA"/>
                </a:solidFill>
              </a:rPr>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E34A083-AE41-971C-415C-C6DB8432020D}"/>
              </a:ext>
            </a:extLst>
          </p:cNvPr>
          <p:cNvPicPr>
            <a:picLocks noChangeAspect="1"/>
          </p:cNvPicPr>
          <p:nvPr/>
        </p:nvPicPr>
        <p:blipFill>
          <a:blip r:embed="rId2"/>
          <a:stretch>
            <a:fillRect/>
          </a:stretch>
        </p:blipFill>
        <p:spPr>
          <a:xfrm>
            <a:off x="1145634" y="1066734"/>
            <a:ext cx="9295703" cy="512102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09522" y="260985"/>
            <a:ext cx="8787003" cy="701040"/>
          </a:xfrm>
        </p:spPr>
        <p:txBody>
          <a:bodyPr anchor="ctr">
            <a:normAutofit/>
          </a:bodyPr>
          <a:lstStyle/>
          <a:p>
            <a:pPr algn="ctr"/>
            <a:r>
              <a:rPr lang="en-US" b="1" dirty="0">
                <a:solidFill>
                  <a:srgbClr val="90C2FA"/>
                </a:solidFill>
              </a:rPr>
              <a:t>DASHBOARD TAB 3</a:t>
            </a:r>
          </a:p>
        </p:txBody>
      </p:sp>
      <p:pic>
        <p:nvPicPr>
          <p:cNvPr id="11" name="Picture 10">
            <a:extLst>
              <a:ext uri="{FF2B5EF4-FFF2-40B4-BE49-F238E27FC236}">
                <a16:creationId xmlns:a16="http://schemas.microsoft.com/office/drawing/2014/main" id="{83AB15E4-86BF-9A1C-3A18-71F48BE82E9D}"/>
              </a:ext>
            </a:extLst>
          </p:cNvPr>
          <p:cNvPicPr>
            <a:picLocks noChangeAspect="1"/>
          </p:cNvPicPr>
          <p:nvPr/>
        </p:nvPicPr>
        <p:blipFill>
          <a:blip r:embed="rId2"/>
          <a:stretch>
            <a:fillRect/>
          </a:stretch>
        </p:blipFill>
        <p:spPr>
          <a:xfrm>
            <a:off x="1173860" y="1032778"/>
            <a:ext cx="9458325" cy="522133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b="1" dirty="0">
                <a:solidFill>
                  <a:srgbClr val="90C2FA"/>
                </a:solidFill>
              </a:rPr>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Lst>
          </a:blip>
          <a:stretch>
            <a:fillRect/>
          </a:stretch>
        </p:blipFill>
        <p:spPr>
          <a:xfrm>
            <a:off x="1974845" y="2477288"/>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389123" y="2032792"/>
            <a:ext cx="5478902" cy="3943351"/>
          </a:xfrm>
        </p:spPr>
        <p:txBody>
          <a:bodyPr/>
          <a:lstStyle/>
          <a:p>
            <a:pPr marL="0" indent="0">
              <a:buNone/>
            </a:pPr>
            <a:r>
              <a:rPr lang="en-US" dirty="0"/>
              <a:t>The findings yield insights into the following questions:</a:t>
            </a:r>
          </a:p>
          <a:p>
            <a:pPr lvl="1"/>
            <a:r>
              <a:rPr lang="en-US" dirty="0"/>
              <a:t>What kinds of developer technologies are in top demand? </a:t>
            </a:r>
          </a:p>
          <a:p>
            <a:pPr lvl="1"/>
            <a:r>
              <a:rPr lang="en-US" dirty="0"/>
              <a:t>Which technologies should prospective developers and data professionals be learning? </a:t>
            </a:r>
          </a:p>
          <a:p>
            <a:pPr lvl="1"/>
            <a:r>
              <a:rPr lang="en-IN" dirty="0">
                <a:solidFill>
                  <a:schemeClr val="tx1"/>
                </a:solidFill>
                <a:effectLst/>
                <a:ea typeface="Calibri" panose="020F0502020204030204" pitchFamily="34" charset="0"/>
                <a:cs typeface="Times New Roman" panose="02020603050405020304" pitchFamily="18" charset="0"/>
              </a:rPr>
              <a:t>Should they learn multiple languages to remain competitive in the job market, or would one language always reign supreme? </a:t>
            </a:r>
            <a:endParaRPr lang="en-US" dirty="0"/>
          </a:p>
          <a:p>
            <a:pPr lvl="1"/>
            <a:r>
              <a:rPr lang="en-US" dirty="0"/>
              <a:t>Which technologies should educators place more emphasis on teaching in upcoming years? </a:t>
            </a:r>
          </a:p>
          <a:p>
            <a:pPr lvl="1"/>
            <a:r>
              <a:rPr lang="en-US" dirty="0"/>
              <a:t>What is the developer demographic like? </a:t>
            </a:r>
          </a:p>
          <a:p>
            <a:pPr lvl="1"/>
            <a:r>
              <a:rPr lang="en-US" dirty="0"/>
              <a:t>Is there a gender representation gap?</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561975" y="118110"/>
            <a:ext cx="10279761" cy="1325562"/>
          </a:xfrm>
        </p:spPr>
        <p:txBody>
          <a:bodyPr/>
          <a:lstStyle/>
          <a:p>
            <a:pPr algn="ctr"/>
            <a:r>
              <a:rPr lang="en-US" b="1" dirty="0">
                <a:solidFill>
                  <a:srgbClr val="90C2FA"/>
                </a:solidFill>
              </a:rPr>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328041" y="1701800"/>
            <a:ext cx="4986909" cy="4279900"/>
          </a:xfrm>
        </p:spPr>
        <p:txBody>
          <a:bodyPr>
            <a:normAutofit fontScale="62500" lnSpcReduction="20000"/>
          </a:bodyPr>
          <a:lstStyle/>
          <a:p>
            <a:pPr marL="0" indent="0">
              <a:buNone/>
            </a:pPr>
            <a:r>
              <a:rPr lang="en-US" sz="2400" b="1" dirty="0"/>
              <a:t>Findings</a:t>
            </a:r>
          </a:p>
          <a:p>
            <a:pPr marL="0" indent="0">
              <a:buNone/>
            </a:pPr>
            <a:endParaRPr lang="en-US" dirty="0"/>
          </a:p>
          <a:p>
            <a:pPr>
              <a:lnSpc>
                <a:spcPct val="120000"/>
              </a:lnSpc>
            </a:pPr>
            <a:r>
              <a:rPr lang="en-US" sz="2300" dirty="0"/>
              <a:t>High usage and interest in </a:t>
            </a:r>
            <a:r>
              <a:rPr lang="en-US" sz="2300" dirty="0" err="1"/>
              <a:t>Javascript</a:t>
            </a:r>
            <a:r>
              <a:rPr lang="en-US" sz="2300" dirty="0"/>
              <a:t> and HTML/CSS remain high. </a:t>
            </a:r>
          </a:p>
          <a:p>
            <a:pPr>
              <a:lnSpc>
                <a:spcPct val="120000"/>
              </a:lnSpc>
            </a:pPr>
            <a:r>
              <a:rPr lang="en-US" sz="2300" dirty="0"/>
              <a:t>There’s also increasing interest in Typescript.</a:t>
            </a:r>
          </a:p>
          <a:p>
            <a:pPr>
              <a:lnSpc>
                <a:spcPct val="120000"/>
              </a:lnSpc>
            </a:pPr>
            <a:r>
              <a:rPr lang="en-US" sz="2300" dirty="0"/>
              <a:t>Increasing interest in Python.</a:t>
            </a:r>
          </a:p>
          <a:p>
            <a:pPr>
              <a:lnSpc>
                <a:spcPct val="120000"/>
              </a:lnSpc>
            </a:pPr>
            <a:r>
              <a:rPr lang="en-US" sz="2300" dirty="0"/>
              <a:t>High usage and interest in SQL. MySQL had the highest usage in 2019, but PostgreSQL is gaining interest and was the most desired database program for the next year.</a:t>
            </a:r>
          </a:p>
          <a:p>
            <a:pPr>
              <a:lnSpc>
                <a:spcPct val="120000"/>
              </a:lnSpc>
            </a:pPr>
            <a:r>
              <a:rPr lang="en-US" sz="2300" dirty="0"/>
              <a:t>MongoDB was the most used in 2019 and desired for the next year.</a:t>
            </a:r>
          </a:p>
          <a:p>
            <a:pPr>
              <a:lnSpc>
                <a:spcPct val="120000"/>
              </a:lnSpc>
            </a:pPr>
            <a:r>
              <a:rPr lang="en-US" sz="2300" dirty="0"/>
              <a:t>A severe gender representation gap (in favor of men).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5509641" y="1701800"/>
            <a:ext cx="5234560" cy="4351337"/>
          </a:xfrm>
        </p:spPr>
        <p:txBody>
          <a:bodyPr>
            <a:normAutofit fontScale="62500" lnSpcReduction="20000"/>
          </a:bodyPr>
          <a:lstStyle/>
          <a:p>
            <a:pPr marL="0" indent="0">
              <a:buNone/>
            </a:pPr>
            <a:r>
              <a:rPr lang="en-US" sz="2400" b="1" dirty="0"/>
              <a:t>Implications</a:t>
            </a:r>
          </a:p>
          <a:p>
            <a:pPr marL="0" indent="0">
              <a:buNone/>
            </a:pPr>
            <a:endParaRPr lang="en-US" dirty="0"/>
          </a:p>
          <a:p>
            <a:pPr>
              <a:lnSpc>
                <a:spcPct val="120000"/>
              </a:lnSpc>
            </a:pPr>
            <a:r>
              <a:rPr lang="en-US" sz="2200" dirty="0"/>
              <a:t>Current and prospective developers may consider picking up Typescript in addition to </a:t>
            </a:r>
            <a:r>
              <a:rPr lang="en-US" sz="2200" dirty="0" err="1"/>
              <a:t>Javascript</a:t>
            </a:r>
            <a:r>
              <a:rPr lang="en-US" sz="2200" dirty="0"/>
              <a:t> and HTML/CSS.</a:t>
            </a:r>
          </a:p>
          <a:p>
            <a:pPr>
              <a:lnSpc>
                <a:spcPct val="120000"/>
              </a:lnSpc>
            </a:pPr>
            <a:r>
              <a:rPr lang="en-US" sz="2200" dirty="0"/>
              <a:t>With the growing need to handle big data and perform AI and ML work, data professionals should continue to enhance SQL competence but also enhance competence with other database programs and Python. </a:t>
            </a:r>
          </a:p>
          <a:p>
            <a:pPr>
              <a:lnSpc>
                <a:spcPct val="120000"/>
              </a:lnSpc>
            </a:pPr>
            <a:r>
              <a:rPr lang="en-US" sz="2200" dirty="0"/>
              <a:t>Businesses need to adapt to changing technology preferences, especially in terms of talent acquisition and development. </a:t>
            </a:r>
          </a:p>
          <a:p>
            <a:pPr>
              <a:lnSpc>
                <a:spcPct val="120000"/>
              </a:lnSpc>
            </a:pPr>
            <a:r>
              <a:rPr lang="en-US" sz="2200" dirty="0"/>
              <a:t>Educators, and organizations should work to minimize the gender representation gap.</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b="1" dirty="0">
                <a:solidFill>
                  <a:srgbClr val="90C2FA"/>
                </a:solidFill>
              </a:rPr>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Lst>
          </a:blip>
          <a:stretch>
            <a:fillRect/>
          </a:stretch>
        </p:blipFill>
        <p:spPr>
          <a:xfrm>
            <a:off x="112596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19907" y="1691322"/>
            <a:ext cx="6410221" cy="4351338"/>
          </a:xfrm>
        </p:spPr>
        <p:txBody>
          <a:bodyPr>
            <a:normAutofit/>
          </a:bodyPr>
          <a:lstStyle/>
          <a:p>
            <a:r>
              <a:rPr lang="en-US" dirty="0"/>
              <a:t>A subset of data collected as part of the 2019 Stack Overflow Developer Survey was examined. </a:t>
            </a:r>
          </a:p>
          <a:p>
            <a:r>
              <a:rPr lang="en-US" dirty="0"/>
              <a:t>The findings yielded numerous insights into the technologies most used and desired by developers in addition to the developer demographic. </a:t>
            </a:r>
          </a:p>
          <a:p>
            <a:r>
              <a:rPr lang="en-US" dirty="0"/>
              <a:t>These insights should be particularly relevant for:</a:t>
            </a:r>
          </a:p>
          <a:p>
            <a:pPr lvl="1"/>
            <a:r>
              <a:rPr lang="en-US" dirty="0"/>
              <a:t>current and prospective developers aiming to remain competitive, </a:t>
            </a:r>
          </a:p>
          <a:p>
            <a:pPr lvl="1"/>
            <a:r>
              <a:rPr lang="en-US" dirty="0"/>
              <a:t>businesses aiming to upskill their talent, </a:t>
            </a:r>
          </a:p>
          <a:p>
            <a:pPr lvl="1"/>
            <a:r>
              <a:rPr lang="en-US" dirty="0"/>
              <a:t>And, educators in the field.</a:t>
            </a:r>
          </a:p>
          <a:p>
            <a:r>
              <a:rPr lang="en-US" dirty="0"/>
              <a:t>Recommended Languages and Databases:</a:t>
            </a:r>
          </a:p>
          <a:p>
            <a:pPr lvl="1"/>
            <a:r>
              <a:rPr lang="en-US" b="0" i="0" dirty="0">
                <a:effectLst/>
              </a:rPr>
              <a:t>Programming languages: JavaScript, HTML/CSS, Python.</a:t>
            </a:r>
          </a:p>
          <a:p>
            <a:pPr lvl="1"/>
            <a:r>
              <a:rPr lang="en-US" b="0" i="0" dirty="0">
                <a:effectLst/>
              </a:rPr>
              <a:t>Databases: MySQL, PostgreSQL, MongoDB.</a:t>
            </a:r>
          </a:p>
          <a:p>
            <a:pPr lvl="1"/>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b="1" dirty="0">
                <a:solidFill>
                  <a:srgbClr val="90C2FA"/>
                </a:solidFill>
              </a:rPr>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Lst>
          </a:blip>
          <a:stretch>
            <a:fillRect/>
          </a:stretch>
        </p:blipFill>
        <p:spPr>
          <a:xfrm>
            <a:off x="1055857" y="1849823"/>
            <a:ext cx="3194581" cy="3194581"/>
          </a:xfrm>
          <a:prstGeom prst="rect">
            <a:avLst/>
          </a:prstGeom>
        </p:spPr>
      </p:pic>
      <p:pic>
        <p:nvPicPr>
          <p:cNvPr id="6" name="Picture 5">
            <a:extLst>
              <a:ext uri="{FF2B5EF4-FFF2-40B4-BE49-F238E27FC236}">
                <a16:creationId xmlns:a16="http://schemas.microsoft.com/office/drawing/2014/main" id="{56B3B596-F0E5-0461-354C-1CC4087E1526}"/>
              </a:ext>
            </a:extLst>
          </p:cNvPr>
          <p:cNvPicPr>
            <a:picLocks noChangeAspect="1"/>
          </p:cNvPicPr>
          <p:nvPr/>
        </p:nvPicPr>
        <p:blipFill>
          <a:blip r:embed="rId4"/>
          <a:stretch>
            <a:fillRect/>
          </a:stretch>
        </p:blipFill>
        <p:spPr>
          <a:xfrm>
            <a:off x="5369156" y="1691322"/>
            <a:ext cx="5144816" cy="4351337"/>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a:t>
            </a:r>
            <a:r>
              <a:rPr lang="en-US" b="1" dirty="0">
                <a:solidFill>
                  <a:srgbClr val="90C2FA"/>
                </a:solidFill>
              </a:rPr>
              <a:t>JOB POSTINGS</a:t>
            </a:r>
          </a:p>
        </p:txBody>
      </p:sp>
      <p:pic>
        <p:nvPicPr>
          <p:cNvPr id="7" name="Picture 6">
            <a:extLst>
              <a:ext uri="{FF2B5EF4-FFF2-40B4-BE49-F238E27FC236}">
                <a16:creationId xmlns:a16="http://schemas.microsoft.com/office/drawing/2014/main" id="{F7F46F62-2580-0784-93E2-C75E1AFE8C57}"/>
              </a:ext>
            </a:extLst>
          </p:cNvPr>
          <p:cNvPicPr>
            <a:picLocks noChangeAspect="1"/>
          </p:cNvPicPr>
          <p:nvPr/>
        </p:nvPicPr>
        <p:blipFill>
          <a:blip r:embed="rId2"/>
          <a:stretch>
            <a:fillRect/>
          </a:stretch>
        </p:blipFill>
        <p:spPr>
          <a:xfrm>
            <a:off x="538248" y="1786716"/>
            <a:ext cx="10386960" cy="4008467"/>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66000"/>
                    </a14:imgEffect>
                  </a14:imgLayer>
                </a14:imgProps>
              </a:ext>
            </a:extLst>
          </a:blip>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b="1" dirty="0">
                <a:solidFill>
                  <a:srgbClr val="90C2FA"/>
                </a:solidFill>
              </a:rPr>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5626608" y="1447293"/>
            <a:ext cx="4480560" cy="4351337"/>
          </a:xfrm>
        </p:spPr>
        <p:txBody>
          <a:bodyPr>
            <a:normAutofit lnSpcReduction="10000"/>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9996402" cy="1325563"/>
          </a:xfrm>
        </p:spPr>
        <p:txBody>
          <a:bodyPr anchor="ctr">
            <a:normAutofit/>
          </a:bodyPr>
          <a:lstStyle/>
          <a:p>
            <a:r>
              <a:rPr lang="en-US" b="1" dirty="0">
                <a:solidFill>
                  <a:srgbClr val="90C2FA"/>
                </a:solidFill>
              </a:rPr>
              <a:t>POPULAR LANGUAGES</a:t>
            </a:r>
          </a:p>
        </p:txBody>
      </p:sp>
      <p:pic>
        <p:nvPicPr>
          <p:cNvPr id="7" name="Picture 6">
            <a:extLst>
              <a:ext uri="{FF2B5EF4-FFF2-40B4-BE49-F238E27FC236}">
                <a16:creationId xmlns:a16="http://schemas.microsoft.com/office/drawing/2014/main" id="{F0758AD8-E743-D2AA-7B0C-ED325369E0FC}"/>
              </a:ext>
            </a:extLst>
          </p:cNvPr>
          <p:cNvPicPr>
            <a:picLocks noChangeAspect="1"/>
          </p:cNvPicPr>
          <p:nvPr/>
        </p:nvPicPr>
        <p:blipFill>
          <a:blip r:embed="rId2"/>
          <a:stretch>
            <a:fillRect/>
          </a:stretch>
        </p:blipFill>
        <p:spPr>
          <a:xfrm>
            <a:off x="586968" y="1708614"/>
            <a:ext cx="9898962" cy="4063536"/>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7" y="304965"/>
            <a:ext cx="8410074" cy="726931"/>
          </a:xfrm>
        </p:spPr>
        <p:txBody>
          <a:bodyPr anchor="ctr">
            <a:normAutofit/>
          </a:bodyPr>
          <a:lstStyle/>
          <a:p>
            <a:r>
              <a:rPr lang="en-US" b="1" dirty="0">
                <a:solidFill>
                  <a:srgbClr val="90C2FA"/>
                </a:solidFill>
              </a:rPr>
              <a:t>EXECUTIVE</a:t>
            </a:r>
            <a:r>
              <a:rPr lang="en-US" dirty="0"/>
              <a:t> </a:t>
            </a:r>
            <a:r>
              <a:rPr lang="en-US" b="1" dirty="0">
                <a:solidFill>
                  <a:srgbClr val="90C2FA"/>
                </a:solidFill>
              </a:rPr>
              <a:t>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467430"/>
            <a:ext cx="6602381" cy="4335962"/>
          </a:xfrm>
        </p:spPr>
        <p:txBody>
          <a:bodyPr>
            <a:normAutofit/>
          </a:bodyPr>
          <a:lstStyle/>
          <a:p>
            <a:r>
              <a:rPr lang="en-US" sz="2000" dirty="0"/>
              <a:t>This report summarizes key findings from an analysis of data collected as part of the 2019 Stack Overflow Developer Survey.</a:t>
            </a:r>
            <a:endParaRPr lang="en-US" sz="2200" dirty="0"/>
          </a:p>
          <a:p>
            <a:r>
              <a:rPr lang="en-US" sz="2000" dirty="0"/>
              <a:t>The analysis yielded insights regarding the following:</a:t>
            </a:r>
          </a:p>
          <a:p>
            <a:pPr lvl="1"/>
            <a:r>
              <a:rPr lang="en-US" sz="1800" dirty="0">
                <a:solidFill>
                  <a:schemeClr val="tx1"/>
                </a:solidFill>
              </a:rPr>
              <a:t>Most popular languages, databases, and other technologies.</a:t>
            </a:r>
          </a:p>
          <a:p>
            <a:pPr lvl="1"/>
            <a:r>
              <a:rPr lang="en-US" sz="1800" dirty="0">
                <a:solidFill>
                  <a:schemeClr val="tx1"/>
                </a:solidFill>
              </a:rPr>
              <a:t>Attitudes reflecting which technologies will become most popular in the future.</a:t>
            </a:r>
          </a:p>
          <a:p>
            <a:pPr lvl="1"/>
            <a:r>
              <a:rPr lang="en-US" sz="1800" dirty="0">
                <a:solidFill>
                  <a:schemeClr val="tx1"/>
                </a:solidFill>
              </a:rPr>
              <a:t>Demographics.</a:t>
            </a:r>
          </a:p>
          <a:p>
            <a:r>
              <a:rPr lang="en-US" sz="2000" dirty="0"/>
              <a:t>These findings are relevant to current and aspiring developers, recruiters, and educators.</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Effect>
                      <a14:saturation sat="66000"/>
                    </a14:imgEffect>
                  </a14:imgLayer>
                </a14:imgProps>
              </a:ext>
            </a:extLst>
          </a:blip>
          <a:stretch>
            <a:fillRect/>
          </a:stretch>
        </p:blipFill>
        <p:spPr>
          <a:xfrm>
            <a:off x="838200" y="1825624"/>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b="1" dirty="0">
                <a:solidFill>
                  <a:srgbClr val="90C2FA"/>
                </a:solidFill>
              </a:rPr>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Effect>
                      <a14:saturation sat="66000"/>
                    </a14:imgEffect>
                  </a14:imgLayer>
                </a14:imgProps>
              </a:ext>
            </a:extLst>
          </a:blip>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6468269" cy="41118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b="0" i="0" dirty="0">
                <a:solidFill>
                  <a:schemeClr val="tx1"/>
                </a:solidFill>
                <a:effectLst/>
                <a:latin typeface="+mn-lt"/>
              </a:rPr>
              <a:t>Analyze technology usage and trends in software and web development among developers around the world.</a:t>
            </a:r>
          </a:p>
          <a:p>
            <a:r>
              <a:rPr lang="en-US" sz="2000" b="0" i="0" dirty="0">
                <a:solidFill>
                  <a:schemeClr val="tx1"/>
                </a:solidFill>
                <a:effectLst/>
                <a:latin typeface="+mn-lt"/>
              </a:rPr>
              <a:t>Purpose of this Analysis:</a:t>
            </a:r>
          </a:p>
          <a:p>
            <a:pPr lvl="1"/>
            <a:r>
              <a:rPr lang="en-US" sz="1800" b="0" i="0" dirty="0">
                <a:solidFill>
                  <a:schemeClr val="tx1"/>
                </a:solidFill>
                <a:effectLst/>
                <a:latin typeface="+mn-lt"/>
              </a:rPr>
              <a:t>Identify the top programming languages, databases, and platforms in demand.</a:t>
            </a:r>
          </a:p>
          <a:p>
            <a:pPr lvl="1"/>
            <a:r>
              <a:rPr lang="en-US" sz="1800" b="0" i="0" dirty="0">
                <a:solidFill>
                  <a:schemeClr val="tx1"/>
                </a:solidFill>
                <a:effectLst/>
                <a:latin typeface="+mn-lt"/>
              </a:rPr>
              <a:t>Identify skill requirements for future.</a:t>
            </a:r>
            <a:endParaRPr lang="en-US" sz="1600" b="0" i="0" dirty="0">
              <a:solidFill>
                <a:schemeClr val="tx1"/>
              </a:solidFill>
              <a:effectLst/>
              <a:latin typeface="+mn-lt"/>
            </a:endParaRPr>
          </a:p>
          <a:p>
            <a:pPr lvl="1"/>
            <a:r>
              <a:rPr lang="en-IN" sz="1800" b="0" i="0" dirty="0">
                <a:solidFill>
                  <a:schemeClr val="tx1"/>
                </a:solidFill>
                <a:effectLst/>
                <a:latin typeface="+mn-lt"/>
              </a:rPr>
              <a:t>Qualifications for hiring.</a:t>
            </a:r>
            <a:endParaRPr lang="en-US" sz="2000" dirty="0">
              <a:solidFill>
                <a:schemeClr val="tx1"/>
              </a:solidFill>
              <a:latin typeface="+mn-lt"/>
            </a:endParaRPr>
          </a:p>
          <a:p>
            <a:pPr algn="l"/>
            <a:r>
              <a:rPr lang="en-US" sz="2000" b="0" i="0" dirty="0">
                <a:solidFill>
                  <a:schemeClr val="tx1"/>
                </a:solidFill>
                <a:effectLst/>
                <a:latin typeface="+mn-lt"/>
              </a:rPr>
              <a:t>Through this report, target consumers could quickly understand the trend of technology usage and identify what they should learn additionally to better find jobs related to this field.</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b="1" dirty="0">
                <a:solidFill>
                  <a:srgbClr val="90C2FA"/>
                </a:solidFill>
              </a:rPr>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285075" y="1825625"/>
            <a:ext cx="6468269" cy="3843655"/>
          </a:xfrm>
        </p:spPr>
        <p:txBody>
          <a:bodyPr>
            <a:noAutofit/>
          </a:bodyPr>
          <a:lstStyle/>
          <a:p>
            <a:pPr algn="l"/>
            <a:r>
              <a:rPr lang="en-US" sz="2000" b="0" i="0" dirty="0">
                <a:effectLst/>
              </a:rPr>
              <a:t>The data was collected through survey, API and web scraping. </a:t>
            </a:r>
          </a:p>
          <a:p>
            <a:pPr lvl="1">
              <a:lnSpc>
                <a:spcPct val="120000"/>
              </a:lnSpc>
            </a:pPr>
            <a:r>
              <a:rPr lang="en-US" sz="1800" b="0" i="0" dirty="0">
                <a:effectLst/>
              </a:rPr>
              <a:t>Survey: currently used technology, technology desired in the future, and demographics.</a:t>
            </a:r>
          </a:p>
          <a:p>
            <a:pPr lvl="1">
              <a:lnSpc>
                <a:spcPct val="120000"/>
              </a:lnSpc>
            </a:pPr>
            <a:r>
              <a:rPr lang="en-US" sz="1800" b="0" i="0" dirty="0">
                <a:effectLst/>
              </a:rPr>
              <a:t>API: job posting data</a:t>
            </a:r>
          </a:p>
          <a:p>
            <a:pPr lvl="1">
              <a:lnSpc>
                <a:spcPct val="120000"/>
              </a:lnSpc>
            </a:pPr>
            <a:r>
              <a:rPr lang="en-US" sz="1800" b="0" i="0" dirty="0">
                <a:effectLst/>
              </a:rPr>
              <a:t>Web scraping: popular language and salary </a:t>
            </a:r>
          </a:p>
          <a:p>
            <a:pPr algn="l"/>
            <a:r>
              <a:rPr lang="en-US" sz="2000" b="0" i="0" dirty="0">
                <a:effectLst/>
              </a:rPr>
              <a:t>Sources of Data:</a:t>
            </a:r>
          </a:p>
          <a:p>
            <a:pPr lvl="1"/>
            <a:r>
              <a:rPr lang="en-US" sz="1800" dirty="0">
                <a:hlinkClick r:id="rId2" action="ppaction://hlinkfile"/>
              </a:rPr>
              <a:t>Link to Stack Overflow’s dataset.</a:t>
            </a:r>
            <a:endParaRPr lang="en-US" sz="1800" b="0" i="0" dirty="0">
              <a:effectLst/>
            </a:endParaRPr>
          </a:p>
          <a:p>
            <a:pPr lvl="1"/>
            <a:r>
              <a:rPr lang="en-US" sz="1800" b="0" i="0" dirty="0">
                <a:effectLst/>
                <a:hlinkClick r:id="rId3" action="ppaction://hlinkfile"/>
              </a:rPr>
              <a:t>Salary </a:t>
            </a:r>
            <a:r>
              <a:rPr lang="en-US" sz="1800" b="0" i="0">
                <a:effectLst/>
                <a:hlinkClick r:id="rId3" action="ppaction://hlinkfile"/>
              </a:rPr>
              <a:t>survey results.</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Effect>
                      <a14:saturation sat="66000"/>
                    </a14:imgEffect>
                  </a14:imgLayer>
                </a14:imgProps>
              </a:ext>
            </a:extLst>
          </a:blip>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488874" y="55654"/>
            <a:ext cx="9079332" cy="965021"/>
          </a:xfrm>
        </p:spPr>
        <p:txBody>
          <a:bodyPr anchor="ctr">
            <a:normAutofit/>
          </a:bodyPr>
          <a:lstStyle/>
          <a:p>
            <a:r>
              <a:rPr lang="en-US" b="1" dirty="0">
                <a:solidFill>
                  <a:srgbClr val="90C2FA"/>
                </a:solidFill>
              </a:rPr>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7" name="TextBox 6">
            <a:extLst>
              <a:ext uri="{FF2B5EF4-FFF2-40B4-BE49-F238E27FC236}">
                <a16:creationId xmlns:a16="http://schemas.microsoft.com/office/drawing/2014/main" id="{8E7BCB89-99AF-5913-0596-AEAEF962A61A}"/>
              </a:ext>
            </a:extLst>
          </p:cNvPr>
          <p:cNvSpPr txBox="1"/>
          <p:nvPr/>
        </p:nvSpPr>
        <p:spPr>
          <a:xfrm>
            <a:off x="238099" y="5877821"/>
            <a:ext cx="10788833" cy="461665"/>
          </a:xfrm>
          <a:prstGeom prst="rect">
            <a:avLst/>
          </a:prstGeom>
          <a:noFill/>
        </p:spPr>
        <p:txBody>
          <a:bodyPr wrap="square" rtlCol="0">
            <a:spAutoFit/>
          </a:bodyPr>
          <a:lstStyle/>
          <a:p>
            <a:r>
              <a:rPr lang="en-US" sz="1200" dirty="0"/>
              <a:t>* </a:t>
            </a:r>
            <a:r>
              <a:rPr lang="en-US" sz="1200" dirty="0" err="1"/>
              <a:t>ConvertedComp</a:t>
            </a:r>
            <a:r>
              <a:rPr lang="en-US" sz="1200" dirty="0"/>
              <a:t> = </a:t>
            </a:r>
            <a:r>
              <a:rPr lang="en-US" sz="1200" b="0" i="0" dirty="0">
                <a:effectLst/>
              </a:rPr>
              <a:t>Salary converted to annual USD salaries using the exchange rate on 2019-02-01, assuming 12 working months and 50 working weeks.</a:t>
            </a:r>
            <a:endParaRPr lang="en-IN" sz="1200" dirty="0"/>
          </a:p>
        </p:txBody>
      </p:sp>
      <p:pic>
        <p:nvPicPr>
          <p:cNvPr id="9" name="Picture 8">
            <a:extLst>
              <a:ext uri="{FF2B5EF4-FFF2-40B4-BE49-F238E27FC236}">
                <a16:creationId xmlns:a16="http://schemas.microsoft.com/office/drawing/2014/main" id="{3CF202D8-3D18-F02F-49E2-D57F08A1D6CD}"/>
              </a:ext>
            </a:extLst>
          </p:cNvPr>
          <p:cNvPicPr>
            <a:picLocks noChangeAspect="1"/>
          </p:cNvPicPr>
          <p:nvPr/>
        </p:nvPicPr>
        <p:blipFill>
          <a:blip r:embed="rId3"/>
          <a:stretch>
            <a:fillRect/>
          </a:stretch>
        </p:blipFill>
        <p:spPr>
          <a:xfrm>
            <a:off x="6217955" y="1432928"/>
            <a:ext cx="4921923" cy="4282369"/>
          </a:xfrm>
          <a:prstGeom prst="rect">
            <a:avLst/>
          </a:prstGeom>
        </p:spPr>
      </p:pic>
      <p:pic>
        <p:nvPicPr>
          <p:cNvPr id="12" name="Picture 11">
            <a:extLst>
              <a:ext uri="{FF2B5EF4-FFF2-40B4-BE49-F238E27FC236}">
                <a16:creationId xmlns:a16="http://schemas.microsoft.com/office/drawing/2014/main" id="{A032F479-805B-7934-89CB-61EC11F3EEB8}"/>
              </a:ext>
            </a:extLst>
          </p:cNvPr>
          <p:cNvPicPr>
            <a:picLocks noChangeAspect="1"/>
          </p:cNvPicPr>
          <p:nvPr/>
        </p:nvPicPr>
        <p:blipFill>
          <a:blip r:embed="rId4"/>
          <a:stretch>
            <a:fillRect/>
          </a:stretch>
        </p:blipFill>
        <p:spPr>
          <a:xfrm>
            <a:off x="238099" y="1451087"/>
            <a:ext cx="5735948" cy="4264211"/>
          </a:xfrm>
          <a:prstGeom prst="rect">
            <a:avLst/>
          </a:prstGeom>
        </p:spPr>
      </p:pic>
      <p:sp>
        <p:nvSpPr>
          <p:cNvPr id="13" name="TextBox 12">
            <a:extLst>
              <a:ext uri="{FF2B5EF4-FFF2-40B4-BE49-F238E27FC236}">
                <a16:creationId xmlns:a16="http://schemas.microsoft.com/office/drawing/2014/main" id="{71887649-B27F-5F79-F7B0-53B78D37AED1}"/>
              </a:ext>
            </a:extLst>
          </p:cNvPr>
          <p:cNvSpPr txBox="1"/>
          <p:nvPr/>
        </p:nvSpPr>
        <p:spPr>
          <a:xfrm>
            <a:off x="1039163" y="997229"/>
            <a:ext cx="9737888" cy="369332"/>
          </a:xfrm>
          <a:prstGeom prst="rect">
            <a:avLst/>
          </a:prstGeom>
          <a:noFill/>
        </p:spPr>
        <p:txBody>
          <a:bodyPr wrap="square" rtlCol="0">
            <a:spAutoFit/>
          </a:bodyPr>
          <a:lstStyle/>
          <a:p>
            <a:r>
              <a:rPr lang="en-US" dirty="0"/>
              <a:t>Distribution Curve and Histogram regarding total annual compensation were computed. </a:t>
            </a:r>
            <a:endParaRPr lang="en-IN"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95718" y="285919"/>
            <a:ext cx="10812544" cy="1325562"/>
          </a:xfrm>
        </p:spPr>
        <p:txBody>
          <a:bodyPr/>
          <a:lstStyle/>
          <a:p>
            <a:pPr algn="ctr"/>
            <a:r>
              <a:rPr lang="en-US" b="1" dirty="0">
                <a:solidFill>
                  <a:srgbClr val="90C2FA"/>
                </a:solidFill>
              </a:rPr>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473082" y="1673468"/>
            <a:ext cx="1614774" cy="361743"/>
          </a:xfrm>
        </p:spPr>
        <p:txBody>
          <a:bodyPr>
            <a:normAutofit fontScale="92500" lnSpcReduction="10000"/>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833659" y="1673347"/>
            <a:ext cx="1312682" cy="324541"/>
          </a:xfrm>
        </p:spPr>
        <p:txBody>
          <a:bodyPr>
            <a:normAutofit fontScale="92500" lnSpcReduction="10000"/>
          </a:bodyPr>
          <a:lstStyle/>
          <a:p>
            <a:pPr marL="0" indent="0">
              <a:buNone/>
            </a:pPr>
            <a:r>
              <a:rPr lang="en-US" dirty="0"/>
              <a:t>Next Year</a:t>
            </a:r>
          </a:p>
        </p:txBody>
      </p:sp>
      <p:pic>
        <p:nvPicPr>
          <p:cNvPr id="17" name="Picture 16">
            <a:extLst>
              <a:ext uri="{FF2B5EF4-FFF2-40B4-BE49-F238E27FC236}">
                <a16:creationId xmlns:a16="http://schemas.microsoft.com/office/drawing/2014/main" id="{2A655C3F-BECC-2D44-F9E7-FCD168553EC9}"/>
              </a:ext>
            </a:extLst>
          </p:cNvPr>
          <p:cNvPicPr>
            <a:picLocks noChangeAspect="1"/>
          </p:cNvPicPr>
          <p:nvPr/>
        </p:nvPicPr>
        <p:blipFill>
          <a:blip r:embed="rId2"/>
          <a:stretch>
            <a:fillRect/>
          </a:stretch>
        </p:blipFill>
        <p:spPr>
          <a:xfrm>
            <a:off x="6096000" y="2073717"/>
            <a:ext cx="4788000" cy="3928020"/>
          </a:xfrm>
          <a:prstGeom prst="rect">
            <a:avLst/>
          </a:prstGeom>
        </p:spPr>
      </p:pic>
      <p:pic>
        <p:nvPicPr>
          <p:cNvPr id="19" name="Picture 18">
            <a:extLst>
              <a:ext uri="{FF2B5EF4-FFF2-40B4-BE49-F238E27FC236}">
                <a16:creationId xmlns:a16="http://schemas.microsoft.com/office/drawing/2014/main" id="{EF1C95FB-3734-F357-AA90-E7DB20DB7D34}"/>
              </a:ext>
            </a:extLst>
          </p:cNvPr>
          <p:cNvPicPr>
            <a:picLocks noChangeAspect="1"/>
          </p:cNvPicPr>
          <p:nvPr/>
        </p:nvPicPr>
        <p:blipFill>
          <a:blip r:embed="rId3"/>
          <a:stretch>
            <a:fillRect/>
          </a:stretch>
        </p:blipFill>
        <p:spPr>
          <a:xfrm>
            <a:off x="887402" y="2095527"/>
            <a:ext cx="4786135" cy="388440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243840" y="217715"/>
            <a:ext cx="10824754" cy="1271450"/>
          </a:xfrm>
        </p:spPr>
        <p:txBody>
          <a:bodyPr>
            <a:noAutofit/>
          </a:bodyPr>
          <a:lstStyle/>
          <a:p>
            <a:pPr algn="ctr"/>
            <a:r>
              <a:rPr lang="en-US" sz="4000" b="1" dirty="0">
                <a:solidFill>
                  <a:srgbClr val="90C2FA"/>
                </a:solidFill>
              </a:rPr>
              <a:t>PROGRAMMING</a:t>
            </a:r>
            <a:r>
              <a:rPr lang="en-US" sz="4000" b="1" dirty="0">
                <a:solidFill>
                  <a:srgbClr val="90C2FA"/>
                </a:solidFill>
                <a:effectLst>
                  <a:outerShdw blurRad="38100" dist="38100" dir="2700000" algn="tl">
                    <a:srgbClr val="000000">
                      <a:alpha val="43137"/>
                    </a:srgbClr>
                  </a:outerShdw>
                </a:effectLst>
              </a:rPr>
              <a:t>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309154" y="1738539"/>
            <a:ext cx="5181600" cy="4351338"/>
          </a:xfrm>
        </p:spPr>
        <p:txBody>
          <a:bodyPr>
            <a:normAutofit/>
          </a:bodyPr>
          <a:lstStyle/>
          <a:p>
            <a:pPr marL="0" indent="0">
              <a:buNone/>
            </a:pPr>
            <a:r>
              <a:rPr lang="en-US" sz="2400" b="1" dirty="0"/>
              <a:t>Findings</a:t>
            </a:r>
          </a:p>
          <a:p>
            <a:pPr marL="0" indent="0">
              <a:buNone/>
            </a:pPr>
            <a:endParaRPr lang="en-US" dirty="0"/>
          </a:p>
          <a:p>
            <a:r>
              <a:rPr lang="en-US" dirty="0" err="1"/>
              <a:t>Javascript</a:t>
            </a:r>
            <a:r>
              <a:rPr lang="en-US" dirty="0"/>
              <a:t> and HTML/CSS were the most popular in 2019 and will likely remain so the following year</a:t>
            </a:r>
          </a:p>
          <a:p>
            <a:r>
              <a:rPr lang="en-US" dirty="0"/>
              <a:t>SQL was also popular in 2019 and will likely remain so.</a:t>
            </a:r>
          </a:p>
          <a:p>
            <a:r>
              <a:rPr lang="en-US" dirty="0"/>
              <a:t>Increasing interests in Python and TypeScript. </a:t>
            </a:r>
          </a:p>
          <a:p>
            <a:r>
              <a:rPr lang="en-US" dirty="0"/>
              <a:t>Decreasing interest in Bash/ PowerShell.</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5686699" y="1738539"/>
            <a:ext cx="5325291" cy="4351337"/>
          </a:xfrm>
        </p:spPr>
        <p:txBody>
          <a:bodyPr>
            <a:normAutofit/>
          </a:bodyPr>
          <a:lstStyle/>
          <a:p>
            <a:pPr marL="0" indent="0">
              <a:buNone/>
            </a:pPr>
            <a:r>
              <a:rPr lang="en-US" sz="2400" b="1" dirty="0"/>
              <a:t>Implications</a:t>
            </a:r>
          </a:p>
          <a:p>
            <a:pPr marL="0" indent="0">
              <a:buNone/>
            </a:pPr>
            <a:endParaRPr lang="en-US" dirty="0"/>
          </a:p>
          <a:p>
            <a:r>
              <a:rPr lang="en-US" dirty="0" err="1"/>
              <a:t>Javascript</a:t>
            </a:r>
            <a:r>
              <a:rPr lang="en-US" dirty="0"/>
              <a:t> and HTML/CSS remain the dominant languages.</a:t>
            </a:r>
          </a:p>
          <a:p>
            <a:r>
              <a:rPr lang="en-US" dirty="0"/>
              <a:t>However, TypeScript may catch up in the future. </a:t>
            </a:r>
          </a:p>
          <a:p>
            <a:r>
              <a:rPr lang="en-US" dirty="0"/>
              <a:t>SQL remains the preferred language for big data storage and querying—it will likely remain so.</a:t>
            </a:r>
          </a:p>
          <a:p>
            <a:r>
              <a:rPr lang="en-US" dirty="0"/>
              <a:t>Python’s rising popularity likely reflects the growth of AI and ML work.</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615062" y="308908"/>
            <a:ext cx="10415016" cy="877518"/>
          </a:xfrm>
        </p:spPr>
        <p:txBody>
          <a:bodyPr/>
          <a:lstStyle/>
          <a:p>
            <a:pPr algn="ctr"/>
            <a:r>
              <a:rPr lang="en-US" b="1" dirty="0">
                <a:solidFill>
                  <a:srgbClr val="90C2FA"/>
                </a:solidFill>
              </a:rPr>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090552" y="1515748"/>
            <a:ext cx="1758142" cy="400195"/>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486561" y="1556414"/>
            <a:ext cx="1390650" cy="37039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C764BBCB-529D-EE70-3E7E-DC3167422CCE}"/>
              </a:ext>
            </a:extLst>
          </p:cNvPr>
          <p:cNvPicPr>
            <a:picLocks noChangeAspect="1"/>
          </p:cNvPicPr>
          <p:nvPr/>
        </p:nvPicPr>
        <p:blipFill>
          <a:blip r:embed="rId2"/>
          <a:stretch>
            <a:fillRect/>
          </a:stretch>
        </p:blipFill>
        <p:spPr>
          <a:xfrm>
            <a:off x="649131" y="2007348"/>
            <a:ext cx="4865843" cy="4082833"/>
          </a:xfrm>
          <a:prstGeom prst="rect">
            <a:avLst/>
          </a:prstGeom>
        </p:spPr>
      </p:pic>
      <p:pic>
        <p:nvPicPr>
          <p:cNvPr id="9" name="Picture 8">
            <a:extLst>
              <a:ext uri="{FF2B5EF4-FFF2-40B4-BE49-F238E27FC236}">
                <a16:creationId xmlns:a16="http://schemas.microsoft.com/office/drawing/2014/main" id="{D620058A-0685-1A98-FEFE-76DE3B8279FB}"/>
              </a:ext>
            </a:extLst>
          </p:cNvPr>
          <p:cNvPicPr>
            <a:picLocks noChangeAspect="1"/>
          </p:cNvPicPr>
          <p:nvPr/>
        </p:nvPicPr>
        <p:blipFill>
          <a:blip r:embed="rId3"/>
          <a:stretch>
            <a:fillRect/>
          </a:stretch>
        </p:blipFill>
        <p:spPr>
          <a:xfrm>
            <a:off x="5822569" y="2007348"/>
            <a:ext cx="4969256" cy="4082833"/>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purl.org/dc/dcmitype/"/>
    <ds:schemaRef ds:uri="http://schemas.openxmlformats.org/package/2006/metadata/core-properties"/>
    <ds:schemaRef ds:uri="http://purl.org/dc/elements/1.1/"/>
    <ds:schemaRef ds:uri="http://schemas.microsoft.com/office/2006/documentManagement/types"/>
    <ds:schemaRef ds:uri="http://purl.org/dc/terms/"/>
    <ds:schemaRef ds:uri="http://schemas.microsoft.com/office/2006/metadata/properties"/>
    <ds:schemaRef ds:uri="http://schemas.microsoft.com/office/infopath/2007/PartnerControls"/>
    <ds:schemaRef ds:uri="f80a141d-92ca-4d3d-9308-f7e7b1d44ce8"/>
    <ds:schemaRef ds:uri="155be751-a274-42e8-93fb-f39d3b9bccc8"/>
    <ds:schemaRef ds:uri="http://www.w3.org/XML/1998/namespace"/>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TM03457515[[fn=View]]</Template>
  <TotalTime>693</TotalTime>
  <Words>903</Words>
  <Application>Microsoft Office PowerPoint</Application>
  <PresentationFormat>Widescreen</PresentationFormat>
  <Paragraphs>116</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Schoolbook</vt:lpstr>
      <vt:lpstr>Wingdings 2</vt:lpstr>
      <vt:lpstr>View</vt:lpstr>
      <vt:lpstr>Data Findings: Stack Overflow Survey of Software Professionals 2019</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Mymuna M</cp:lastModifiedBy>
  <cp:revision>34</cp:revision>
  <dcterms:created xsi:type="dcterms:W3CDTF">2020-10-28T18:29:43Z</dcterms:created>
  <dcterms:modified xsi:type="dcterms:W3CDTF">2023-03-02T09:32:17Z</dcterms:modified>
</cp:coreProperties>
</file>