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615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>
        <p:scale>
          <a:sx n="28" d="100"/>
          <a:sy n="28" d="100"/>
        </p:scale>
        <p:origin x="-2336" y="150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4011" y="9406420"/>
            <a:ext cx="18178780" cy="649056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08021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0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4948484" y="7640088"/>
            <a:ext cx="17050032" cy="16276888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90962" y="7640088"/>
            <a:ext cx="50801076" cy="16276888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6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410" y="19457691"/>
            <a:ext cx="18178780" cy="6013940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90962" y="44508763"/>
            <a:ext cx="33925553" cy="125900211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072962" y="44508763"/>
            <a:ext cx="33925555" cy="125900211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4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7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864199" y="6777952"/>
            <a:ext cx="9453262" cy="2824727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864199" y="9602678"/>
            <a:ext cx="9453262" cy="1744603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8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6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42" y="1205593"/>
            <a:ext cx="7036110" cy="5130774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1646" y="1205594"/>
            <a:ext cx="11955815" cy="25843120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9342" y="6336368"/>
            <a:ext cx="7036110" cy="20712346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963" y="21195984"/>
            <a:ext cx="12832080" cy="250230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91963" y="2705572"/>
            <a:ext cx="12832080" cy="18167985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91963" y="23698289"/>
            <a:ext cx="12832080" cy="3553690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2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0" y="7065331"/>
            <a:ext cx="19248120" cy="19983384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4" cy="161212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8966-57E3-43A0-AF4E-F2D4CB7C6426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07159" y="28065053"/>
            <a:ext cx="6772487" cy="161212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4" cy="161212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B218-B429-4B1C-B484-54EC6D47C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1978607" y="14565060"/>
            <a:ext cx="17864801" cy="12744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1978605" y="8665427"/>
            <a:ext cx="8572218" cy="4530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</a:rPr>
              <a:t>WER</a:t>
            </a:r>
            <a:r>
              <a:rPr lang="de-DE" sz="4400" dirty="0">
                <a:solidFill>
                  <a:schemeClr val="tx1"/>
                </a:solidFill>
              </a:rPr>
              <a:t> : (S+D+I)/N </a:t>
            </a:r>
          </a:p>
          <a:p>
            <a:r>
              <a:rPr lang="de-DE" sz="3600" dirty="0">
                <a:solidFill>
                  <a:schemeClr val="tx1"/>
                </a:solidFill>
              </a:rPr>
              <a:t>where S= # of substitutions</a:t>
            </a:r>
          </a:p>
          <a:p>
            <a:r>
              <a:rPr lang="de-DE" sz="3600" dirty="0">
                <a:solidFill>
                  <a:schemeClr val="tx1"/>
                </a:solidFill>
              </a:rPr>
              <a:t>D = # of deletions</a:t>
            </a:r>
          </a:p>
          <a:p>
            <a:r>
              <a:rPr lang="de-DE" sz="3600" dirty="0">
                <a:solidFill>
                  <a:schemeClr val="tx1"/>
                </a:solidFill>
              </a:rPr>
              <a:t>I = # of insertions</a:t>
            </a:r>
          </a:p>
          <a:p>
            <a:r>
              <a:rPr lang="de-DE" sz="3600" dirty="0">
                <a:solidFill>
                  <a:schemeClr val="tx1"/>
                </a:solidFill>
              </a:rPr>
              <a:t>N = # of words in the reference</a:t>
            </a:r>
          </a:p>
          <a:p>
            <a:r>
              <a:rPr lang="de-DE" sz="4400" b="1" dirty="0">
                <a:solidFill>
                  <a:schemeClr val="tx1"/>
                </a:solidFill>
              </a:rPr>
              <a:t>SER</a:t>
            </a:r>
            <a:r>
              <a:rPr lang="de-DE" sz="4400" dirty="0">
                <a:solidFill>
                  <a:schemeClr val="tx1"/>
                </a:solidFill>
              </a:rPr>
              <a:t>: Exact Match</a:t>
            </a:r>
          </a:p>
          <a:p>
            <a:r>
              <a:rPr lang="de-DE" sz="4000" b="1" dirty="0">
                <a:solidFill>
                  <a:schemeClr val="tx1"/>
                </a:solidFill>
              </a:rPr>
              <a:t>Detection Rate</a:t>
            </a:r>
            <a:r>
              <a:rPr lang="de-DE" sz="4000" dirty="0">
                <a:solidFill>
                  <a:schemeClr val="tx1"/>
                </a:solidFill>
              </a:rPr>
              <a:t>: Speech Detected or Not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78605" y="4072531"/>
            <a:ext cx="17854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7200" dirty="0"/>
              <a:t>Service Benchmarking</a:t>
            </a:r>
            <a:endParaRPr lang="en-US" sz="7200" dirty="0"/>
          </a:p>
        </p:txBody>
      </p:sp>
      <p:sp>
        <p:nvSpPr>
          <p:cNvPr id="8" name="Rechteck 7"/>
          <p:cNvSpPr/>
          <p:nvPr/>
        </p:nvSpPr>
        <p:spPr>
          <a:xfrm>
            <a:off x="2280161" y="5657578"/>
            <a:ext cx="172517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/>
              <a:t>Google Cloud Speech Recognition API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542046" y="14586570"/>
            <a:ext cx="8387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u="sng" dirty="0"/>
              <a:t>[Headline 2]</a:t>
            </a:r>
            <a:endParaRPr lang="en-US" sz="4400" b="1" u="sng" dirty="0"/>
          </a:p>
        </p:txBody>
      </p:sp>
      <p:sp>
        <p:nvSpPr>
          <p:cNvPr id="60" name="Rechteck 59"/>
          <p:cNvSpPr/>
          <p:nvPr/>
        </p:nvSpPr>
        <p:spPr>
          <a:xfrm>
            <a:off x="1996673" y="7281549"/>
            <a:ext cx="857221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800" b="1" u="sng" dirty="0"/>
              <a:t>Qualities &amp; Trade-Off</a:t>
            </a:r>
          </a:p>
          <a:p>
            <a:r>
              <a:rPr lang="de-DE" sz="4800" b="1" dirty="0"/>
              <a:t>Correctness &amp; Completeness</a:t>
            </a:r>
          </a:p>
        </p:txBody>
      </p:sp>
      <p:sp>
        <p:nvSpPr>
          <p:cNvPr id="65" name="Rechteck 64"/>
          <p:cNvSpPr/>
          <p:nvPr/>
        </p:nvSpPr>
        <p:spPr>
          <a:xfrm>
            <a:off x="1978607" y="27427221"/>
            <a:ext cx="1786480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i="1" dirty="0"/>
              <a:t>For further info of our benchmarking - https://gitlab.tubit.tu-berlin.de/leonav/EC-GoogleSpeechAPI-Benchmarking</a:t>
            </a:r>
          </a:p>
        </p:txBody>
      </p:sp>
      <p:sp>
        <p:nvSpPr>
          <p:cNvPr id="75" name="Rechteck 74"/>
          <p:cNvSpPr/>
          <p:nvPr/>
        </p:nvSpPr>
        <p:spPr>
          <a:xfrm>
            <a:off x="1996673" y="13413536"/>
            <a:ext cx="178648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/>
              <a:t>Benchmark Results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11989544" y="14635931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u="sng" dirty="0"/>
              <a:t>[Headline2]</a:t>
            </a:r>
            <a:endParaRPr lang="en-US" sz="4400" b="1" u="sng" dirty="0"/>
          </a:p>
        </p:txBody>
      </p:sp>
      <p:sp>
        <p:nvSpPr>
          <p:cNvPr id="81" name="Rechteck 80"/>
          <p:cNvSpPr/>
          <p:nvPr/>
        </p:nvSpPr>
        <p:spPr>
          <a:xfrm>
            <a:off x="1978607" y="29183288"/>
            <a:ext cx="17882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Ananya Bhanja Chowdhury, Aslihan Özmen, Navya Basavaraju &amp; Yuchun Chen</a:t>
            </a:r>
            <a:endParaRPr lang="en-US" sz="3600" dirty="0"/>
          </a:p>
        </p:txBody>
      </p:sp>
      <p:cxnSp>
        <p:nvCxnSpPr>
          <p:cNvPr id="83" name="Gerade Verbindung 82"/>
          <p:cNvCxnSpPr/>
          <p:nvPr/>
        </p:nvCxnSpPr>
        <p:spPr>
          <a:xfrm>
            <a:off x="2138799" y="29183288"/>
            <a:ext cx="177226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9"/>
          <p:cNvSpPr txBox="1">
            <a:spLocks noChangeArrowheads="1"/>
          </p:cNvSpPr>
          <p:nvPr/>
        </p:nvSpPr>
        <p:spPr bwMode="auto">
          <a:xfrm>
            <a:off x="1996673" y="1338214"/>
            <a:ext cx="6278583" cy="79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de-DE" altLang="en-US" sz="3200" dirty="0">
                <a:solidFill>
                  <a:schemeClr val="bg1">
                    <a:lumMod val="50000"/>
                  </a:schemeClr>
                </a:solidFill>
              </a:rPr>
              <a:t>Enterprise Computing WS18</a:t>
            </a:r>
          </a:p>
        </p:txBody>
      </p:sp>
      <p:pic>
        <p:nvPicPr>
          <p:cNvPr id="87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6" t="16583" r="14241" b="6168"/>
          <a:stretch>
            <a:fillRect/>
          </a:stretch>
        </p:blipFill>
        <p:spPr bwMode="auto">
          <a:xfrm>
            <a:off x="15910625" y="3186659"/>
            <a:ext cx="3950850" cy="78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7" descr="TU_Logo_lang_RGB_rot_PPT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243" y="1338214"/>
            <a:ext cx="2987232" cy="166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7340B0-294F-0C47-A7DB-70DC77A98176}"/>
              </a:ext>
            </a:extLst>
          </p:cNvPr>
          <p:cNvSpPr txBox="1"/>
          <p:nvPr/>
        </p:nvSpPr>
        <p:spPr>
          <a:xfrm>
            <a:off x="1978605" y="2115450"/>
            <a:ext cx="3841180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Group-8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7013B1-0E7A-B146-8390-1912C4713566}"/>
              </a:ext>
            </a:extLst>
          </p:cNvPr>
          <p:cNvSpPr txBox="1"/>
          <p:nvPr/>
        </p:nvSpPr>
        <p:spPr>
          <a:xfrm>
            <a:off x="11344838" y="22776973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Percentage of WER for each Sampling Rate for Noiseless and Noisy audio   Color shows details about Sampling Rate.  The view is filtered on Language i.e. for  English - Noiseless and English - Noisy. 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10 files each one from 4 to 7 seconds for English language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D90AE8C-6A78-ED44-800C-BDA871A20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699" y="14610336"/>
            <a:ext cx="9055491" cy="63629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57C88A5A-4691-EB4C-8B75-C60E7E52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98" y="14610336"/>
            <a:ext cx="8561029" cy="63885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D62F6DC4-9779-6A43-BBB0-085FF8800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97" y="20937199"/>
            <a:ext cx="8561029" cy="63721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4CDF86C-926F-D747-80E3-019DB3522C68}"/>
              </a:ext>
            </a:extLst>
          </p:cNvPr>
          <p:cNvSpPr txBox="1"/>
          <p:nvPr/>
        </p:nvSpPr>
        <p:spPr>
          <a:xfrm>
            <a:off x="9181232" y="15950640"/>
            <a:ext cx="1387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50 files each one from 4 to 7 seconds for both language and total 100 audio samples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8413DCF-4EFA-BC49-BC2E-C7D018DC5B81}"/>
              </a:ext>
            </a:extLst>
          </p:cNvPr>
          <p:cNvSpPr txBox="1"/>
          <p:nvPr/>
        </p:nvSpPr>
        <p:spPr>
          <a:xfrm>
            <a:off x="18139841" y="15958732"/>
            <a:ext cx="1387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50 files each one from 4 to 7 seconds for both language and total 100 audio samples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圖片 2" descr="qrcode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280" y="27525363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06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193</Words>
  <Application>Microsoft Macintosh PowerPoint</Application>
  <PresentationFormat>自訂</PresentationFormat>
  <Paragraphs>24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Larissa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cp:lastModifiedBy>Kim Chen</cp:lastModifiedBy>
  <cp:revision>57</cp:revision>
  <cp:lastPrinted>2018-01-28T18:18:47Z</cp:lastPrinted>
  <dcterms:created xsi:type="dcterms:W3CDTF">2014-07-24T09:20:50Z</dcterms:created>
  <dcterms:modified xsi:type="dcterms:W3CDTF">2018-01-28T19:56:42Z</dcterms:modified>
</cp:coreProperties>
</file>