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7" r:id="rId2"/>
    <p:sldId id="258" r:id="rId3"/>
    <p:sldId id="281" r:id="rId4"/>
    <p:sldId id="278" r:id="rId5"/>
    <p:sldId id="277" r:id="rId6"/>
    <p:sldId id="282" r:id="rId7"/>
    <p:sldId id="283" r:id="rId8"/>
    <p:sldId id="271" r:id="rId9"/>
    <p:sldId id="272" r:id="rId10"/>
    <p:sldId id="284" r:id="rId11"/>
    <p:sldId id="285" r:id="rId12"/>
    <p:sldId id="286" r:id="rId13"/>
    <p:sldId id="267" r:id="rId14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5BA"/>
    <a:srgbClr val="745EA8"/>
    <a:srgbClr val="00AAAE"/>
    <a:srgbClr val="D1D3D4"/>
    <a:srgbClr val="E1E2E3"/>
    <a:srgbClr val="C6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812" y="-222"/>
      </p:cViewPr>
      <p:guideLst>
        <p:guide orient="horz" pos="2381"/>
        <p:guide orient="horz" pos="469"/>
        <p:guide orient="horz" pos="1799"/>
        <p:guide orient="horz" pos="2963"/>
        <p:guide orient="horz" pos="4440"/>
        <p:guide pos="3374"/>
        <p:guide pos="2621"/>
        <p:guide pos="1623"/>
        <p:guide pos="6356"/>
        <p:guide pos="2741"/>
        <p:guide pos="4561"/>
        <p:guide pos="1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525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53CD-FC16-49C7-9F30-3F29E0545F27}" type="datetimeFigureOut">
              <a:rPr lang="ko-KR" altLang="en-US" smtClean="0"/>
              <a:pPr/>
              <a:t>2014-01-21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1A7-0C00-4722-80A3-745DC75507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75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8" name="그림 7"/>
          <p:cNvPicPr/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2" y="7004844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10400"/>
            <a:ext cx="2538000" cy="84465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992188"/>
            <a:ext cx="5760000" cy="18923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2576513" y="992188"/>
            <a:ext cx="1584325" cy="58178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0224000" y="5687153"/>
            <a:ext cx="180000" cy="900000"/>
            <a:chOff x="10224000" y="5687153"/>
            <a:chExt cx="180000" cy="900000"/>
          </a:xfrm>
        </p:grpSpPr>
        <p:sp>
          <p:nvSpPr>
            <p:cNvPr id="24" name="타원 23"/>
            <p:cNvSpPr/>
            <p:nvPr userDrawn="1"/>
          </p:nvSpPr>
          <p:spPr>
            <a:xfrm>
              <a:off x="10224000" y="568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 userDrawn="1"/>
          </p:nvSpPr>
          <p:spPr>
            <a:xfrm>
              <a:off x="10224000" y="640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6" name="직선 연결선 15"/>
          <p:cNvCxnSpPr/>
          <p:nvPr userDrawn="1"/>
        </p:nvCxnSpPr>
        <p:spPr>
          <a:xfrm rot="5400000">
            <a:off x="-986693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/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2" y="7004844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986693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0" y="1070195"/>
            <a:ext cx="5940000" cy="22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0224000" y="5687153"/>
            <a:ext cx="180000" cy="900000"/>
            <a:chOff x="10224000" y="5687153"/>
            <a:chExt cx="180000" cy="900000"/>
          </a:xfrm>
        </p:grpSpPr>
        <p:sp>
          <p:nvSpPr>
            <p:cNvPr id="18" name="타원 17"/>
            <p:cNvSpPr/>
            <p:nvPr userDrawn="1"/>
          </p:nvSpPr>
          <p:spPr>
            <a:xfrm>
              <a:off x="10224000" y="568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10224000" y="640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/>
          <p:cNvPicPr/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2" y="7004844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224000" y="5687153"/>
            <a:ext cx="180000" cy="900000"/>
            <a:chOff x="10224000" y="5687153"/>
            <a:chExt cx="180000" cy="900000"/>
          </a:xfrm>
        </p:grpSpPr>
        <p:sp>
          <p:nvSpPr>
            <p:cNvPr id="12" name="타원 11"/>
            <p:cNvSpPr/>
            <p:nvPr userDrawn="1"/>
          </p:nvSpPr>
          <p:spPr>
            <a:xfrm>
              <a:off x="10224000" y="568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10224000" y="640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" name="그림 13"/>
          <p:cNvPicPr/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2" y="7004844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p03_경과보고서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" y="1111"/>
            <a:ext cx="10692384" cy="7559040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>
          <a:xfrm>
            <a:off x="4700238" y="992188"/>
            <a:ext cx="5760000" cy="133965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fontAlgn="auto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AES </a:t>
            </a:r>
            <a:r>
              <a:rPr lang="en-US" altLang="ko-KR" sz="40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Algorithm 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</a:t>
            </a:r>
            <a:endParaRPr lang="en-US" altLang="ko-KR" sz="4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1043056" rtl="0" eaLnBrk="1" fontAlgn="auto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S-Box 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3"/>
          <p:cNvSpPr txBox="1">
            <a:spLocks/>
          </p:cNvSpPr>
          <p:nvPr/>
        </p:nvSpPr>
        <p:spPr>
          <a:xfrm>
            <a:off x="7946231" y="6905844"/>
            <a:ext cx="2026444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r" defTabSz="1043056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한명진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r" defTabSz="1043056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mymyeong@naver.com)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52" y="6617732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255152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5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117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 계</a:t>
            </a:r>
            <a:endParaRPr lang="en-US" altLang="ko-KR" sz="24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(AES Encoding)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925763" y="1462253"/>
            <a:ext cx="914400" cy="301752"/>
          </a:xfrm>
          <a:prstGeom prst="flowChartTerminator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+mn-ea"/>
              </a:rPr>
              <a:t>시 작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2" name="직선 화살표 연결선 31"/>
          <p:cNvCxnSpPr>
            <a:stCxn id="16" idx="2"/>
            <a:endCxn id="20" idx="0"/>
          </p:cNvCxnSpPr>
          <p:nvPr/>
        </p:nvCxnSpPr>
        <p:spPr>
          <a:xfrm>
            <a:off x="3382963" y="1764005"/>
            <a:ext cx="1" cy="4317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데이터 71"/>
          <p:cNvSpPr/>
          <p:nvPr/>
        </p:nvSpPr>
        <p:spPr>
          <a:xfrm>
            <a:off x="2925763" y="6716142"/>
            <a:ext cx="914400" cy="301752"/>
          </a:xfrm>
          <a:prstGeom prst="flowChartInputOutput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output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59" name="직선 화살표 연결선 58"/>
          <p:cNvCxnSpPr>
            <a:stCxn id="46" idx="2"/>
            <a:endCxn id="54" idx="0"/>
          </p:cNvCxnSpPr>
          <p:nvPr/>
        </p:nvCxnSpPr>
        <p:spPr>
          <a:xfrm>
            <a:off x="3382964" y="3147299"/>
            <a:ext cx="0" cy="3035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4" idx="2"/>
            <a:endCxn id="48" idx="0"/>
          </p:cNvCxnSpPr>
          <p:nvPr/>
        </p:nvCxnSpPr>
        <p:spPr>
          <a:xfrm>
            <a:off x="3382964" y="3774856"/>
            <a:ext cx="0" cy="3035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395171" y="2195742"/>
            <a:ext cx="7783571" cy="324000"/>
            <a:chOff x="1395171" y="2195742"/>
            <a:chExt cx="7783571" cy="324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1395171" y="2195742"/>
              <a:ext cx="2288187" cy="324000"/>
              <a:chOff x="1395171" y="2195742"/>
              <a:chExt cx="2288187" cy="324000"/>
            </a:xfrm>
          </p:grpSpPr>
          <p:sp>
            <p:nvSpPr>
              <p:cNvPr id="20" name="순서도: 처리 19"/>
              <p:cNvSpPr/>
              <p:nvPr/>
            </p:nvSpPr>
            <p:spPr>
              <a:xfrm>
                <a:off x="3082569" y="2195742"/>
                <a:ext cx="600789" cy="324000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9" name="직선 연결선 18"/>
              <p:cNvCxnSpPr>
                <a:stCxn id="23" idx="3"/>
                <a:endCxn id="20" idx="1"/>
              </p:cNvCxnSpPr>
              <p:nvPr/>
            </p:nvCxnSpPr>
            <p:spPr>
              <a:xfrm flipV="1">
                <a:off x="2405063" y="2357742"/>
                <a:ext cx="677506" cy="1"/>
              </a:xfrm>
              <a:prstGeom prst="line">
                <a:avLst/>
              </a:prstGeom>
              <a:ln w="3175">
                <a:solidFill>
                  <a:srgbClr val="B285BA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395171" y="2273104"/>
                <a:ext cx="1009892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r"/>
                <a:r>
                  <a:rPr lang="en-US" altLang="ko-KR" sz="1100" dirty="0" smtClean="0">
                    <a:solidFill>
                      <a:srgbClr val="7030A0"/>
                    </a:solidFill>
                    <a:latin typeface="+mn-ea"/>
                  </a:rPr>
                  <a:t>Add Round Key</a:t>
                </a:r>
                <a:endParaRPr lang="ko-KR" altLang="en-US" sz="1100" dirty="0">
                  <a:solidFill>
                    <a:srgbClr val="7030A0"/>
                  </a:solidFill>
                  <a:latin typeface="+mn-ea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378325" y="2234632"/>
              <a:ext cx="4800417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lvl="0"/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- </a:t>
              </a:r>
              <a:r>
                <a:rPr lang="en-US" altLang="ko-KR" sz="1600" dirty="0" err="1" smtClean="0">
                  <a:solidFill>
                    <a:srgbClr val="745EA8"/>
                  </a:solidFill>
                  <a:latin typeface="+mn-ea"/>
                </a:rPr>
                <a:t>KeyScheduling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을</a:t>
              </a:r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 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통한 </a:t>
              </a:r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Round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번째 키와 </a:t>
              </a:r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XOR 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연산</a:t>
              </a:r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 </a:t>
              </a:r>
              <a:endParaRPr lang="en-US" altLang="ko-KR" sz="1600" dirty="0">
                <a:solidFill>
                  <a:srgbClr val="745EA8"/>
                </a:solidFill>
                <a:latin typeface="+mn-ea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395171" y="2823299"/>
            <a:ext cx="4844754" cy="324000"/>
            <a:chOff x="1395171" y="2892413"/>
            <a:chExt cx="4844754" cy="324000"/>
          </a:xfrm>
        </p:grpSpPr>
        <p:grpSp>
          <p:nvGrpSpPr>
            <p:cNvPr id="93" name="그룹 92"/>
            <p:cNvGrpSpPr/>
            <p:nvPr/>
          </p:nvGrpSpPr>
          <p:grpSpPr>
            <a:xfrm>
              <a:off x="1395171" y="2892413"/>
              <a:ext cx="2288187" cy="324000"/>
              <a:chOff x="1395171" y="2894605"/>
              <a:chExt cx="2288187" cy="324000"/>
            </a:xfrm>
          </p:grpSpPr>
          <p:sp>
            <p:nvSpPr>
              <p:cNvPr id="46" name="순서도: 처리 45"/>
              <p:cNvSpPr/>
              <p:nvPr/>
            </p:nvSpPr>
            <p:spPr>
              <a:xfrm>
                <a:off x="3082569" y="2894605"/>
                <a:ext cx="600789" cy="324000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34" name="직선 연결선 33"/>
              <p:cNvCxnSpPr>
                <a:stCxn id="36" idx="3"/>
                <a:endCxn id="46" idx="1"/>
              </p:cNvCxnSpPr>
              <p:nvPr/>
            </p:nvCxnSpPr>
            <p:spPr>
              <a:xfrm flipV="1">
                <a:off x="2405063" y="3056605"/>
                <a:ext cx="677506" cy="1"/>
              </a:xfrm>
              <a:prstGeom prst="line">
                <a:avLst/>
              </a:prstGeom>
              <a:ln w="3175">
                <a:solidFill>
                  <a:srgbClr val="B285BA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395171" y="2971967"/>
                <a:ext cx="1009892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r"/>
                <a:r>
                  <a:rPr lang="en-US" altLang="ko-KR" sz="1100" dirty="0" smtClean="0">
                    <a:solidFill>
                      <a:srgbClr val="7030A0"/>
                    </a:solidFill>
                    <a:latin typeface="+mn-ea"/>
                  </a:rPr>
                  <a:t>substitute</a:t>
                </a:r>
                <a:r>
                  <a:rPr lang="ko-KR" altLang="en-US" sz="1100" dirty="0" smtClean="0">
                    <a:solidFill>
                      <a:srgbClr val="7030A0"/>
                    </a:solidFill>
                    <a:latin typeface="+mn-ea"/>
                  </a:rPr>
                  <a:t> </a:t>
                </a:r>
                <a:r>
                  <a:rPr lang="en-US" altLang="ko-KR" sz="1100" dirty="0" smtClean="0">
                    <a:solidFill>
                      <a:srgbClr val="7030A0"/>
                    </a:solidFill>
                    <a:latin typeface="+mn-ea"/>
                  </a:rPr>
                  <a:t>Bytes</a:t>
                </a:r>
                <a:endParaRPr lang="ko-KR" altLang="en-US" sz="1100" dirty="0">
                  <a:solidFill>
                    <a:srgbClr val="7030A0"/>
                  </a:solidFill>
                  <a:latin typeface="+mn-ea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378325" y="2931303"/>
              <a:ext cx="186160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lvl="0"/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- </a:t>
              </a:r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S-Box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를</a:t>
              </a:r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 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통한 대입</a:t>
              </a:r>
              <a:endParaRPr lang="en-US" altLang="ko-KR" sz="1600" dirty="0">
                <a:solidFill>
                  <a:srgbClr val="745EA8"/>
                </a:solidFill>
                <a:latin typeface="+mn-ea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670888" y="3450856"/>
            <a:ext cx="7734006" cy="324000"/>
            <a:chOff x="1670888" y="3558626"/>
            <a:chExt cx="7734006" cy="324000"/>
          </a:xfrm>
        </p:grpSpPr>
        <p:grpSp>
          <p:nvGrpSpPr>
            <p:cNvPr id="92" name="그룹 91"/>
            <p:cNvGrpSpPr/>
            <p:nvPr/>
          </p:nvGrpSpPr>
          <p:grpSpPr>
            <a:xfrm>
              <a:off x="1670888" y="3558626"/>
              <a:ext cx="2012470" cy="324000"/>
              <a:chOff x="1670888" y="3558626"/>
              <a:chExt cx="2012470" cy="324000"/>
            </a:xfrm>
          </p:grpSpPr>
          <p:sp>
            <p:nvSpPr>
              <p:cNvPr id="54" name="순서도: 처리 53"/>
              <p:cNvSpPr/>
              <p:nvPr/>
            </p:nvSpPr>
            <p:spPr>
              <a:xfrm>
                <a:off x="3082569" y="3558626"/>
                <a:ext cx="600789" cy="324000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 flipV="1">
                <a:off x="2405063" y="3720626"/>
                <a:ext cx="677506" cy="1"/>
              </a:xfrm>
              <a:prstGeom prst="line">
                <a:avLst/>
              </a:prstGeom>
              <a:ln w="3175">
                <a:solidFill>
                  <a:srgbClr val="B285BA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670888" y="3635988"/>
                <a:ext cx="734175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r"/>
                <a:r>
                  <a:rPr lang="en-US" altLang="ko-KR" sz="1100" dirty="0" smtClean="0">
                    <a:solidFill>
                      <a:srgbClr val="7030A0"/>
                    </a:solidFill>
                    <a:latin typeface="+mn-ea"/>
                  </a:rPr>
                  <a:t>Shifts Rows</a:t>
                </a:r>
                <a:endParaRPr lang="ko-KR" altLang="en-US" sz="1100" dirty="0">
                  <a:solidFill>
                    <a:srgbClr val="7030A0"/>
                  </a:solidFill>
                  <a:latin typeface="+mn-ea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378325" y="3597516"/>
              <a:ext cx="502656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lvl="0"/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- 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각각의 행의</a:t>
              </a:r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 </a:t>
              </a:r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Index 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만큼 열을 왼쪽으로 </a:t>
              </a:r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Circular Shift</a:t>
              </a:r>
              <a:endParaRPr lang="en-US" altLang="ko-KR" sz="1600" dirty="0">
                <a:solidFill>
                  <a:srgbClr val="745EA8"/>
                </a:solidFill>
                <a:latin typeface="+mn-ea"/>
              </a:endParaRPr>
            </a:p>
          </p:txBody>
        </p:sp>
      </p:grpSp>
      <p:cxnSp>
        <p:nvCxnSpPr>
          <p:cNvPr id="49" name="직선 화살표 연결선 48"/>
          <p:cNvCxnSpPr>
            <a:stCxn id="73" idx="2"/>
            <a:endCxn id="72" idx="1"/>
          </p:cNvCxnSpPr>
          <p:nvPr/>
        </p:nvCxnSpPr>
        <p:spPr>
          <a:xfrm flipH="1">
            <a:off x="3382963" y="6412582"/>
            <a:ext cx="1" cy="3035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1573104" y="4078413"/>
            <a:ext cx="4483566" cy="324000"/>
            <a:chOff x="1573104" y="4189263"/>
            <a:chExt cx="4483566" cy="324000"/>
          </a:xfrm>
        </p:grpSpPr>
        <p:grpSp>
          <p:nvGrpSpPr>
            <p:cNvPr id="91" name="그룹 90"/>
            <p:cNvGrpSpPr/>
            <p:nvPr/>
          </p:nvGrpSpPr>
          <p:grpSpPr>
            <a:xfrm>
              <a:off x="1573104" y="4189263"/>
              <a:ext cx="2110254" cy="324000"/>
              <a:chOff x="1573104" y="4189263"/>
              <a:chExt cx="2110254" cy="324000"/>
            </a:xfrm>
          </p:grpSpPr>
          <p:sp>
            <p:nvSpPr>
              <p:cNvPr id="48" name="순서도: 처리 47"/>
              <p:cNvSpPr/>
              <p:nvPr/>
            </p:nvSpPr>
            <p:spPr>
              <a:xfrm>
                <a:off x="3082569" y="4189263"/>
                <a:ext cx="600789" cy="324000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 flipV="1">
                <a:off x="2405063" y="4349276"/>
                <a:ext cx="677506" cy="1"/>
              </a:xfrm>
              <a:prstGeom prst="line">
                <a:avLst/>
              </a:prstGeom>
              <a:ln w="3175">
                <a:solidFill>
                  <a:srgbClr val="B285BA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573104" y="4264638"/>
                <a:ext cx="831959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r"/>
                <a:r>
                  <a:rPr lang="en-US" altLang="ko-KR" sz="1100" dirty="0" smtClean="0">
                    <a:solidFill>
                      <a:srgbClr val="7030A0"/>
                    </a:solidFill>
                    <a:latin typeface="+mn-ea"/>
                  </a:rPr>
                  <a:t>mix</a:t>
                </a:r>
                <a:r>
                  <a:rPr lang="ko-KR" altLang="en-US" sz="1100" dirty="0" smtClean="0">
                    <a:solidFill>
                      <a:srgbClr val="7030A0"/>
                    </a:solidFill>
                    <a:latin typeface="+mn-ea"/>
                  </a:rPr>
                  <a:t> </a:t>
                </a:r>
                <a:r>
                  <a:rPr lang="en-US" altLang="ko-KR" sz="1100" dirty="0" smtClean="0">
                    <a:solidFill>
                      <a:srgbClr val="7030A0"/>
                    </a:solidFill>
                    <a:latin typeface="+mn-ea"/>
                  </a:rPr>
                  <a:t>Columns</a:t>
                </a:r>
                <a:endParaRPr lang="ko-KR" altLang="en-US" sz="1100" dirty="0">
                  <a:solidFill>
                    <a:srgbClr val="7030A0"/>
                  </a:solidFill>
                  <a:latin typeface="+mn-ea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378325" y="4228153"/>
              <a:ext cx="167834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lvl="0"/>
              <a:r>
                <a:rPr lang="en-US" altLang="ko-KR" sz="1600" dirty="0" smtClean="0">
                  <a:solidFill>
                    <a:srgbClr val="745EA8"/>
                  </a:solidFill>
                  <a:latin typeface="+mn-ea"/>
                </a:rPr>
                <a:t>- C(x)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 </a:t>
              </a:r>
              <a:r>
                <a:rPr lang="ko-KR" altLang="en-US" sz="1600" dirty="0" smtClean="0">
                  <a:solidFill>
                    <a:srgbClr val="745EA8"/>
                  </a:solidFill>
                  <a:latin typeface="+mn-ea"/>
                </a:rPr>
                <a:t>배열과 연산</a:t>
              </a:r>
              <a:endParaRPr lang="en-US" altLang="ko-KR" sz="1600" dirty="0">
                <a:solidFill>
                  <a:srgbClr val="745EA8"/>
                </a:solidFill>
                <a:latin typeface="+mn-ea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609974" y="4705970"/>
            <a:ext cx="2230189" cy="400050"/>
            <a:chOff x="1609974" y="4733927"/>
            <a:chExt cx="2230189" cy="400050"/>
          </a:xfrm>
        </p:grpSpPr>
        <p:sp>
          <p:nvSpPr>
            <p:cNvPr id="47" name="순서도: 판단 46"/>
            <p:cNvSpPr/>
            <p:nvPr/>
          </p:nvSpPr>
          <p:spPr>
            <a:xfrm>
              <a:off x="2925763" y="4733927"/>
              <a:ext cx="914400" cy="400050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1" name="직선 연결선 60"/>
            <p:cNvCxnSpPr>
              <a:endCxn id="47" idx="1"/>
            </p:cNvCxnSpPr>
            <p:nvPr/>
          </p:nvCxnSpPr>
          <p:spPr>
            <a:xfrm flipV="1">
              <a:off x="2405063" y="4933952"/>
              <a:ext cx="520700" cy="2"/>
            </a:xfrm>
            <a:prstGeom prst="line">
              <a:avLst/>
            </a:prstGeom>
            <a:ln w="3175">
              <a:solidFill>
                <a:srgbClr val="B285B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609974" y="4849314"/>
              <a:ext cx="795089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rgbClr val="7030A0"/>
                  </a:solidFill>
                  <a:latin typeface="+mn-ea"/>
                </a:rPr>
                <a:t>Round &lt;= 9</a:t>
              </a:r>
              <a:endParaRPr lang="ko-KR" altLang="en-US" sz="1100" dirty="0">
                <a:solidFill>
                  <a:srgbClr val="7030A0"/>
                </a:solidFill>
                <a:latin typeface="+mn-ea"/>
              </a:endParaRPr>
            </a:p>
          </p:txBody>
        </p:sp>
      </p:grpSp>
      <p:cxnSp>
        <p:nvCxnSpPr>
          <p:cNvPr id="78" name="직선 화살표 연결선 77"/>
          <p:cNvCxnSpPr>
            <a:stCxn id="48" idx="2"/>
            <a:endCxn id="47" idx="0"/>
          </p:cNvCxnSpPr>
          <p:nvPr/>
        </p:nvCxnSpPr>
        <p:spPr>
          <a:xfrm flipH="1">
            <a:off x="3382963" y="4402413"/>
            <a:ext cx="1" cy="3035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3382963" y="2357742"/>
            <a:ext cx="687660" cy="3051835"/>
            <a:chOff x="3382963" y="2357742"/>
            <a:chExt cx="687660" cy="3051835"/>
          </a:xfrm>
        </p:grpSpPr>
        <p:cxnSp>
          <p:nvCxnSpPr>
            <p:cNvPr id="77" name="꺾인 연결선 76"/>
            <p:cNvCxnSpPr>
              <a:stCxn id="47" idx="3"/>
              <a:endCxn id="20" idx="3"/>
            </p:cNvCxnSpPr>
            <p:nvPr/>
          </p:nvCxnSpPr>
          <p:spPr>
            <a:xfrm flipH="1" flipV="1">
              <a:off x="3683358" y="2357742"/>
              <a:ext cx="156805" cy="2548253"/>
            </a:xfrm>
            <a:prstGeom prst="bentConnector3">
              <a:avLst>
                <a:gd name="adj1" fmla="val -76502"/>
              </a:avLst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47" idx="2"/>
              <a:endCxn id="63" idx="0"/>
            </p:cNvCxnSpPr>
            <p:nvPr/>
          </p:nvCxnSpPr>
          <p:spPr>
            <a:xfrm>
              <a:off x="3382963" y="5106020"/>
              <a:ext cx="1" cy="3035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878263" y="4974225"/>
              <a:ext cx="19236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>
              <a:defPPr>
                <a:defRPr lang="ko-KR"/>
              </a:defPPr>
              <a:lvl1pPr lvl="0">
                <a:defRPr sz="1600">
                  <a:solidFill>
                    <a:srgbClr val="745EA8"/>
                  </a:solidFill>
                  <a:latin typeface="+mn-ea"/>
                </a:defRPr>
              </a:lvl1pPr>
            </a:lstStyle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No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449639" y="5143502"/>
              <a:ext cx="216406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>
              <a:defPPr>
                <a:defRPr lang="ko-KR"/>
              </a:defPPr>
              <a:lvl1pPr lvl="0">
                <a:defRPr sz="1600">
                  <a:solidFill>
                    <a:srgbClr val="745EA8"/>
                  </a:solidFill>
                  <a:latin typeface="+mn-ea"/>
                </a:defRPr>
              </a:lvl1pPr>
            </a:lstStyle>
            <a:p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</a:rPr>
                <a:t>Yes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395171" y="5409577"/>
            <a:ext cx="2288187" cy="1003005"/>
            <a:chOff x="1395171" y="5409577"/>
            <a:chExt cx="2288187" cy="1003005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395171" y="5409577"/>
              <a:ext cx="2288187" cy="1003005"/>
              <a:chOff x="1395171" y="5595538"/>
              <a:chExt cx="2288187" cy="1003005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1395171" y="5595538"/>
                <a:ext cx="2288187" cy="238224"/>
                <a:chOff x="1395171" y="5595538"/>
                <a:chExt cx="2288187" cy="238224"/>
              </a:xfrm>
            </p:grpSpPr>
            <p:sp>
              <p:nvSpPr>
                <p:cNvPr id="63" name="순서도: 처리 62"/>
                <p:cNvSpPr/>
                <p:nvPr/>
              </p:nvSpPr>
              <p:spPr>
                <a:xfrm>
                  <a:off x="3082569" y="5595538"/>
                  <a:ext cx="600789" cy="238224"/>
                </a:xfrm>
                <a:prstGeom prst="flowChartProcess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64" name="직선 연결선 63"/>
                <p:cNvCxnSpPr>
                  <a:stCxn id="65" idx="3"/>
                  <a:endCxn id="63" idx="1"/>
                </p:cNvCxnSpPr>
                <p:nvPr/>
              </p:nvCxnSpPr>
              <p:spPr>
                <a:xfrm flipV="1">
                  <a:off x="2405063" y="5714650"/>
                  <a:ext cx="677506" cy="1"/>
                </a:xfrm>
                <a:prstGeom prst="line">
                  <a:avLst/>
                </a:prstGeom>
                <a:ln w="3175">
                  <a:solidFill>
                    <a:srgbClr val="B285BA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1395171" y="5630012"/>
                  <a:ext cx="1009892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r"/>
                  <a:r>
                    <a:rPr lang="en-US" altLang="ko-KR" sz="1100" dirty="0" smtClean="0">
                      <a:solidFill>
                        <a:srgbClr val="7030A0"/>
                      </a:solidFill>
                      <a:latin typeface="+mn-ea"/>
                    </a:rPr>
                    <a:t>substitute</a:t>
                  </a:r>
                  <a:r>
                    <a:rPr lang="ko-KR" altLang="en-US" sz="1100" dirty="0" smtClean="0">
                      <a:solidFill>
                        <a:srgbClr val="7030A0"/>
                      </a:solidFill>
                      <a:latin typeface="+mn-ea"/>
                    </a:rPr>
                    <a:t> </a:t>
                  </a:r>
                  <a:r>
                    <a:rPr lang="en-US" altLang="ko-KR" sz="1100" dirty="0" smtClean="0">
                      <a:solidFill>
                        <a:srgbClr val="7030A0"/>
                      </a:solidFill>
                      <a:latin typeface="+mn-ea"/>
                    </a:rPr>
                    <a:t>Bytes</a:t>
                  </a:r>
                  <a:endParaRPr lang="ko-KR" altLang="en-US" sz="1100" dirty="0">
                    <a:solidFill>
                      <a:srgbClr val="7030A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>
                <a:off x="1670888" y="5977928"/>
                <a:ext cx="2012470" cy="238224"/>
                <a:chOff x="1670888" y="5977928"/>
                <a:chExt cx="2012470" cy="238224"/>
              </a:xfrm>
            </p:grpSpPr>
            <p:sp>
              <p:nvSpPr>
                <p:cNvPr id="68" name="순서도: 처리 67"/>
                <p:cNvSpPr/>
                <p:nvPr/>
              </p:nvSpPr>
              <p:spPr>
                <a:xfrm>
                  <a:off x="3082569" y="5977928"/>
                  <a:ext cx="600789" cy="238224"/>
                </a:xfrm>
                <a:prstGeom prst="flowChartProcess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 flipV="1">
                  <a:off x="2405063" y="6097040"/>
                  <a:ext cx="677506" cy="1"/>
                </a:xfrm>
                <a:prstGeom prst="line">
                  <a:avLst/>
                </a:prstGeom>
                <a:ln w="3175">
                  <a:solidFill>
                    <a:srgbClr val="B285BA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1670888" y="6012402"/>
                  <a:ext cx="734175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r"/>
                  <a:r>
                    <a:rPr lang="en-US" altLang="ko-KR" sz="1100" dirty="0" smtClean="0">
                      <a:solidFill>
                        <a:srgbClr val="7030A0"/>
                      </a:solidFill>
                      <a:latin typeface="+mn-ea"/>
                    </a:rPr>
                    <a:t>Shifts Rows</a:t>
                  </a:r>
                  <a:endParaRPr lang="ko-KR" altLang="en-US" sz="1100" dirty="0">
                    <a:solidFill>
                      <a:srgbClr val="7030A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9" name="그룹 108"/>
              <p:cNvGrpSpPr/>
              <p:nvPr/>
            </p:nvGrpSpPr>
            <p:grpSpPr>
              <a:xfrm>
                <a:off x="1395171" y="6360319"/>
                <a:ext cx="2288187" cy="238224"/>
                <a:chOff x="1395171" y="6360319"/>
                <a:chExt cx="2288187" cy="238224"/>
              </a:xfrm>
            </p:grpSpPr>
            <p:sp>
              <p:nvSpPr>
                <p:cNvPr id="73" name="순서도: 처리 72"/>
                <p:cNvSpPr/>
                <p:nvPr/>
              </p:nvSpPr>
              <p:spPr>
                <a:xfrm>
                  <a:off x="3082569" y="6360319"/>
                  <a:ext cx="600789" cy="238224"/>
                </a:xfrm>
                <a:prstGeom prst="flowChartProcess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74" name="직선 연결선 73"/>
                <p:cNvCxnSpPr>
                  <a:stCxn id="75" idx="3"/>
                  <a:endCxn id="73" idx="1"/>
                </p:cNvCxnSpPr>
                <p:nvPr/>
              </p:nvCxnSpPr>
              <p:spPr>
                <a:xfrm flipV="1">
                  <a:off x="2405063" y="6479431"/>
                  <a:ext cx="677506" cy="1"/>
                </a:xfrm>
                <a:prstGeom prst="line">
                  <a:avLst/>
                </a:prstGeom>
                <a:ln w="3175">
                  <a:solidFill>
                    <a:srgbClr val="B285BA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1395171" y="6394793"/>
                  <a:ext cx="1009892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r"/>
                  <a:r>
                    <a:rPr lang="en-US" altLang="ko-KR" sz="1100" dirty="0" smtClean="0">
                      <a:solidFill>
                        <a:srgbClr val="7030A0"/>
                      </a:solidFill>
                      <a:latin typeface="+mn-ea"/>
                    </a:rPr>
                    <a:t>Add Round Key</a:t>
                  </a:r>
                  <a:endParaRPr lang="ko-KR" altLang="en-US" sz="1100" dirty="0">
                    <a:solidFill>
                      <a:srgbClr val="7030A0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7" name="직선 화살표 연결선 96"/>
            <p:cNvCxnSpPr>
              <a:stCxn id="63" idx="2"/>
              <a:endCxn id="68" idx="0"/>
            </p:cNvCxnSpPr>
            <p:nvPr/>
          </p:nvCxnSpPr>
          <p:spPr>
            <a:xfrm>
              <a:off x="3382964" y="5647801"/>
              <a:ext cx="0" cy="14416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68" idx="2"/>
              <a:endCxn id="73" idx="0"/>
            </p:cNvCxnSpPr>
            <p:nvPr/>
          </p:nvCxnSpPr>
          <p:spPr>
            <a:xfrm>
              <a:off x="3382964" y="6030191"/>
              <a:ext cx="0" cy="14416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2679702" y="2519742"/>
            <a:ext cx="703262" cy="303557"/>
            <a:chOff x="2679702" y="2519742"/>
            <a:chExt cx="703262" cy="303557"/>
          </a:xfrm>
        </p:grpSpPr>
        <p:cxnSp>
          <p:nvCxnSpPr>
            <p:cNvPr id="58" name="직선 화살표 연결선 57"/>
            <p:cNvCxnSpPr>
              <a:stCxn id="20" idx="2"/>
              <a:endCxn id="46" idx="0"/>
            </p:cNvCxnSpPr>
            <p:nvPr/>
          </p:nvCxnSpPr>
          <p:spPr>
            <a:xfrm>
              <a:off x="3382964" y="2519742"/>
              <a:ext cx="0" cy="3035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679702" y="2557464"/>
              <a:ext cx="695703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>
              <a:defPPr>
                <a:defRPr lang="ko-KR"/>
              </a:defPPr>
              <a:lvl1pPr lvl="0">
                <a:defRPr sz="1600">
                  <a:solidFill>
                    <a:srgbClr val="745EA8"/>
                  </a:solidFill>
                  <a:latin typeface="+mn-ea"/>
                </a:defRPr>
              </a:lvl1pPr>
            </a:lstStyle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Round+=1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522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117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</a:p>
          <a:p>
            <a:pPr algn="ctr"/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(AES)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255152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6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76513" y="739076"/>
            <a:ext cx="15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 smtClean="0">
                <a:solidFill>
                  <a:srgbClr val="00AAAE"/>
                </a:solidFill>
                <a:latin typeface="+mn-ea"/>
              </a:rPr>
              <a:t>Class Diagram</a:t>
            </a:r>
            <a:endParaRPr lang="en-US" altLang="ko-KR" sz="1800" spc="-150" dirty="0">
              <a:solidFill>
                <a:srgbClr val="00AAAE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t="13690" r="17239" b="22477"/>
          <a:stretch/>
        </p:blipFill>
        <p:spPr bwMode="auto">
          <a:xfrm>
            <a:off x="3410843" y="1093894"/>
            <a:ext cx="7071179" cy="622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912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117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altLang="ko-KR" sz="24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(AES)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255152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7</a:t>
            </a:r>
            <a:endParaRPr lang="ko-KR" altLang="en-US" dirty="0">
              <a:solidFill>
                <a:srgbClr val="E1E2E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" b="1"/>
          <a:stretch/>
        </p:blipFill>
        <p:spPr bwMode="auto">
          <a:xfrm>
            <a:off x="4351338" y="744538"/>
            <a:ext cx="6132058" cy="198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355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p03_경과보고서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" y="1111"/>
            <a:ext cx="10692384" cy="7559040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>
          <a:xfrm>
            <a:off x="1099788" y="5364163"/>
            <a:ext cx="5760000" cy="133965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fontAlgn="auto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</a:t>
            </a:r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538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0" y="410400"/>
            <a:ext cx="2576513" cy="589905"/>
          </a:xfrm>
        </p:spPr>
        <p:txBody>
          <a:bodyPr wrap="square" lIns="0" tIns="0" rIns="0" bIns="0">
            <a:spAutoFit/>
          </a:bodyPr>
          <a:lstStyle/>
          <a:p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4360592" y="744538"/>
            <a:ext cx="2879996" cy="5655394"/>
          </a:xfr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Algorithm </a:t>
            </a:r>
            <a:r>
              <a:rPr lang="ko-KR" altLang="en-US" spc="0" dirty="0" smtClean="0">
                <a:solidFill>
                  <a:schemeClr val="accent4"/>
                </a:solidFill>
              </a:rPr>
              <a:t>정의</a:t>
            </a:r>
            <a:r>
              <a:rPr lang="en-US" altLang="ko-KR" spc="0" dirty="0" smtClean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S-Box </a:t>
            </a:r>
            <a:r>
              <a:rPr lang="ko-KR" altLang="en-US" spc="0" dirty="0" smtClean="0">
                <a:solidFill>
                  <a:schemeClr val="accent4"/>
                </a:solidFill>
              </a:rPr>
              <a:t>설계</a:t>
            </a:r>
            <a:endParaRPr lang="en-US" altLang="ko-KR" spc="0" dirty="0" smtClean="0">
              <a:solidFill>
                <a:schemeClr val="accent4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pc="0" dirty="0">
                <a:solidFill>
                  <a:schemeClr val="accent4"/>
                </a:solidFill>
              </a:rPr>
              <a:t>S-Box UML</a:t>
            </a:r>
            <a:endParaRPr lang="en-US" altLang="ko-KR" spc="0" dirty="0" smtClean="0">
              <a:solidFill>
                <a:schemeClr val="accent4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pc="0" dirty="0">
                <a:solidFill>
                  <a:schemeClr val="accent4"/>
                </a:solidFill>
              </a:rPr>
              <a:t>S-Box </a:t>
            </a:r>
            <a:r>
              <a:rPr lang="ko-KR" altLang="en-US" spc="0" dirty="0" smtClean="0">
                <a:solidFill>
                  <a:schemeClr val="accent4"/>
                </a:solidFill>
              </a:rPr>
              <a:t>실행 화면</a:t>
            </a:r>
            <a:endParaRPr lang="en-US" altLang="ko-KR" spc="0" dirty="0" smtClean="0">
              <a:solidFill>
                <a:schemeClr val="accent4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AES </a:t>
            </a:r>
            <a:r>
              <a:rPr lang="ko-KR" altLang="en-US" spc="0" dirty="0" smtClean="0">
                <a:solidFill>
                  <a:schemeClr val="accent4"/>
                </a:solidFill>
              </a:rPr>
              <a:t>설계</a:t>
            </a:r>
            <a:endParaRPr lang="en-US" altLang="ko-KR" spc="0" dirty="0" smtClean="0">
              <a:solidFill>
                <a:schemeClr val="accent4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AES UML</a:t>
            </a:r>
          </a:p>
          <a:p>
            <a:pPr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AES </a:t>
            </a:r>
            <a:r>
              <a:rPr lang="ko-KR" altLang="en-US" spc="0" dirty="0" smtClean="0">
                <a:solidFill>
                  <a:schemeClr val="accent4"/>
                </a:solidFill>
              </a:rPr>
              <a:t>실행 화면</a:t>
            </a:r>
            <a:endParaRPr lang="ko-KR" altLang="en-US" spc="0" dirty="0">
              <a:solidFill>
                <a:schemeClr val="accent4"/>
              </a:solidFill>
            </a:endParaRPr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2576514" y="744538"/>
            <a:ext cx="1584324" cy="5655394"/>
          </a:xfr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1</a:t>
            </a:r>
            <a:endParaRPr lang="en-US" altLang="ko-KR" spc="0" dirty="0">
              <a:solidFill>
                <a:schemeClr val="accent4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2</a:t>
            </a:r>
            <a:endParaRPr lang="en-US" altLang="ko-KR" spc="0" dirty="0" smtClean="0">
              <a:solidFill>
                <a:schemeClr val="accent4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3</a:t>
            </a:r>
          </a:p>
          <a:p>
            <a:pPr algn="ctr"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4</a:t>
            </a:r>
          </a:p>
          <a:p>
            <a:pPr algn="ctr"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5</a:t>
            </a:r>
          </a:p>
          <a:p>
            <a:pPr algn="ctr">
              <a:lnSpc>
                <a:spcPct val="250000"/>
              </a:lnSpc>
            </a:pPr>
            <a:r>
              <a:rPr lang="en-US" altLang="ko-KR" spc="0" dirty="0" smtClean="0">
                <a:solidFill>
                  <a:schemeClr val="accent4"/>
                </a:solidFill>
              </a:rPr>
              <a:t>6</a:t>
            </a:r>
          </a:p>
          <a:p>
            <a:pPr algn="ctr">
              <a:lnSpc>
                <a:spcPct val="250000"/>
              </a:lnSpc>
            </a:pPr>
            <a:r>
              <a:rPr lang="en-US" altLang="ko-KR" spc="0" dirty="0">
                <a:solidFill>
                  <a:schemeClr val="accent4"/>
                </a:solidFill>
              </a:rPr>
              <a:t>7</a:t>
            </a:r>
            <a:endParaRPr lang="ko-KR" altLang="en-US" spc="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2122376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1</a:t>
            </a:r>
            <a:r>
              <a:rPr lang="en-US" altLang="ko-KR" sz="6000" dirty="0" smtClean="0">
                <a:solidFill>
                  <a:srgbClr val="E1E2E3"/>
                </a:solidFill>
              </a:rPr>
              <a:t>-1</a:t>
            </a:r>
            <a:endParaRPr lang="ko-KR" altLang="en-US" sz="6000" dirty="0">
              <a:solidFill>
                <a:srgbClr val="E1E2E3"/>
              </a:solidFill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59613"/>
            <a:ext cx="2572732" cy="509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8325" y="744538"/>
            <a:ext cx="5798382" cy="150810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lvl="0"/>
            <a:r>
              <a:rPr lang="en-US" altLang="ko-KR" sz="1400" dirty="0">
                <a:solidFill>
                  <a:srgbClr val="745EA8"/>
                </a:solidFill>
                <a:latin typeface="+mn-ea"/>
              </a:rPr>
              <a:t>Advanced Encryption 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Standard, </a:t>
            </a: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존 </a:t>
            </a:r>
            <a:r>
              <a:rPr lang="ko-KR" altLang="en-US" sz="1400" dirty="0" err="1">
                <a:solidFill>
                  <a:srgbClr val="745EA8"/>
                </a:solidFill>
                <a:latin typeface="+mn-ea"/>
              </a:rPr>
              <a:t>대먼과</a:t>
            </a: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745EA8"/>
                </a:solidFill>
                <a:latin typeface="+mn-ea"/>
              </a:rPr>
              <a:t>빈센트</a:t>
            </a: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745EA8"/>
                </a:solidFill>
                <a:latin typeface="+mn-ea"/>
              </a:rPr>
              <a:t>라이먼에</a:t>
            </a: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 의해 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개발된</a:t>
            </a:r>
            <a:endParaRPr lang="en-US" altLang="ko-KR" sz="1400" dirty="0" smtClean="0">
              <a:solidFill>
                <a:srgbClr val="745EA8"/>
              </a:solidFill>
              <a:latin typeface="+mn-ea"/>
            </a:endParaRPr>
          </a:p>
          <a:p>
            <a:pPr lvl="0">
              <a:lnSpc>
                <a:spcPct val="200000"/>
              </a:lnSpc>
            </a:pPr>
            <a:r>
              <a:rPr lang="en-US" altLang="ko-KR" sz="1400" dirty="0" err="1">
                <a:solidFill>
                  <a:srgbClr val="745EA8"/>
                </a:solidFill>
                <a:latin typeface="+mn-ea"/>
              </a:rPr>
              <a:t>Rijndael</a:t>
            </a:r>
            <a:r>
              <a:rPr lang="en-US" altLang="ko-KR" sz="1400" dirty="0">
                <a:solidFill>
                  <a:srgbClr val="745EA8"/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rgbClr val="745EA8"/>
                </a:solidFill>
                <a:latin typeface="+mn-ea"/>
              </a:rPr>
              <a:t>레인달</a:t>
            </a:r>
            <a:r>
              <a:rPr lang="en-US" altLang="ko-KR" sz="1400" dirty="0">
                <a:solidFill>
                  <a:srgbClr val="745EA8"/>
                </a:solidFill>
                <a:latin typeface="+mn-ea"/>
              </a:rPr>
              <a:t>, [</a:t>
            </a:r>
            <a:r>
              <a:rPr lang="en-US" altLang="ko-KR" sz="1400" dirty="0" err="1">
                <a:solidFill>
                  <a:srgbClr val="745EA8"/>
                </a:solidFill>
                <a:latin typeface="+mn-ea"/>
              </a:rPr>
              <a:t>rɛindaːl</a:t>
            </a:r>
            <a:r>
              <a:rPr lang="en-US" altLang="ko-KR" sz="1400" dirty="0">
                <a:solidFill>
                  <a:srgbClr val="745EA8"/>
                </a:solidFill>
                <a:latin typeface="+mn-ea"/>
              </a:rPr>
              <a:t>]) </a:t>
            </a: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암호에 기반한 </a:t>
            </a:r>
            <a:r>
              <a:rPr lang="ko-KR" altLang="en-US" sz="1400" b="1" dirty="0" smtClean="0">
                <a:solidFill>
                  <a:schemeClr val="accent6"/>
                </a:solidFill>
                <a:latin typeface="+mn-ea"/>
              </a:rPr>
              <a:t>암호화 알고리즘</a:t>
            </a:r>
            <a:endParaRPr lang="en-US" altLang="ko-KR" sz="1400" b="1" dirty="0" smtClean="0">
              <a:solidFill>
                <a:schemeClr val="accent6"/>
              </a:solidFill>
              <a:latin typeface="+mn-ea"/>
            </a:endParaRPr>
          </a:p>
          <a:p>
            <a:pPr lvl="0">
              <a:lnSpc>
                <a:spcPct val="200000"/>
              </a:lnSpc>
            </a:pP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암호화와 </a:t>
            </a:r>
            <a:r>
              <a:rPr lang="ko-KR" altLang="en-US" sz="1400" dirty="0" err="1">
                <a:solidFill>
                  <a:srgbClr val="745EA8"/>
                </a:solidFill>
                <a:latin typeface="+mn-ea"/>
              </a:rPr>
              <a:t>복호화</a:t>
            </a: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 과정에서 동일한 키를 사용하는 </a:t>
            </a:r>
            <a:r>
              <a:rPr lang="ko-KR" altLang="en-US" sz="1400" b="1" dirty="0">
                <a:solidFill>
                  <a:schemeClr val="accent6"/>
                </a:solidFill>
                <a:latin typeface="+mn-ea"/>
              </a:rPr>
              <a:t>대칭 키 </a:t>
            </a:r>
            <a:r>
              <a:rPr lang="ko-KR" altLang="en-US" sz="1400" b="1" dirty="0" smtClean="0">
                <a:solidFill>
                  <a:schemeClr val="accent6"/>
                </a:solidFill>
                <a:latin typeface="+mn-ea"/>
              </a:rPr>
              <a:t>알고리즘</a:t>
            </a:r>
            <a:endParaRPr lang="en-US" altLang="ko-KR" sz="1400" b="1" dirty="0" smtClean="0">
              <a:solidFill>
                <a:schemeClr val="accent6"/>
              </a:solidFill>
              <a:latin typeface="+mn-ea"/>
            </a:endParaRPr>
          </a:p>
          <a:p>
            <a:pPr lvl="0">
              <a:lnSpc>
                <a:spcPct val="200000"/>
              </a:lnSpc>
            </a:pP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보편적으로 </a:t>
            </a:r>
            <a:r>
              <a:rPr lang="en-US" altLang="ko-KR" sz="1400" dirty="0">
                <a:solidFill>
                  <a:srgbClr val="745EA8"/>
                </a:solidFill>
                <a:latin typeface="+mn-ea"/>
              </a:rPr>
              <a:t>128bit</a:t>
            </a: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의 </a:t>
            </a:r>
            <a:r>
              <a:rPr lang="ko-KR" altLang="en-US" sz="1400" dirty="0" err="1">
                <a:solidFill>
                  <a:srgbClr val="745EA8"/>
                </a:solidFill>
                <a:latin typeface="+mn-ea"/>
              </a:rPr>
              <a:t>암호키를</a:t>
            </a:r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사용</a:t>
            </a:r>
            <a:endParaRPr lang="en-US" altLang="ko-KR" sz="1400" dirty="0" smtClean="0">
              <a:solidFill>
                <a:srgbClr val="745EA8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6513" y="744538"/>
            <a:ext cx="15843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spc="-150" dirty="0" smtClean="0">
                <a:solidFill>
                  <a:srgbClr val="00AAAE"/>
                </a:solidFill>
                <a:latin typeface="+mn-ea"/>
              </a:rPr>
              <a:t>AES algorithm</a:t>
            </a:r>
            <a:endParaRPr lang="en-US" altLang="ko-KR" sz="1800" spc="-150" dirty="0">
              <a:solidFill>
                <a:srgbClr val="00AAAE"/>
              </a:solidFill>
              <a:latin typeface="+mn-ea"/>
            </a:endParaRPr>
          </a:p>
        </p:txBody>
      </p:sp>
      <p:pic>
        <p:nvPicPr>
          <p:cNvPr id="1026" name="Picture 2" descr="http://cfile23.uf.tistory.com/image/145AB2134BD44C841ACE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866" y="2666744"/>
            <a:ext cx="379095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4593" y="6824728"/>
            <a:ext cx="101149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AES algorithm </a:t>
            </a:r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과정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6385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2122376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>
                <a:solidFill>
                  <a:srgbClr val="E1E2E3"/>
                </a:solidFill>
              </a:rPr>
              <a:t>1</a:t>
            </a:r>
            <a:r>
              <a:rPr lang="en-US" altLang="ko-KR" sz="6000" smtClean="0">
                <a:solidFill>
                  <a:srgbClr val="E1E2E3"/>
                </a:solidFill>
              </a:rPr>
              <a:t>-2</a:t>
            </a:r>
            <a:endParaRPr lang="ko-KR" altLang="en-US" sz="6000" dirty="0">
              <a:solidFill>
                <a:srgbClr val="E1E2E3"/>
              </a:solidFill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59613"/>
            <a:ext cx="2572732" cy="509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6513" y="744538"/>
            <a:ext cx="15843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spc="-150" dirty="0" smtClean="0">
                <a:solidFill>
                  <a:srgbClr val="00AAAE"/>
                </a:solidFill>
                <a:latin typeface="+mn-ea"/>
              </a:rPr>
              <a:t>S-Box</a:t>
            </a:r>
            <a:endParaRPr lang="en-US" altLang="ko-KR" sz="1800" spc="-150" dirty="0">
              <a:solidFill>
                <a:srgbClr val="00AAAE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8325" y="744538"/>
            <a:ext cx="5261890" cy="53860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lvl="0"/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Substitution-Box, AES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암호화 </a:t>
            </a:r>
            <a:r>
              <a:rPr lang="ko-KR" altLang="en-US" sz="1400" dirty="0" err="1" smtClean="0">
                <a:solidFill>
                  <a:srgbClr val="745EA8"/>
                </a:solidFill>
                <a:latin typeface="+mn-ea"/>
              </a:rPr>
              <a:t>과정중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Substitution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과정에서 쓰이는</a:t>
            </a:r>
            <a:endParaRPr lang="en-US" altLang="ko-KR" sz="1400" dirty="0" smtClean="0">
              <a:solidFill>
                <a:srgbClr val="745EA8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745EA8"/>
                </a:solidFill>
                <a:latin typeface="+mn-ea"/>
              </a:rPr>
              <a:t>매칭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 테이블</a:t>
            </a:r>
            <a:endParaRPr lang="en-US" altLang="ko-KR" sz="1400" dirty="0">
              <a:solidFill>
                <a:srgbClr val="745EA8"/>
              </a:solidFill>
              <a:latin typeface="+mn-ea"/>
            </a:endParaRPr>
          </a:p>
        </p:txBody>
      </p:sp>
      <p:pic>
        <p:nvPicPr>
          <p:cNvPr id="2050" name="Picture 2" descr="http://cfile23.uf.tistory.com/image/1455D5024BD44C8425A4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3274922"/>
            <a:ext cx="52292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78325" y="1673456"/>
                <a:ext cx="567565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745EA8"/>
                    </a:solidFill>
                    <a:latin typeface="+mn-ea"/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solidFill>
                              <a:srgbClr val="745EA8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745EA8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745EA8"/>
                            </a:solidFill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sz="1400" dirty="0" smtClean="0">
                    <a:solidFill>
                      <a:srgbClr val="745EA8"/>
                    </a:solidFill>
                    <a:latin typeface="+mn-ea"/>
                  </a:rPr>
                  <a:t>) </a:t>
                </a:r>
                <a:r>
                  <a:rPr lang="ko-KR" altLang="en-US" sz="1400" dirty="0">
                    <a:solidFill>
                      <a:srgbClr val="745EA8"/>
                    </a:solidFill>
                    <a:latin typeface="+mn-ea"/>
                  </a:rPr>
                  <a:t>필드에서의 곱셈에 대한 역원을 </a:t>
                </a:r>
                <a:r>
                  <a:rPr lang="ko-KR" altLang="en-US" sz="1400" dirty="0" smtClean="0">
                    <a:solidFill>
                      <a:srgbClr val="745EA8"/>
                    </a:solidFill>
                    <a:latin typeface="+mn-ea"/>
                  </a:rPr>
                  <a:t>이용 변환한 </a:t>
                </a:r>
                <a:r>
                  <a:rPr lang="ko-KR" altLang="en-US" sz="1400" dirty="0">
                    <a:solidFill>
                      <a:srgbClr val="745EA8"/>
                    </a:solidFill>
                    <a:latin typeface="+mn-ea"/>
                  </a:rPr>
                  <a:t>값들은 </a:t>
                </a:r>
                <a:r>
                  <a:rPr lang="ko-KR" altLang="en-US" sz="1400" dirty="0" smtClean="0">
                    <a:solidFill>
                      <a:srgbClr val="745EA8"/>
                    </a:solidFill>
                    <a:latin typeface="+mn-ea"/>
                  </a:rPr>
                  <a:t>비선형적인</a:t>
                </a:r>
                <a:endParaRPr lang="en-US" altLang="ko-KR" sz="1400" dirty="0" smtClean="0">
                  <a:solidFill>
                    <a:srgbClr val="745EA8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745EA8"/>
                    </a:solidFill>
                    <a:latin typeface="+mn-ea"/>
                  </a:rPr>
                  <a:t>값들을 나타냄</a:t>
                </a:r>
                <a:r>
                  <a:rPr lang="en-US" altLang="ko-KR" sz="1400" dirty="0" smtClean="0">
                    <a:solidFill>
                      <a:srgbClr val="745EA8"/>
                    </a:solidFill>
                    <a:latin typeface="+mn-ea"/>
                  </a:rPr>
                  <a:t>. </a:t>
                </a:r>
                <a:r>
                  <a:rPr lang="ko-KR" altLang="en-US" sz="1400" dirty="0">
                    <a:solidFill>
                      <a:srgbClr val="745EA8"/>
                    </a:solidFill>
                    <a:latin typeface="+mn-ea"/>
                  </a:rPr>
                  <a:t>즉</a:t>
                </a:r>
                <a:r>
                  <a:rPr lang="en-US" altLang="ko-KR" sz="1400" dirty="0">
                    <a:solidFill>
                      <a:srgbClr val="745EA8"/>
                    </a:solidFill>
                    <a:latin typeface="+mn-ea"/>
                  </a:rPr>
                  <a:t>, </a:t>
                </a:r>
                <a:r>
                  <a:rPr lang="ko-KR" altLang="en-US" sz="1400" dirty="0">
                    <a:solidFill>
                      <a:srgbClr val="745EA8"/>
                    </a:solidFill>
                    <a:latin typeface="+mn-ea"/>
                  </a:rPr>
                  <a:t>암호를 풀기 </a:t>
                </a:r>
                <a:r>
                  <a:rPr lang="ko-KR" altLang="en-US" sz="1400" dirty="0" smtClean="0">
                    <a:solidFill>
                      <a:srgbClr val="745EA8"/>
                    </a:solidFill>
                    <a:latin typeface="+mn-ea"/>
                  </a:rPr>
                  <a:t>어렵도록 </a:t>
                </a:r>
                <a:r>
                  <a:rPr lang="ko-KR" altLang="en-US" sz="1400" dirty="0" err="1" smtClean="0">
                    <a:solidFill>
                      <a:srgbClr val="745EA8"/>
                    </a:solidFill>
                    <a:latin typeface="+mn-ea"/>
                  </a:rPr>
                  <a:t>선형성을</a:t>
                </a:r>
                <a:r>
                  <a:rPr lang="ko-KR" altLang="en-US" sz="1400" dirty="0" smtClean="0">
                    <a:solidFill>
                      <a:srgbClr val="745EA8"/>
                    </a:solidFill>
                    <a:latin typeface="+mn-ea"/>
                  </a:rPr>
                  <a:t> 제거</a:t>
                </a:r>
                <a:endParaRPr lang="en-US" altLang="ko-KR" sz="1400" dirty="0">
                  <a:solidFill>
                    <a:srgbClr val="745EA8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25" y="1673456"/>
                <a:ext cx="5675656" cy="538609"/>
              </a:xfrm>
              <a:prstGeom prst="rect">
                <a:avLst/>
              </a:prstGeom>
              <a:blipFill rotWithShape="1">
                <a:blip r:embed="rId3"/>
                <a:stretch>
                  <a:fillRect l="-1826" t="-10227" r="-1074" b="-10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378325" y="6411095"/>
            <a:ext cx="2314736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예 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) input(95) =&gt; output(2a)</a:t>
            </a:r>
            <a:endParaRPr lang="en-US" altLang="ko-KR" sz="1400" dirty="0">
              <a:solidFill>
                <a:srgbClr val="745EA8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8325" y="2602374"/>
            <a:ext cx="525958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역원을 구하기 위한 방법은 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Extended Euclidean algorithm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을 사용</a:t>
            </a:r>
            <a:endParaRPr lang="en-US" altLang="ko-KR" sz="1400" dirty="0">
              <a:solidFill>
                <a:srgbClr val="745EA8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08115" y="5824796"/>
            <a:ext cx="599523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S-Box table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816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117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 계</a:t>
            </a:r>
            <a:endParaRPr lang="en-US" altLang="ko-KR" sz="24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(S-Box)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6513" y="739076"/>
            <a:ext cx="15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 smtClean="0">
                <a:solidFill>
                  <a:srgbClr val="00AAAE"/>
                </a:solidFill>
                <a:latin typeface="+mn-ea"/>
              </a:rPr>
              <a:t>Extended Euclid</a:t>
            </a:r>
            <a:endParaRPr lang="en-US" altLang="ko-KR" sz="1800" spc="-150" dirty="0">
              <a:solidFill>
                <a:srgbClr val="00AAAE"/>
              </a:solidFill>
              <a:latin typeface="+mn-ea"/>
            </a:endParaRPr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2122376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2</a:t>
            </a:r>
            <a:r>
              <a:rPr lang="en-US" altLang="ko-KR" sz="6000" dirty="0" smtClean="0">
                <a:solidFill>
                  <a:srgbClr val="E1E2E3"/>
                </a:solidFill>
              </a:rPr>
              <a:t>-1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1304"/>
              </p:ext>
            </p:extLst>
          </p:nvPr>
        </p:nvGraphicFramePr>
        <p:xfrm>
          <a:off x="4351338" y="3071983"/>
          <a:ext cx="5738810" cy="25958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47762"/>
                <a:gridCol w="1147762"/>
                <a:gridCol w="1147762"/>
                <a:gridCol w="1147762"/>
                <a:gridCol w="1147762"/>
              </a:tblGrid>
              <a:tr h="370840"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Q(x)</a:t>
                      </a:r>
                      <a:endParaRPr lang="ko-KR" altLang="en-US" sz="1100" kern="1200" dirty="0">
                        <a:solidFill>
                          <a:srgbClr val="745EA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solidFill>
                          <a:srgbClr val="745EA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240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46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240/46=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46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1-5*0=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0-5*1=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-5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240-5*46=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46/10=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0-4*1=-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1-4*-5=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46-4*10=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10/6=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1-1*-4=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-5-1*21=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-26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10-1*6=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6/4=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-4-1*5=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-9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21-1*-26=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47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6-1*4=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4/2=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5-2*-9=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kern="1200" dirty="0" smtClean="0">
                          <a:solidFill>
                            <a:srgbClr val="745EA8"/>
                          </a:solidFill>
                          <a:latin typeface="+mn-ea"/>
                          <a:ea typeface="+mn-ea"/>
                          <a:cs typeface="+mn-cs"/>
                        </a:rPr>
                        <a:t>-26-2*47=</a:t>
                      </a:r>
                      <a:r>
                        <a:rPr lang="en-US" altLang="ko-KR" sz="1100" kern="1200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  <a:cs typeface="+mn-cs"/>
                        </a:rPr>
                        <a:t>-120</a:t>
                      </a:r>
                      <a:endParaRPr lang="ko-KR" altLang="en-US" sz="1100" kern="1200" dirty="0">
                        <a:solidFill>
                          <a:schemeClr val="accent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en-US" altLang="ko-KR" sz="11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4551517" y="5997225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ko-KR" altLang="en-US" sz="1400" dirty="0">
                <a:solidFill>
                  <a:srgbClr val="745EA8"/>
                </a:solidFill>
                <a:latin typeface="+mn-ea"/>
              </a:rPr>
              <a:t>∴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 GCD(240, 46) = 2</a:t>
            </a:r>
            <a:endParaRPr lang="en-US" altLang="ko-KR" sz="1400" dirty="0">
              <a:solidFill>
                <a:srgbClr val="745EA8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51338" y="2495222"/>
            <a:ext cx="474181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altLang="ko-KR" sz="1400" dirty="0" err="1" smtClean="0">
                <a:solidFill>
                  <a:srgbClr val="745EA8"/>
                </a:solidFill>
                <a:latin typeface="+mn-ea"/>
              </a:rPr>
              <a:t>Entended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 algorithm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을 이용한 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GCD(240, 46)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를 구하는 과정</a:t>
            </a:r>
            <a:endParaRPr lang="en-US" altLang="ko-KR" sz="1400" dirty="0">
              <a:solidFill>
                <a:srgbClr val="745EA8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51338" y="816020"/>
            <a:ext cx="4647106" cy="64633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두수의 최대공약수를 구하는 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algorithm,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두수가 서로소일 때 유용하며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745EA8"/>
                </a:solidFill>
                <a:latin typeface="+mn-ea"/>
              </a:rPr>
              <a:t>역수를 계산할 때 유용하다</a:t>
            </a:r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51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2122376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2</a:t>
            </a:r>
            <a:r>
              <a:rPr lang="en-US" altLang="ko-KR" sz="6000" dirty="0" smtClean="0">
                <a:solidFill>
                  <a:srgbClr val="E1E2E3"/>
                </a:solidFill>
              </a:rPr>
              <a:t>-2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117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 계</a:t>
            </a:r>
            <a:endParaRPr lang="en-US" altLang="ko-KR" sz="24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(S-Box)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/>
          <p:cNvCxnSpPr>
            <a:stCxn id="22" idx="3"/>
          </p:cNvCxnSpPr>
          <p:nvPr/>
        </p:nvCxnSpPr>
        <p:spPr>
          <a:xfrm flipV="1">
            <a:off x="2500484" y="2677686"/>
            <a:ext cx="582085" cy="1"/>
          </a:xfrm>
          <a:prstGeom prst="line">
            <a:avLst/>
          </a:prstGeom>
          <a:ln w="3175">
            <a:solidFill>
              <a:srgbClr val="B285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78721" y="2523798"/>
                <a:ext cx="152176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7030A0"/>
                    </a:solidFill>
                    <a:latin typeface="+mn-ea"/>
                  </a:rPr>
                  <a:t>Extended Euclid</a:t>
                </a:r>
                <a:r>
                  <a:rPr lang="ko-KR" altLang="en-US" sz="1000" dirty="0" smtClean="0">
                    <a:solidFill>
                      <a:srgbClr val="7030A0"/>
                    </a:solidFill>
                    <a:latin typeface="+mn-ea"/>
                  </a:rPr>
                  <a:t>를 이용한</a:t>
                </a:r>
                <a:endParaRPr lang="en-US" altLang="ko-KR" sz="1000" dirty="0" smtClean="0">
                  <a:solidFill>
                    <a:srgbClr val="7030A0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rgbClr val="7030A0"/>
                    </a:solidFill>
                    <a:latin typeface="+mn-ea"/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1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sz="1000" dirty="0" smtClean="0">
                    <a:solidFill>
                      <a:srgbClr val="7030A0"/>
                    </a:solidFill>
                    <a:latin typeface="+mn-ea"/>
                  </a:rPr>
                  <a:t>)</a:t>
                </a:r>
                <a:r>
                  <a:rPr lang="ko-KR" altLang="en-US" sz="1000" dirty="0" smtClean="0">
                    <a:solidFill>
                      <a:srgbClr val="7030A0"/>
                    </a:solidFill>
                    <a:latin typeface="+mn-ea"/>
                  </a:rPr>
                  <a:t>의 대한 역원을 구함</a:t>
                </a:r>
                <a:endParaRPr lang="ko-KR" altLang="en-US" sz="1000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21" y="2523798"/>
                <a:ext cx="1521763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5221" t="-14000" r="-4418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378325" y="2564425"/>
            <a:ext cx="1675139" cy="2462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lvl="0"/>
            <a:r>
              <a:rPr lang="en-US" altLang="ko-KR" sz="1600" dirty="0" smtClean="0">
                <a:solidFill>
                  <a:srgbClr val="745EA8"/>
                </a:solidFill>
                <a:latin typeface="+mn-ea"/>
              </a:rPr>
              <a:t>GCD(95, GF) = 8A</a:t>
            </a:r>
            <a:endParaRPr lang="en-US" altLang="ko-KR" sz="1600" dirty="0">
              <a:solidFill>
                <a:srgbClr val="745EA8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78325" y="1548561"/>
            <a:ext cx="998671" cy="2462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lvl="0"/>
            <a:r>
              <a:rPr lang="en-US" altLang="ko-KR" sz="1600" dirty="0" smtClean="0">
                <a:solidFill>
                  <a:srgbClr val="745EA8"/>
                </a:solidFill>
                <a:latin typeface="+mn-ea"/>
              </a:rPr>
              <a:t>input = 95</a:t>
            </a:r>
            <a:endParaRPr lang="en-US" altLang="ko-KR" sz="1600" dirty="0">
              <a:solidFill>
                <a:srgbClr val="745EA8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6513" y="739076"/>
            <a:ext cx="15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 smtClean="0">
                <a:solidFill>
                  <a:srgbClr val="00AAAE"/>
                </a:solidFill>
                <a:latin typeface="+mn-ea"/>
              </a:rPr>
              <a:t>순서도</a:t>
            </a:r>
            <a:endParaRPr lang="en-US" altLang="ko-KR" sz="1800" spc="-150" dirty="0">
              <a:solidFill>
                <a:srgbClr val="00AAAE"/>
              </a:solidFill>
              <a:latin typeface="+mn-ea"/>
            </a:endParaRPr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2911475" y="1462253"/>
            <a:ext cx="914400" cy="301752"/>
          </a:xfrm>
          <a:prstGeom prst="flowChartTerminator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+mn-ea"/>
              </a:rPr>
              <a:t>시 작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068281" y="2515686"/>
            <a:ext cx="600789" cy="3240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368675" y="1764005"/>
            <a:ext cx="1" cy="7516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데이터 25"/>
          <p:cNvSpPr/>
          <p:nvPr/>
        </p:nvSpPr>
        <p:spPr>
          <a:xfrm>
            <a:off x="2911475" y="5742731"/>
            <a:ext cx="914400" cy="301752"/>
          </a:xfrm>
          <a:prstGeom prst="flowChartInputOutput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output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3068281" y="3591367"/>
            <a:ext cx="600789" cy="324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3068281" y="4667048"/>
            <a:ext cx="600789" cy="324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368675" y="2839686"/>
            <a:ext cx="0" cy="7516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3368675" y="4991048"/>
            <a:ext cx="1" cy="7516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368675" y="3915367"/>
            <a:ext cx="0" cy="7516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83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2122376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2</a:t>
            </a:r>
            <a:r>
              <a:rPr lang="en-US" altLang="ko-KR" sz="6000" dirty="0" smtClean="0">
                <a:solidFill>
                  <a:srgbClr val="E1E2E3"/>
                </a:solidFill>
              </a:rPr>
              <a:t>-2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117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 계</a:t>
            </a:r>
            <a:endParaRPr lang="en-US" altLang="ko-KR" sz="24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(S-Box)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6513" y="739076"/>
            <a:ext cx="15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 smtClean="0">
                <a:solidFill>
                  <a:srgbClr val="00AAAE"/>
                </a:solidFill>
                <a:latin typeface="+mn-ea"/>
              </a:rPr>
              <a:t>순서도</a:t>
            </a:r>
            <a:endParaRPr lang="en-US" altLang="ko-KR" sz="1800" spc="-150" dirty="0">
              <a:solidFill>
                <a:srgbClr val="00AAAE"/>
              </a:solidFill>
              <a:latin typeface="+mn-ea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911475" y="1462253"/>
            <a:ext cx="914400" cy="301752"/>
          </a:xfrm>
          <a:prstGeom prst="flowChartTerminator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+mn-ea"/>
              </a:rPr>
              <a:t>시 작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3068281" y="2515686"/>
            <a:ext cx="600789" cy="324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68675" y="1764005"/>
            <a:ext cx="1" cy="7516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데이터 71"/>
          <p:cNvSpPr/>
          <p:nvPr/>
        </p:nvSpPr>
        <p:spPr>
          <a:xfrm>
            <a:off x="2911475" y="5742731"/>
            <a:ext cx="914400" cy="301752"/>
          </a:xfrm>
          <a:prstGeom prst="flowChartInputOutput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output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3068281" y="3591367"/>
            <a:ext cx="600789" cy="3240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연결선 46"/>
          <p:cNvCxnSpPr>
            <a:stCxn id="50" idx="3"/>
            <a:endCxn id="46" idx="1"/>
          </p:cNvCxnSpPr>
          <p:nvPr/>
        </p:nvCxnSpPr>
        <p:spPr>
          <a:xfrm flipV="1">
            <a:off x="2435014" y="3753367"/>
            <a:ext cx="633267" cy="1"/>
          </a:xfrm>
          <a:prstGeom prst="line">
            <a:avLst/>
          </a:prstGeom>
          <a:ln w="3175">
            <a:solidFill>
              <a:srgbClr val="B285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654608" y="3684118"/>
                <a:ext cx="780406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900" dirty="0" smtClean="0">
                    <a:solidFill>
                      <a:srgbClr val="7030A0"/>
                    </a:solidFill>
                    <a:latin typeface="+mn-ea"/>
                  </a:rPr>
                  <a:t> </a:t>
                </a:r>
                <a:r>
                  <a:rPr lang="ko-KR" altLang="en-US" sz="900" dirty="0" smtClean="0">
                    <a:solidFill>
                      <a:srgbClr val="7030A0"/>
                    </a:solidFill>
                    <a:latin typeface="+mn-ea"/>
                  </a:rPr>
                  <a:t>행렬과 곱셈</a:t>
                </a:r>
                <a:endParaRPr lang="ko-KR" altLang="en-US" sz="900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08" y="3684118"/>
                <a:ext cx="780406" cy="138499"/>
              </a:xfrm>
              <a:prstGeom prst="rect">
                <a:avLst/>
              </a:prstGeom>
              <a:blipFill rotWithShape="1">
                <a:blip r:embed="rId2"/>
                <a:stretch>
                  <a:fillRect l="-4688" t="-26087" r="-9375" b="-4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순서도: 처리 53"/>
          <p:cNvSpPr/>
          <p:nvPr/>
        </p:nvSpPr>
        <p:spPr>
          <a:xfrm>
            <a:off x="3068281" y="4667048"/>
            <a:ext cx="600789" cy="3240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368675" y="2839686"/>
            <a:ext cx="0" cy="7516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368675" y="3915367"/>
            <a:ext cx="0" cy="7516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3368675" y="4991048"/>
            <a:ext cx="1" cy="7516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351338" y="3247429"/>
                <a:ext cx="6062750" cy="17282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×8</m:t>
                    </m:r>
                    <m:r>
                      <a:rPr lang="en-US" altLang="ko-KR" sz="1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altLang="ko-KR" sz="1400" dirty="0" smtClean="0">
                    <a:solidFill>
                      <a:srgbClr val="7030A0"/>
                    </a:solidFill>
                    <a:latin typeface="+mn-ea"/>
                  </a:rPr>
                  <a:t> +C=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rgbClr val="7030A0"/>
                    </a:solidFill>
                    <a:latin typeface="+mn-ea"/>
                  </a:rPr>
                  <a:t> 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rgbClr val="7030A0"/>
                    </a:solidFill>
                    <a:latin typeface="+mn-ea"/>
                  </a:rPr>
                  <a:t> = </a:t>
                </a:r>
                <a:r>
                  <a:rPr lang="en-US" altLang="ko-KR" sz="1400" b="1" dirty="0" smtClean="0">
                    <a:solidFill>
                      <a:srgbClr val="7030A0"/>
                    </a:solidFill>
                    <a:latin typeface="+mn-ea"/>
                  </a:rPr>
                  <a:t>2A </a:t>
                </a:r>
                <a:endParaRPr lang="ko-KR" altLang="en-US" sz="1400" b="1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38" y="3247429"/>
                <a:ext cx="6062750" cy="1728230"/>
              </a:xfrm>
              <a:prstGeom prst="rect">
                <a:avLst/>
              </a:prstGeom>
              <a:blipFill rotWithShape="1">
                <a:blip r:embed="rId3"/>
                <a:stretch>
                  <a:fillRect r="-1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>
            <a:stCxn id="28" idx="1"/>
          </p:cNvCxnSpPr>
          <p:nvPr/>
        </p:nvCxnSpPr>
        <p:spPr>
          <a:xfrm flipV="1">
            <a:off x="1976555" y="4829048"/>
            <a:ext cx="1277464" cy="1"/>
          </a:xfrm>
          <a:prstGeom prst="line">
            <a:avLst/>
          </a:prstGeom>
          <a:ln w="3175">
            <a:solidFill>
              <a:srgbClr val="B285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6555" y="4759799"/>
            <a:ext cx="45845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i="1" dirty="0" smtClean="0">
                <a:solidFill>
                  <a:srgbClr val="7030A0"/>
                </a:solidFill>
                <a:latin typeface="+mn-ea"/>
              </a:rPr>
              <a:t>C</a:t>
            </a:r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로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XOR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8325" y="5742731"/>
            <a:ext cx="1016304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lvl="0"/>
            <a:r>
              <a:rPr lang="en-US" altLang="ko-KR" sz="1400" dirty="0" smtClean="0">
                <a:solidFill>
                  <a:srgbClr val="745EA8"/>
                </a:solidFill>
                <a:latin typeface="+mn-ea"/>
              </a:rPr>
              <a:t>output = 2A</a:t>
            </a:r>
            <a:endParaRPr lang="en-US" altLang="ko-KR" sz="1400" dirty="0">
              <a:solidFill>
                <a:srgbClr val="745EA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658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117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</a:p>
          <a:p>
            <a:pPr algn="ctr"/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(S-Box)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255152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3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76513" y="739076"/>
            <a:ext cx="15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 smtClean="0">
                <a:solidFill>
                  <a:srgbClr val="00AAAE"/>
                </a:solidFill>
                <a:latin typeface="+mn-ea"/>
              </a:rPr>
              <a:t>Class Diagram</a:t>
            </a:r>
            <a:endParaRPr lang="en-US" altLang="ko-KR" sz="1800" spc="-150" dirty="0">
              <a:solidFill>
                <a:srgbClr val="00AAAE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53957" y="2313040"/>
            <a:ext cx="1973263" cy="2831014"/>
            <a:chOff x="4351337" y="739076"/>
            <a:chExt cx="1973263" cy="2831014"/>
          </a:xfrm>
        </p:grpSpPr>
        <p:sp>
          <p:nvSpPr>
            <p:cNvPr id="43" name="직사각형 42"/>
            <p:cNvSpPr/>
            <p:nvPr/>
          </p:nvSpPr>
          <p:spPr>
            <a:xfrm>
              <a:off x="4351338" y="739076"/>
              <a:ext cx="1973262" cy="27781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accent5"/>
                  </a:solidFill>
                </a:rPr>
                <a:t>CreateSBox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351338" y="1015545"/>
              <a:ext cx="1973262" cy="26161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-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GF:int</a:t>
              </a:r>
              <a:endParaRPr lang="en-US" altLang="ko-KR" sz="11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51337" y="1277155"/>
              <a:ext cx="1973263" cy="2292935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+main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getSBox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():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[][]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getInversSBox:int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[][]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getBubtitute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):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endParaRPr lang="en-US" altLang="ko-KR" sz="11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getInversBubtitute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):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endParaRPr lang="en-US" altLang="ko-KR" sz="11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getMultiply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, 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):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endParaRPr lang="en-US" altLang="ko-KR" sz="11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getQuotient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, 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):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endParaRPr lang="en-US" altLang="ko-KR" sz="11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getRemainder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, 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):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endParaRPr lang="en-US" altLang="ko-KR" sz="11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getIntLenth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):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endParaRPr lang="en-US" altLang="ko-KR" sz="11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accent5">
                      <a:lumMod val="50000"/>
                    </a:schemeClr>
                  </a:solidFill>
                </a:rPr>
                <a:t>-model(</a:t>
              </a:r>
              <a:r>
                <a:rPr lang="en-US" altLang="ko-KR" sz="1100" dirty="0" err="1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>
                  <a:solidFill>
                    <a:schemeClr val="accent5">
                      <a:lumMod val="50000"/>
                    </a:schemeClr>
                  </a:solidFill>
                </a:rPr>
                <a:t>, </a:t>
              </a:r>
              <a:r>
                <a:rPr lang="en-US" altLang="ko-KR" sz="1100" dirty="0" err="1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>
                  <a:solidFill>
                    <a:schemeClr val="accent5">
                      <a:lumMod val="50000"/>
                    </a:schemeClr>
                  </a:solidFill>
                </a:rPr>
                <a:t>printBox</a:t>
              </a:r>
              <a:endParaRPr lang="en-US" altLang="ko-KR" sz="11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printGF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int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ko-KR" sz="1100" dirty="0" err="1" smtClean="0">
                  <a:solidFill>
                    <a:schemeClr val="accent5">
                      <a:lumMod val="50000"/>
                    </a:schemeClr>
                  </a:solidFill>
                </a:rPr>
                <a:t>printGF</a:t>
              </a:r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(String)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199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117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altLang="ko-KR" sz="24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(S-BOX)</a:t>
            </a:r>
            <a:endParaRPr lang="ko-KR" altLang="en-US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255152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4</a:t>
            </a:r>
            <a:endParaRPr lang="ko-KR" altLang="en-US" dirty="0">
              <a:solidFill>
                <a:srgbClr val="E1E2E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5019" y="611188"/>
            <a:ext cx="5119687" cy="668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0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668</Words>
  <Application>Microsoft Office PowerPoint</Application>
  <PresentationFormat>사용자 지정</PresentationFormat>
  <Paragraphs>150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nas-14</cp:lastModifiedBy>
  <cp:revision>989</cp:revision>
  <dcterms:created xsi:type="dcterms:W3CDTF">2013-09-24T19:29:40Z</dcterms:created>
  <dcterms:modified xsi:type="dcterms:W3CDTF">2014-01-21T08:56:22Z</dcterms:modified>
</cp:coreProperties>
</file>